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3" r:id="rId4"/>
    <p:sldMasterId id="2147483684" r:id="rId5"/>
  </p:sldMasterIdLst>
  <p:notesMasterIdLst>
    <p:notesMasterId r:id="rId34"/>
  </p:notesMasterIdLst>
  <p:sldIdLst>
    <p:sldId id="293" r:id="rId6"/>
    <p:sldId id="355" r:id="rId7"/>
    <p:sldId id="257" r:id="rId8"/>
    <p:sldId id="356" r:id="rId9"/>
    <p:sldId id="259" r:id="rId10"/>
    <p:sldId id="265" r:id="rId11"/>
    <p:sldId id="267" r:id="rId12"/>
    <p:sldId id="371" r:id="rId13"/>
    <p:sldId id="266" r:id="rId14"/>
    <p:sldId id="361" r:id="rId15"/>
    <p:sldId id="369" r:id="rId16"/>
    <p:sldId id="357" r:id="rId17"/>
    <p:sldId id="270" r:id="rId18"/>
    <p:sldId id="274" r:id="rId19"/>
    <p:sldId id="275" r:id="rId20"/>
    <p:sldId id="362" r:id="rId21"/>
    <p:sldId id="368" r:id="rId22"/>
    <p:sldId id="358" r:id="rId23"/>
    <p:sldId id="280" r:id="rId24"/>
    <p:sldId id="370" r:id="rId25"/>
    <p:sldId id="363" r:id="rId26"/>
    <p:sldId id="367" r:id="rId27"/>
    <p:sldId id="359" r:id="rId28"/>
    <p:sldId id="289" r:id="rId29"/>
    <p:sldId id="290" r:id="rId30"/>
    <p:sldId id="364" r:id="rId31"/>
    <p:sldId id="366" r:id="rId32"/>
    <p:sldId id="365" r:id="rId33"/>
  </p:sldIdLst>
  <p:sldSz cx="12192000" cy="6858000"/>
  <p:notesSz cx="6858000" cy="9144000"/>
  <p:embeddedFontLst>
    <p:embeddedFont>
      <p:font typeface="Avenir" panose="02010600030101010101" charset="-122"/>
      <p:regular r:id="rId35"/>
      <p:italic r:id="rId36"/>
    </p:embeddedFont>
    <p:embeddedFont>
      <p:font typeface="Arial Black" panose="020B0A04020102020204" pitchFamily="34" charset="0"/>
      <p:bold r:id="rId37"/>
      <p:italic r:id="rId38"/>
    </p:embeddedFont>
    <p:embeddedFont>
      <p:font typeface="Georgia" panose="02040502050405020303" pitchFamily="18" charset="0"/>
      <p:regular r:id="rId39"/>
      <p:bold r:id="rId40"/>
      <p:italic r:id="rId41"/>
      <p:boldItalic r:id="rId42"/>
    </p:embeddedFont>
    <p:embeddedFont>
      <p:font typeface="Montserrat" panose="00000500000000000000" pitchFamily="2"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1" roundtripDataSignature="AMtx7mgwEsdy8QdjUoA8E5+IiZLJyUqQp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53BF3A-359F-E9AE-5FB8-E5520DAB611C}" name="Louise Luttikholt" initials="LL" userId="S::l.luttikholt@fsc.org::863cabe7-1869-46b9-b0e6-842b69b643e6" providerId="AD"/>
  <p188:author id="{D33F0456-99F3-6DBD-9E2F-AEAFE78C5227}" name="m.wilnhammer" initials="m." userId="S::m.wilnhammer_asi-assurance.org#ext#@onefsc.onmicrosoft.com::5801dffc-2aca-42a2-a180-aa93cdd869db" providerId="AD"/>
  <p188:author id="{D8068364-6E09-6A53-C16E-0BCBD29BB380}" name="Mariam Khergiani" initials="MK" userId="S::m.khergiani@fsc.org::27c55ed9-4ae5-4285-b1f9-e9cfcfa3a004" providerId="AD"/>
  <p188:author id="{1216A671-FCF9-C045-4FEB-E9F81AF7CA4C}" name="Emily White" initials="EW" userId="S::e.white@fsc.org::a1817587-c932-4657-96c7-0eb1c9f81ac9" providerId="AD"/>
  <p188:author id="{8A782FAC-A859-35ED-7633-C3DD22393A76}" name="Etienne Kuzong" initials="EK" userId="S::e.kuzong@asi-assurance.org::fe4bafd6-3dac-4984-a40f-bd1d8b6062d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63C1"/>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D16633-CDB0-47E7-80FE-492D848088B4}" v="1" dt="2025-04-15T11:38:59.992"/>
  </p1510:revLst>
</p1510:revInfo>
</file>

<file path=ppt/tableStyles.xml><?xml version="1.0" encoding="utf-8"?>
<a:tblStyleLst xmlns:a="http://schemas.openxmlformats.org/drawingml/2006/main" def="{71BC4060-6BB9-4E93-9ACE-6D17136CAB8D}">
  <a:tblStyle styleId="{71BC4060-6BB9-4E93-9ACE-6D17136CAB8D}"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21" autoAdjust="0"/>
    <p:restoredTop sz="65201" autoAdjust="0"/>
  </p:normalViewPr>
  <p:slideViewPr>
    <p:cSldViewPr snapToGrid="0">
      <p:cViewPr varScale="1">
        <p:scale>
          <a:sx n="71" d="100"/>
          <a:sy n="71" d="100"/>
        </p:scale>
        <p:origin x="2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5.fntdata"/><Relationship Id="rId21" Type="http://schemas.openxmlformats.org/officeDocument/2006/relationships/slide" Target="slides/slide16.xml"/><Relationship Id="rId34" Type="http://schemas.openxmlformats.org/officeDocument/2006/relationships/notesMaster" Target="notesMasters/notesMaster1.xml"/><Relationship Id="rId42" Type="http://schemas.openxmlformats.org/officeDocument/2006/relationships/font" Target="fonts/font8.fntdata"/><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viewProps" Target="viewProps.xml"/><Relationship Id="rId58" Type="http://schemas.microsoft.com/office/2018/10/relationships/authors" Target="author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10.fntdata"/><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1.fntdata"/><Relationship Id="rId43" Type="http://schemas.openxmlformats.org/officeDocument/2006/relationships/font" Target="fonts/font9.fntdata"/><Relationship Id="rId56" Type="http://schemas.microsoft.com/office/2016/11/relationships/changesInfo" Target="changesInfos/changesInfo1.xml"/><Relationship Id="rId8" Type="http://schemas.openxmlformats.org/officeDocument/2006/relationships/slide" Target="slides/slide3.xml"/><Relationship Id="rId51" Type="http://customschemas.google.com/relationships/presentationmetadata" Target="meta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4.fntdata"/><Relationship Id="rId46" Type="http://schemas.openxmlformats.org/officeDocument/2006/relationships/font" Target="fonts/font12.fntdata"/><Relationship Id="rId20" Type="http://schemas.openxmlformats.org/officeDocument/2006/relationships/slide" Target="slides/slide15.xml"/><Relationship Id="rId41" Type="http://schemas.openxmlformats.org/officeDocument/2006/relationships/font" Target="fonts/font7.fntdata"/><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2.fntdata"/><Relationship Id="rId5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B5029300-750B-4056-A4E2-90BFAC9C04A4}"/>
    <pc:docChg chg="custSel modSld">
      <pc:chgData name="Emily White" userId="a1817587-c932-4657-96c7-0eb1c9f81ac9" providerId="ADAL" clId="{B5029300-750B-4056-A4E2-90BFAC9C04A4}" dt="2025-04-10T14:31:06.935" v="443" actId="14100"/>
      <pc:docMkLst>
        <pc:docMk/>
      </pc:docMkLst>
      <pc:sldChg chg="addSp modSp mod">
        <pc:chgData name="Emily White" userId="a1817587-c932-4657-96c7-0eb1c9f81ac9" providerId="ADAL" clId="{B5029300-750B-4056-A4E2-90BFAC9C04A4}" dt="2025-04-10T13:24:08.561" v="109" actId="20577"/>
        <pc:sldMkLst>
          <pc:docMk/>
          <pc:sldMk cId="0" sldId="257"/>
        </pc:sldMkLst>
        <pc:spChg chg="add mod">
          <ac:chgData name="Emily White" userId="a1817587-c932-4657-96c7-0eb1c9f81ac9" providerId="ADAL" clId="{B5029300-750B-4056-A4E2-90BFAC9C04A4}" dt="2025-04-10T13:23:32.832" v="94" actId="113"/>
          <ac:spMkLst>
            <pc:docMk/>
            <pc:sldMk cId="0" sldId="257"/>
            <ac:spMk id="2" creationId="{E53729B1-D24A-9B47-3FD6-CA1B03F55DCA}"/>
          </ac:spMkLst>
        </pc:spChg>
        <pc:spChg chg="mod">
          <ac:chgData name="Emily White" userId="a1817587-c932-4657-96c7-0eb1c9f81ac9" providerId="ADAL" clId="{B5029300-750B-4056-A4E2-90BFAC9C04A4}" dt="2025-04-10T13:24:08.561" v="109" actId="20577"/>
          <ac:spMkLst>
            <pc:docMk/>
            <pc:sldMk cId="0" sldId="257"/>
            <ac:spMk id="4" creationId="{661F1963-BE48-44A1-A955-75B181888EA9}"/>
          </ac:spMkLst>
        </pc:spChg>
        <pc:spChg chg="mod">
          <ac:chgData name="Emily White" userId="a1817587-c932-4657-96c7-0eb1c9f81ac9" providerId="ADAL" clId="{B5029300-750B-4056-A4E2-90BFAC9C04A4}" dt="2025-04-10T13:23:44.639" v="97" actId="1076"/>
          <ac:spMkLst>
            <pc:docMk/>
            <pc:sldMk cId="0" sldId="257"/>
            <ac:spMk id="113" creationId="{00000000-0000-0000-0000-000000000000}"/>
          </ac:spMkLst>
        </pc:spChg>
      </pc:sldChg>
      <pc:sldChg chg="addSp modSp mod setBg">
        <pc:chgData name="Emily White" userId="a1817587-c932-4657-96c7-0eb1c9f81ac9" providerId="ADAL" clId="{B5029300-750B-4056-A4E2-90BFAC9C04A4}" dt="2025-04-10T13:25:34.877" v="127" actId="1076"/>
        <pc:sldMkLst>
          <pc:docMk/>
          <pc:sldMk cId="0" sldId="259"/>
        </pc:sldMkLst>
        <pc:spChg chg="mod ord">
          <ac:chgData name="Emily White" userId="a1817587-c932-4657-96c7-0eb1c9f81ac9" providerId="ADAL" clId="{B5029300-750B-4056-A4E2-90BFAC9C04A4}" dt="2025-04-10T13:24:58.394" v="113" actId="26606"/>
          <ac:spMkLst>
            <pc:docMk/>
            <pc:sldMk cId="0" sldId="259"/>
            <ac:spMk id="125" creationId="{00000000-0000-0000-0000-000000000000}"/>
          </ac:spMkLst>
        </pc:spChg>
        <pc:spChg chg="mod ord">
          <ac:chgData name="Emily White" userId="a1817587-c932-4657-96c7-0eb1c9f81ac9" providerId="ADAL" clId="{B5029300-750B-4056-A4E2-90BFAC9C04A4}" dt="2025-04-10T13:25:34.877" v="127" actId="1076"/>
          <ac:spMkLst>
            <pc:docMk/>
            <pc:sldMk cId="0" sldId="259"/>
            <ac:spMk id="126" creationId="{00000000-0000-0000-0000-000000000000}"/>
          </ac:spMkLst>
        </pc:spChg>
        <pc:spChg chg="add">
          <ac:chgData name="Emily White" userId="a1817587-c932-4657-96c7-0eb1c9f81ac9" providerId="ADAL" clId="{B5029300-750B-4056-A4E2-90BFAC9C04A4}" dt="2025-04-10T13:24:58.394" v="113" actId="26606"/>
          <ac:spMkLst>
            <pc:docMk/>
            <pc:sldMk cId="0" sldId="259"/>
            <ac:spMk id="132" creationId="{04812C46-200A-4DEB-A05E-3ED6C68C2387}"/>
          </ac:spMkLst>
        </pc:spChg>
        <pc:spChg chg="add">
          <ac:chgData name="Emily White" userId="a1817587-c932-4657-96c7-0eb1c9f81ac9" providerId="ADAL" clId="{B5029300-750B-4056-A4E2-90BFAC9C04A4}" dt="2025-04-10T13:24:58.394" v="113" actId="26606"/>
          <ac:spMkLst>
            <pc:docMk/>
            <pc:sldMk cId="0" sldId="259"/>
            <ac:spMk id="134" creationId="{D1EA859B-E555-4109-94F3-6700E046E008}"/>
          </ac:spMkLst>
        </pc:spChg>
        <pc:picChg chg="mod">
          <ac:chgData name="Emily White" userId="a1817587-c932-4657-96c7-0eb1c9f81ac9" providerId="ADAL" clId="{B5029300-750B-4056-A4E2-90BFAC9C04A4}" dt="2025-04-10T13:25:26.010" v="123" actId="14100"/>
          <ac:picMkLst>
            <pc:docMk/>
            <pc:sldMk cId="0" sldId="259"/>
            <ac:picMk id="127" creationId="{00000000-0000-0000-0000-000000000000}"/>
          </ac:picMkLst>
        </pc:picChg>
      </pc:sldChg>
      <pc:sldChg chg="modSp mod modNotesTx">
        <pc:chgData name="Emily White" userId="a1817587-c932-4657-96c7-0eb1c9f81ac9" providerId="ADAL" clId="{B5029300-750B-4056-A4E2-90BFAC9C04A4}" dt="2025-04-10T13:30:43.716" v="168" actId="20577"/>
        <pc:sldMkLst>
          <pc:docMk/>
          <pc:sldMk cId="0" sldId="265"/>
        </pc:sldMkLst>
        <pc:spChg chg="mod">
          <ac:chgData name="Emily White" userId="a1817587-c932-4657-96c7-0eb1c9f81ac9" providerId="ADAL" clId="{B5029300-750B-4056-A4E2-90BFAC9C04A4}" dt="2025-04-10T13:27:50.341" v="129" actId="207"/>
          <ac:spMkLst>
            <pc:docMk/>
            <pc:sldMk cId="0" sldId="265"/>
            <ac:spMk id="4" creationId="{037965C5-806B-443D-8A55-CD794603E1A7}"/>
          </ac:spMkLst>
        </pc:spChg>
        <pc:spChg chg="mod">
          <ac:chgData name="Emily White" userId="a1817587-c932-4657-96c7-0eb1c9f81ac9" providerId="ADAL" clId="{B5029300-750B-4056-A4E2-90BFAC9C04A4}" dt="2025-04-10T13:29:48.296" v="161" actId="20577"/>
          <ac:spMkLst>
            <pc:docMk/>
            <pc:sldMk cId="0" sldId="265"/>
            <ac:spMk id="5" creationId="{330712CE-7908-4368-B465-4B76503C6534}"/>
          </ac:spMkLst>
        </pc:spChg>
        <pc:spChg chg="mod">
          <ac:chgData name="Emily White" userId="a1817587-c932-4657-96c7-0eb1c9f81ac9" providerId="ADAL" clId="{B5029300-750B-4056-A4E2-90BFAC9C04A4}" dt="2025-04-10T13:28:58.214" v="138" actId="12"/>
          <ac:spMkLst>
            <pc:docMk/>
            <pc:sldMk cId="0" sldId="265"/>
            <ac:spMk id="6" creationId="{6F8E1C41-D573-4A14-ACEE-18B153B78D14}"/>
          </ac:spMkLst>
        </pc:spChg>
        <pc:spChg chg="mod">
          <ac:chgData name="Emily White" userId="a1817587-c932-4657-96c7-0eb1c9f81ac9" providerId="ADAL" clId="{B5029300-750B-4056-A4E2-90BFAC9C04A4}" dt="2025-04-10T13:29:09.070" v="140" actId="179"/>
          <ac:spMkLst>
            <pc:docMk/>
            <pc:sldMk cId="0" sldId="265"/>
            <ac:spMk id="165" creationId="{00000000-0000-0000-0000-000000000000}"/>
          </ac:spMkLst>
        </pc:spChg>
      </pc:sldChg>
      <pc:sldChg chg="modSp mod">
        <pc:chgData name="Emily White" userId="a1817587-c932-4657-96c7-0eb1c9f81ac9" providerId="ADAL" clId="{B5029300-750B-4056-A4E2-90BFAC9C04A4}" dt="2025-04-10T13:34:40.296" v="187" actId="2711"/>
        <pc:sldMkLst>
          <pc:docMk/>
          <pc:sldMk cId="0" sldId="266"/>
        </pc:sldMkLst>
        <pc:spChg chg="mod">
          <ac:chgData name="Emily White" userId="a1817587-c932-4657-96c7-0eb1c9f81ac9" providerId="ADAL" clId="{B5029300-750B-4056-A4E2-90BFAC9C04A4}" dt="2025-04-10T13:34:40.296" v="187" actId="2711"/>
          <ac:spMkLst>
            <pc:docMk/>
            <pc:sldMk cId="0" sldId="266"/>
            <ac:spMk id="4" creationId="{5DABC102-C2F3-4D35-BC78-F59CCABA2014}"/>
          </ac:spMkLst>
        </pc:spChg>
        <pc:spChg chg="mod">
          <ac:chgData name="Emily White" userId="a1817587-c932-4657-96c7-0eb1c9f81ac9" providerId="ADAL" clId="{B5029300-750B-4056-A4E2-90BFAC9C04A4}" dt="2025-04-10T13:34:36.117" v="186" actId="2711"/>
          <ac:spMkLst>
            <pc:docMk/>
            <pc:sldMk cId="0" sldId="266"/>
            <ac:spMk id="171" creationId="{00000000-0000-0000-0000-000000000000}"/>
          </ac:spMkLst>
        </pc:spChg>
      </pc:sldChg>
      <pc:sldChg chg="modSp mod">
        <pc:chgData name="Emily White" userId="a1817587-c932-4657-96c7-0eb1c9f81ac9" providerId="ADAL" clId="{B5029300-750B-4056-A4E2-90BFAC9C04A4}" dt="2025-04-10T13:31:35.454" v="176" actId="14100"/>
        <pc:sldMkLst>
          <pc:docMk/>
          <pc:sldMk cId="0" sldId="267"/>
        </pc:sldMkLst>
        <pc:spChg chg="mod">
          <ac:chgData name="Emily White" userId="a1817587-c932-4657-96c7-0eb1c9f81ac9" providerId="ADAL" clId="{B5029300-750B-4056-A4E2-90BFAC9C04A4}" dt="2025-04-10T13:31:08.426" v="171" actId="207"/>
          <ac:spMkLst>
            <pc:docMk/>
            <pc:sldMk cId="0" sldId="267"/>
            <ac:spMk id="178" creationId="{00000000-0000-0000-0000-000000000000}"/>
          </ac:spMkLst>
        </pc:spChg>
        <pc:spChg chg="mod">
          <ac:chgData name="Emily White" userId="a1817587-c932-4657-96c7-0eb1c9f81ac9" providerId="ADAL" clId="{B5029300-750B-4056-A4E2-90BFAC9C04A4}" dt="2025-04-10T13:31:29.351" v="175" actId="1076"/>
          <ac:spMkLst>
            <pc:docMk/>
            <pc:sldMk cId="0" sldId="267"/>
            <ac:spMk id="179" creationId="{00000000-0000-0000-0000-000000000000}"/>
          </ac:spMkLst>
        </pc:spChg>
        <pc:spChg chg="mod">
          <ac:chgData name="Emily White" userId="a1817587-c932-4657-96c7-0eb1c9f81ac9" providerId="ADAL" clId="{B5029300-750B-4056-A4E2-90BFAC9C04A4}" dt="2025-04-10T13:31:35.454" v="176" actId="14100"/>
          <ac:spMkLst>
            <pc:docMk/>
            <pc:sldMk cId="0" sldId="267"/>
            <ac:spMk id="180" creationId="{00000000-0000-0000-0000-000000000000}"/>
          </ac:spMkLst>
        </pc:spChg>
      </pc:sldChg>
      <pc:sldChg chg="addSp modSp mod setBg">
        <pc:chgData name="Emily White" userId="a1817587-c932-4657-96c7-0eb1c9f81ac9" providerId="ADAL" clId="{B5029300-750B-4056-A4E2-90BFAC9C04A4}" dt="2025-04-10T13:43:25.875" v="254" actId="1076"/>
        <pc:sldMkLst>
          <pc:docMk/>
          <pc:sldMk cId="0" sldId="270"/>
        </pc:sldMkLst>
        <pc:spChg chg="mod ord">
          <ac:chgData name="Emily White" userId="a1817587-c932-4657-96c7-0eb1c9f81ac9" providerId="ADAL" clId="{B5029300-750B-4056-A4E2-90BFAC9C04A4}" dt="2025-04-10T13:38:36.963" v="208" actId="26606"/>
          <ac:spMkLst>
            <pc:docMk/>
            <pc:sldMk cId="0" sldId="270"/>
            <ac:spMk id="200" creationId="{00000000-0000-0000-0000-000000000000}"/>
          </ac:spMkLst>
        </pc:spChg>
        <pc:spChg chg="mod ord">
          <ac:chgData name="Emily White" userId="a1817587-c932-4657-96c7-0eb1c9f81ac9" providerId="ADAL" clId="{B5029300-750B-4056-A4E2-90BFAC9C04A4}" dt="2025-04-10T13:43:25.875" v="254" actId="1076"/>
          <ac:spMkLst>
            <pc:docMk/>
            <pc:sldMk cId="0" sldId="270"/>
            <ac:spMk id="201" creationId="{00000000-0000-0000-0000-000000000000}"/>
          </ac:spMkLst>
        </pc:spChg>
        <pc:spChg chg="add">
          <ac:chgData name="Emily White" userId="a1817587-c932-4657-96c7-0eb1c9f81ac9" providerId="ADAL" clId="{B5029300-750B-4056-A4E2-90BFAC9C04A4}" dt="2025-04-10T13:38:36.963" v="208" actId="26606"/>
          <ac:spMkLst>
            <pc:docMk/>
            <pc:sldMk cId="0" sldId="270"/>
            <ac:spMk id="206" creationId="{04812C46-200A-4DEB-A05E-3ED6C68C2387}"/>
          </ac:spMkLst>
        </pc:spChg>
        <pc:spChg chg="add">
          <ac:chgData name="Emily White" userId="a1817587-c932-4657-96c7-0eb1c9f81ac9" providerId="ADAL" clId="{B5029300-750B-4056-A4E2-90BFAC9C04A4}" dt="2025-04-10T13:38:36.963" v="208" actId="26606"/>
          <ac:spMkLst>
            <pc:docMk/>
            <pc:sldMk cId="0" sldId="270"/>
            <ac:spMk id="208" creationId="{D1EA859B-E555-4109-94F3-6700E046E008}"/>
          </ac:spMkLst>
        </pc:spChg>
        <pc:picChg chg="mod">
          <ac:chgData name="Emily White" userId="a1817587-c932-4657-96c7-0eb1c9f81ac9" providerId="ADAL" clId="{B5029300-750B-4056-A4E2-90BFAC9C04A4}" dt="2025-04-10T13:43:19.943" v="253" actId="1076"/>
          <ac:picMkLst>
            <pc:docMk/>
            <pc:sldMk cId="0" sldId="270"/>
            <ac:picMk id="3" creationId="{CC4E445E-CC50-4536-94AF-DA32764CF961}"/>
          </ac:picMkLst>
        </pc:picChg>
      </pc:sldChg>
      <pc:sldChg chg="delSp modSp mod">
        <pc:chgData name="Emily White" userId="a1817587-c932-4657-96c7-0eb1c9f81ac9" providerId="ADAL" clId="{B5029300-750B-4056-A4E2-90BFAC9C04A4}" dt="2025-04-10T13:42:34.850" v="250" actId="115"/>
        <pc:sldMkLst>
          <pc:docMk/>
          <pc:sldMk cId="0" sldId="274"/>
        </pc:sldMkLst>
        <pc:spChg chg="mod">
          <ac:chgData name="Emily White" userId="a1817587-c932-4657-96c7-0eb1c9f81ac9" providerId="ADAL" clId="{B5029300-750B-4056-A4E2-90BFAC9C04A4}" dt="2025-04-10T13:40:32.083" v="219" actId="2711"/>
          <ac:spMkLst>
            <pc:docMk/>
            <pc:sldMk cId="0" sldId="274"/>
            <ac:spMk id="226" creationId="{00000000-0000-0000-0000-000000000000}"/>
          </ac:spMkLst>
        </pc:spChg>
        <pc:spChg chg="mod">
          <ac:chgData name="Emily White" userId="a1817587-c932-4657-96c7-0eb1c9f81ac9" providerId="ADAL" clId="{B5029300-750B-4056-A4E2-90BFAC9C04A4}" dt="2025-04-10T13:42:27.101" v="248" actId="1076"/>
          <ac:spMkLst>
            <pc:docMk/>
            <pc:sldMk cId="0" sldId="274"/>
            <ac:spMk id="227" creationId="{00000000-0000-0000-0000-000000000000}"/>
          </ac:spMkLst>
        </pc:spChg>
        <pc:spChg chg="mod">
          <ac:chgData name="Emily White" userId="a1817587-c932-4657-96c7-0eb1c9f81ac9" providerId="ADAL" clId="{B5029300-750B-4056-A4E2-90BFAC9C04A4}" dt="2025-04-10T13:42:30.408" v="249" actId="115"/>
          <ac:spMkLst>
            <pc:docMk/>
            <pc:sldMk cId="0" sldId="274"/>
            <ac:spMk id="228" creationId="{00000000-0000-0000-0000-000000000000}"/>
          </ac:spMkLst>
        </pc:spChg>
        <pc:spChg chg="mod">
          <ac:chgData name="Emily White" userId="a1817587-c932-4657-96c7-0eb1c9f81ac9" providerId="ADAL" clId="{B5029300-750B-4056-A4E2-90BFAC9C04A4}" dt="2025-04-10T13:42:34.850" v="250" actId="115"/>
          <ac:spMkLst>
            <pc:docMk/>
            <pc:sldMk cId="0" sldId="274"/>
            <ac:spMk id="229" creationId="{00000000-0000-0000-0000-000000000000}"/>
          </ac:spMkLst>
        </pc:spChg>
        <pc:spChg chg="mod">
          <ac:chgData name="Emily White" userId="a1817587-c932-4657-96c7-0eb1c9f81ac9" providerId="ADAL" clId="{B5029300-750B-4056-A4E2-90BFAC9C04A4}" dt="2025-04-10T13:41:22.336" v="237" actId="20577"/>
          <ac:spMkLst>
            <pc:docMk/>
            <pc:sldMk cId="0" sldId="274"/>
            <ac:spMk id="231" creationId="{00000000-0000-0000-0000-000000000000}"/>
          </ac:spMkLst>
        </pc:spChg>
        <pc:spChg chg="del mod">
          <ac:chgData name="Emily White" userId="a1817587-c932-4657-96c7-0eb1c9f81ac9" providerId="ADAL" clId="{B5029300-750B-4056-A4E2-90BFAC9C04A4}" dt="2025-04-10T13:40:51.292" v="225" actId="478"/>
          <ac:spMkLst>
            <pc:docMk/>
            <pc:sldMk cId="0" sldId="274"/>
            <ac:spMk id="234" creationId="{00000000-0000-0000-0000-000000000000}"/>
          </ac:spMkLst>
        </pc:spChg>
        <pc:spChg chg="mod">
          <ac:chgData name="Emily White" userId="a1817587-c932-4657-96c7-0eb1c9f81ac9" providerId="ADAL" clId="{B5029300-750B-4056-A4E2-90BFAC9C04A4}" dt="2025-04-10T13:41:41.789" v="244" actId="2711"/>
          <ac:spMkLst>
            <pc:docMk/>
            <pc:sldMk cId="0" sldId="274"/>
            <ac:spMk id="235" creationId="{00000000-0000-0000-0000-000000000000}"/>
          </ac:spMkLst>
        </pc:spChg>
      </pc:sldChg>
      <pc:sldChg chg="modSp mod">
        <pc:chgData name="Emily White" userId="a1817587-c932-4657-96c7-0eb1c9f81ac9" providerId="ADAL" clId="{B5029300-750B-4056-A4E2-90BFAC9C04A4}" dt="2025-04-10T13:43:57.908" v="257" actId="2711"/>
        <pc:sldMkLst>
          <pc:docMk/>
          <pc:sldMk cId="0" sldId="275"/>
        </pc:sldMkLst>
        <pc:graphicFrameChg chg="modGraphic">
          <ac:chgData name="Emily White" userId="a1817587-c932-4657-96c7-0eb1c9f81ac9" providerId="ADAL" clId="{B5029300-750B-4056-A4E2-90BFAC9C04A4}" dt="2025-04-10T13:43:57.908" v="257" actId="2711"/>
          <ac:graphicFrameMkLst>
            <pc:docMk/>
            <pc:sldMk cId="0" sldId="275"/>
            <ac:graphicFrameMk id="242" creationId="{00000000-0000-0000-0000-000000000000}"/>
          </ac:graphicFrameMkLst>
        </pc:graphicFrameChg>
      </pc:sldChg>
      <pc:sldChg chg="modSp mod">
        <pc:chgData name="Emily White" userId="a1817587-c932-4657-96c7-0eb1c9f81ac9" providerId="ADAL" clId="{B5029300-750B-4056-A4E2-90BFAC9C04A4}" dt="2025-04-10T14:27:54.587" v="425" actId="20577"/>
        <pc:sldMkLst>
          <pc:docMk/>
          <pc:sldMk cId="0" sldId="280"/>
        </pc:sldMkLst>
        <pc:spChg chg="mod">
          <ac:chgData name="Emily White" userId="a1817587-c932-4657-96c7-0eb1c9f81ac9" providerId="ADAL" clId="{B5029300-750B-4056-A4E2-90BFAC9C04A4}" dt="2025-04-10T14:11:19.107" v="308" actId="207"/>
          <ac:spMkLst>
            <pc:docMk/>
            <pc:sldMk cId="0" sldId="280"/>
            <ac:spMk id="278" creationId="{00000000-0000-0000-0000-000000000000}"/>
          </ac:spMkLst>
        </pc:spChg>
        <pc:spChg chg="mod">
          <ac:chgData name="Emily White" userId="a1817587-c932-4657-96c7-0eb1c9f81ac9" providerId="ADAL" clId="{B5029300-750B-4056-A4E2-90BFAC9C04A4}" dt="2025-04-10T14:27:54.587" v="425" actId="20577"/>
          <ac:spMkLst>
            <pc:docMk/>
            <pc:sldMk cId="0" sldId="280"/>
            <ac:spMk id="279" creationId="{00000000-0000-0000-0000-000000000000}"/>
          </ac:spMkLst>
        </pc:spChg>
      </pc:sldChg>
      <pc:sldChg chg="modSp mod">
        <pc:chgData name="Emily White" userId="a1817587-c932-4657-96c7-0eb1c9f81ac9" providerId="ADAL" clId="{B5029300-750B-4056-A4E2-90BFAC9C04A4}" dt="2025-04-10T14:22:16.539" v="370" actId="207"/>
        <pc:sldMkLst>
          <pc:docMk/>
          <pc:sldMk cId="0" sldId="289"/>
        </pc:sldMkLst>
        <pc:spChg chg="mod">
          <ac:chgData name="Emily White" userId="a1817587-c932-4657-96c7-0eb1c9f81ac9" providerId="ADAL" clId="{B5029300-750B-4056-A4E2-90BFAC9C04A4}" dt="2025-04-10T14:21:54.688" v="361" actId="1076"/>
          <ac:spMkLst>
            <pc:docMk/>
            <pc:sldMk cId="0" sldId="289"/>
            <ac:spMk id="5" creationId="{A900955E-7ABA-4939-9B88-8F29D3FB8012}"/>
          </ac:spMkLst>
        </pc:spChg>
        <pc:spChg chg="mod">
          <ac:chgData name="Emily White" userId="a1817587-c932-4657-96c7-0eb1c9f81ac9" providerId="ADAL" clId="{B5029300-750B-4056-A4E2-90BFAC9C04A4}" dt="2025-04-10T14:22:16.539" v="370" actId="207"/>
          <ac:spMkLst>
            <pc:docMk/>
            <pc:sldMk cId="0" sldId="289"/>
            <ac:spMk id="341" creationId="{00000000-0000-0000-0000-000000000000}"/>
          </ac:spMkLst>
        </pc:spChg>
        <pc:spChg chg="mod">
          <ac:chgData name="Emily White" userId="a1817587-c932-4657-96c7-0eb1c9f81ac9" providerId="ADAL" clId="{B5029300-750B-4056-A4E2-90BFAC9C04A4}" dt="2025-04-10T14:21:40.208" v="357" actId="255"/>
          <ac:spMkLst>
            <pc:docMk/>
            <pc:sldMk cId="0" sldId="289"/>
            <ac:spMk id="342" creationId="{00000000-0000-0000-0000-000000000000}"/>
          </ac:spMkLst>
        </pc:spChg>
      </pc:sldChg>
      <pc:sldChg chg="addSp modSp mod setBg">
        <pc:chgData name="Emily White" userId="a1817587-c932-4657-96c7-0eb1c9f81ac9" providerId="ADAL" clId="{B5029300-750B-4056-A4E2-90BFAC9C04A4}" dt="2025-04-10T14:24:37.560" v="392" actId="14100"/>
        <pc:sldMkLst>
          <pc:docMk/>
          <pc:sldMk cId="0" sldId="290"/>
        </pc:sldMkLst>
        <pc:spChg chg="mod ord">
          <ac:chgData name="Emily White" userId="a1817587-c932-4657-96c7-0eb1c9f81ac9" providerId="ADAL" clId="{B5029300-750B-4056-A4E2-90BFAC9C04A4}" dt="2025-04-10T14:22:54.024" v="371" actId="26606"/>
          <ac:spMkLst>
            <pc:docMk/>
            <pc:sldMk cId="0" sldId="290"/>
            <ac:spMk id="348" creationId="{00000000-0000-0000-0000-000000000000}"/>
          </ac:spMkLst>
        </pc:spChg>
        <pc:spChg chg="mod ord">
          <ac:chgData name="Emily White" userId="a1817587-c932-4657-96c7-0eb1c9f81ac9" providerId="ADAL" clId="{B5029300-750B-4056-A4E2-90BFAC9C04A4}" dt="2025-04-10T14:24:37.560" v="392" actId="14100"/>
          <ac:spMkLst>
            <pc:docMk/>
            <pc:sldMk cId="0" sldId="290"/>
            <ac:spMk id="349" creationId="{00000000-0000-0000-0000-000000000000}"/>
          </ac:spMkLst>
        </pc:spChg>
        <pc:spChg chg="add">
          <ac:chgData name="Emily White" userId="a1817587-c932-4657-96c7-0eb1c9f81ac9" providerId="ADAL" clId="{B5029300-750B-4056-A4E2-90BFAC9C04A4}" dt="2025-04-10T14:22:54.024" v="371" actId="26606"/>
          <ac:spMkLst>
            <pc:docMk/>
            <pc:sldMk cId="0" sldId="290"/>
            <ac:spMk id="354" creationId="{04812C46-200A-4DEB-A05E-3ED6C68C2387}"/>
          </ac:spMkLst>
        </pc:spChg>
        <pc:spChg chg="add">
          <ac:chgData name="Emily White" userId="a1817587-c932-4657-96c7-0eb1c9f81ac9" providerId="ADAL" clId="{B5029300-750B-4056-A4E2-90BFAC9C04A4}" dt="2025-04-10T14:22:54.024" v="371" actId="26606"/>
          <ac:spMkLst>
            <pc:docMk/>
            <pc:sldMk cId="0" sldId="290"/>
            <ac:spMk id="356" creationId="{D1EA859B-E555-4109-94F3-6700E046E008}"/>
          </ac:spMkLst>
        </pc:spChg>
        <pc:picChg chg="mod">
          <ac:chgData name="Emily White" userId="a1817587-c932-4657-96c7-0eb1c9f81ac9" providerId="ADAL" clId="{B5029300-750B-4056-A4E2-90BFAC9C04A4}" dt="2025-04-10T14:23:23.145" v="377" actId="1076"/>
          <ac:picMkLst>
            <pc:docMk/>
            <pc:sldMk cId="0" sldId="290"/>
            <ac:picMk id="3" creationId="{0005150D-C69B-4DFB-AA2B-D19E6BBE873B}"/>
          </ac:picMkLst>
        </pc:picChg>
      </pc:sldChg>
      <pc:sldChg chg="modSp mod">
        <pc:chgData name="Emily White" userId="a1817587-c932-4657-96c7-0eb1c9f81ac9" providerId="ADAL" clId="{B5029300-750B-4056-A4E2-90BFAC9C04A4}" dt="2025-04-10T13:22:59.936" v="87" actId="2711"/>
        <pc:sldMkLst>
          <pc:docMk/>
          <pc:sldMk cId="2837134787" sldId="293"/>
        </pc:sldMkLst>
        <pc:spChg chg="mod">
          <ac:chgData name="Emily White" userId="a1817587-c932-4657-96c7-0eb1c9f81ac9" providerId="ADAL" clId="{B5029300-750B-4056-A4E2-90BFAC9C04A4}" dt="2025-04-10T13:22:44.895" v="85" actId="27636"/>
          <ac:spMkLst>
            <pc:docMk/>
            <pc:sldMk cId="2837134787" sldId="293"/>
            <ac:spMk id="2" creationId="{2FA820BD-1A05-4BF4-8409-80C229E15FBC}"/>
          </ac:spMkLst>
        </pc:spChg>
        <pc:spChg chg="mod">
          <ac:chgData name="Emily White" userId="a1817587-c932-4657-96c7-0eb1c9f81ac9" providerId="ADAL" clId="{B5029300-750B-4056-A4E2-90BFAC9C04A4}" dt="2025-04-10T13:22:59.936" v="87" actId="2711"/>
          <ac:spMkLst>
            <pc:docMk/>
            <pc:sldMk cId="2837134787" sldId="293"/>
            <ac:spMk id="3" creationId="{82E0780B-85E4-46E0-BE10-AFC80F5B0B8B}"/>
          </ac:spMkLst>
        </pc:spChg>
        <pc:spChg chg="mod">
          <ac:chgData name="Emily White" userId="a1817587-c932-4657-96c7-0eb1c9f81ac9" providerId="ADAL" clId="{B5029300-750B-4056-A4E2-90BFAC9C04A4}" dt="2025-04-10T13:22:54.855" v="86" actId="2711"/>
          <ac:spMkLst>
            <pc:docMk/>
            <pc:sldMk cId="2837134787" sldId="293"/>
            <ac:spMk id="4" creationId="{4DDF93D9-D97C-4AE2-BBE3-602AD0F4BE2E}"/>
          </ac:spMkLst>
        </pc:spChg>
      </pc:sldChg>
      <pc:sldChg chg="modSp mod">
        <pc:chgData name="Emily White" userId="a1817587-c932-4657-96c7-0eb1c9f81ac9" providerId="ADAL" clId="{B5029300-750B-4056-A4E2-90BFAC9C04A4}" dt="2025-04-10T13:23:10.332" v="89" actId="2711"/>
        <pc:sldMkLst>
          <pc:docMk/>
          <pc:sldMk cId="1839850447" sldId="355"/>
        </pc:sldMkLst>
        <pc:spChg chg="mod">
          <ac:chgData name="Emily White" userId="a1817587-c932-4657-96c7-0eb1c9f81ac9" providerId="ADAL" clId="{B5029300-750B-4056-A4E2-90BFAC9C04A4}" dt="2025-04-10T13:23:10.332" v="89" actId="2711"/>
          <ac:spMkLst>
            <pc:docMk/>
            <pc:sldMk cId="1839850447" sldId="355"/>
            <ac:spMk id="3" creationId="{A6FE01C2-15D9-405E-8555-411328B7408E}"/>
          </ac:spMkLst>
        </pc:spChg>
      </pc:sldChg>
      <pc:sldChg chg="modSp mod">
        <pc:chgData name="Emily White" userId="a1817587-c932-4657-96c7-0eb1c9f81ac9" providerId="ADAL" clId="{B5029300-750B-4056-A4E2-90BFAC9C04A4}" dt="2025-04-10T13:24:35.993" v="112" actId="2711"/>
        <pc:sldMkLst>
          <pc:docMk/>
          <pc:sldMk cId="1382392789" sldId="356"/>
        </pc:sldMkLst>
        <pc:spChg chg="mod">
          <ac:chgData name="Emily White" userId="a1817587-c932-4657-96c7-0eb1c9f81ac9" providerId="ADAL" clId="{B5029300-750B-4056-A4E2-90BFAC9C04A4}" dt="2025-04-10T13:24:35.993" v="112" actId="2711"/>
          <ac:spMkLst>
            <pc:docMk/>
            <pc:sldMk cId="1382392789" sldId="356"/>
            <ac:spMk id="2" creationId="{3228FB0E-147E-4A07-9238-1E46E37913A0}"/>
          </ac:spMkLst>
        </pc:spChg>
        <pc:spChg chg="mod">
          <ac:chgData name="Emily White" userId="a1817587-c932-4657-96c7-0eb1c9f81ac9" providerId="ADAL" clId="{B5029300-750B-4056-A4E2-90BFAC9C04A4}" dt="2025-04-10T13:24:31.391" v="111" actId="2711"/>
          <ac:spMkLst>
            <pc:docMk/>
            <pc:sldMk cId="1382392789" sldId="356"/>
            <ac:spMk id="106" creationId="{00000000-0000-0000-0000-000000000000}"/>
          </ac:spMkLst>
        </pc:spChg>
      </pc:sldChg>
      <pc:sldChg chg="modSp mod">
        <pc:chgData name="Emily White" userId="a1817587-c932-4657-96c7-0eb1c9f81ac9" providerId="ADAL" clId="{B5029300-750B-4056-A4E2-90BFAC9C04A4}" dt="2025-04-10T13:38:11.868" v="207" actId="313"/>
        <pc:sldMkLst>
          <pc:docMk/>
          <pc:sldMk cId="2540238448" sldId="357"/>
        </pc:sldMkLst>
        <pc:spChg chg="mod">
          <ac:chgData name="Emily White" userId="a1817587-c932-4657-96c7-0eb1c9f81ac9" providerId="ADAL" clId="{B5029300-750B-4056-A4E2-90BFAC9C04A4}" dt="2025-04-10T13:38:11.868" v="207" actId="313"/>
          <ac:spMkLst>
            <pc:docMk/>
            <pc:sldMk cId="2540238448" sldId="357"/>
            <ac:spMk id="2" creationId="{3228FB0E-147E-4A07-9238-1E46E37913A0}"/>
          </ac:spMkLst>
        </pc:spChg>
      </pc:sldChg>
      <pc:sldChg chg="modSp mod">
        <pc:chgData name="Emily White" userId="a1817587-c932-4657-96c7-0eb1c9f81ac9" providerId="ADAL" clId="{B5029300-750B-4056-A4E2-90BFAC9C04A4}" dt="2025-04-10T13:35:55.232" v="202" actId="20577"/>
        <pc:sldMkLst>
          <pc:docMk/>
          <pc:sldMk cId="2747712826" sldId="361"/>
        </pc:sldMkLst>
        <pc:spChg chg="mod">
          <ac:chgData name="Emily White" userId="a1817587-c932-4657-96c7-0eb1c9f81ac9" providerId="ADAL" clId="{B5029300-750B-4056-A4E2-90BFAC9C04A4}" dt="2025-04-10T13:35:23.482" v="190" actId="113"/>
          <ac:spMkLst>
            <pc:docMk/>
            <pc:sldMk cId="2747712826" sldId="361"/>
            <ac:spMk id="2" creationId="{CD660C53-B089-45F1-BDE6-52D51E50D1EF}"/>
          </ac:spMkLst>
        </pc:spChg>
        <pc:spChg chg="mod">
          <ac:chgData name="Emily White" userId="a1817587-c932-4657-96c7-0eb1c9f81ac9" providerId="ADAL" clId="{B5029300-750B-4056-A4E2-90BFAC9C04A4}" dt="2025-04-10T13:35:55.232" v="202" actId="20577"/>
          <ac:spMkLst>
            <pc:docMk/>
            <pc:sldMk cId="2747712826" sldId="361"/>
            <ac:spMk id="3" creationId="{7EC75A70-7DA2-9A57-E1E3-EFAFE90E9C4F}"/>
          </ac:spMkLst>
        </pc:spChg>
        <pc:spChg chg="mod">
          <ac:chgData name="Emily White" userId="a1817587-c932-4657-96c7-0eb1c9f81ac9" providerId="ADAL" clId="{B5029300-750B-4056-A4E2-90BFAC9C04A4}" dt="2025-04-10T13:35:34.757" v="192" actId="1076"/>
          <ac:spMkLst>
            <pc:docMk/>
            <pc:sldMk cId="2747712826" sldId="361"/>
            <ac:spMk id="144" creationId="{00000000-0000-0000-0000-000000000000}"/>
          </ac:spMkLst>
        </pc:spChg>
      </pc:sldChg>
      <pc:sldChg chg="modSp mod modNotesTx">
        <pc:chgData name="Emily White" userId="a1817587-c932-4657-96c7-0eb1c9f81ac9" providerId="ADAL" clId="{B5029300-750B-4056-A4E2-90BFAC9C04A4}" dt="2025-04-10T13:46:43.794" v="285" actId="5793"/>
        <pc:sldMkLst>
          <pc:docMk/>
          <pc:sldMk cId="2025760939" sldId="362"/>
        </pc:sldMkLst>
        <pc:spChg chg="mod">
          <ac:chgData name="Emily White" userId="a1817587-c932-4657-96c7-0eb1c9f81ac9" providerId="ADAL" clId="{B5029300-750B-4056-A4E2-90BFAC9C04A4}" dt="2025-04-10T13:45:11.543" v="262" actId="1076"/>
          <ac:spMkLst>
            <pc:docMk/>
            <pc:sldMk cId="2025760939" sldId="362"/>
            <ac:spMk id="2" creationId="{CD660C53-B089-45F1-BDE6-52D51E50D1EF}"/>
          </ac:spMkLst>
        </pc:spChg>
        <pc:spChg chg="mod">
          <ac:chgData name="Emily White" userId="a1817587-c932-4657-96c7-0eb1c9f81ac9" providerId="ADAL" clId="{B5029300-750B-4056-A4E2-90BFAC9C04A4}" dt="2025-04-10T13:44:44.087" v="258" actId="2711"/>
          <ac:spMkLst>
            <pc:docMk/>
            <pc:sldMk cId="2025760939" sldId="362"/>
            <ac:spMk id="144" creationId="{00000000-0000-0000-0000-000000000000}"/>
          </ac:spMkLst>
        </pc:spChg>
        <pc:spChg chg="mod">
          <ac:chgData name="Emily White" userId="a1817587-c932-4657-96c7-0eb1c9f81ac9" providerId="ADAL" clId="{B5029300-750B-4056-A4E2-90BFAC9C04A4}" dt="2025-04-10T13:46:43.794" v="285" actId="5793"/>
          <ac:spMkLst>
            <pc:docMk/>
            <pc:sldMk cId="2025760939" sldId="362"/>
            <ac:spMk id="145" creationId="{00000000-0000-0000-0000-000000000000}"/>
          </ac:spMkLst>
        </pc:spChg>
      </pc:sldChg>
      <pc:sldChg chg="modSp mod">
        <pc:chgData name="Emily White" userId="a1817587-c932-4657-96c7-0eb1c9f81ac9" providerId="ADAL" clId="{B5029300-750B-4056-A4E2-90BFAC9C04A4}" dt="2025-04-10T14:27:23.854" v="420" actId="14100"/>
        <pc:sldMkLst>
          <pc:docMk/>
          <pc:sldMk cId="2304240396" sldId="363"/>
        </pc:sldMkLst>
        <pc:spChg chg="mod">
          <ac:chgData name="Emily White" userId="a1817587-c932-4657-96c7-0eb1c9f81ac9" providerId="ADAL" clId="{B5029300-750B-4056-A4E2-90BFAC9C04A4}" dt="2025-04-10T14:27:18.198" v="418" actId="1076"/>
          <ac:spMkLst>
            <pc:docMk/>
            <pc:sldMk cId="2304240396" sldId="363"/>
            <ac:spMk id="2" creationId="{CD660C53-B089-45F1-BDE6-52D51E50D1EF}"/>
          </ac:spMkLst>
        </pc:spChg>
        <pc:spChg chg="mod">
          <ac:chgData name="Emily White" userId="a1817587-c932-4657-96c7-0eb1c9f81ac9" providerId="ADAL" clId="{B5029300-750B-4056-A4E2-90BFAC9C04A4}" dt="2025-04-10T14:27:15.366" v="417" actId="14100"/>
          <ac:spMkLst>
            <pc:docMk/>
            <pc:sldMk cId="2304240396" sldId="363"/>
            <ac:spMk id="144" creationId="{00000000-0000-0000-0000-000000000000}"/>
          </ac:spMkLst>
        </pc:spChg>
        <pc:spChg chg="mod">
          <ac:chgData name="Emily White" userId="a1817587-c932-4657-96c7-0eb1c9f81ac9" providerId="ADAL" clId="{B5029300-750B-4056-A4E2-90BFAC9C04A4}" dt="2025-04-10T14:27:23.854" v="420" actId="14100"/>
          <ac:spMkLst>
            <pc:docMk/>
            <pc:sldMk cId="2304240396" sldId="363"/>
            <ac:spMk id="145" creationId="{00000000-0000-0000-0000-000000000000}"/>
          </ac:spMkLst>
        </pc:spChg>
      </pc:sldChg>
      <pc:sldChg chg="modSp mod">
        <pc:chgData name="Emily White" userId="a1817587-c932-4657-96c7-0eb1c9f81ac9" providerId="ADAL" clId="{B5029300-750B-4056-A4E2-90BFAC9C04A4}" dt="2025-04-10T14:31:06.935" v="443" actId="14100"/>
        <pc:sldMkLst>
          <pc:docMk/>
          <pc:sldMk cId="4231048596" sldId="364"/>
        </pc:sldMkLst>
        <pc:spChg chg="mod">
          <ac:chgData name="Emily White" userId="a1817587-c932-4657-96c7-0eb1c9f81ac9" providerId="ADAL" clId="{B5029300-750B-4056-A4E2-90BFAC9C04A4}" dt="2025-04-10T14:27:03.734" v="416" actId="1076"/>
          <ac:spMkLst>
            <pc:docMk/>
            <pc:sldMk cId="4231048596" sldId="364"/>
            <ac:spMk id="2" creationId="{CD660C53-B089-45F1-BDE6-52D51E50D1EF}"/>
          </ac:spMkLst>
        </pc:spChg>
        <pc:spChg chg="mod">
          <ac:chgData name="Emily White" userId="a1817587-c932-4657-96c7-0eb1c9f81ac9" providerId="ADAL" clId="{B5029300-750B-4056-A4E2-90BFAC9C04A4}" dt="2025-04-10T14:31:06.935" v="443" actId="14100"/>
          <ac:spMkLst>
            <pc:docMk/>
            <pc:sldMk cId="4231048596" sldId="364"/>
            <ac:spMk id="144" creationId="{00000000-0000-0000-0000-000000000000}"/>
          </ac:spMkLst>
        </pc:spChg>
        <pc:spChg chg="mod">
          <ac:chgData name="Emily White" userId="a1817587-c932-4657-96c7-0eb1c9f81ac9" providerId="ADAL" clId="{B5029300-750B-4056-A4E2-90BFAC9C04A4}" dt="2025-04-10T14:31:02.280" v="442" actId="14100"/>
          <ac:spMkLst>
            <pc:docMk/>
            <pc:sldMk cId="4231048596" sldId="364"/>
            <ac:spMk id="145" creationId="{00000000-0000-0000-0000-000000000000}"/>
          </ac:spMkLst>
        </pc:spChg>
      </pc:sldChg>
      <pc:sldChg chg="modSp mod">
        <pc:chgData name="Emily White" userId="a1817587-c932-4657-96c7-0eb1c9f81ac9" providerId="ADAL" clId="{B5029300-750B-4056-A4E2-90BFAC9C04A4}" dt="2025-04-10T14:29:56.221" v="441" actId="255"/>
        <pc:sldMkLst>
          <pc:docMk/>
          <pc:sldMk cId="169230542" sldId="366"/>
        </pc:sldMkLst>
        <pc:spChg chg="mod">
          <ac:chgData name="Emily White" userId="a1817587-c932-4657-96c7-0eb1c9f81ac9" providerId="ADAL" clId="{B5029300-750B-4056-A4E2-90BFAC9C04A4}" dt="2025-04-10T14:29:29.637" v="432" actId="255"/>
          <ac:spMkLst>
            <pc:docMk/>
            <pc:sldMk cId="169230542" sldId="366"/>
            <ac:spMk id="3" creationId="{3CC321CF-9EFA-42DC-ADC5-1C15DF9486B9}"/>
          </ac:spMkLst>
        </pc:spChg>
        <pc:spChg chg="mod">
          <ac:chgData name="Emily White" userId="a1817587-c932-4657-96c7-0eb1c9f81ac9" providerId="ADAL" clId="{B5029300-750B-4056-A4E2-90BFAC9C04A4}" dt="2025-04-10T14:29:19.032" v="431" actId="113"/>
          <ac:spMkLst>
            <pc:docMk/>
            <pc:sldMk cId="169230542" sldId="366"/>
            <ac:spMk id="4" creationId="{DE745FDC-C99D-4317-8A69-C7991EDFA015}"/>
          </ac:spMkLst>
        </pc:spChg>
        <pc:spChg chg="mod">
          <ac:chgData name="Emily White" userId="a1817587-c932-4657-96c7-0eb1c9f81ac9" providerId="ADAL" clId="{B5029300-750B-4056-A4E2-90BFAC9C04A4}" dt="2025-04-10T14:29:56.221" v="441" actId="255"/>
          <ac:spMkLst>
            <pc:docMk/>
            <pc:sldMk cId="169230542" sldId="366"/>
            <ac:spMk id="5" creationId="{596131F6-9C04-45F0-AB58-68FDE453DD5A}"/>
          </ac:spMkLst>
        </pc:spChg>
      </pc:sldChg>
      <pc:sldChg chg="modSp mod">
        <pc:chgData name="Emily White" userId="a1817587-c932-4657-96c7-0eb1c9f81ac9" providerId="ADAL" clId="{B5029300-750B-4056-A4E2-90BFAC9C04A4}" dt="2025-04-10T14:27:42.880" v="423" actId="1076"/>
        <pc:sldMkLst>
          <pc:docMk/>
          <pc:sldMk cId="3481673598" sldId="367"/>
        </pc:sldMkLst>
        <pc:spChg chg="mod">
          <ac:chgData name="Emily White" userId="a1817587-c932-4657-96c7-0eb1c9f81ac9" providerId="ADAL" clId="{B5029300-750B-4056-A4E2-90BFAC9C04A4}" dt="2025-04-10T14:27:42.880" v="423" actId="1076"/>
          <ac:spMkLst>
            <pc:docMk/>
            <pc:sldMk cId="3481673598" sldId="367"/>
            <ac:spMk id="3" creationId="{3CC321CF-9EFA-42DC-ADC5-1C15DF9486B9}"/>
          </ac:spMkLst>
        </pc:spChg>
        <pc:spChg chg="mod">
          <ac:chgData name="Emily White" userId="a1817587-c932-4657-96c7-0eb1c9f81ac9" providerId="ADAL" clId="{B5029300-750B-4056-A4E2-90BFAC9C04A4}" dt="2025-04-10T14:27:37.067" v="421" actId="2711"/>
          <ac:spMkLst>
            <pc:docMk/>
            <pc:sldMk cId="3481673598" sldId="367"/>
            <ac:spMk id="4" creationId="{DE745FDC-C99D-4317-8A69-C7991EDFA015}"/>
          </ac:spMkLst>
        </pc:spChg>
      </pc:sldChg>
      <pc:sldChg chg="modSp mod">
        <pc:chgData name="Emily White" userId="a1817587-c932-4657-96c7-0eb1c9f81ac9" providerId="ADAL" clId="{B5029300-750B-4056-A4E2-90BFAC9C04A4}" dt="2025-04-10T13:48:00.606" v="305" actId="20577"/>
        <pc:sldMkLst>
          <pc:docMk/>
          <pc:sldMk cId="2589513659" sldId="368"/>
        </pc:sldMkLst>
        <pc:spChg chg="mod">
          <ac:chgData name="Emily White" userId="a1817587-c932-4657-96c7-0eb1c9f81ac9" providerId="ADAL" clId="{B5029300-750B-4056-A4E2-90BFAC9C04A4}" dt="2025-04-10T13:48:00.606" v="305" actId="20577"/>
          <ac:spMkLst>
            <pc:docMk/>
            <pc:sldMk cId="2589513659" sldId="368"/>
            <ac:spMk id="3" creationId="{3CC321CF-9EFA-42DC-ADC5-1C15DF9486B9}"/>
          </ac:spMkLst>
        </pc:spChg>
        <pc:spChg chg="mod">
          <ac:chgData name="Emily White" userId="a1817587-c932-4657-96c7-0eb1c9f81ac9" providerId="ADAL" clId="{B5029300-750B-4056-A4E2-90BFAC9C04A4}" dt="2025-04-10T13:46:58.559" v="286" actId="2711"/>
          <ac:spMkLst>
            <pc:docMk/>
            <pc:sldMk cId="2589513659" sldId="368"/>
            <ac:spMk id="4" creationId="{DE745FDC-C99D-4317-8A69-C7991EDFA015}"/>
          </ac:spMkLst>
        </pc:spChg>
      </pc:sldChg>
      <pc:sldChg chg="modSp mod">
        <pc:chgData name="Emily White" userId="a1817587-c932-4657-96c7-0eb1c9f81ac9" providerId="ADAL" clId="{B5029300-750B-4056-A4E2-90BFAC9C04A4}" dt="2025-04-10T13:37:07.806" v="206" actId="313"/>
        <pc:sldMkLst>
          <pc:docMk/>
          <pc:sldMk cId="2062748580" sldId="369"/>
        </pc:sldMkLst>
        <pc:spChg chg="mod">
          <ac:chgData name="Emily White" userId="a1817587-c932-4657-96c7-0eb1c9f81ac9" providerId="ADAL" clId="{B5029300-750B-4056-A4E2-90BFAC9C04A4}" dt="2025-04-10T13:37:07.806" v="206" actId="313"/>
          <ac:spMkLst>
            <pc:docMk/>
            <pc:sldMk cId="2062748580" sldId="369"/>
            <ac:spMk id="3" creationId="{3CC321CF-9EFA-42DC-ADC5-1C15DF9486B9}"/>
          </ac:spMkLst>
        </pc:spChg>
        <pc:spChg chg="mod">
          <ac:chgData name="Emily White" userId="a1817587-c932-4657-96c7-0eb1c9f81ac9" providerId="ADAL" clId="{B5029300-750B-4056-A4E2-90BFAC9C04A4}" dt="2025-04-10T13:36:52.291" v="205" actId="113"/>
          <ac:spMkLst>
            <pc:docMk/>
            <pc:sldMk cId="2062748580" sldId="369"/>
            <ac:spMk id="4" creationId="{DE745FDC-C99D-4317-8A69-C7991EDFA015}"/>
          </ac:spMkLst>
        </pc:spChg>
      </pc:sldChg>
      <pc:sldChg chg="modSp mod modNotesTx">
        <pc:chgData name="Emily White" userId="a1817587-c932-4657-96c7-0eb1c9f81ac9" providerId="ADAL" clId="{B5029300-750B-4056-A4E2-90BFAC9C04A4}" dt="2025-04-10T14:15:31.872" v="324" actId="207"/>
        <pc:sldMkLst>
          <pc:docMk/>
          <pc:sldMk cId="2406273784" sldId="370"/>
        </pc:sldMkLst>
        <pc:spChg chg="mod">
          <ac:chgData name="Emily White" userId="a1817587-c932-4657-96c7-0eb1c9f81ac9" providerId="ADAL" clId="{B5029300-750B-4056-A4E2-90BFAC9C04A4}" dt="2025-04-10T14:15:31.872" v="324" actId="207"/>
          <ac:spMkLst>
            <pc:docMk/>
            <pc:sldMk cId="2406273784" sldId="370"/>
            <ac:spMk id="278" creationId="{00000000-0000-0000-0000-000000000000}"/>
          </ac:spMkLst>
        </pc:spChg>
        <pc:graphicFrameChg chg="modGraphic">
          <ac:chgData name="Emily White" userId="a1817587-c932-4657-96c7-0eb1c9f81ac9" providerId="ADAL" clId="{B5029300-750B-4056-A4E2-90BFAC9C04A4}" dt="2025-04-10T14:15:14.968" v="321" actId="255"/>
          <ac:graphicFrameMkLst>
            <pc:docMk/>
            <pc:sldMk cId="2406273784" sldId="370"/>
            <ac:graphicFrameMk id="2" creationId="{0DA8AC2D-C452-1CDF-6139-AD8AFDE34C2D}"/>
          </ac:graphicFrameMkLst>
        </pc:graphicFrameChg>
      </pc:sldChg>
      <pc:sldChg chg="modSp mod">
        <pc:chgData name="Emily White" userId="a1817587-c932-4657-96c7-0eb1c9f81ac9" providerId="ADAL" clId="{B5029300-750B-4056-A4E2-90BFAC9C04A4}" dt="2025-04-10T13:33:06.941" v="181" actId="2711"/>
        <pc:sldMkLst>
          <pc:docMk/>
          <pc:sldMk cId="1618152860" sldId="371"/>
        </pc:sldMkLst>
        <pc:spChg chg="mod">
          <ac:chgData name="Emily White" userId="a1817587-c932-4657-96c7-0eb1c9f81ac9" providerId="ADAL" clId="{B5029300-750B-4056-A4E2-90BFAC9C04A4}" dt="2025-04-10T13:33:06.941" v="181" actId="2711"/>
          <ac:spMkLst>
            <pc:docMk/>
            <pc:sldMk cId="1618152860" sldId="371"/>
            <ac:spMk id="2" creationId="{6744D424-6D6F-2FA7-E6FE-7043F88DE9E0}"/>
          </ac:spMkLst>
        </pc:spChg>
        <pc:spChg chg="mod">
          <ac:chgData name="Emily White" userId="a1817587-c932-4657-96c7-0eb1c9f81ac9" providerId="ADAL" clId="{B5029300-750B-4056-A4E2-90BFAC9C04A4}" dt="2025-04-10T13:32:20.322" v="177" actId="207"/>
          <ac:spMkLst>
            <pc:docMk/>
            <pc:sldMk cId="1618152860" sldId="371"/>
            <ac:spMk id="178" creationId="{F1CD7F5B-C9D2-4A37-8F8F-B1EF1C25D5BC}"/>
          </ac:spMkLst>
        </pc:spChg>
      </pc:sldChg>
    </pc:docChg>
  </pc:docChgLst>
  <pc:docChgLst>
    <pc:chgData name="Emily White" userId="a1817587-c932-4657-96c7-0eb1c9f81ac9" providerId="ADAL" clId="{09D16633-CDB0-47E7-80FE-492D848088B4}"/>
    <pc:docChg chg="custSel modSld">
      <pc:chgData name="Emily White" userId="a1817587-c932-4657-96c7-0eb1c9f81ac9" providerId="ADAL" clId="{09D16633-CDB0-47E7-80FE-492D848088B4}" dt="2025-04-16T15:50:39.700" v="841" actId="20577"/>
      <pc:docMkLst>
        <pc:docMk/>
      </pc:docMkLst>
      <pc:sldChg chg="modNotesTx">
        <pc:chgData name="Emily White" userId="a1817587-c932-4657-96c7-0eb1c9f81ac9" providerId="ADAL" clId="{09D16633-CDB0-47E7-80FE-492D848088B4}" dt="2025-04-15T09:54:19.817" v="0" actId="20577"/>
        <pc:sldMkLst>
          <pc:docMk/>
          <pc:sldMk cId="0" sldId="257"/>
        </pc:sldMkLst>
      </pc:sldChg>
      <pc:sldChg chg="modNotesTx">
        <pc:chgData name="Emily White" userId="a1817587-c932-4657-96c7-0eb1c9f81ac9" providerId="ADAL" clId="{09D16633-CDB0-47E7-80FE-492D848088B4}" dt="2025-04-15T09:55:43.819" v="12" actId="20577"/>
        <pc:sldMkLst>
          <pc:docMk/>
          <pc:sldMk cId="0" sldId="265"/>
        </pc:sldMkLst>
      </pc:sldChg>
      <pc:sldChg chg="modNotesTx">
        <pc:chgData name="Emily White" userId="a1817587-c932-4657-96c7-0eb1c9f81ac9" providerId="ADAL" clId="{09D16633-CDB0-47E7-80FE-492D848088B4}" dt="2025-04-15T09:56:26.136" v="27" actId="20577"/>
        <pc:sldMkLst>
          <pc:docMk/>
          <pc:sldMk cId="0" sldId="267"/>
        </pc:sldMkLst>
      </pc:sldChg>
      <pc:sldChg chg="modNotesTx">
        <pc:chgData name="Emily White" userId="a1817587-c932-4657-96c7-0eb1c9f81ac9" providerId="ADAL" clId="{09D16633-CDB0-47E7-80FE-492D848088B4}" dt="2025-04-16T15:38:56.469" v="824" actId="20577"/>
        <pc:sldMkLst>
          <pc:docMk/>
          <pc:sldMk cId="0" sldId="274"/>
        </pc:sldMkLst>
      </pc:sldChg>
      <pc:sldChg chg="modNotesTx">
        <pc:chgData name="Emily White" userId="a1817587-c932-4657-96c7-0eb1c9f81ac9" providerId="ADAL" clId="{09D16633-CDB0-47E7-80FE-492D848088B4}" dt="2025-04-16T15:41:45.078" v="826" actId="20577"/>
        <pc:sldMkLst>
          <pc:docMk/>
          <pc:sldMk cId="0" sldId="275"/>
        </pc:sldMkLst>
      </pc:sldChg>
      <pc:sldChg chg="modNotesTx">
        <pc:chgData name="Emily White" userId="a1817587-c932-4657-96c7-0eb1c9f81ac9" providerId="ADAL" clId="{09D16633-CDB0-47E7-80FE-492D848088B4}" dt="2025-04-15T10:07:40.928" v="190"/>
        <pc:sldMkLst>
          <pc:docMk/>
          <pc:sldMk cId="0" sldId="280"/>
        </pc:sldMkLst>
      </pc:sldChg>
      <pc:sldChg chg="modSp mod">
        <pc:chgData name="Emily White" userId="a1817587-c932-4657-96c7-0eb1c9f81ac9" providerId="ADAL" clId="{09D16633-CDB0-47E7-80FE-492D848088B4}" dt="2025-04-15T11:33:53.947" v="193" actId="255"/>
        <pc:sldMkLst>
          <pc:docMk/>
          <pc:sldMk cId="2540238448" sldId="357"/>
        </pc:sldMkLst>
        <pc:spChg chg="mod">
          <ac:chgData name="Emily White" userId="a1817587-c932-4657-96c7-0eb1c9f81ac9" providerId="ADAL" clId="{09D16633-CDB0-47E7-80FE-492D848088B4}" dt="2025-04-15T11:33:53.947" v="193" actId="255"/>
          <ac:spMkLst>
            <pc:docMk/>
            <pc:sldMk cId="2540238448" sldId="357"/>
            <ac:spMk id="106" creationId="{00000000-0000-0000-0000-000000000000}"/>
          </ac:spMkLst>
        </pc:spChg>
      </pc:sldChg>
      <pc:sldChg chg="modSp mod">
        <pc:chgData name="Emily White" userId="a1817587-c932-4657-96c7-0eb1c9f81ac9" providerId="ADAL" clId="{09D16633-CDB0-47E7-80FE-492D848088B4}" dt="2025-04-15T11:33:59.707" v="194" actId="113"/>
        <pc:sldMkLst>
          <pc:docMk/>
          <pc:sldMk cId="11308452" sldId="358"/>
        </pc:sldMkLst>
        <pc:spChg chg="mod">
          <ac:chgData name="Emily White" userId="a1817587-c932-4657-96c7-0eb1c9f81ac9" providerId="ADAL" clId="{09D16633-CDB0-47E7-80FE-492D848088B4}" dt="2025-04-15T10:03:54.931" v="126" actId="255"/>
          <ac:spMkLst>
            <pc:docMk/>
            <pc:sldMk cId="11308452" sldId="358"/>
            <ac:spMk id="2" creationId="{3228FB0E-147E-4A07-9238-1E46E37913A0}"/>
          </ac:spMkLst>
        </pc:spChg>
        <pc:spChg chg="mod">
          <ac:chgData name="Emily White" userId="a1817587-c932-4657-96c7-0eb1c9f81ac9" providerId="ADAL" clId="{09D16633-CDB0-47E7-80FE-492D848088B4}" dt="2025-04-15T11:33:59.707" v="194" actId="113"/>
          <ac:spMkLst>
            <pc:docMk/>
            <pc:sldMk cId="11308452" sldId="358"/>
            <ac:spMk id="106" creationId="{00000000-0000-0000-0000-000000000000}"/>
          </ac:spMkLst>
        </pc:spChg>
      </pc:sldChg>
      <pc:sldChg chg="modNotesTx">
        <pc:chgData name="Emily White" userId="a1817587-c932-4657-96c7-0eb1c9f81ac9" providerId="ADAL" clId="{09D16633-CDB0-47E7-80FE-492D848088B4}" dt="2025-04-16T15:50:39.700" v="841" actId="20577"/>
        <pc:sldMkLst>
          <pc:docMk/>
          <pc:sldMk cId="922621329" sldId="359"/>
        </pc:sldMkLst>
      </pc:sldChg>
      <pc:sldChg chg="modNotesTx">
        <pc:chgData name="Emily White" userId="a1817587-c932-4657-96c7-0eb1c9f81ac9" providerId="ADAL" clId="{09D16633-CDB0-47E7-80FE-492D848088B4}" dt="2025-04-15T11:39:15.692" v="455" actId="20577"/>
        <pc:sldMkLst>
          <pc:docMk/>
          <pc:sldMk cId="2304240396" sldId="363"/>
        </pc:sldMkLst>
      </pc:sldChg>
      <pc:sldChg chg="modNotesTx">
        <pc:chgData name="Emily White" userId="a1817587-c932-4657-96c7-0eb1c9f81ac9" providerId="ADAL" clId="{09D16633-CDB0-47E7-80FE-492D848088B4}" dt="2025-04-15T11:45:53.661" v="817" actId="20577"/>
        <pc:sldMkLst>
          <pc:docMk/>
          <pc:sldMk cId="169230542" sldId="366"/>
        </pc:sldMkLst>
      </pc:sldChg>
      <pc:sldChg chg="modSp mod modNotesTx">
        <pc:chgData name="Emily White" userId="a1817587-c932-4657-96c7-0eb1c9f81ac9" providerId="ADAL" clId="{09D16633-CDB0-47E7-80FE-492D848088B4}" dt="2025-04-16T15:42:06.222" v="828" actId="20577"/>
        <pc:sldMkLst>
          <pc:docMk/>
          <pc:sldMk cId="2589513659" sldId="368"/>
        </pc:sldMkLst>
        <pc:spChg chg="mod">
          <ac:chgData name="Emily White" userId="a1817587-c932-4657-96c7-0eb1c9f81ac9" providerId="ADAL" clId="{09D16633-CDB0-47E7-80FE-492D848088B4}" dt="2025-04-15T10:03:45.772" v="124" actId="113"/>
          <ac:spMkLst>
            <pc:docMk/>
            <pc:sldMk cId="2589513659" sldId="368"/>
            <ac:spMk id="4" creationId="{DE745FDC-C99D-4317-8A69-C7991EDFA015}"/>
          </ac:spMkLst>
        </pc:spChg>
      </pc:sldChg>
      <pc:sldChg chg="modSp mod modNotesTx">
        <pc:chgData name="Emily White" userId="a1817587-c932-4657-96c7-0eb1c9f81ac9" providerId="ADAL" clId="{09D16633-CDB0-47E7-80FE-492D848088B4}" dt="2025-04-16T15:48:58.677" v="839" actId="20577"/>
        <pc:sldMkLst>
          <pc:docMk/>
          <pc:sldMk cId="2406273784" sldId="370"/>
        </pc:sldMkLst>
        <pc:spChg chg="mod">
          <ac:chgData name="Emily White" userId="a1817587-c932-4657-96c7-0eb1c9f81ac9" providerId="ADAL" clId="{09D16633-CDB0-47E7-80FE-492D848088B4}" dt="2025-04-15T11:34:39.667" v="201" actId="20577"/>
          <ac:spMkLst>
            <pc:docMk/>
            <pc:sldMk cId="2406273784" sldId="370"/>
            <ac:spMk id="27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ilo.org/wcmsp5/groups/public/---ed_norm/---declaration/documents/publication/wcms_182096.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ankerresearchinstitute.org/working-papers/gender-pay-gaps-feb24?utm_source=Global+Living+Wage+Coalition&amp;utm_campaign=d20de2070a-EMAIL_CAMPAIGN_2024_04_25_09_49&amp;utm_medium=email&amp;utm_term=0_-d20de2070a-%5BLIST_EMAIL_ID%5D"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ilo.org/dyn/normlex/es/f?p=NORMLEXPUB:12100:0::NO::P12100_ILO_CODE:C087"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ilo.org/dyn/normlex/es/f?p=1000:12100:0::NO::P12100_ILO_CODE:C098"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lo.org/dyn/normlex/es/f?p=NORMLEXPUB:12100:0::NO::P12100_INSTRUMENT_ID:312299"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ing.com/ck/a?!&amp;&amp;p=2ced377990f5780d21b974ffbea274aea1b9d418a5a420709362fc0289e287d5JmltdHM9MTc0NDU4ODgwMA&amp;ptn=3&amp;ver=2&amp;hsh=4&amp;fclid=36065ab2-963e-699b-0339-4fb697b568a1&amp;psq=www.ilo.org%2fipecinfo%2fproduct%2fdownload.do%3ftype%3ddocument%26id%3d30215.&amp;u=a1aHR0cHM6Ly93ZWJhcHBzLmlsby5vcmcvaXBlY2luZm8vcHJvZHVjdC9kb3dubG9hZC5kbz90eXBlPWRvY3VtZW50JmlkPTMwMjk2&amp;ntb=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00062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cdebc45f94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2cdebc45f94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Tx/>
              <a:buNone/>
            </a:pPr>
            <a:r>
              <a:rPr lang="en-GB" sz="1800" dirty="0">
                <a:effectLst/>
                <a:latin typeface="Arial" panose="020B0604020202020204" pitchFamily="34" charset="0"/>
                <a:ea typeface="宋体" panose="02010600030101010101" pitchFamily="2" charset="-122"/>
                <a:cs typeface="Times New Roman" panose="02020603050405020304" pitchFamily="18" charset="0"/>
              </a:rPr>
              <a:t>Super Bamboo Inc.</a:t>
            </a:r>
            <a:r>
              <a:rPr lang="zh-CN" sz="1800" dirty="0">
                <a:effectLst/>
                <a:latin typeface="Arial" panose="020B0604020202020204" pitchFamily="34" charset="0"/>
                <a:ea typeface="宋体" panose="02010600030101010101" pitchFamily="2" charset="-122"/>
                <a:cs typeface="Times New Roman" panose="02020603050405020304" pitchFamily="18" charset="0"/>
              </a:rPr>
              <a:t>是虚构的一家公司。专为本次培训课程而设定。</a:t>
            </a:r>
            <a:endParaRPr lang="en-US" dirty="0"/>
          </a:p>
          <a:p>
            <a:pPr marL="0" lvl="0" indent="0" algn="l" rtl="0">
              <a:lnSpc>
                <a:spcPct val="100000"/>
              </a:lnSpc>
              <a:spcBef>
                <a:spcPts val="0"/>
              </a:spcBef>
              <a:spcAft>
                <a:spcPts val="0"/>
              </a:spcAft>
              <a:buClr>
                <a:schemeClr val="dk1"/>
              </a:buClr>
              <a:buSzPts val="1400"/>
              <a:buFontTx/>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400"/>
              <a:buFontTx/>
              <a:buNone/>
              <a:tabLst/>
              <a:defRP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应围绕下列方面进行思考：</a:t>
            </a:r>
            <a:endParaRPr lang="en-US" dirty="0"/>
          </a:p>
          <a:p>
            <a:pPr marL="171450" lvl="0" indent="-171450" algn="l" rtl="0">
              <a:lnSpc>
                <a:spcPct val="100000"/>
              </a:lnSpc>
              <a:spcBef>
                <a:spcPts val="0"/>
              </a:spcBef>
              <a:spcAft>
                <a:spcPts val="0"/>
              </a:spcAft>
              <a:buClr>
                <a:schemeClr val="dk1"/>
              </a:buClr>
              <a:buSzPts val="1400"/>
              <a:buFontTx/>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夜班</a:t>
            </a:r>
            <a:endParaRPr lang="en-US" dirty="0"/>
          </a:p>
          <a:p>
            <a:pPr marL="171450" lvl="0" indent="-171450" algn="l" rtl="0">
              <a:lnSpc>
                <a:spcPct val="100000"/>
              </a:lnSpc>
              <a:spcBef>
                <a:spcPts val="0"/>
              </a:spcBef>
              <a:spcAft>
                <a:spcPts val="0"/>
              </a:spcAft>
              <a:buClr>
                <a:schemeClr val="dk1"/>
              </a:buClr>
              <a:buSzPts val="1400"/>
              <a:buFontTx/>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公司政策明确禁止雇佣未满</a:t>
            </a:r>
            <a:r>
              <a:rPr lang="en-GB" sz="1800" dirty="0">
                <a:effectLst/>
                <a:latin typeface="Arial" panose="020B0604020202020204" pitchFamily="34" charset="0"/>
                <a:ea typeface="宋体" panose="02010600030101010101" pitchFamily="2" charset="-122"/>
                <a:cs typeface="Times New Roman" panose="02020603050405020304" pitchFamily="18" charset="0"/>
              </a:rPr>
              <a:t>18</a:t>
            </a:r>
            <a:r>
              <a:rPr lang="zh-CN" sz="1800" dirty="0">
                <a:effectLst/>
                <a:latin typeface="Arial" panose="020B0604020202020204" pitchFamily="34" charset="0"/>
                <a:ea typeface="宋体" panose="02010600030101010101" pitchFamily="2" charset="-122"/>
                <a:cs typeface="Times New Roman" panose="02020603050405020304" pitchFamily="18" charset="0"/>
              </a:rPr>
              <a:t>岁人员</a:t>
            </a:r>
            <a:endParaRPr lang="en-US" dirty="0"/>
          </a:p>
          <a:p>
            <a:pPr marL="171450" lvl="0" indent="-171450" algn="l" rtl="0">
              <a:lnSpc>
                <a:spcPct val="100000"/>
              </a:lnSpc>
              <a:spcBef>
                <a:spcPts val="0"/>
              </a:spcBef>
              <a:spcAft>
                <a:spcPts val="0"/>
              </a:spcAft>
              <a:buClr>
                <a:schemeClr val="dk1"/>
              </a:buClr>
              <a:buSzPts val="1400"/>
              <a:buFontTx/>
              <a:buChar char="-"/>
            </a:pP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禁止雇佣未满</a:t>
            </a:r>
            <a:r>
              <a:rPr lang="en-GB" sz="1800" dirty="0">
                <a:effectLst/>
                <a:latin typeface="Arial" panose="020B0604020202020204" pitchFamily="34" charset="0"/>
                <a:ea typeface="宋体" panose="02010600030101010101" pitchFamily="2" charset="-122"/>
                <a:cs typeface="Times New Roman" panose="02020603050405020304" pitchFamily="18" charset="0"/>
              </a:rPr>
              <a:t>15</a:t>
            </a:r>
            <a:r>
              <a:rPr lang="zh-CN" sz="1800" dirty="0">
                <a:effectLst/>
                <a:latin typeface="Arial" panose="020B0604020202020204" pitchFamily="34" charset="0"/>
                <a:ea typeface="宋体" panose="02010600030101010101" pitchFamily="2" charset="-122"/>
                <a:cs typeface="Times New Roman" panose="02020603050405020304" pitchFamily="18" charset="0"/>
              </a:rPr>
              <a:t>岁人员</a:t>
            </a:r>
            <a:endParaRPr dirty="0"/>
          </a:p>
        </p:txBody>
      </p:sp>
      <p:sp>
        <p:nvSpPr>
          <p:cNvPr id="141" name="Google Shape;141;g2cdebc45f94_0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2098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讲义：全体讨论</a:t>
            </a:r>
            <a:endParaRPr lang="en-US" dirty="0"/>
          </a:p>
          <a:p>
            <a:endParaRPr lang="en-US" dirty="0"/>
          </a:p>
          <a:p>
            <a:pPr>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这是预习资料中的一个案例。内容取材于审核中发现的问题。</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r>
              <a:rPr lang="zh-CN" sz="1800" dirty="0">
                <a:effectLst/>
                <a:latin typeface="Arial" panose="020B0604020202020204" pitchFamily="34" charset="0"/>
                <a:ea typeface="宋体" panose="02010600030101010101" pitchFamily="2" charset="-122"/>
                <a:cs typeface="Times New Roman" panose="02020603050405020304" pitchFamily="18" charset="0"/>
              </a:rPr>
              <a:t>请学员阅读案例，讨论是否存在问题，并发表各自的看法。</a:t>
            </a:r>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5924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cda75dcd2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2cda75dcd27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g2cda75dcd27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413279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2d06f2e0a19_0_2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2d06f2e0a19_0_2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强迫劳动可理解为被迫且以任何惩罚相威胁从事的任何劳动。具体指通过暴力或恐吓手段或以更隐蔽的方式迫使他人劳动的情形，如：人为制造债务、扣押身份证件或以向移民当局举报相威胁</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等。</a:t>
            </a:r>
            <a:endParaRPr dirty="0"/>
          </a:p>
        </p:txBody>
      </p:sp>
      <p:sp>
        <p:nvSpPr>
          <p:cNvPr id="198" name="Google Shape;198;g2d06f2e0a19_0_2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d06f2e0a19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2d06f2e0a19_0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强迫劳动是一个复杂议题，可能需要较长时间去仔细辨别。</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r>
              <a:rPr lang="zh-CN" sz="1800" dirty="0">
                <a:effectLst/>
                <a:latin typeface="Arial" panose="020B0604020202020204" pitchFamily="34" charset="0"/>
                <a:ea typeface="宋体" panose="02010600030101010101" pitchFamily="2" charset="-122"/>
                <a:cs typeface="Times New Roman" panose="02020603050405020304" pitchFamily="18" charset="0"/>
              </a:rPr>
              <a:t>根据国际劳工组织《强迫劳动公约》（第</a:t>
            </a:r>
            <a:r>
              <a:rPr lang="en-GB" sz="1800" dirty="0">
                <a:effectLst/>
                <a:latin typeface="Arial" panose="020B0604020202020204" pitchFamily="34" charset="0"/>
                <a:ea typeface="宋体" panose="02010600030101010101" pitchFamily="2" charset="-122"/>
                <a:cs typeface="Times New Roman" panose="02020603050405020304" pitchFamily="18" charset="0"/>
              </a:rPr>
              <a:t>29</a:t>
            </a:r>
            <a:r>
              <a:rPr lang="zh-CN" sz="1800" dirty="0">
                <a:effectLst/>
                <a:latin typeface="Arial" panose="020B0604020202020204" pitchFamily="34" charset="0"/>
                <a:ea typeface="宋体" panose="02010600030101010101" pitchFamily="2" charset="-122"/>
                <a:cs typeface="Times New Roman" panose="02020603050405020304" pitchFamily="18" charset="0"/>
              </a:rPr>
              <a:t>号公约）规定，强迫劳动需同时满足以下三个核心要素（第一个要素（劳动）非常容易识别）：</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zh-CN" sz="1800" dirty="0">
                <a:effectLst/>
                <a:latin typeface="Arial" panose="020B0604020202020204" pitchFamily="34" charset="0"/>
                <a:ea typeface="宋体" panose="02010600030101010101" pitchFamily="2" charset="-122"/>
                <a:cs typeface="Times New Roman" panose="02020603050405020304" pitchFamily="18" charset="0"/>
              </a:rPr>
              <a:t>劳动或服务，</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zh-CN" sz="1800" dirty="0">
                <a:effectLst/>
                <a:latin typeface="Arial" panose="020B0604020202020204" pitchFamily="34" charset="0"/>
                <a:ea typeface="宋体" panose="02010600030101010101" pitchFamily="2" charset="-122"/>
                <a:cs typeface="Times New Roman" panose="02020603050405020304" pitchFamily="18" charset="0"/>
              </a:rPr>
              <a:t>非自愿，</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zh-CN" sz="1800" dirty="0">
                <a:effectLst/>
                <a:latin typeface="Arial" panose="020B0604020202020204" pitchFamily="34" charset="0"/>
                <a:ea typeface="宋体" panose="02010600030101010101" pitchFamily="2" charset="-122"/>
                <a:cs typeface="Times New Roman" panose="02020603050405020304" pitchFamily="18" charset="0"/>
              </a:rPr>
              <a:t>威胁或惩罚</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只有当同时满足以上三个核心要素时，才能判定是否构成强迫劳动案件。同时，还需确认是否包含这些核心要素组合。</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劳动者与雇主（或管理层）双方之间彼此同意。具体指劳动者须自愿同意工作内容及薪资安排。非自愿性或以惩罚相威胁的行为均表明合意缺失。</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其中一点非常明确，即必须存在劳动或服务关系。这种关系本质上是劳动者与“雇主”之间的从属关系。</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
        <p:nvSpPr>
          <p:cNvPr id="223" name="Google Shape;223;g2d06f2e0a19_0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d06f2e0a19_0_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g2d06f2e0a19_0_2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调查人员可参考国际劳工组织提供的重要资源，名为：</a:t>
            </a:r>
            <a:r>
              <a:rPr lang="en-GB" sz="1800" b="1" dirty="0">
                <a:effectLst/>
                <a:latin typeface="Arial" panose="020B0604020202020204" pitchFamily="34" charset="0"/>
                <a:ea typeface="宋体" panose="02010600030101010101" pitchFamily="2" charset="-122"/>
                <a:cs typeface="Times New Roman" panose="02020603050405020304" pitchFamily="18" charset="0"/>
              </a:rPr>
              <a:t>Hard to See Hard to Count</a:t>
            </a:r>
            <a:r>
              <a:rPr lang="zh-CN" sz="1800" b="1" dirty="0">
                <a:effectLst/>
                <a:latin typeface="Arial" panose="020B0604020202020204" pitchFamily="34" charset="0"/>
                <a:ea typeface="宋体" panose="02010600030101010101" pitchFamily="2" charset="-122"/>
                <a:cs typeface="Times New Roman" panose="02020603050405020304" pitchFamily="18" charset="0"/>
              </a:rPr>
              <a:t>（难发现、难统计问题指南）</a:t>
            </a:r>
            <a:r>
              <a:rPr lang="zh-CN" sz="1800" dirty="0">
                <a:effectLst/>
                <a:latin typeface="Arial" panose="020B0604020202020204" pitchFamily="34" charset="0"/>
                <a:ea typeface="宋体" panose="02010600030101010101" pitchFamily="2" charset="-122"/>
                <a:cs typeface="Times New Roman" panose="02020603050405020304" pitchFamily="18" charset="0"/>
              </a:rPr>
              <a:t>——尝试从方法论视角解读强迫劳动的判定指标。</a:t>
            </a:r>
            <a:r>
              <a:rPr lang="en-US" u="sng" dirty="0">
                <a:solidFill>
                  <a:schemeClr val="hlink"/>
                </a:solidFill>
                <a:latin typeface="Arial"/>
                <a:ea typeface="Arial"/>
                <a:cs typeface="Arial"/>
                <a:sym typeface="Arial"/>
                <a:hlinkClick r:id="rId3"/>
              </a:rPr>
              <a:t>https://ilo.org/wcmsp5/groups/public/---ed_norm/---declaration/documents/publication/wcms_182096.pdf</a:t>
            </a:r>
            <a:r>
              <a:rPr lang="en-US" dirty="0">
                <a:latin typeface="Arial"/>
                <a:ea typeface="Arial"/>
                <a:cs typeface="Arial"/>
                <a:sym typeface="Arial"/>
              </a:rPr>
              <a:t> </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如何判定一起案件</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是否</a:t>
            </a:r>
            <a:r>
              <a:rPr lang="zh-CN" sz="1800" dirty="0">
                <a:effectLst/>
                <a:latin typeface="Arial" panose="020B0604020202020204" pitchFamily="34" charset="0"/>
                <a:ea typeface="宋体" panose="02010600030101010101" pitchFamily="2" charset="-122"/>
                <a:cs typeface="Times New Roman" panose="02020603050405020304" pitchFamily="18" charset="0"/>
              </a:rPr>
              <a:t>构成强迫劳动？</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与劳动者进行面谈并核查相关判定指标</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劳动者虽然持有证件，但能否自由离开作业场所？他们是否身处偏远地区，导致难以离开？</a:t>
            </a:r>
            <a:endParaRPr dirty="0"/>
          </a:p>
        </p:txBody>
      </p:sp>
      <p:sp>
        <p:nvSpPr>
          <p:cNvPr id="239" name="Google Shape;239;g2d06f2e0a19_0_2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cdebc45f94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2cdebc45f94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buClr>
                <a:schemeClr val="dk1"/>
              </a:buClr>
            </a:pPr>
            <a:r>
              <a:rPr lang="zh-CN" sz="1800" dirty="0">
                <a:effectLst/>
                <a:latin typeface="Arial" panose="020B0604020202020204" pitchFamily="34" charset="0"/>
                <a:ea typeface="宋体" panose="02010600030101010101" pitchFamily="2" charset="-122"/>
                <a:cs typeface="Times New Roman" panose="02020603050405020304" pitchFamily="18" charset="0"/>
              </a:rPr>
              <a:t>是的，这些条款可视为强迫劳动的判定指标。因为作为合同要求，劳动者必须遵守合同规定，从而在不应工作的时段（如夜间、休息时间）被迫工作。</a:t>
            </a:r>
            <a:endParaRPr lang="en-US" dirty="0"/>
          </a:p>
          <a:p>
            <a:pPr marL="0" indent="0"/>
            <a:endParaRPr lang="en-US" dirty="0"/>
          </a:p>
          <a:p>
            <a:pPr marL="0" indent="0"/>
            <a:r>
              <a:rPr lang="zh-CN" sz="1800" dirty="0">
                <a:effectLst/>
                <a:latin typeface="Arial" panose="020B0604020202020204" pitchFamily="34" charset="0"/>
                <a:ea typeface="宋体" panose="02010600030101010101" pitchFamily="2" charset="-122"/>
                <a:cs typeface="Times New Roman" panose="02020603050405020304" pitchFamily="18" charset="0"/>
              </a:rPr>
              <a:t>该条款属于变相强制加班的规定。这构成了强迫劳动，因劳动者行为缺乏自愿性（根据国际劳工组织的定义，强迫劳动的其中一个核心要素即为非自愿）。</a:t>
            </a:r>
            <a:endParaRPr lang="en-US" dirty="0"/>
          </a:p>
          <a:p>
            <a:pPr marL="0" indent="0"/>
            <a:endParaRPr lang="en-US" dirty="0"/>
          </a:p>
          <a:p>
            <a:pPr marL="0" indent="0"/>
            <a:r>
              <a:rPr lang="zh-CN" sz="1800" dirty="0">
                <a:effectLst/>
                <a:latin typeface="Arial" panose="020B0604020202020204" pitchFamily="34" charset="0"/>
                <a:ea typeface="宋体" panose="02010600030101010101" pitchFamily="2" charset="-122"/>
                <a:cs typeface="Times New Roman" panose="02020603050405020304" pitchFamily="18" charset="0"/>
              </a:rPr>
              <a:t>这违反了</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FSC-STD-40-004 V3-1 </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7.3.1</a:t>
            </a:r>
            <a:r>
              <a:rPr lang="zh-CN" sz="1800" dirty="0">
                <a:effectLst/>
                <a:latin typeface="Arial" panose="020B0604020202020204" pitchFamily="34" charset="0"/>
                <a:ea typeface="宋体" panose="02010600030101010101" pitchFamily="2" charset="-122"/>
                <a:cs typeface="Times New Roman" panose="02020603050405020304" pitchFamily="18" charset="0"/>
              </a:rPr>
              <a:t>条的规定。</a:t>
            </a:r>
            <a:r>
              <a:rPr lang="en-US" dirty="0"/>
              <a:t> </a:t>
            </a:r>
          </a:p>
        </p:txBody>
      </p:sp>
      <p:sp>
        <p:nvSpPr>
          <p:cNvPr id="141" name="Google Shape;141;g2cdebc45f94_0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939223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讲义：全体讨论</a:t>
            </a:r>
            <a:endParaRPr lang="en-US" dirty="0"/>
          </a:p>
          <a:p>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这是预习资料中的一个案例。</a:t>
            </a:r>
            <a:r>
              <a:rPr lang="en-US" dirty="0"/>
              <a:t> </a:t>
            </a:r>
          </a:p>
          <a:p>
            <a:r>
              <a:rPr lang="zh-CN" sz="1800" dirty="0">
                <a:effectLst/>
                <a:latin typeface="Arial" panose="020B0604020202020204" pitchFamily="34" charset="0"/>
                <a:ea typeface="宋体" panose="02010600030101010101" pitchFamily="2" charset="-122"/>
                <a:cs typeface="Times New Roman" panose="02020603050405020304" pitchFamily="18" charset="0"/>
              </a:rPr>
              <a:t>请学员阅读案例，讨论是否存在问题，并发表各自的看法。是否表明存在强迫劳动？</a:t>
            </a:r>
            <a:r>
              <a:rPr lang="en-US" dirty="0"/>
              <a:t> </a:t>
            </a:r>
          </a:p>
          <a:p>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这是所发现的一例真实违规案件，现已向证书持有者下发了正式整改指令（</a:t>
            </a:r>
            <a:r>
              <a:rPr lang="en-GB" sz="1800" dirty="0">
                <a:effectLst/>
                <a:latin typeface="Arial" panose="020B0604020202020204" pitchFamily="34" charset="0"/>
                <a:ea typeface="宋体" panose="02010600030101010101" pitchFamily="2" charset="-122"/>
                <a:cs typeface="Times New Roman" panose="02020603050405020304" pitchFamily="18" charset="0"/>
              </a:rPr>
              <a:t>CAR</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en-US" dirty="0"/>
              <a:t> </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0130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cda75dcd2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2cda75dcd27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g2cda75dcd27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40609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d06f2e0a19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g2d06f2e0a19_0_2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400"/>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哪些行为不属于歧视：“基于特定工作</a:t>
            </a:r>
            <a:r>
              <a:rPr lang="zh-CN" sz="1800" u="sng" dirty="0">
                <a:effectLst/>
                <a:latin typeface="Arial" panose="020B0604020202020204" pitchFamily="34" charset="0"/>
                <a:ea typeface="宋体" panose="02010600030101010101" pitchFamily="2" charset="-122"/>
                <a:cs typeface="Times New Roman" panose="02020603050405020304" pitchFamily="18" charset="0"/>
              </a:rPr>
              <a:t>固有要求</a:t>
            </a:r>
            <a:r>
              <a:rPr lang="zh-CN" sz="1800" dirty="0">
                <a:effectLst/>
                <a:latin typeface="Arial" panose="020B0604020202020204" pitchFamily="34" charset="0"/>
                <a:ea typeface="宋体" panose="02010600030101010101" pitchFamily="2" charset="-122"/>
                <a:cs typeface="Times New Roman" panose="02020603050405020304" pitchFamily="18" charset="0"/>
              </a:rPr>
              <a:t>而进行的任何区别、排除或优先选择不应被视为歧视。”（请参见国际劳工组织第</a:t>
            </a:r>
            <a:r>
              <a:rPr lang="en-GB" sz="1800" dirty="0">
                <a:effectLst/>
                <a:latin typeface="Arial" panose="020B0604020202020204" pitchFamily="34" charset="0"/>
                <a:ea typeface="宋体" panose="02010600030101010101" pitchFamily="2" charset="-122"/>
                <a:cs typeface="Times New Roman" panose="02020603050405020304" pitchFamily="18" charset="0"/>
              </a:rPr>
              <a:t>111</a:t>
            </a:r>
            <a:r>
              <a:rPr lang="zh-CN" sz="1800" dirty="0">
                <a:effectLst/>
                <a:latin typeface="Arial" panose="020B0604020202020204" pitchFamily="34" charset="0"/>
                <a:ea typeface="宋体" panose="02010600030101010101" pitchFamily="2" charset="-122"/>
                <a:cs typeface="Times New Roman" panose="02020603050405020304" pitchFamily="18" charset="0"/>
              </a:rPr>
              <a:t>号公约第</a:t>
            </a:r>
            <a:r>
              <a:rPr lang="en-GB" sz="1800" dirty="0">
                <a:effectLst/>
                <a:latin typeface="Arial" panose="020B0604020202020204" pitchFamily="34" charset="0"/>
                <a:ea typeface="宋体" panose="02010600030101010101" pitchFamily="2" charset="-122"/>
                <a:cs typeface="Times New Roman" panose="02020603050405020304" pitchFamily="18" charset="0"/>
              </a:rPr>
              <a:t>2</a:t>
            </a:r>
            <a:r>
              <a:rPr lang="zh-CN" sz="1800" dirty="0">
                <a:effectLst/>
                <a:latin typeface="Arial" panose="020B0604020202020204" pitchFamily="34" charset="0"/>
                <a:ea typeface="宋体" panose="02010600030101010101" pitchFamily="2" charset="-122"/>
                <a:cs typeface="Times New Roman" panose="02020603050405020304" pitchFamily="18" charset="0"/>
              </a:rPr>
              <a:t>条）</a:t>
            </a:r>
            <a:endParaRPr lang="en-US" sz="1200" b="0" i="0" dirty="0">
              <a:solidFill>
                <a:srgbClr val="333333"/>
              </a:solidFill>
              <a:effectLst/>
              <a:latin typeface="Georgia" panose="02040502050405020303" pitchFamily="18" charset="0"/>
            </a:endParaRPr>
          </a:p>
          <a:p>
            <a:pPr marL="0" lvl="0" indent="0" algn="l" rtl="0">
              <a:lnSpc>
                <a:spcPct val="80000"/>
              </a:lnSpc>
              <a:spcBef>
                <a:spcPts val="0"/>
              </a:spcBef>
              <a:spcAft>
                <a:spcPts val="0"/>
              </a:spcAft>
              <a:buSzPts val="1400"/>
              <a:buNone/>
            </a:pPr>
            <a:endParaRPr sz="1000" dirty="0">
              <a:latin typeface="Arial"/>
              <a:ea typeface="Arial"/>
              <a:cs typeface="Arial"/>
              <a:sym typeface="Arial"/>
            </a:endParaRPr>
          </a:p>
          <a:p>
            <a:pPr marL="0" lvl="0" indent="0" algn="l" rtl="0">
              <a:lnSpc>
                <a:spcPct val="80000"/>
              </a:lnSpc>
              <a:spcBef>
                <a:spcPts val="0"/>
              </a:spcBef>
              <a:spcAft>
                <a:spcPts val="0"/>
              </a:spcAft>
              <a:buSzPts val="1400"/>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固有要求需满足以下条件：客观合理；具有必要性；比例适当，且具体情况具体分析（例如戏剧表演中对性别的特定要求、清真屠宰对宗教信仰的要求）；涉及国家安全或特殊临时措施</a:t>
            </a:r>
            <a:endParaRPr lang="en-US" sz="1000" b="0" kern="0" dirty="0">
              <a:effectLst/>
              <a:latin typeface="Arial"/>
              <a:ea typeface="Arial"/>
              <a:cs typeface="Arial"/>
              <a:sym typeface="Arial"/>
            </a:endParaRPr>
          </a:p>
          <a:p>
            <a:pPr marL="0" lvl="0" indent="0" algn="l" rtl="0">
              <a:lnSpc>
                <a:spcPct val="80000"/>
              </a:lnSpc>
              <a:spcBef>
                <a:spcPts val="0"/>
              </a:spcBef>
              <a:spcAft>
                <a:spcPts val="0"/>
              </a:spcAft>
              <a:buSzPts val="1400"/>
              <a:buNone/>
            </a:pPr>
            <a:endParaRPr lang="en-US" sz="1000" b="0" kern="0" dirty="0">
              <a:effectLst/>
              <a:latin typeface="Arial"/>
              <a:ea typeface="Calibri" panose="020F0502020204030204" pitchFamily="34" charset="0"/>
              <a:cs typeface="Arial"/>
              <a:sym typeface="Arial"/>
            </a:endParaRPr>
          </a:p>
          <a:p>
            <a:pPr marL="0" lvl="0" indent="0" algn="l" rtl="0">
              <a:lnSpc>
                <a:spcPct val="80000"/>
              </a:lnSpc>
              <a:spcBef>
                <a:spcPts val="0"/>
              </a:spcBef>
              <a:spcAft>
                <a:spcPts val="0"/>
              </a:spcAft>
              <a:buSzPts val="1400"/>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阶段：</a:t>
            </a:r>
            <a:r>
              <a:rPr lang="zh-CN" sz="1800" dirty="0">
                <a:effectLst/>
                <a:latin typeface="Arial" panose="020B0604020202020204" pitchFamily="34" charset="0"/>
                <a:ea typeface="宋体" panose="02010600030101010101" pitchFamily="2" charset="-122"/>
                <a:cs typeface="Times New Roman" panose="02020603050405020304" pitchFamily="18" charset="0"/>
              </a:rPr>
              <a:t>招聘、晋升、解雇或退休</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p>
          <a:p>
            <a:pPr marL="285750" lvl="0" indent="-285750" algn="l" rtl="0">
              <a:lnSpc>
                <a:spcPct val="80000"/>
              </a:lnSpc>
              <a:spcBef>
                <a:spcPts val="0"/>
              </a:spcBef>
              <a:spcAft>
                <a:spcPts val="0"/>
              </a:spcAft>
              <a:buSzPts val="14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是否制定了任何晋升机制？</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如有，那么具体如何实施？</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为确保晋升人员的多样性，采取了哪些措施或建立了哪些制度？</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p>
          <a:p>
            <a:pPr marL="342900" lvl="0" indent="-342900" algn="just">
              <a:lnSpc>
                <a:spcPct val="107000"/>
              </a:lnSpc>
              <a:spcAft>
                <a:spcPts val="800"/>
              </a:spcAft>
              <a:buFont typeface="Symbol" panose="05050102010706020507" pitchFamily="18" charset="2"/>
              <a:buChar char=""/>
            </a:pPr>
            <a:endParaRPr lang="en-US"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
                <a:srgbClr val="000000"/>
              </a:buClr>
              <a:buSzPts val="1400"/>
              <a:buFont typeface="Symbol" panose="05050102010706020507" pitchFamily="18" charset="2"/>
              <a:buNone/>
              <a:tabLst/>
              <a:defRPr/>
            </a:pPr>
            <a:r>
              <a:rPr lang="zh-CN" sz="1800" dirty="0">
                <a:effectLst/>
                <a:latin typeface="Arial" panose="020B0604020202020204" pitchFamily="34" charset="0"/>
                <a:ea typeface="宋体" panose="02010600030101010101" pitchFamily="2" charset="-122"/>
                <a:cs typeface="Times New Roman" panose="02020603050405020304" pitchFamily="18" charset="0"/>
              </a:rPr>
              <a:t>例如：</a:t>
            </a:r>
            <a:r>
              <a:rPr lang="en-US" altLang="zh-CN"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https://www.ankerresearchinstitute.org/working-papers/gender-pay-gaps-feb24?utm_source=Global+Living+Wage+Coalition&amp;utm_campaign=d20de2070a-EMAIL_CAMPAIGN_2024_04_25_09_49&amp;utm_medium=email&amp;utm_term=0_-d20de2070a-%5BLIST_EMAIL_ID%5D</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75" name="Google Shape;275;g2d06f2e0a19_0_2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0234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d06f2e0a19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g2d06f2e0a19_0_2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基于歧视理由而给予的任何区别对待（例如工资待遇极低等）、排斥或优待，此举足以造成负面结果或后果。</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此外，还需核查国家层面可能存在的其他歧视理由。</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歧视理由：</a:t>
            </a:r>
            <a:r>
              <a:rPr lang="zh-CN" sz="1800" dirty="0">
                <a:effectLst/>
                <a:latin typeface="Arial" panose="020B0604020202020204" pitchFamily="34" charset="0"/>
                <a:ea typeface="宋体" panose="02010600030101010101" pitchFamily="2" charset="-122"/>
                <a:cs typeface="Times New Roman" panose="02020603050405020304" pitchFamily="18" charset="0"/>
              </a:rPr>
              <a:t>种族、肤色、性别、宗教信仰、政治见解、社会出身、民族出身（出生地）、性取向和性别认同、怀孕、健康状况、艾滋病病毒感染状况、残疾、工会会员身份、国籍、移民身份、年龄、家庭责任、土著血统等。</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平等原则：</a:t>
            </a:r>
            <a:r>
              <a:rPr lang="zh-CN" sz="1800" dirty="0">
                <a:effectLst/>
                <a:latin typeface="Arial" panose="020B0604020202020204" pitchFamily="34" charset="0"/>
                <a:ea typeface="宋体" panose="02010600030101010101" pitchFamily="2" charset="-122"/>
                <a:cs typeface="Times New Roman" panose="02020603050405020304" pitchFamily="18" charset="0"/>
              </a:rPr>
              <a:t>在任何情况下均须对所有求职者和员工均一视同仁，具体涵盖以下方面：纪律处分、工作安排、薪酬福利、晋升机会和其他职业发展机会、招聘流程和招聘条件、退休安排、合同终止、培训以及工作条件。</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事实要素：</a:t>
            </a:r>
            <a:r>
              <a:rPr lang="zh-CN" sz="1800" dirty="0">
                <a:effectLst/>
                <a:latin typeface="Arial" panose="020B0604020202020204" pitchFamily="34" charset="0"/>
                <a:ea typeface="宋体" panose="02010600030101010101" pitchFamily="2" charset="-122"/>
                <a:cs typeface="Times New Roman" panose="02020603050405020304" pitchFamily="18" charset="0"/>
              </a:rPr>
              <a:t>指采取区别性行动（如法律禁止女性夜间工作，但允许男性夜间工作），或对某人存在排斥或优待行为（针对残疾人、特定政治团体等）。</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负面结果：</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现实中，这种做法普遍存在且难以根除，因为往往无法采集相关数据。例如，招聘广告中虽然不标注性别或族裔要求，但实际录用时仍会倾向特定性别或族裔群体</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三大核心要素：</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歧视理由</a:t>
            </a:r>
            <a:r>
              <a:rPr lang="zh-CN" sz="1800" dirty="0">
                <a:effectLst/>
                <a:latin typeface="Arial" panose="020B0604020202020204" pitchFamily="34" charset="0"/>
                <a:ea typeface="宋体" panose="02010600030101010101" pitchFamily="2" charset="-122"/>
                <a:cs typeface="Times New Roman" panose="02020603050405020304" pitchFamily="18" charset="0"/>
              </a:rPr>
              <a:t>：种族、肤色、性别、宗教信仰、政治见解、社会出身、民族出身（出生地）、性取向和性别认同、怀孕、健康状况、艾滋病病毒感染状况、残疾、工会会员身份、国籍、移民身份、年龄、家庭责任、土著血统等。</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歧视类型</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720000" lvl="0" indent="-342900">
              <a:lnSpc>
                <a:spcPct val="107000"/>
              </a:lnSpc>
              <a:spcAft>
                <a:spcPts val="800"/>
              </a:spcAft>
              <a:buFont typeface="Arial" panose="020B0604020202020204" pitchFamily="34" charset="0"/>
              <a:buChar char="-"/>
              <a:tabLst>
                <a:tab pos="457200" algn="l"/>
              </a:tabLst>
            </a:pPr>
            <a:r>
              <a:rPr lang="zh-CN" sz="1800" dirty="0">
                <a:effectLst/>
                <a:latin typeface="Arial" panose="020B0604020202020204" pitchFamily="34" charset="0"/>
                <a:ea typeface="宋体" panose="02010600030101010101" pitchFamily="2" charset="-122"/>
                <a:cs typeface="Times New Roman" panose="02020603050405020304" pitchFamily="18" charset="0"/>
              </a:rPr>
              <a:t>直接歧视（很难发现）：明确存在区别对待、优待或排斥行为</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720000" indent="0">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例如：雇主认为顾客更青睐年轻漂亮的女性服务员，则会仅招聘符合性别、年龄及外貌特征的人员</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720000" lvl="0" indent="-342900">
              <a:lnSpc>
                <a:spcPct val="107000"/>
              </a:lnSpc>
              <a:spcAft>
                <a:spcPts val="800"/>
              </a:spcAft>
              <a:buFont typeface="Arial" panose="020B0604020202020204" pitchFamily="34" charset="0"/>
              <a:buChar char="-"/>
              <a:tabLst>
                <a:tab pos="457200" algn="l"/>
              </a:tabLst>
            </a:pPr>
            <a:r>
              <a:rPr lang="zh-CN" sz="1800" dirty="0">
                <a:effectLst/>
                <a:latin typeface="Arial" panose="020B0604020202020204" pitchFamily="34" charset="0"/>
                <a:ea typeface="宋体" panose="02010600030101010101" pitchFamily="2" charset="-122"/>
                <a:cs typeface="Times New Roman" panose="02020603050405020304" pitchFamily="18" charset="0"/>
              </a:rPr>
              <a:t>间接歧视（含结构性歧视）：要求全体员工遵循表面上中立的规则或政策，但实际上会对特定群体成员产生不利影响，且这种影响与工作能力无关</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720000" indent="0">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例如：在招聘广告中要求熟练掌握该国语言或达到母语水平，而该语言能力并非完成工作所必需——该职位的核心技能需求是什么？招聘启事中是否还包含其他与工作本质无关的硬性要求？</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720000" indent="0">
              <a:lnSpc>
                <a:spcPct val="107000"/>
              </a:lnSpc>
              <a:spcAft>
                <a:spcPts val="800"/>
              </a:spcAft>
            </a:pPr>
            <a:endParaRPr lang="en-US" altLang="zh-CN" sz="1800" dirty="0">
              <a:effectLst/>
              <a:latin typeface="Arial" panose="020B0604020202020204" pitchFamily="34" charset="0"/>
              <a:ea typeface="宋体" panose="02010600030101010101" pitchFamily="2" charset="-122"/>
              <a:cs typeface="Times New Roman" panose="02020603050405020304" pitchFamily="18" charset="0"/>
            </a:endParaRPr>
          </a:p>
          <a:p>
            <a:pPr marL="720000" indent="0">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难以察觉，因其隐藏于“常规做法”的表象之下</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80000"/>
              </a:lnSpc>
              <a:spcBef>
                <a:spcPts val="0"/>
              </a:spcBef>
              <a:spcAft>
                <a:spcPts val="0"/>
              </a:spcAft>
              <a:buSzPts val="1400"/>
              <a:buNone/>
            </a:pPr>
            <a:endParaRPr sz="1000" dirty="0">
              <a:latin typeface="Arial"/>
              <a:ea typeface="Arial"/>
              <a:cs typeface="Arial"/>
              <a:sym typeface="Arial"/>
            </a:endParaRPr>
          </a:p>
        </p:txBody>
      </p:sp>
      <p:sp>
        <p:nvSpPr>
          <p:cNvPr id="275" name="Google Shape;275;g2d06f2e0a19_0_2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20</a:t>
            </a:fld>
            <a:endParaRPr/>
          </a:p>
        </p:txBody>
      </p:sp>
    </p:spTree>
    <p:extLst>
      <p:ext uri="{BB962C8B-B14F-4D97-AF65-F5344CB8AC3E}">
        <p14:creationId xmlns:p14="http://schemas.microsoft.com/office/powerpoint/2010/main" val="28611631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cdebc45f94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2cdebc45f94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需要考量不同的工种及其工作内容；比如是否属于高危职业？</a:t>
            </a:r>
            <a:endParaRPr lang="en-US" dirty="0"/>
          </a:p>
          <a:p>
            <a:pPr marL="171450" lvl="0" indent="-171450" algn="l" rtl="0">
              <a:lnSpc>
                <a:spcPct val="100000"/>
              </a:lnSpc>
              <a:spcBef>
                <a:spcPts val="0"/>
              </a:spcBef>
              <a:spcAft>
                <a:spcPts val="0"/>
              </a:spcAft>
              <a:buClr>
                <a:schemeClr val="dk1"/>
              </a:buClr>
              <a:buSzPts val="14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思考为何全部要求年龄在</a:t>
            </a:r>
            <a:r>
              <a:rPr lang="en-GB" sz="1800" dirty="0">
                <a:effectLst/>
                <a:latin typeface="Arial" panose="020B0604020202020204" pitchFamily="34" charset="0"/>
                <a:ea typeface="宋体" panose="02010600030101010101" pitchFamily="2" charset="-122"/>
                <a:cs typeface="Times New Roman" panose="02020603050405020304" pitchFamily="18" charset="0"/>
              </a:rPr>
              <a:t>50</a:t>
            </a:r>
            <a:r>
              <a:rPr lang="zh-CN" sz="1800" dirty="0">
                <a:effectLst/>
                <a:latin typeface="Arial" panose="020B0604020202020204" pitchFamily="34" charset="0"/>
                <a:ea typeface="宋体" panose="02010600030101010101" pitchFamily="2" charset="-122"/>
                <a:cs typeface="Times New Roman" panose="02020603050405020304" pitchFamily="18" charset="0"/>
              </a:rPr>
              <a:t>岁以下？</a:t>
            </a:r>
            <a:r>
              <a:rPr lang="en-US" dirty="0"/>
              <a:t> </a:t>
            </a:r>
          </a:p>
          <a:p>
            <a:pPr marL="171450" lvl="0" indent="-171450" algn="l" rtl="0">
              <a:lnSpc>
                <a:spcPct val="100000"/>
              </a:lnSpc>
              <a:spcBef>
                <a:spcPts val="0"/>
              </a:spcBef>
              <a:spcAft>
                <a:spcPts val="0"/>
              </a:spcAft>
              <a:buClr>
                <a:schemeClr val="dk1"/>
              </a:buClr>
              <a:buSzPts val="14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理论依据：例如，这些岗位是否对体力有所要求？</a:t>
            </a:r>
            <a:r>
              <a:rPr lang="en-US" dirty="0"/>
              <a:t> </a:t>
            </a:r>
          </a:p>
          <a:p>
            <a:pPr marL="0" lvl="0" indent="0" algn="l" rtl="0">
              <a:lnSpc>
                <a:spcPct val="100000"/>
              </a:lnSpc>
              <a:spcBef>
                <a:spcPts val="0"/>
              </a:spcBef>
              <a:spcAft>
                <a:spcPts val="0"/>
              </a:spcAft>
              <a:buClr>
                <a:schemeClr val="dk1"/>
              </a:buClr>
              <a:buSzPts val="1400"/>
              <a:buFont typeface="Arial"/>
              <a:buNone/>
            </a:pPr>
            <a:endParaRPr lang="en-US" dirty="0"/>
          </a:p>
        </p:txBody>
      </p:sp>
      <p:sp>
        <p:nvSpPr>
          <p:cNvPr id="141" name="Google Shape;141;g2cdebc45f94_0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529415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讲义：全体讨论</a:t>
            </a:r>
            <a:endParaRPr lang="en-US" dirty="0"/>
          </a:p>
          <a:p>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这是预习资料中的一个案例。</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请学员阅读案例，讨论是否存在问题，并发表各自的看法。</a:t>
            </a:r>
            <a:endParaRPr lang="en-US" dirty="0"/>
          </a:p>
          <a:p>
            <a:endParaRPr lang="en-US" dirty="0"/>
          </a:p>
          <a:p>
            <a:r>
              <a:rPr lang="zh-CN" sz="1800" spc="30" dirty="0">
                <a:effectLst/>
                <a:latin typeface="Arial" panose="020B0604020202020204" pitchFamily="34" charset="0"/>
                <a:ea typeface="宋体" panose="02010600030101010101" pitchFamily="2" charset="-122"/>
                <a:cs typeface="Times New Roman" panose="02020603050405020304" pitchFamily="18" charset="0"/>
              </a:rPr>
              <a:t>思考结果：</a:t>
            </a:r>
            <a:endParaRPr lang="en-US" dirty="0"/>
          </a:p>
          <a:p>
            <a:r>
              <a:rPr lang="zh-CN" sz="1800" spc="30" dirty="0">
                <a:effectLst/>
                <a:latin typeface="Arial" panose="020B0604020202020204" pitchFamily="34" charset="0"/>
                <a:ea typeface="宋体" panose="02010600030101010101" pitchFamily="2" charset="-122"/>
                <a:cs typeface="Times New Roman" panose="02020603050405020304" pitchFamily="18" charset="0"/>
              </a:rPr>
              <a:t>该政策对</a:t>
            </a:r>
            <a:r>
              <a:rPr lang="en-GB" sz="1800" spc="30" dirty="0">
                <a:effectLst/>
                <a:latin typeface="Arial" panose="020B0604020202020204" pitchFamily="34" charset="0"/>
                <a:ea typeface="宋体" panose="02010600030101010101" pitchFamily="2" charset="-122"/>
                <a:cs typeface="Times New Roman" panose="02020603050405020304" pitchFamily="18" charset="0"/>
              </a:rPr>
              <a:t>15</a:t>
            </a:r>
            <a:r>
              <a:rPr lang="zh-CN" sz="1800" spc="30" dirty="0">
                <a:effectLst/>
                <a:latin typeface="Arial" panose="020B0604020202020204" pitchFamily="34" charset="0"/>
                <a:ea typeface="宋体" panose="02010600030101010101" pitchFamily="2" charset="-122"/>
                <a:cs typeface="Times New Roman" panose="02020603050405020304" pitchFamily="18" charset="0"/>
              </a:rPr>
              <a:t>至</a:t>
            </a:r>
            <a:r>
              <a:rPr lang="en-GB" sz="1800" spc="30" dirty="0">
                <a:effectLst/>
                <a:latin typeface="Arial" panose="020B0604020202020204" pitchFamily="34" charset="0"/>
                <a:ea typeface="宋体" panose="02010600030101010101" pitchFamily="2" charset="-122"/>
                <a:cs typeface="Times New Roman" panose="02020603050405020304" pitchFamily="18" charset="0"/>
              </a:rPr>
              <a:t>18</a:t>
            </a:r>
            <a:r>
              <a:rPr lang="zh-CN" sz="1800" spc="30" dirty="0">
                <a:effectLst/>
                <a:latin typeface="Arial" panose="020B0604020202020204" pitchFamily="34" charset="0"/>
                <a:ea typeface="宋体" panose="02010600030101010101" pitchFamily="2" charset="-122"/>
                <a:cs typeface="Times New Roman" panose="02020603050405020304" pitchFamily="18" charset="0"/>
              </a:rPr>
              <a:t>岁群体存在歧视，他们依法享有工作权利。因此，构成违规</a:t>
            </a:r>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464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cda75dcd2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2cda75dcd27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zh-CN" sz="1800" dirty="0">
                <a:effectLst/>
                <a:latin typeface="Arial" panose="020B0604020202020204" pitchFamily="34" charset="0"/>
                <a:ea typeface="宋体" panose="02010600030101010101" pitchFamily="2" charset="-122"/>
                <a:cs typeface="Times New Roman" panose="02020603050405020304" pitchFamily="18" charset="0"/>
              </a:rPr>
              <a:t>根据国际劳工组织（</a:t>
            </a:r>
            <a:r>
              <a:rPr lang="en-GB" sz="1800" dirty="0">
                <a:effectLst/>
                <a:latin typeface="Arial" panose="020B0604020202020204" pitchFamily="34" charset="0"/>
                <a:ea typeface="宋体" panose="02010600030101010101" pitchFamily="2" charset="-122"/>
                <a:cs typeface="Times New Roman" panose="02020603050405020304" pitchFamily="18" charset="0"/>
              </a:rPr>
              <a:t>ILO</a:t>
            </a:r>
            <a:r>
              <a:rPr lang="zh-CN" sz="1800" dirty="0">
                <a:effectLst/>
                <a:latin typeface="Arial" panose="020B0604020202020204" pitchFamily="34" charset="0"/>
                <a:ea typeface="宋体" panose="02010600030101010101" pitchFamily="2" charset="-122"/>
                <a:cs typeface="Times New Roman" panose="02020603050405020304" pitchFamily="18" charset="0"/>
              </a:rPr>
              <a:t>）的规定，结社自由是指必须尊重雇主和员工自主、自愿地建立并加入所选组织的权利。</a:t>
            </a:r>
            <a:endParaRPr lang="en-US" dirty="0"/>
          </a:p>
          <a:p>
            <a:pPr marL="0" lvl="0" indent="0" algn="l" rtl="0">
              <a:lnSpc>
                <a:spcPct val="100000"/>
              </a:lnSpc>
              <a:spcBef>
                <a:spcPts val="0"/>
              </a:spcBef>
              <a:spcAft>
                <a:spcPts val="0"/>
              </a:spcAft>
              <a:buSzPts val="1400"/>
              <a:buNone/>
            </a:pPr>
            <a:endParaRPr dirty="0"/>
          </a:p>
          <a:p>
            <a:pPr marL="0" indent="0"/>
            <a:br>
              <a:rPr lang="en-US" dirty="0"/>
            </a:br>
            <a:r>
              <a:rPr lang="zh-CN" sz="1800" dirty="0">
                <a:effectLst/>
                <a:latin typeface="Arial" panose="020B0604020202020204" pitchFamily="34" charset="0"/>
                <a:ea typeface="宋体" panose="02010600030101010101" pitchFamily="2" charset="-122"/>
                <a:cs typeface="Times New Roman" panose="02020603050405020304" pitchFamily="18" charset="0"/>
              </a:rPr>
              <a:t>摘自</a:t>
            </a:r>
            <a:r>
              <a:rPr lang="en-GB" sz="1800" dirty="0">
                <a:effectLst/>
                <a:latin typeface="Arial" panose="020B0604020202020204" pitchFamily="34" charset="0"/>
                <a:ea typeface="宋体" panose="02010600030101010101" pitchFamily="2" charset="-122"/>
                <a:cs typeface="Times New Roman" panose="02020603050405020304" pitchFamily="18" charset="0"/>
              </a:rPr>
              <a:t> FSC-STD-40-004 V3-1</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US" sz="1800" dirty="0">
              <a:effectLst/>
              <a:latin typeface="Arial" panose="020B0604020202020204" pitchFamily="34" charset="0"/>
              <a:ea typeface="Calibri" panose="020F0502020204030204" pitchFamily="34" charset="0"/>
            </a:endParaRPr>
          </a:p>
          <a:p>
            <a:r>
              <a:rPr lang="en-US" altLang="zh-CN" sz="1200" b="0" i="0" u="none" strike="noStrike" cap="none" dirty="0">
                <a:solidFill>
                  <a:schemeClr val="dk1"/>
                </a:solidFill>
                <a:effectLst/>
                <a:latin typeface="Calibri"/>
                <a:ea typeface="Calibri"/>
                <a:cs typeface="Calibri"/>
                <a:sym typeface="Calibri"/>
              </a:rPr>
              <a:t>7.5 </a:t>
            </a:r>
            <a:r>
              <a:rPr lang="zh-CN" altLang="zh-CN" sz="1200" b="0" i="0" u="none" strike="noStrike" cap="none" dirty="0">
                <a:solidFill>
                  <a:schemeClr val="dk1"/>
                </a:solidFill>
                <a:effectLst/>
                <a:latin typeface="Calibri"/>
                <a:ea typeface="Calibri"/>
                <a:cs typeface="Calibri"/>
                <a:sym typeface="Calibri"/>
              </a:rPr>
              <a:t>组织应尊重结社自由和集体谈判的有效权利。</a:t>
            </a:r>
          </a:p>
          <a:p>
            <a:r>
              <a:rPr lang="en-GB" altLang="zh-CN" sz="1200" b="0" i="0" u="none" strike="noStrike" cap="none" dirty="0">
                <a:solidFill>
                  <a:schemeClr val="dk1"/>
                </a:solidFill>
                <a:effectLst/>
                <a:latin typeface="Calibri"/>
                <a:ea typeface="Calibri"/>
                <a:cs typeface="Calibri"/>
                <a:sym typeface="Calibri"/>
              </a:rPr>
              <a:t>     7.5.1 </a:t>
            </a:r>
            <a:r>
              <a:rPr lang="zh-CN" altLang="zh-CN" sz="1200" b="0" i="0" u="none" strike="noStrike" cap="none" dirty="0">
                <a:solidFill>
                  <a:schemeClr val="dk1"/>
                </a:solidFill>
                <a:effectLst/>
                <a:latin typeface="Calibri"/>
                <a:ea typeface="Calibri"/>
                <a:cs typeface="Calibri"/>
                <a:sym typeface="Calibri"/>
              </a:rPr>
              <a:t>工人可以建立或者加入自己选择的工人组织。</a:t>
            </a:r>
          </a:p>
          <a:p>
            <a:r>
              <a:rPr lang="en-GB" altLang="zh-CN" sz="1200" b="0" i="0" u="none" strike="noStrike" cap="none" dirty="0">
                <a:solidFill>
                  <a:schemeClr val="dk1"/>
                </a:solidFill>
                <a:effectLst/>
                <a:latin typeface="Calibri"/>
                <a:ea typeface="Calibri"/>
                <a:cs typeface="Calibri"/>
                <a:sym typeface="Calibri"/>
              </a:rPr>
              <a:t>     7.5.2 </a:t>
            </a:r>
            <a:r>
              <a:rPr lang="zh-CN" altLang="zh-CN" sz="1200" b="0" i="0" u="none" strike="noStrike" cap="none" dirty="0">
                <a:solidFill>
                  <a:schemeClr val="dk1"/>
                </a:solidFill>
                <a:effectLst/>
                <a:latin typeface="Calibri"/>
                <a:ea typeface="Calibri"/>
                <a:cs typeface="Calibri"/>
                <a:sym typeface="Calibri"/>
              </a:rPr>
              <a:t>组织尊重工人组织制定章程和规则的充分自由。</a:t>
            </a:r>
          </a:p>
          <a:p>
            <a:r>
              <a:rPr lang="en-GB" altLang="zh-CN" sz="1200" b="0" i="0" u="none" strike="noStrike" cap="none" dirty="0">
                <a:solidFill>
                  <a:schemeClr val="dk1"/>
                </a:solidFill>
                <a:effectLst/>
                <a:latin typeface="Calibri"/>
                <a:ea typeface="Calibri"/>
                <a:cs typeface="Calibri"/>
                <a:sym typeface="Calibri"/>
              </a:rPr>
              <a:t>     7.5.3 </a:t>
            </a:r>
            <a:r>
              <a:rPr lang="zh-CN" altLang="zh-CN" sz="1200" b="0" i="0" u="none" strike="noStrike" cap="none" dirty="0">
                <a:solidFill>
                  <a:schemeClr val="dk1"/>
                </a:solidFill>
                <a:effectLst/>
                <a:latin typeface="Calibri"/>
                <a:ea typeface="Calibri"/>
                <a:cs typeface="Calibri"/>
                <a:sym typeface="Calibri"/>
              </a:rPr>
              <a:t>组织尊重工人从事与成立、加入或协助工人组织有关的合法活动的权利，或不这样做的权利，并且不会因工人行使这些权利而对其进行歧视或惩罚。</a:t>
            </a:r>
          </a:p>
          <a:p>
            <a:r>
              <a:rPr lang="en-GB" altLang="zh-CN" sz="1200" b="0" i="0" u="none" strike="noStrike" cap="none" dirty="0">
                <a:solidFill>
                  <a:schemeClr val="dk1"/>
                </a:solidFill>
                <a:effectLst/>
                <a:latin typeface="Calibri"/>
                <a:ea typeface="Calibri"/>
                <a:cs typeface="Calibri"/>
                <a:sym typeface="Calibri"/>
              </a:rPr>
              <a:t>     7.5.4 </a:t>
            </a:r>
            <a:r>
              <a:rPr lang="zh-CN" altLang="zh-CN" sz="1200" b="0" i="0" u="none" strike="noStrike" cap="none" dirty="0">
                <a:solidFill>
                  <a:schemeClr val="dk1"/>
                </a:solidFill>
                <a:effectLst/>
                <a:latin typeface="Calibri"/>
                <a:ea typeface="Calibri"/>
                <a:cs typeface="Calibri"/>
                <a:sym typeface="Calibri"/>
              </a:rPr>
              <a:t>组织与合法成立的工人组织和</a:t>
            </a:r>
            <a:r>
              <a:rPr lang="en-GB" altLang="zh-CN" sz="1200" b="0" i="0" u="none" strike="noStrike" cap="none" dirty="0">
                <a:solidFill>
                  <a:schemeClr val="dk1"/>
                </a:solidFill>
                <a:effectLst/>
                <a:latin typeface="Calibri"/>
                <a:ea typeface="Calibri"/>
                <a:cs typeface="Calibri"/>
                <a:sym typeface="Calibri"/>
              </a:rPr>
              <a:t>/</a:t>
            </a:r>
            <a:r>
              <a:rPr lang="zh-CN" altLang="zh-CN" sz="1200" b="0" i="0" u="none" strike="noStrike" cap="none" dirty="0">
                <a:solidFill>
                  <a:schemeClr val="dk1"/>
                </a:solidFill>
                <a:effectLst/>
                <a:latin typeface="Calibri"/>
                <a:ea typeface="Calibri"/>
                <a:cs typeface="Calibri"/>
                <a:sym typeface="Calibri"/>
              </a:rPr>
              <a:t>或正式选出的代表真诚地谈判，并尽最大努力达成集体谈判协议。</a:t>
            </a:r>
          </a:p>
          <a:p>
            <a:r>
              <a:rPr lang="en-GB" altLang="zh-CN" sz="1200" b="0" i="0" u="none" strike="noStrike" cap="none" dirty="0">
                <a:solidFill>
                  <a:schemeClr val="dk1"/>
                </a:solidFill>
                <a:effectLst/>
                <a:latin typeface="Calibri"/>
                <a:ea typeface="Calibri"/>
                <a:cs typeface="Calibri"/>
                <a:sym typeface="Calibri"/>
              </a:rPr>
              <a:t>     7.5.5 </a:t>
            </a:r>
            <a:r>
              <a:rPr lang="zh-CN" altLang="zh-CN" sz="1200" b="0" i="0" u="none" strike="noStrike" cap="none" dirty="0">
                <a:solidFill>
                  <a:schemeClr val="dk1"/>
                </a:solidFill>
                <a:effectLst/>
                <a:latin typeface="Calibri"/>
                <a:ea typeface="Calibri"/>
                <a:cs typeface="Calibri"/>
                <a:sym typeface="Calibri"/>
              </a:rPr>
              <a:t>如存在集体谈判协议，实施这样的协议。</a:t>
            </a:r>
            <a:endParaRPr lang="en-US" dirty="0"/>
          </a:p>
        </p:txBody>
      </p:sp>
      <p:sp>
        <p:nvSpPr>
          <p:cNvPr id="103" name="Google Shape;103;g2cda75dcd27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406810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2e89abc793f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2e89abc793f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zh-CN" altLang="en-US" u="sng" dirty="0">
                <a:solidFill>
                  <a:schemeClr val="hlink"/>
                </a:solidFill>
                <a:latin typeface="Arial"/>
                <a:ea typeface="Arial"/>
                <a:cs typeface="Arial"/>
                <a:sym typeface="Arial"/>
                <a:hlinkClick r:id="rId3"/>
              </a:rPr>
              <a:t>第</a:t>
            </a:r>
            <a:r>
              <a:rPr lang="en-US" u="sng" dirty="0">
                <a:solidFill>
                  <a:schemeClr val="hlink"/>
                </a:solidFill>
                <a:latin typeface="Arial"/>
                <a:ea typeface="Arial"/>
                <a:cs typeface="Arial"/>
                <a:sym typeface="Arial"/>
                <a:hlinkClick r:id="rId3"/>
              </a:rPr>
              <a:t>087</a:t>
            </a:r>
            <a:r>
              <a:rPr lang="zh-CN" altLang="en-US" u="sng" dirty="0">
                <a:solidFill>
                  <a:schemeClr val="hlink"/>
                </a:solidFill>
                <a:latin typeface="Arial"/>
                <a:ea typeface="Arial"/>
                <a:cs typeface="Arial"/>
                <a:sym typeface="Arial"/>
                <a:hlinkClick r:id="rId3"/>
              </a:rPr>
              <a:t>号公约 </a:t>
            </a:r>
            <a:r>
              <a:rPr lang="en-US" altLang="zh-CN" u="sng" dirty="0">
                <a:solidFill>
                  <a:schemeClr val="hlink"/>
                </a:solidFill>
                <a:latin typeface="Arial"/>
                <a:ea typeface="Arial"/>
                <a:cs typeface="Arial"/>
                <a:sym typeface="Arial"/>
                <a:hlinkClick r:id="rId3"/>
              </a:rPr>
              <a:t>(https://www.ilo.org/dyn/normlex/es/f?p=NORMLEXPUB:12100:0::NO::P12100_ILO_CODE:C087)</a:t>
            </a:r>
            <a:r>
              <a:rPr lang="en-US" u="sng" dirty="0">
                <a:solidFill>
                  <a:schemeClr val="hlink"/>
                </a:solidFill>
                <a:latin typeface="Arial"/>
                <a:ea typeface="Arial"/>
                <a:cs typeface="Arial"/>
                <a:sym typeface="Arial"/>
                <a:hlinkClick r:id="rId3"/>
              </a:rPr>
              <a:t> </a:t>
            </a:r>
            <a:r>
              <a:rPr lang="en-US" dirty="0">
                <a:latin typeface="Arial"/>
                <a:ea typeface="Arial"/>
                <a:cs typeface="Arial"/>
                <a:sym typeface="Arial"/>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《结社自由与组织权利</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保护</a:t>
            </a:r>
            <a:r>
              <a:rPr lang="zh-CN" sz="1800" dirty="0">
                <a:effectLst/>
                <a:latin typeface="Arial" panose="020B0604020202020204" pitchFamily="34" charset="0"/>
                <a:ea typeface="宋体" panose="02010600030101010101" pitchFamily="2" charset="-122"/>
                <a:cs typeface="Times New Roman" panose="02020603050405020304" pitchFamily="18" charset="0"/>
              </a:rPr>
              <a:t>公约》，</a:t>
            </a:r>
            <a:r>
              <a:rPr lang="en-GB" sz="1800" dirty="0">
                <a:effectLst/>
                <a:latin typeface="Arial" panose="020B0604020202020204" pitchFamily="34" charset="0"/>
                <a:ea typeface="宋体" panose="02010600030101010101" pitchFamily="2" charset="-122"/>
                <a:cs typeface="Times New Roman" panose="02020603050405020304" pitchFamily="18" charset="0"/>
              </a:rPr>
              <a:t>1948</a:t>
            </a:r>
            <a:r>
              <a:rPr lang="zh-CN" sz="1800" dirty="0">
                <a:effectLst/>
                <a:latin typeface="Arial" panose="020B0604020202020204" pitchFamily="34" charset="0"/>
                <a:ea typeface="宋体" panose="02010600030101010101" pitchFamily="2" charset="-122"/>
                <a:cs typeface="Times New Roman" panose="02020603050405020304" pitchFamily="18" charset="0"/>
              </a:rPr>
              <a:t>年</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zh-CN" altLang="en-US" u="sng" dirty="0">
                <a:solidFill>
                  <a:schemeClr val="hlink"/>
                </a:solidFill>
                <a:latin typeface="Arial"/>
                <a:ea typeface="Arial"/>
                <a:cs typeface="Arial"/>
                <a:sym typeface="Arial"/>
                <a:hlinkClick r:id="rId4"/>
              </a:rPr>
              <a:t>第</a:t>
            </a:r>
            <a:r>
              <a:rPr lang="en-US" u="sng" dirty="0">
                <a:solidFill>
                  <a:schemeClr val="hlink"/>
                </a:solidFill>
                <a:latin typeface="Arial"/>
                <a:ea typeface="Arial"/>
                <a:cs typeface="Arial"/>
                <a:sym typeface="Arial"/>
                <a:hlinkClick r:id="rId4"/>
              </a:rPr>
              <a:t>098</a:t>
            </a:r>
            <a:r>
              <a:rPr lang="zh-CN" altLang="en-US" u="sng" dirty="0">
                <a:solidFill>
                  <a:schemeClr val="hlink"/>
                </a:solidFill>
                <a:latin typeface="Arial"/>
                <a:ea typeface="Arial"/>
                <a:cs typeface="Arial"/>
                <a:sym typeface="Arial"/>
                <a:hlinkClick r:id="rId4"/>
              </a:rPr>
              <a:t>号公约 </a:t>
            </a:r>
            <a:r>
              <a:rPr lang="en-US" altLang="zh-CN" u="sng" dirty="0">
                <a:solidFill>
                  <a:schemeClr val="hlink"/>
                </a:solidFill>
                <a:latin typeface="Arial"/>
                <a:ea typeface="Arial"/>
                <a:cs typeface="Arial"/>
                <a:sym typeface="Arial"/>
                <a:hlinkClick r:id="rId4"/>
              </a:rPr>
              <a:t>(https://www.ilo.org/dyn/normlex/es/f?p=1000:12100:0::NO::P12100_ILO_CODE:C098)</a:t>
            </a:r>
            <a:r>
              <a:rPr lang="en-US" u="sng" dirty="0">
                <a:solidFill>
                  <a:schemeClr val="hlink"/>
                </a:solidFill>
                <a:latin typeface="Arial"/>
                <a:ea typeface="Arial"/>
                <a:cs typeface="Arial"/>
                <a:sym typeface="Arial"/>
                <a:hlinkClick r:id="rId4"/>
              </a:rPr>
              <a:t> </a:t>
            </a:r>
            <a:r>
              <a:rPr lang="en-US" dirty="0">
                <a:latin typeface="Arial"/>
                <a:ea typeface="Arial"/>
                <a:cs typeface="Arial"/>
                <a:sym typeface="Arial"/>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《组织与集体谈判权利公约》，</a:t>
            </a:r>
            <a:r>
              <a:rPr lang="en-GB" sz="1800" dirty="0">
                <a:effectLst/>
                <a:latin typeface="Arial" panose="020B0604020202020204" pitchFamily="34" charset="0"/>
                <a:ea typeface="宋体" panose="02010600030101010101" pitchFamily="2" charset="-122"/>
                <a:cs typeface="Times New Roman" panose="02020603050405020304" pitchFamily="18" charset="0"/>
              </a:rPr>
              <a:t>1949</a:t>
            </a:r>
            <a:r>
              <a:rPr lang="zh-CN" sz="1800" dirty="0">
                <a:effectLst/>
                <a:latin typeface="Arial" panose="020B0604020202020204" pitchFamily="34" charset="0"/>
                <a:ea typeface="宋体" panose="02010600030101010101" pitchFamily="2" charset="-122"/>
                <a:cs typeface="Times New Roman" panose="02020603050405020304" pitchFamily="18" charset="0"/>
              </a:rPr>
              <a:t>年（第</a:t>
            </a:r>
            <a:r>
              <a:rPr lang="en-GB" sz="1800" dirty="0">
                <a:effectLst/>
                <a:latin typeface="Arial" panose="020B0604020202020204" pitchFamily="34" charset="0"/>
                <a:ea typeface="宋体" panose="02010600030101010101" pitchFamily="2" charset="-122"/>
                <a:cs typeface="Times New Roman" panose="02020603050405020304" pitchFamily="18" charset="0"/>
              </a:rPr>
              <a:t>98</a:t>
            </a:r>
            <a:r>
              <a:rPr lang="zh-CN" sz="1800" dirty="0">
                <a:effectLst/>
                <a:latin typeface="Arial" panose="020B0604020202020204" pitchFamily="34" charset="0"/>
                <a:ea typeface="宋体" panose="02010600030101010101" pitchFamily="2" charset="-122"/>
                <a:cs typeface="Times New Roman" panose="02020603050405020304" pitchFamily="18" charset="0"/>
              </a:rPr>
              <a:t>号公约）</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这两项公约可能未得到某些国家的批准。</a:t>
            </a:r>
            <a:endParaRPr lang="en-US"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lang="en-US" dirty="0">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zh-CN" sz="1800" b="1" u="sng" dirty="0">
                <a:effectLst/>
                <a:latin typeface="Arial" panose="020B0604020202020204" pitchFamily="34" charset="0"/>
                <a:ea typeface="宋体" panose="02010600030101010101" pitchFamily="2" charset="-122"/>
                <a:cs typeface="Times New Roman" panose="02020603050405020304" pitchFamily="18" charset="0"/>
              </a:rPr>
              <a:t>国际劳工组织第</a:t>
            </a:r>
            <a:r>
              <a:rPr lang="en-GB" sz="1800" b="1" u="sng" dirty="0">
                <a:effectLst/>
                <a:latin typeface="Arial" panose="020B0604020202020204" pitchFamily="34" charset="0"/>
                <a:ea typeface="宋体" panose="02010600030101010101" pitchFamily="2" charset="-122"/>
                <a:cs typeface="Times New Roman" panose="02020603050405020304" pitchFamily="18" charset="0"/>
              </a:rPr>
              <a:t>98</a:t>
            </a:r>
            <a:r>
              <a:rPr lang="zh-CN" sz="1800" b="1" u="sng" dirty="0">
                <a:effectLst/>
                <a:latin typeface="Arial" panose="020B0604020202020204" pitchFamily="34" charset="0"/>
                <a:ea typeface="宋体" panose="02010600030101010101" pitchFamily="2" charset="-122"/>
                <a:cs typeface="Times New Roman" panose="02020603050405020304" pitchFamily="18" charset="0"/>
              </a:rPr>
              <a:t>号公约《组织与集体谈判权利公约》第</a:t>
            </a:r>
            <a:r>
              <a:rPr lang="en-GB" sz="1800" b="1" u="sng" dirty="0">
                <a:effectLst/>
                <a:latin typeface="Arial" panose="020B0604020202020204" pitchFamily="34" charset="0"/>
                <a:ea typeface="宋体" panose="02010600030101010101" pitchFamily="2" charset="-122"/>
                <a:cs typeface="Times New Roman" panose="02020603050405020304" pitchFamily="18" charset="0"/>
              </a:rPr>
              <a:t>1</a:t>
            </a:r>
            <a:r>
              <a:rPr lang="zh-CN" sz="1800" b="1" u="sng" dirty="0">
                <a:effectLst/>
                <a:latin typeface="Arial" panose="020B0604020202020204" pitchFamily="34" charset="0"/>
                <a:ea typeface="宋体" panose="02010600030101010101" pitchFamily="2" charset="-122"/>
                <a:cs typeface="Times New Roman" panose="02020603050405020304" pitchFamily="18" charset="0"/>
              </a:rPr>
              <a:t>条：</a:t>
            </a:r>
            <a:endParaRPr lang="en-US" sz="1200" b="1" i="0" u="sng" strike="noStrike" cap="none"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800"/>
              <a:buFont typeface="Arial"/>
              <a:buNone/>
            </a:pPr>
            <a:endParaRPr lang="en-US" sz="1200"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8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zh-CN" altLang="en-US" sz="1200" b="0" i="0" u="none" strike="noStrike" cap="none" dirty="0">
                <a:solidFill>
                  <a:schemeClr val="dk1"/>
                </a:solidFill>
                <a:effectLst/>
                <a:latin typeface="Calibri"/>
                <a:ea typeface="Calibri"/>
                <a:cs typeface="Calibri"/>
                <a:sym typeface="Calibri"/>
              </a:rPr>
              <a:t>工人应享有充分的保护，以防止在就业方面发生任何排斥工会的歧视行为。</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US" sz="1200" i="0" u="none" strike="noStrike" cap="none" dirty="0">
              <a:solidFill>
                <a:schemeClr val="dk1"/>
              </a:solidFill>
              <a:latin typeface="Avenir"/>
              <a:ea typeface="Avenir"/>
              <a:cs typeface="Avenir"/>
              <a:sym typeface="Avenir"/>
            </a:endParaRPr>
          </a:p>
          <a:p>
            <a:pPr marL="0" lvl="0" indent="0" algn="l" rtl="0">
              <a:lnSpc>
                <a:spcPct val="100000"/>
              </a:lnSpc>
              <a:spcBef>
                <a:spcPts val="0"/>
              </a:spcBef>
              <a:spcAft>
                <a:spcPts val="0"/>
              </a:spcAft>
              <a:buClr>
                <a:schemeClr val="dk1"/>
              </a:buClr>
              <a:buSzPts val="1400"/>
              <a:buFont typeface="Arial"/>
              <a:buNone/>
            </a:pPr>
            <a:r>
              <a:rPr lang="en-US" dirty="0">
                <a:latin typeface="Arial"/>
                <a:ea typeface="Arial"/>
                <a:cs typeface="Arial"/>
                <a:sym typeface="Arial"/>
              </a:rPr>
              <a:t> </a:t>
            </a:r>
            <a:endParaRPr dirty="0"/>
          </a:p>
        </p:txBody>
      </p:sp>
      <p:sp>
        <p:nvSpPr>
          <p:cNvPr id="338" name="Google Shape;338;g2e89abc793f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2d06f2e0a19_0_3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g2d06f2e0a19_0_3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zh-CN" altLang="en-US" u="sng" dirty="0">
                <a:solidFill>
                  <a:schemeClr val="hlink"/>
                </a:solidFill>
                <a:latin typeface="Arial"/>
                <a:ea typeface="Arial"/>
                <a:cs typeface="Arial"/>
                <a:sym typeface="Arial"/>
                <a:hlinkClick r:id="rId3"/>
              </a:rPr>
              <a:t>第</a:t>
            </a:r>
            <a:r>
              <a:rPr lang="en-US" altLang="zh-CN" u="sng" dirty="0">
                <a:solidFill>
                  <a:schemeClr val="hlink"/>
                </a:solidFill>
                <a:latin typeface="Arial"/>
                <a:ea typeface="Arial"/>
                <a:cs typeface="Arial"/>
                <a:sym typeface="Arial"/>
                <a:hlinkClick r:id="rId3"/>
              </a:rPr>
              <a:t>154</a:t>
            </a:r>
            <a:r>
              <a:rPr lang="zh-CN" altLang="en-US" u="sng" dirty="0">
                <a:solidFill>
                  <a:schemeClr val="hlink"/>
                </a:solidFill>
                <a:latin typeface="Arial"/>
                <a:ea typeface="Arial"/>
                <a:cs typeface="Arial"/>
                <a:sym typeface="Arial"/>
                <a:hlinkClick r:id="rId3"/>
              </a:rPr>
              <a:t>号公约 </a:t>
            </a:r>
            <a:r>
              <a:rPr lang="en-US" altLang="zh-CN" u="sng" dirty="0">
                <a:solidFill>
                  <a:schemeClr val="hlink"/>
                </a:solidFill>
                <a:latin typeface="Arial"/>
                <a:ea typeface="Arial"/>
                <a:cs typeface="Arial"/>
                <a:sym typeface="Arial"/>
                <a:hlinkClick r:id="rId3"/>
              </a:rPr>
              <a:t>(https://www.ilo.org/dyn/normlex/es/f?p=NORMLEXPUB:12100:0::NO::P12100_INSTRUMENT_ID:312299)</a:t>
            </a:r>
            <a:r>
              <a:rPr lang="en-US" altLang="zh-CN" sz="1200" dirty="0">
                <a:effectLst/>
                <a:latin typeface="Arial" panose="020B0604020202020204" pitchFamily="34" charset="0"/>
                <a:ea typeface="宋体" panose="02010600030101010101" pitchFamily="2" charset="-122"/>
                <a:cs typeface="Times New Roman" panose="02020603050405020304" pitchFamily="18" charset="0"/>
              </a:rPr>
              <a:t> </a:t>
            </a:r>
            <a:r>
              <a:rPr lang="en-US" dirty="0">
                <a:latin typeface="Arial"/>
                <a:ea typeface="Arial"/>
                <a:cs typeface="Arial"/>
                <a:sym typeface="Arial"/>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《集体谈判公约》，</a:t>
            </a:r>
            <a:r>
              <a:rPr lang="en-GB" sz="1800" dirty="0">
                <a:effectLst/>
                <a:latin typeface="Arial" panose="020B0604020202020204" pitchFamily="34" charset="0"/>
                <a:ea typeface="宋体" panose="02010600030101010101" pitchFamily="2" charset="-122"/>
                <a:cs typeface="Times New Roman" panose="02020603050405020304" pitchFamily="18" charset="0"/>
              </a:rPr>
              <a:t>1981</a:t>
            </a:r>
            <a:r>
              <a:rPr lang="zh-CN" sz="1800" dirty="0">
                <a:effectLst/>
                <a:latin typeface="Arial" panose="020B0604020202020204" pitchFamily="34" charset="0"/>
                <a:ea typeface="宋体" panose="02010600030101010101" pitchFamily="2" charset="-122"/>
                <a:cs typeface="Times New Roman" panose="02020603050405020304" pitchFamily="18" charset="0"/>
              </a:rPr>
              <a:t>年</a:t>
            </a:r>
            <a:endParaRPr dirty="0"/>
          </a:p>
        </p:txBody>
      </p:sp>
      <p:sp>
        <p:nvSpPr>
          <p:cNvPr id="346" name="Google Shape;346;g2d06f2e0a19_0_3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cdebc45f94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2cdebc45f94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缺乏真正的员工代表：</a:t>
            </a:r>
            <a:endParaRPr lang="en-US" sz="1200" b="1"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该名员工代表由公司董事会提名，损害了代表的独立性，违背了真正代表员工利益的原则。</a:t>
            </a:r>
            <a:endParaRPr lang="en-US" sz="1200" dirty="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选举流程存在缺陷：</a:t>
            </a:r>
            <a:endParaRPr lang="en-US" sz="1200" b="1"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未能有效实施员工代表选举流程，公司未对此采取补救措施，转而直接采用管理层提名的候选人。</a:t>
            </a:r>
            <a:endParaRPr lang="en-US" sz="1200" dirty="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投票参与受限：</a:t>
            </a:r>
            <a:endParaRPr lang="en-US" sz="1200" b="1"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仅允许早班员工参与投票，排除大量在岗人员，损害了选举的公平性与包容性。</a:t>
            </a:r>
            <a:endParaRPr lang="en-US" sz="1200" dirty="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员工缺乏了解：</a:t>
            </a:r>
            <a:endParaRPr lang="en-US" sz="1200" b="1"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许多员工对选举流程及代表职责缺乏了解，表明沟通传达与流程透明度存在严重缺陷。</a:t>
            </a:r>
            <a:endParaRPr lang="en-US" sz="1200" dirty="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存在潜在利益冲突：</a:t>
            </a:r>
            <a:endParaRPr lang="en-US" sz="1200" b="1"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该名员工代表可能在集体谈判协议的谈判中倾向管理层立场，未能真正维护员工权益。</a:t>
            </a:r>
            <a:endParaRPr lang="en-US" sz="1200" dirty="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对于集体谈判协议的谈判缺乏代表性：</a:t>
            </a:r>
            <a:endParaRPr lang="en-US" sz="1200" b="1"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在集体谈判协议的谈判中，仅由一名无法真正代表员工的代表参与，违反了集体谈判原则——该原则要求代表必须由员工自由选举产生。</a:t>
            </a:r>
            <a:endParaRPr lang="en-US" dirty="0"/>
          </a:p>
        </p:txBody>
      </p:sp>
      <p:sp>
        <p:nvSpPr>
          <p:cNvPr id="141" name="Google Shape;141;g2cdebc45f94_0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88256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讲义：全体讨论</a:t>
            </a:r>
            <a:endParaRPr lang="en-US" dirty="0"/>
          </a:p>
          <a:p>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这是预习资料中的一个案例。</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请学员阅读案例，讨论是否存在问题，并发表各自的看法。</a:t>
            </a:r>
            <a:endParaRPr lang="en-US" dirty="0"/>
          </a:p>
          <a:p>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思考结果：</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该组织如何保障员工的结社自由权和集体谈判权尚不明确。</a:t>
            </a: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虽然设有意见箱，但缺乏收集与反馈机制，表明其收集员工意见</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投诉的渠道形同虚设。</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正如证据显示，尤其在没有其他员工代表形式的情况下，这一权利是否得到保护仍存疑虑。</a:t>
            </a:r>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6790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e89abc793f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g2e89abc793f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上述要求贯穿并适用于所有核心劳工要求。</a:t>
            </a:r>
            <a:endParaRPr lang="en-US" dirty="0"/>
          </a:p>
          <a:p>
            <a:pPr marL="0" lvl="0" indent="0" algn="l" rtl="0">
              <a:lnSpc>
                <a:spcPct val="100000"/>
              </a:lnSpc>
              <a:spcBef>
                <a:spcPts val="0"/>
              </a:spcBef>
              <a:spcAft>
                <a:spcPts val="0"/>
              </a:spcAft>
              <a:buClr>
                <a:schemeClr val="dk1"/>
              </a:buClr>
              <a:buSzPts val="14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重点在于“充分考量”，即审核员需确保遵守与劳工权益及劳工要求相关的所有法律条款，例如依法缴纳养老金或社会保险计划的保险金。上述要求覆盖全部四项核心劳工要求。这也是为何认证机构必须汇总目标国所有与核心劳工要求相关的国家法律法规。</a:t>
            </a:r>
            <a:endParaRPr dirty="0"/>
          </a:p>
        </p:txBody>
      </p:sp>
      <p:sp>
        <p:nvSpPr>
          <p:cNvPr id="111" name="Google Shape;111;g2e89abc793f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cda75dcd2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2cda75dcd27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g2cda75dcd27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98559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d06f2e0a19_0_2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g2d06f2e0a19_0_2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 name="Google Shape;123;g2d06f2e0a19_0_20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2e89abc793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g2e89abc793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zh-CN" sz="1800" b="1" dirty="0">
                <a:effectLst/>
                <a:latin typeface="Arial" panose="020B0604020202020204" pitchFamily="34" charset="0"/>
                <a:ea typeface="宋体" panose="02010600030101010101" pitchFamily="2" charset="-122"/>
                <a:cs typeface="Times New Roman" panose="02020603050405020304" pitchFamily="18" charset="0"/>
              </a:rPr>
              <a:t>“童工”</a:t>
            </a:r>
            <a:r>
              <a:rPr lang="zh-CN" sz="1800" dirty="0">
                <a:effectLst/>
                <a:latin typeface="Arial" panose="020B0604020202020204" pitchFamily="34" charset="0"/>
                <a:ea typeface="宋体" panose="02010600030101010101" pitchFamily="2" charset="-122"/>
                <a:cs typeface="Times New Roman" panose="02020603050405020304" pitchFamily="18" charset="0"/>
              </a:rPr>
              <a:t>的定义是：任何会损害儿童成长发育和身心健康或对此造成负面影响，且干扰其完成学业的劳动，具体表现为：剥夺儿童接受课堂教育的权利；迫使儿童过早辍学；或要求儿童在承担繁重、耗时工作的同时继续学业。</a:t>
            </a:r>
            <a:endParaRPr sz="1000" dirty="0">
              <a:latin typeface="Arial"/>
              <a:ea typeface="Arial"/>
              <a:cs typeface="Arial"/>
              <a:sym typeface="Arial"/>
            </a:endParaRPr>
          </a:p>
          <a:p>
            <a:pPr marL="0" lvl="0" indent="0" algn="l" rtl="0">
              <a:lnSpc>
                <a:spcPct val="100000"/>
              </a:lnSpc>
              <a:spcBef>
                <a:spcPts val="0"/>
              </a:spcBef>
              <a:spcAft>
                <a:spcPts val="0"/>
              </a:spcAft>
              <a:buClr>
                <a:srgbClr val="230050"/>
              </a:buClr>
              <a:buSzPts val="1150"/>
              <a:buFont typeface="Arial"/>
              <a:buNone/>
            </a:pPr>
            <a:endParaRPr sz="1000"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尽管第</a:t>
            </a:r>
            <a:r>
              <a:rPr lang="en-GB" sz="1800" dirty="0">
                <a:effectLst/>
                <a:latin typeface="Arial" panose="020B0604020202020204" pitchFamily="34" charset="0"/>
                <a:ea typeface="宋体" panose="02010600030101010101" pitchFamily="2" charset="-122"/>
                <a:cs typeface="Times New Roman" panose="02020603050405020304" pitchFamily="18" charset="0"/>
              </a:rPr>
              <a:t>138</a:t>
            </a:r>
            <a:r>
              <a:rPr lang="zh-CN" sz="1800" dirty="0">
                <a:effectLst/>
                <a:latin typeface="Arial" panose="020B0604020202020204" pitchFamily="34" charset="0"/>
                <a:ea typeface="宋体" panose="02010600030101010101" pitchFamily="2" charset="-122"/>
                <a:cs typeface="Times New Roman" panose="02020603050405020304" pitchFamily="18" charset="0"/>
              </a:rPr>
              <a:t>号公约将</a:t>
            </a:r>
            <a:r>
              <a:rPr lang="en-GB" sz="1800" dirty="0">
                <a:effectLst/>
                <a:latin typeface="Arial" panose="020B0604020202020204" pitchFamily="34" charset="0"/>
                <a:ea typeface="宋体" panose="02010600030101010101" pitchFamily="2" charset="-122"/>
                <a:cs typeface="Times New Roman" panose="02020603050405020304" pitchFamily="18" charset="0"/>
              </a:rPr>
              <a:t>15</a:t>
            </a:r>
            <a:r>
              <a:rPr lang="zh-CN" sz="1800" dirty="0">
                <a:effectLst/>
                <a:latin typeface="Arial" panose="020B0604020202020204" pitchFamily="34" charset="0"/>
                <a:ea typeface="宋体" panose="02010600030101010101" pitchFamily="2" charset="-122"/>
                <a:cs typeface="Times New Roman" panose="02020603050405020304" pitchFamily="18" charset="0"/>
              </a:rPr>
              <a:t>岁规定为最低就业年龄，但发展中国家可在加强教育体系和经济建设的过渡期内，将最低就业年龄暂时放宽至</a:t>
            </a:r>
            <a:r>
              <a:rPr lang="en-GB" sz="1800" dirty="0">
                <a:effectLst/>
                <a:latin typeface="Arial" panose="020B0604020202020204" pitchFamily="34" charset="0"/>
                <a:ea typeface="宋体" panose="02010600030101010101" pitchFamily="2" charset="-122"/>
                <a:cs typeface="Times New Roman" panose="02020603050405020304" pitchFamily="18" charset="0"/>
              </a:rPr>
              <a:t>14</a:t>
            </a:r>
            <a:r>
              <a:rPr lang="zh-CN" sz="1800" dirty="0">
                <a:effectLst/>
                <a:latin typeface="Arial" panose="020B0604020202020204" pitchFamily="34" charset="0"/>
                <a:ea typeface="宋体" panose="02010600030101010101" pitchFamily="2" charset="-122"/>
                <a:cs typeface="Times New Roman" panose="02020603050405020304" pitchFamily="18" charset="0"/>
              </a:rPr>
              <a:t>岁。</a:t>
            </a:r>
            <a:endParaRPr sz="1000" dirty="0">
              <a:latin typeface="Arial"/>
              <a:ea typeface="Arial"/>
              <a:cs typeface="Arial"/>
              <a:sym typeface="Arial"/>
            </a:endParaRPr>
          </a:p>
          <a:p>
            <a:pPr marL="0" lvl="0" indent="0" algn="l" rtl="0">
              <a:lnSpc>
                <a:spcPct val="100000"/>
              </a:lnSpc>
              <a:spcBef>
                <a:spcPts val="0"/>
              </a:spcBef>
              <a:spcAft>
                <a:spcPts val="0"/>
              </a:spcAft>
              <a:buClr>
                <a:srgbClr val="230050"/>
              </a:buClr>
              <a:buSzPts val="1150"/>
              <a:buFont typeface="Arial"/>
              <a:buNone/>
            </a:pPr>
            <a:endParaRPr sz="1000"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并非所有儿童从事的劳动都应归类为需要消除的童工行为。通常情况下，超过最低就业年龄的儿童或青少年参与劳动，只要不损害其身心健康、不影响学业发展，此类工作便视为具有积极意义。</a:t>
            </a:r>
            <a:endParaRPr sz="1000"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80000"/>
              </a:lnSpc>
              <a:spcBef>
                <a:spcPts val="0"/>
              </a:spcBef>
              <a:spcAft>
                <a:spcPts val="0"/>
              </a:spcAft>
              <a:buClr>
                <a:schemeClr val="dk1"/>
              </a:buClr>
              <a:buSzPts val="1100"/>
              <a:buFont typeface="Arial"/>
              <a:buNone/>
            </a:pPr>
            <a:r>
              <a:rPr lang="zh-CN" sz="1800" u="sng" dirty="0">
                <a:effectLst/>
                <a:latin typeface="Arial" panose="020B0604020202020204" pitchFamily="34" charset="0"/>
                <a:ea typeface="宋体" panose="02010600030101010101" pitchFamily="2" charset="-122"/>
                <a:cs typeface="Times New Roman" panose="02020603050405020304" pitchFamily="18" charset="0"/>
              </a:rPr>
              <a:t>最恶劣形式的童工</a:t>
            </a:r>
            <a:r>
              <a:rPr lang="en-GB" sz="1800" dirty="0">
                <a:effectLst/>
                <a:latin typeface="Arial" panose="020B0604020202020204" pitchFamily="34" charset="0"/>
                <a:ea typeface="宋体" panose="02010600030101010101" pitchFamily="2" charset="-122"/>
                <a:cs typeface="Times New Roman" panose="02020603050405020304" pitchFamily="18" charset="0"/>
              </a:rPr>
              <a:t> - </a:t>
            </a:r>
            <a:r>
              <a:rPr lang="zh-CN" sz="1800" dirty="0">
                <a:effectLst/>
                <a:latin typeface="Arial" panose="020B0604020202020204" pitchFamily="34" charset="0"/>
                <a:ea typeface="宋体" panose="02010600030101010101" pitchFamily="2" charset="-122"/>
                <a:cs typeface="Times New Roman" panose="02020603050405020304" pitchFamily="18" charset="0"/>
              </a:rPr>
              <a:t>根据国际劳工组织第</a:t>
            </a:r>
            <a:r>
              <a:rPr lang="en-GB" sz="1800" dirty="0">
                <a:effectLst/>
                <a:latin typeface="Arial" panose="020B0604020202020204" pitchFamily="34" charset="0"/>
                <a:ea typeface="宋体" panose="02010600030101010101" pitchFamily="2" charset="-122"/>
                <a:cs typeface="Times New Roman" panose="02020603050405020304" pitchFamily="18" charset="0"/>
              </a:rPr>
              <a:t>182</a:t>
            </a:r>
            <a:r>
              <a:rPr lang="zh-CN" sz="1800" dirty="0">
                <a:effectLst/>
                <a:latin typeface="Arial" panose="020B0604020202020204" pitchFamily="34" charset="0"/>
                <a:ea typeface="宋体" panose="02010600030101010101" pitchFamily="2" charset="-122"/>
                <a:cs typeface="Times New Roman" panose="02020603050405020304" pitchFamily="18" charset="0"/>
              </a:rPr>
              <a:t>号公约所定义，具体包括奴役、贩卖儿童、债务质役、实施农奴制（强迫儿童无偿或以极低报酬劳动）、强迫儿童参与武装冲突（强迫儿童担任厨师、搬运工、信使等军事辅助角色）、性剥削、强迫儿童参与非法活动（即违法犯罪活动，例如参与毒品生产与贩运等），以及可能损害儿童健康、安全或道德的工作</a:t>
            </a:r>
            <a:endParaRPr lang="en-US" sz="1000" kern="0" dirty="0">
              <a:effectLst/>
              <a:latin typeface="Arial"/>
              <a:ea typeface="Arial"/>
              <a:cs typeface="Arial"/>
              <a:sym typeface="Arial"/>
            </a:endParaRPr>
          </a:p>
          <a:p>
            <a:pPr marL="0" lvl="0" indent="0" algn="l" rtl="0">
              <a:lnSpc>
                <a:spcPct val="80000"/>
              </a:lnSpc>
              <a:spcBef>
                <a:spcPts val="0"/>
              </a:spcBef>
              <a:spcAft>
                <a:spcPts val="0"/>
              </a:spcAft>
              <a:buClr>
                <a:schemeClr val="dk1"/>
              </a:buClr>
              <a:buSzPts val="1100"/>
              <a:buFont typeface="Arial"/>
              <a:buNone/>
            </a:pPr>
            <a:endParaRPr lang="en-US" sz="1000" kern="0" dirty="0">
              <a:effectLst/>
              <a:latin typeface="Arial"/>
              <a:ea typeface="Calibri" panose="020F0502020204030204" pitchFamily="34" charset="0"/>
              <a:cs typeface="Arial"/>
              <a:sym typeface="Arial"/>
            </a:endParaRPr>
          </a:p>
          <a:p>
            <a:pPr marL="0" lvl="0" indent="0" algn="l" rtl="0">
              <a:lnSpc>
                <a:spcPct val="8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关于第</a:t>
            </a:r>
            <a:r>
              <a:rPr lang="en-GB" sz="1800" dirty="0">
                <a:effectLst/>
                <a:latin typeface="Arial" panose="020B0604020202020204" pitchFamily="34" charset="0"/>
                <a:ea typeface="宋体" panose="02010600030101010101" pitchFamily="2" charset="-122"/>
                <a:cs typeface="Times New Roman" panose="02020603050405020304" pitchFamily="18" charset="0"/>
              </a:rPr>
              <a:t>138</a:t>
            </a:r>
            <a:r>
              <a:rPr lang="zh-CN" sz="1800" dirty="0">
                <a:effectLst/>
                <a:latin typeface="Arial" panose="020B0604020202020204" pitchFamily="34" charset="0"/>
                <a:ea typeface="宋体" panose="02010600030101010101" pitchFamily="2" charset="-122"/>
                <a:cs typeface="Times New Roman" panose="02020603050405020304" pitchFamily="18" charset="0"/>
              </a:rPr>
              <a:t>号公约的具体要求及灵活履行的进一步说明，请参见国际劳工组织相关资源（关于依法禁止儿童从事危险劳动的介绍：详见</a:t>
            </a:r>
            <a:r>
              <a:rPr lang="zh-CN"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此</a:t>
            </a:r>
            <a:r>
              <a:rPr lang="zh-CN" altLang="en-US"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处</a:t>
            </a:r>
            <a:r>
              <a:rPr lang="en-US" altLang="zh-CN"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 (https://www.bing.com/ck/a?!&amp;&amp;p=2ced377990f5780d21b974ffbea274aea1b9d418a5a420709362fc0289e287d5JmltdHM9MTc0NDU4ODgwMA&amp;ptn=3&amp;ver=2&amp;hsh=4&amp;fclid=36065ab2-963e-699b-0339-4fb697b568a1&amp;psq=www.ilo.org%2fipecinfo%2fproduct%2fdownload.do%3ftype%3ddocument%26id%3d30215.&amp;u=a1aHR0cHM6Ly93ZWJhcHBzLmlsby5vcmcvaXBlY2luZm8vcHJvZHVjdC9kb3dubG9hZC5kbz90eXBlPWRvY3VtZW50JmlkPTMwMjk2&amp;ntb=1)</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95000"/>
              </a:lnSpc>
              <a:spcBef>
                <a:spcPts val="0"/>
              </a:spcBef>
              <a:spcAft>
                <a:spcPts val="0"/>
              </a:spcAft>
              <a:buSzPts val="1400"/>
              <a:buNone/>
            </a:pPr>
            <a:endParaRPr sz="1000" dirty="0">
              <a:latin typeface="Arial"/>
              <a:ea typeface="Arial"/>
              <a:cs typeface="Arial"/>
              <a:sym typeface="Arial"/>
            </a:endParaRPr>
          </a:p>
          <a:p>
            <a:pPr marL="0" indent="0">
              <a:lnSpc>
                <a:spcPct val="95000"/>
              </a:lnSpc>
            </a:pPr>
            <a:r>
              <a:rPr lang="zh-CN" sz="1800" dirty="0">
                <a:effectLst/>
                <a:latin typeface="Arial" panose="020B0604020202020204" pitchFamily="34" charset="0"/>
                <a:ea typeface="宋体" panose="02010600030101010101" pitchFamily="2" charset="-122"/>
                <a:cs typeface="Times New Roman" panose="02020603050405020304" pitchFamily="18" charset="0"/>
              </a:rPr>
              <a:t>注：附加了联合国和国际劳工组织相关资源的链接（见蓝色加下划线的文字）。</a:t>
            </a:r>
            <a:endParaRPr lang="en-US" sz="1000" dirty="0">
              <a:latin typeface="Arial"/>
              <a:ea typeface="Arial"/>
              <a:cs typeface="Arial"/>
            </a:endParaRPr>
          </a:p>
          <a:p>
            <a:pPr marL="0" lvl="0" indent="0" algn="l" rtl="0">
              <a:lnSpc>
                <a:spcPct val="95000"/>
              </a:lnSpc>
              <a:spcAft>
                <a:spcPts val="0"/>
              </a:spcAft>
              <a:buClr>
                <a:schemeClr val="dk1"/>
              </a:buClr>
              <a:buFont typeface="Arial"/>
              <a:buNone/>
            </a:pPr>
            <a:endParaRPr sz="1000" dirty="0">
              <a:solidFill>
                <a:srgbClr val="000000"/>
              </a:solidFill>
              <a:latin typeface="Arial"/>
              <a:ea typeface="Montserrat"/>
              <a:cs typeface="Arial"/>
            </a:endParaRPr>
          </a:p>
          <a:p>
            <a:pPr marL="0" lvl="0" indent="0" algn="l" rtl="0">
              <a:lnSpc>
                <a:spcPct val="95000"/>
              </a:lnSpc>
              <a:spcAft>
                <a:spcPts val="0"/>
              </a:spcAft>
              <a:buClr>
                <a:schemeClr val="dk1"/>
              </a:buClr>
              <a:buSzPts val="1100"/>
              <a:buFont typeface="Arial"/>
              <a:buNone/>
            </a:pPr>
            <a:endParaRPr sz="1000" dirty="0">
              <a:solidFill>
                <a:srgbClr val="000000"/>
              </a:solidFill>
              <a:latin typeface="Arial"/>
              <a:ea typeface="Arial"/>
              <a:cs typeface="Arial"/>
            </a:endParaRPr>
          </a:p>
          <a:p>
            <a:pPr marL="0" lvl="0" indent="0" algn="l" rtl="0">
              <a:lnSpc>
                <a:spcPct val="120000"/>
              </a:lnSpc>
              <a:spcBef>
                <a:spcPts val="300"/>
              </a:spcBef>
              <a:spcAft>
                <a:spcPts val="0"/>
              </a:spcAft>
              <a:buSzPts val="1100"/>
              <a:buNone/>
            </a:pPr>
            <a:endParaRPr sz="1100" dirty="0">
              <a:solidFill>
                <a:srgbClr val="4B565E"/>
              </a:solidFill>
              <a:latin typeface="Montserrat"/>
              <a:cs typeface="Arial"/>
            </a:endParaRPr>
          </a:p>
          <a:p>
            <a:pPr marL="0" indent="0">
              <a:lnSpc>
                <a:spcPct val="120000"/>
              </a:lnSpc>
              <a:spcBef>
                <a:spcPts val="300"/>
              </a:spcBef>
              <a:buSzPts val="1100"/>
            </a:pPr>
            <a:endParaRPr lang="en-US" dirty="0">
              <a:latin typeface="Arial"/>
              <a:cs typeface="Arial"/>
            </a:endParaRPr>
          </a:p>
          <a:p>
            <a:pPr marL="0" indent="0">
              <a:spcBef>
                <a:spcPts val="300"/>
              </a:spcBef>
            </a:pPr>
            <a:endParaRPr lang="en-US" dirty="0"/>
          </a:p>
        </p:txBody>
      </p:sp>
      <p:sp>
        <p:nvSpPr>
          <p:cNvPr id="162" name="Google Shape;162;g2e89abc793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d06f2e0a19_0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2d06f2e0a19_0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Clr>
                <a:schemeClr val="dk1"/>
              </a:buClr>
              <a:buSzPts val="1400"/>
              <a:buFont typeface="Arial"/>
              <a:buNone/>
            </a:pP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核心劳工要求定义：</a:t>
            </a:r>
            <a:endParaRPr sz="1100" dirty="0">
              <a:latin typeface="Arial"/>
              <a:ea typeface="Arial"/>
              <a:cs typeface="Arial"/>
              <a:sym typeface="Arial"/>
            </a:endParaRPr>
          </a:p>
          <a:p>
            <a:r>
              <a:rPr lang="zh-CN" sz="1800" b="1" dirty="0">
                <a:effectLst/>
                <a:latin typeface="Arial" panose="020B0604020202020204" pitchFamily="34" charset="0"/>
                <a:ea typeface="宋体" panose="02010600030101010101" pitchFamily="2" charset="-122"/>
                <a:cs typeface="Times New Roman" panose="02020603050405020304" pitchFamily="18" charset="0"/>
              </a:rPr>
              <a:t>轻体力劳动</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zh-CN" altLang="zh-CN" sz="1200" b="0" i="0" u="none" strike="noStrike" cap="none" dirty="0">
                <a:solidFill>
                  <a:schemeClr val="dk1"/>
                </a:solidFill>
                <a:effectLst/>
                <a:latin typeface="Calibri"/>
                <a:ea typeface="Calibri"/>
                <a:cs typeface="Calibri"/>
                <a:sym typeface="Calibri"/>
              </a:rPr>
              <a:t>国家法律、法规允许</a:t>
            </a:r>
            <a:r>
              <a:rPr lang="en-GB" altLang="zh-CN" sz="1200" b="0" i="0" u="none" strike="noStrike" cap="none" dirty="0">
                <a:solidFill>
                  <a:schemeClr val="dk1"/>
                </a:solidFill>
                <a:effectLst/>
                <a:latin typeface="Calibri"/>
                <a:ea typeface="Calibri"/>
                <a:cs typeface="Calibri"/>
                <a:sym typeface="Calibri"/>
              </a:rPr>
              <a:t>13</a:t>
            </a:r>
            <a:r>
              <a:rPr lang="zh-CN" altLang="zh-CN" sz="1200" b="0" i="0" u="none" strike="noStrike" cap="none" dirty="0">
                <a:solidFill>
                  <a:schemeClr val="dk1"/>
                </a:solidFill>
                <a:effectLst/>
                <a:latin typeface="Calibri"/>
                <a:ea typeface="Calibri"/>
                <a:cs typeface="Calibri"/>
                <a:sym typeface="Calibri"/>
              </a:rPr>
              <a:t>至</a:t>
            </a:r>
            <a:r>
              <a:rPr lang="en-GB" altLang="zh-CN" sz="1200" b="0" i="0" u="none" strike="noStrike" cap="none" dirty="0">
                <a:solidFill>
                  <a:schemeClr val="dk1"/>
                </a:solidFill>
                <a:effectLst/>
                <a:latin typeface="Calibri"/>
                <a:ea typeface="Calibri"/>
                <a:cs typeface="Calibri"/>
                <a:sym typeface="Calibri"/>
              </a:rPr>
              <a:t>15</a:t>
            </a:r>
            <a:r>
              <a:rPr lang="zh-CN" altLang="zh-CN" sz="1200" b="0" i="0" u="none" strike="noStrike" cap="none" dirty="0">
                <a:solidFill>
                  <a:schemeClr val="dk1"/>
                </a:solidFill>
                <a:effectLst/>
                <a:latin typeface="Calibri"/>
                <a:ea typeface="Calibri"/>
                <a:cs typeface="Calibri"/>
                <a:sym typeface="Calibri"/>
              </a:rPr>
              <a:t>岁的人员从事对健康或发育无危害的工作：</a:t>
            </a:r>
            <a:r>
              <a:rPr lang="en-GB" altLang="zh-CN" sz="1200" b="0" i="0" u="none" strike="noStrike" cap="none" dirty="0">
                <a:solidFill>
                  <a:schemeClr val="dk1"/>
                </a:solidFill>
                <a:effectLst/>
                <a:latin typeface="Calibri"/>
                <a:ea typeface="Calibri"/>
                <a:cs typeface="Calibri"/>
                <a:sym typeface="Calibri"/>
              </a:rPr>
              <a:t>a</a:t>
            </a:r>
            <a:r>
              <a:rPr lang="zh-CN" altLang="zh-CN" sz="1200" b="0" i="0" u="none" strike="noStrike" cap="none" dirty="0">
                <a:solidFill>
                  <a:schemeClr val="dk1"/>
                </a:solidFill>
                <a:effectLst/>
                <a:latin typeface="Calibri"/>
                <a:ea typeface="Calibri"/>
                <a:cs typeface="Calibri"/>
                <a:sym typeface="Calibri"/>
              </a:rPr>
              <a:t>） 不太可能对其健康或发育有害</a:t>
            </a:r>
            <a:r>
              <a:rPr lang="en-GB" altLang="zh-CN" sz="1200" b="0" i="0" u="none" strike="noStrike" cap="none" dirty="0">
                <a:solidFill>
                  <a:schemeClr val="dk1"/>
                </a:solidFill>
                <a:effectLst/>
                <a:latin typeface="Calibri"/>
                <a:ea typeface="Calibri"/>
                <a:cs typeface="Calibri"/>
                <a:sym typeface="Calibri"/>
              </a:rPr>
              <a:t>;b</a:t>
            </a:r>
            <a:r>
              <a:rPr lang="zh-CN" altLang="zh-CN" sz="1200" b="0" i="0" u="none" strike="noStrike" cap="none" dirty="0">
                <a:solidFill>
                  <a:schemeClr val="dk1"/>
                </a:solidFill>
                <a:effectLst/>
                <a:latin typeface="Calibri"/>
                <a:ea typeface="Calibri"/>
                <a:cs typeface="Calibri"/>
                <a:sym typeface="Calibri"/>
              </a:rPr>
              <a:t>） 不妨碍其上学、参加主管当局批准的职业介绍或培训方案，或影响其从所接受的教学中受益的能力（劳工组织公约第</a:t>
            </a:r>
            <a:r>
              <a:rPr lang="en-GB" altLang="zh-CN" sz="1200" b="0" i="0" u="none" strike="noStrike" cap="none" dirty="0">
                <a:solidFill>
                  <a:schemeClr val="dk1"/>
                </a:solidFill>
                <a:effectLst/>
                <a:latin typeface="Calibri"/>
                <a:ea typeface="Calibri"/>
                <a:cs typeface="Calibri"/>
                <a:sym typeface="Calibri"/>
              </a:rPr>
              <a:t>138</a:t>
            </a:r>
            <a:r>
              <a:rPr lang="zh-CN" altLang="zh-CN" sz="1200" b="0" i="0" u="none" strike="noStrike" cap="none" dirty="0">
                <a:solidFill>
                  <a:schemeClr val="dk1"/>
                </a:solidFill>
                <a:effectLst/>
                <a:latin typeface="Calibri"/>
                <a:ea typeface="Calibri"/>
                <a:cs typeface="Calibri"/>
                <a:sym typeface="Calibri"/>
              </a:rPr>
              <a:t>条，第</a:t>
            </a:r>
            <a:r>
              <a:rPr lang="en-GB" altLang="zh-CN" sz="1200" b="0" i="0" u="none" strike="noStrike" cap="none" dirty="0">
                <a:solidFill>
                  <a:schemeClr val="dk1"/>
                </a:solidFill>
                <a:effectLst/>
                <a:latin typeface="Calibri"/>
                <a:ea typeface="Calibri"/>
                <a:cs typeface="Calibri"/>
                <a:sym typeface="Calibri"/>
              </a:rPr>
              <a:t>7</a:t>
            </a:r>
            <a:r>
              <a:rPr lang="zh-CN" altLang="zh-CN" sz="1200" b="0" i="0" u="none" strike="noStrike" cap="none" dirty="0">
                <a:solidFill>
                  <a:schemeClr val="dk1"/>
                </a:solidFill>
                <a:effectLst/>
                <a:latin typeface="Calibri"/>
                <a:ea typeface="Calibri"/>
                <a:cs typeface="Calibri"/>
                <a:sym typeface="Calibri"/>
              </a:rPr>
              <a:t>条）。 </a:t>
            </a:r>
          </a:p>
          <a:p>
            <a:pPr marL="0" lvl="0" indent="0" algn="l" rtl="0">
              <a:spcBef>
                <a:spcPts val="0"/>
              </a:spcBef>
              <a:spcAft>
                <a:spcPts val="0"/>
              </a:spcAft>
              <a:buClr>
                <a:schemeClr val="dk1"/>
              </a:buClr>
              <a:buSzPts val="1100"/>
              <a:buFont typeface="Arial"/>
              <a:buNone/>
            </a:pPr>
            <a:r>
              <a:rPr lang="zh-CN" altLang="en-US" sz="1100" dirty="0">
                <a:latin typeface="Arial"/>
                <a:ea typeface="Arial"/>
                <a:cs typeface="Arial"/>
                <a:sym typeface="Arial"/>
              </a:rPr>
              <a:t>			</a:t>
            </a:r>
          </a:p>
          <a:p>
            <a:pPr marL="0" lvl="0" indent="0" algn="l" rtl="0">
              <a:spcBef>
                <a:spcPts val="0"/>
              </a:spcBef>
              <a:spcAft>
                <a:spcPts val="0"/>
              </a:spcAft>
              <a:buClr>
                <a:schemeClr val="dk1"/>
              </a:buClr>
              <a:buSzPts val="1100"/>
              <a:buFont typeface="Arial"/>
              <a:buNone/>
            </a:pPr>
            <a:r>
              <a:rPr lang="en-US" sz="1100" dirty="0">
                <a:latin typeface="Arial"/>
                <a:ea typeface="Arial"/>
                <a:cs typeface="Arial"/>
                <a:sym typeface="Arial"/>
              </a:rPr>
              <a:t>		</a:t>
            </a:r>
            <a:endParaRPr sz="1100"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Clr>
                <a:schemeClr val="dk1"/>
              </a:buClr>
              <a:buSzPts val="1400"/>
              <a:buFont typeface="Arial"/>
              <a:buNone/>
            </a:pPr>
            <a:endParaRPr sz="1050"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SzPts val="1400"/>
              <a:buNone/>
            </a:pPr>
            <a:endParaRPr dirty="0"/>
          </a:p>
        </p:txBody>
      </p:sp>
      <p:sp>
        <p:nvSpPr>
          <p:cNvPr id="175" name="Google Shape;175;g2d06f2e0a19_0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a:extLst>
            <a:ext uri="{FF2B5EF4-FFF2-40B4-BE49-F238E27FC236}">
              <a16:creationId xmlns:a16="http://schemas.microsoft.com/office/drawing/2014/main" id="{F4491DDD-2F3A-24A4-09F8-1B2D92A58674}"/>
            </a:ext>
          </a:extLst>
        </p:cNvPr>
        <p:cNvGrpSpPr/>
        <p:nvPr/>
      </p:nvGrpSpPr>
      <p:grpSpPr>
        <a:xfrm>
          <a:off x="0" y="0"/>
          <a:ext cx="0" cy="0"/>
          <a:chOff x="0" y="0"/>
          <a:chExt cx="0" cy="0"/>
        </a:xfrm>
      </p:grpSpPr>
      <p:sp>
        <p:nvSpPr>
          <p:cNvPr id="173" name="Google Shape;173;g2d06f2e0a19_0_230:notes">
            <a:extLst>
              <a:ext uri="{FF2B5EF4-FFF2-40B4-BE49-F238E27FC236}">
                <a16:creationId xmlns:a16="http://schemas.microsoft.com/office/drawing/2014/main" id="{A39317F5-A0A2-372C-109A-A1429F81D36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2d06f2e0a19_0_230:notes">
            <a:extLst>
              <a:ext uri="{FF2B5EF4-FFF2-40B4-BE49-F238E27FC236}">
                <a16:creationId xmlns:a16="http://schemas.microsoft.com/office/drawing/2014/main" id="{32C7F944-E35C-FF0B-1127-3D996681112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lang="en-US" sz="1100" dirty="0">
              <a:latin typeface="Arial"/>
              <a:cs typeface="Arial"/>
            </a:endParaRPr>
          </a:p>
          <a:p>
            <a:pPr marL="0" lvl="0" indent="0" algn="l" rtl="0">
              <a:lnSpc>
                <a:spcPct val="100000"/>
              </a:lnSpc>
              <a:spcBef>
                <a:spcPts val="0"/>
              </a:spcBef>
              <a:spcAft>
                <a:spcPts val="0"/>
              </a:spcAft>
              <a:buClr>
                <a:schemeClr val="dk1"/>
              </a:buClr>
              <a:buSzPts val="1400"/>
              <a:buFont typeface="Arial"/>
              <a:buNone/>
            </a:pPr>
            <a:endParaRPr sz="1100" dirty="0">
              <a:latin typeface="Arial"/>
              <a:ea typeface="Arial"/>
              <a:cs typeface="Arial"/>
              <a:sym typeface="Arial"/>
            </a:endParaRPr>
          </a:p>
        </p:txBody>
      </p:sp>
      <p:sp>
        <p:nvSpPr>
          <p:cNvPr id="175" name="Google Shape;175;g2d06f2e0a19_0_230:notes">
            <a:extLst>
              <a:ext uri="{FF2B5EF4-FFF2-40B4-BE49-F238E27FC236}">
                <a16:creationId xmlns:a16="http://schemas.microsoft.com/office/drawing/2014/main" id="{03D3A371-96C7-64F7-C029-0C83087A1BDF}"/>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8</a:t>
            </a:fld>
            <a:endParaRPr/>
          </a:p>
        </p:txBody>
      </p:sp>
    </p:spTree>
    <p:extLst>
      <p:ext uri="{BB962C8B-B14F-4D97-AF65-F5344CB8AC3E}">
        <p14:creationId xmlns:p14="http://schemas.microsoft.com/office/powerpoint/2010/main" val="4227303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2d269b3218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2d269b3218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sz="1800" dirty="0">
                <a:effectLst/>
                <a:latin typeface="Arial" panose="020B0604020202020204" pitchFamily="34" charset="0"/>
                <a:ea typeface="宋体" panose="02010600030101010101" pitchFamily="2" charset="-122"/>
                <a:cs typeface="Times New Roman" panose="02020603050405020304" pitchFamily="18" charset="0"/>
              </a:rPr>
              <a:t>Wang</a:t>
            </a:r>
            <a:r>
              <a:rPr lang="zh-CN" sz="1800" dirty="0">
                <a:effectLst/>
                <a:latin typeface="Arial" panose="020B0604020202020204" pitchFamily="34" charset="0"/>
                <a:ea typeface="宋体" panose="02010600030101010101" pitchFamily="2" charset="-122"/>
                <a:cs typeface="Times New Roman" panose="02020603050405020304" pitchFamily="18" charset="0"/>
              </a:rPr>
              <a:t>属于童工。</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根据其所在国法律，可能允许其从事轻体力劳动，但这绝不能妨碍其接受学校教育。</a:t>
            </a:r>
            <a:endParaRPr dirty="0"/>
          </a:p>
          <a:p>
            <a:pPr marL="0" lvl="0" indent="0" algn="l" rtl="0">
              <a:lnSpc>
                <a:spcPct val="100000"/>
              </a:lnSpc>
              <a:spcBef>
                <a:spcPts val="0"/>
              </a:spcBef>
              <a:spcAft>
                <a:spcPts val="0"/>
              </a:spcAft>
              <a:buClr>
                <a:schemeClr val="dk1"/>
              </a:buClr>
              <a:buSzPts val="1400"/>
              <a:buFont typeface="Arial"/>
              <a:buNone/>
            </a:pPr>
            <a:endParaRPr dirty="0"/>
          </a:p>
        </p:txBody>
      </p:sp>
      <p:sp>
        <p:nvSpPr>
          <p:cNvPr id="169" name="Google Shape;169;g2d269b3218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23"/>
        <p:cNvGrpSpPr/>
        <p:nvPr/>
      </p:nvGrpSpPr>
      <p:grpSpPr>
        <a:xfrm>
          <a:off x="0" y="0"/>
          <a:ext cx="0" cy="0"/>
          <a:chOff x="0" y="0"/>
          <a:chExt cx="0" cy="0"/>
        </a:xfrm>
      </p:grpSpPr>
      <p:pic>
        <p:nvPicPr>
          <p:cNvPr id="30" name="Google Shape;30;p4"/>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4" name="Google Shape;24;p4"/>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25" name="Google Shape;25;p4"/>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6" name="Google Shape;26;p4"/>
          <p:cNvCxnSpPr>
            <a:cxnSpLocks/>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7" name="Google Shape;27;p4"/>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8" name="Google Shape;28;p4"/>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9" name="Google Shape;29;p4"/>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extLst>
      <p:ext uri="{BB962C8B-B14F-4D97-AF65-F5344CB8AC3E}">
        <p14:creationId xmlns:p14="http://schemas.microsoft.com/office/powerpoint/2010/main" val="740369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18"/>
        <p:cNvGrpSpPr/>
        <p:nvPr/>
      </p:nvGrpSpPr>
      <p:grpSpPr>
        <a:xfrm>
          <a:off x="0" y="0"/>
          <a:ext cx="0" cy="0"/>
          <a:chOff x="0" y="0"/>
          <a:chExt cx="0" cy="0"/>
        </a:xfrm>
      </p:grpSpPr>
      <p:sp>
        <p:nvSpPr>
          <p:cNvPr id="119" name="Google Shape;119;p16"/>
          <p:cNvSpPr/>
          <p:nvPr/>
        </p:nvSpPr>
        <p:spPr>
          <a:xfrm>
            <a:off x="-38912" y="-127000"/>
            <a:ext cx="12404144" cy="7151357"/>
          </a:xfrm>
          <a:prstGeom prst="rect">
            <a:avLst/>
          </a:prstGeom>
          <a:solidFill>
            <a:srgbClr val="FFFFFF"/>
          </a:solidFill>
          <a:ln>
            <a:noFill/>
          </a:ln>
        </p:spPr>
      </p:sp>
      <p:sp>
        <p:nvSpPr>
          <p:cNvPr id="120" name="Google Shape;120;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p1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124" name="Google Shape;124;p1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25" name="Google Shape;125;p1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extLst>
      <p:ext uri="{BB962C8B-B14F-4D97-AF65-F5344CB8AC3E}">
        <p14:creationId xmlns:p14="http://schemas.microsoft.com/office/powerpoint/2010/main" val="2415749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userDrawn="1">
  <p:cSld name="1_Simple slide - two columns">
    <p:spTree>
      <p:nvGrpSpPr>
        <p:cNvPr id="1" name="Shape 154"/>
        <p:cNvGrpSpPr/>
        <p:nvPr/>
      </p:nvGrpSpPr>
      <p:grpSpPr>
        <a:xfrm>
          <a:off x="0" y="0"/>
          <a:ext cx="0" cy="0"/>
          <a:chOff x="0" y="0"/>
          <a:chExt cx="0" cy="0"/>
        </a:xfrm>
      </p:grpSpPr>
      <p:sp>
        <p:nvSpPr>
          <p:cNvPr id="155" name="Google Shape;155;p2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7" name="Google Shape;157;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20"/>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60" name="Google Shape;160;p20"/>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extLst>
      <p:ext uri="{BB962C8B-B14F-4D97-AF65-F5344CB8AC3E}">
        <p14:creationId xmlns:p14="http://schemas.microsoft.com/office/powerpoint/2010/main" val="1253070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userDrawn="1">
  <p:cSld name="Simple slide">
    <p:spTree>
      <p:nvGrpSpPr>
        <p:cNvPr id="1" name="Shape 164"/>
        <p:cNvGrpSpPr/>
        <p:nvPr/>
      </p:nvGrpSpPr>
      <p:grpSpPr>
        <a:xfrm>
          <a:off x="0" y="0"/>
          <a:ext cx="0" cy="0"/>
          <a:chOff x="0" y="0"/>
          <a:chExt cx="0" cy="0"/>
        </a:xfrm>
      </p:grpSpPr>
      <p:sp>
        <p:nvSpPr>
          <p:cNvPr id="165" name="Google Shape;165;p21"/>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66" name="Google Shape;166;p21"/>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67" name="Google Shape;167;p21"/>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68" name="Google Shape;16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21"/>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39560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reserve="1">
  <p:cSld name="Simple slide - half block">
    <p:spTree>
      <p:nvGrpSpPr>
        <p:cNvPr id="1" name="Shape 173"/>
        <p:cNvGrpSpPr/>
        <p:nvPr/>
      </p:nvGrpSpPr>
      <p:grpSpPr>
        <a:xfrm>
          <a:off x="0" y="0"/>
          <a:ext cx="0" cy="0"/>
          <a:chOff x="0" y="0"/>
          <a:chExt cx="0" cy="0"/>
        </a:xfrm>
      </p:grpSpPr>
      <p:sp>
        <p:nvSpPr>
          <p:cNvPr id="174" name="Google Shape;174;p22"/>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5" name="Google Shape;175;p2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76" name="Google Shape;176;p2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77" name="Google Shape;177;p2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78" name="Google Shape;17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9" name="Google Shape;17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2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81" name="Google Shape;181;p22"/>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82" name="Google Shape;182;p22"/>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1660695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2695372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3"/>
        <p:cNvGrpSpPr/>
        <p:nvPr/>
      </p:nvGrpSpPr>
      <p:grpSpPr>
        <a:xfrm>
          <a:off x="0" y="0"/>
          <a:ext cx="0" cy="0"/>
          <a:chOff x="0" y="0"/>
          <a:chExt cx="0" cy="0"/>
        </a:xfrm>
      </p:grpSpPr>
      <p:cxnSp>
        <p:nvCxnSpPr>
          <p:cNvPr id="24" name="Google Shape;24;g148ffbbd734_0_145"/>
          <p:cNvCxnSpPr/>
          <p:nvPr/>
        </p:nvCxnSpPr>
        <p:spPr>
          <a:xfrm rot="5400000">
            <a:off x="1658675" y="3454385"/>
            <a:ext cx="4753600" cy="0"/>
          </a:xfrm>
          <a:prstGeom prst="straightConnector1">
            <a:avLst/>
          </a:prstGeom>
          <a:noFill/>
          <a:ln w="9525" cap="flat" cmpd="sng">
            <a:solidFill>
              <a:srgbClr val="DD1C24">
                <a:alpha val="29019"/>
              </a:srgbClr>
            </a:solidFill>
            <a:prstDash val="solid"/>
            <a:miter lim="400000"/>
            <a:headEnd type="none" w="sm" len="sm"/>
            <a:tailEnd type="none" w="sm" len="sm"/>
          </a:ln>
        </p:spPr>
      </p:cxnSp>
      <p:cxnSp>
        <p:nvCxnSpPr>
          <p:cNvPr id="25" name="Google Shape;25;g148ffbbd734_0_145"/>
          <p:cNvCxnSpPr/>
          <p:nvPr/>
        </p:nvCxnSpPr>
        <p:spPr>
          <a:xfrm rot="5400000">
            <a:off x="5748077" y="3454383"/>
            <a:ext cx="4753600" cy="0"/>
          </a:xfrm>
          <a:prstGeom prst="straightConnector1">
            <a:avLst/>
          </a:prstGeom>
          <a:noFill/>
          <a:ln w="9525" cap="flat" cmpd="sng">
            <a:solidFill>
              <a:srgbClr val="DD1C24">
                <a:alpha val="29019"/>
              </a:srgbClr>
            </a:solidFill>
            <a:prstDash val="solid"/>
            <a:miter lim="400000"/>
            <a:headEnd type="none" w="sm" len="sm"/>
            <a:tailEnd type="none" w="sm" len="sm"/>
          </a:ln>
        </p:spPr>
      </p:cxnSp>
    </p:spTree>
    <p:extLst>
      <p:ext uri="{BB962C8B-B14F-4D97-AF65-F5344CB8AC3E}">
        <p14:creationId xmlns:p14="http://schemas.microsoft.com/office/powerpoint/2010/main" val="3571943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6"/>
        <p:cNvGrpSpPr/>
        <p:nvPr/>
      </p:nvGrpSpPr>
      <p:grpSpPr>
        <a:xfrm>
          <a:off x="0" y="0"/>
          <a:ext cx="0" cy="0"/>
          <a:chOff x="0" y="0"/>
          <a:chExt cx="0" cy="0"/>
        </a:xfrm>
      </p:grpSpPr>
    </p:spTree>
    <p:extLst>
      <p:ext uri="{BB962C8B-B14F-4D97-AF65-F5344CB8AC3E}">
        <p14:creationId xmlns:p14="http://schemas.microsoft.com/office/powerpoint/2010/main" val="26211752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35"/>
        <p:cNvGrpSpPr/>
        <p:nvPr/>
      </p:nvGrpSpPr>
      <p:grpSpPr>
        <a:xfrm>
          <a:off x="0" y="0"/>
          <a:ext cx="0" cy="0"/>
          <a:chOff x="0" y="0"/>
          <a:chExt cx="0" cy="0"/>
        </a:xfrm>
      </p:grpSpPr>
      <p:sp>
        <p:nvSpPr>
          <p:cNvPr id="36" name="Google Shape;36;p68"/>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37" name="Google Shape;37;p68"/>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609585" marR="0" lvl="0" indent="-575719" algn="l" rtl="0">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rial"/>
                <a:sym typeface="Arial"/>
              </a:defRPr>
            </a:lvl1pPr>
            <a:lvl2pPr marL="1219170" marR="0" lvl="1" indent="-541853" algn="l" rtl="0">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828754" marR="0" lvl="2" indent="-507987" algn="l" rtl="0">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2438339" marR="0" lvl="3"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3047924" marR="0" lvl="4"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dirty="0"/>
          </a:p>
        </p:txBody>
      </p:sp>
      <p:sp>
        <p:nvSpPr>
          <p:cNvPr id="38" name="Google Shape;38;p68"/>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39" name="Google Shape;39;p68"/>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40" name="Google Shape;40;p68"/>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9pPr>
          </a:lstStyle>
          <a:p>
            <a:fld id="{00000000-1234-1234-1234-123412341234}" type="slidenum">
              <a:rPr lang="de-DE" smtClean="0"/>
              <a:pPr/>
              <a:t>‹#›</a:t>
            </a:fld>
            <a:endParaRPr lang="de-DE" dirty="0"/>
          </a:p>
        </p:txBody>
      </p:sp>
    </p:spTree>
    <p:extLst>
      <p:ext uri="{BB962C8B-B14F-4D97-AF65-F5344CB8AC3E}">
        <p14:creationId xmlns:p14="http://schemas.microsoft.com/office/powerpoint/2010/main" val="504019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Leer">
    <p:spTree>
      <p:nvGrpSpPr>
        <p:cNvPr id="1" name="Shape 27"/>
        <p:cNvGrpSpPr/>
        <p:nvPr/>
      </p:nvGrpSpPr>
      <p:grpSpPr>
        <a:xfrm>
          <a:off x="0" y="0"/>
          <a:ext cx="0" cy="0"/>
          <a:chOff x="0" y="0"/>
          <a:chExt cx="0" cy="0"/>
        </a:xfrm>
      </p:grpSpPr>
      <p:sp>
        <p:nvSpPr>
          <p:cNvPr id="28" name="Google Shape;28;p91"/>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29" name="Google Shape;29;p91"/>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30" name="Google Shape;30;p9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9pPr>
          </a:lstStyle>
          <a:p>
            <a:fld id="{00000000-1234-1234-1234-123412341234}" type="slidenum">
              <a:rPr lang="de-DE" smtClean="0"/>
              <a:pPr/>
              <a:t>‹#›</a:t>
            </a:fld>
            <a:endParaRPr lang="de-DE" dirty="0"/>
          </a:p>
        </p:txBody>
      </p:sp>
    </p:spTree>
    <p:extLst>
      <p:ext uri="{BB962C8B-B14F-4D97-AF65-F5344CB8AC3E}">
        <p14:creationId xmlns:p14="http://schemas.microsoft.com/office/powerpoint/2010/main" val="452502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mty white copy" type="tx">
  <p:cSld name="Emty white copy">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184186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45"/>
        <p:cNvGrpSpPr/>
        <p:nvPr/>
      </p:nvGrpSpPr>
      <p:grpSpPr>
        <a:xfrm>
          <a:off x="0" y="0"/>
          <a:ext cx="0" cy="0"/>
          <a:chOff x="0" y="0"/>
          <a:chExt cx="0" cy="0"/>
        </a:xfrm>
      </p:grpSpPr>
      <p:pic>
        <p:nvPicPr>
          <p:cNvPr id="46" name="Google Shape;46;p7"/>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7" name="Google Shape;47;p7"/>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rgbClr val="000000"/>
              </a:solidFill>
              <a:latin typeface="Avenir"/>
              <a:ea typeface="Arial"/>
              <a:cs typeface="Arial"/>
              <a:sym typeface="Arial"/>
            </a:endParaRPr>
          </a:p>
        </p:txBody>
      </p:sp>
      <p:cxnSp>
        <p:nvCxnSpPr>
          <p:cNvPr id="48" name="Google Shape;48;p7"/>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9" name="Google Shape;49;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51" name="Google Shape;51;p7"/>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63539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83"/>
        <p:cNvGrpSpPr/>
        <p:nvPr/>
      </p:nvGrpSpPr>
      <p:grpSpPr>
        <a:xfrm>
          <a:off x="0" y="0"/>
          <a:ext cx="0" cy="0"/>
          <a:chOff x="0" y="0"/>
          <a:chExt cx="0" cy="0"/>
        </a:xfrm>
      </p:grpSpPr>
      <p:pic>
        <p:nvPicPr>
          <p:cNvPr id="184" name="Google Shape;184;p23"/>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85" name="Google Shape;185;p23"/>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cxnSp>
        <p:nvCxnSpPr>
          <p:cNvPr id="186" name="Google Shape;186;p23"/>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87" name="Google Shape;187;p23"/>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88" name="Google Shape;188;p23"/>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None/>
            </a:pPr>
            <a:endParaRPr sz="1600" b="0" i="0" u="none" strike="noStrike" cap="none">
              <a:solidFill>
                <a:srgbClr val="000000"/>
              </a:solidFill>
              <a:latin typeface="Avenir"/>
              <a:ea typeface="Avenir"/>
              <a:cs typeface="Avenir"/>
              <a:sym typeface="Avenir"/>
            </a:endParaRPr>
          </a:p>
        </p:txBody>
      </p:sp>
      <p:pic>
        <p:nvPicPr>
          <p:cNvPr id="189" name="Google Shape;189;p23"/>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90" name="Google Shape;190;p23"/>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91" name="Google Shape;191;p23"/>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92" name="Google Shape;192;p23"/>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extLst>
      <p:ext uri="{BB962C8B-B14F-4D97-AF65-F5344CB8AC3E}">
        <p14:creationId xmlns:p14="http://schemas.microsoft.com/office/powerpoint/2010/main" val="24531884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
        <p:cNvGrpSpPr/>
        <p:nvPr/>
      </p:nvGrpSpPr>
      <p:grpSpPr>
        <a:xfrm>
          <a:off x="0" y="0"/>
          <a:ext cx="0" cy="0"/>
          <a:chOff x="0" y="0"/>
          <a:chExt cx="0" cy="0"/>
        </a:xfrm>
      </p:grpSpPr>
      <p:sp>
        <p:nvSpPr>
          <p:cNvPr id="16" name="Google Shape;16;p2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3"/>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3122437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9"/>
        <p:cNvGrpSpPr/>
        <p:nvPr/>
      </p:nvGrpSpPr>
      <p:grpSpPr>
        <a:xfrm>
          <a:off x="0" y="0"/>
          <a:ext cx="0" cy="0"/>
          <a:chOff x="0" y="0"/>
          <a:chExt cx="0" cy="0"/>
        </a:xfrm>
      </p:grpSpPr>
      <p:sp>
        <p:nvSpPr>
          <p:cNvPr id="20" name="Google Shape;2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21" name="Google Shape;2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22" name="Google Shape;22;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4"/>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4" name="Google Shape;24;p24"/>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 name="Google Shape;25;p24"/>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11404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31"/>
        <p:cNvGrpSpPr/>
        <p:nvPr/>
      </p:nvGrpSpPr>
      <p:grpSpPr>
        <a:xfrm>
          <a:off x="0" y="0"/>
          <a:ext cx="0" cy="0"/>
          <a:chOff x="0" y="0"/>
          <a:chExt cx="0" cy="0"/>
        </a:xfrm>
      </p:grpSpPr>
      <p:sp>
        <p:nvSpPr>
          <p:cNvPr id="32" name="Google Shape;3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4" name="Google Shape;3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10786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7"/>
        <p:cNvGrpSpPr/>
        <p:nvPr/>
      </p:nvGrpSpPr>
      <p:grpSpPr>
        <a:xfrm>
          <a:off x="0" y="0"/>
          <a:ext cx="0" cy="0"/>
          <a:chOff x="0" y="0"/>
          <a:chExt cx="0" cy="0"/>
        </a:xfrm>
      </p:grpSpPr>
      <p:sp>
        <p:nvSpPr>
          <p:cNvPr id="38" name="Google Shape;38;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448713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43"/>
        <p:cNvGrpSpPr/>
        <p:nvPr/>
      </p:nvGrpSpPr>
      <p:grpSpPr>
        <a:xfrm>
          <a:off x="0" y="0"/>
          <a:ext cx="0" cy="0"/>
          <a:chOff x="0" y="0"/>
          <a:chExt cx="0" cy="0"/>
        </a:xfrm>
      </p:grpSpPr>
      <p:sp>
        <p:nvSpPr>
          <p:cNvPr id="44" name="Google Shape;44;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6" name="Google Shape;46;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45300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9"/>
        <p:cNvGrpSpPr/>
        <p:nvPr/>
      </p:nvGrpSpPr>
      <p:grpSpPr>
        <a:xfrm>
          <a:off x="0" y="0"/>
          <a:ext cx="0" cy="0"/>
          <a:chOff x="0" y="0"/>
          <a:chExt cx="0" cy="0"/>
        </a:xfrm>
      </p:grpSpPr>
      <p:sp>
        <p:nvSpPr>
          <p:cNvPr id="50" name="Google Shape;50;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813594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56"/>
        <p:cNvGrpSpPr/>
        <p:nvPr/>
      </p:nvGrpSpPr>
      <p:grpSpPr>
        <a:xfrm>
          <a:off x="0" y="0"/>
          <a:ext cx="0" cy="0"/>
          <a:chOff x="0" y="0"/>
          <a:chExt cx="0" cy="0"/>
        </a:xfrm>
      </p:grpSpPr>
      <p:sp>
        <p:nvSpPr>
          <p:cNvPr id="57" name="Google Shape;57;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24658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5"/>
        <p:cNvGrpSpPr/>
        <p:nvPr/>
      </p:nvGrpSpPr>
      <p:grpSpPr>
        <a:xfrm>
          <a:off x="0" y="0"/>
          <a:ext cx="0" cy="0"/>
          <a:chOff x="0" y="0"/>
          <a:chExt cx="0" cy="0"/>
        </a:xfrm>
      </p:grpSpPr>
      <p:sp>
        <p:nvSpPr>
          <p:cNvPr id="66" name="Google Shape;66;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705122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2910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53"/>
        <p:cNvGrpSpPr/>
        <p:nvPr/>
      </p:nvGrpSpPr>
      <p:grpSpPr>
        <a:xfrm>
          <a:off x="0" y="0"/>
          <a:ext cx="0" cy="0"/>
          <a:chOff x="0" y="0"/>
          <a:chExt cx="0" cy="0"/>
        </a:xfrm>
      </p:grpSpPr>
      <p:pic>
        <p:nvPicPr>
          <p:cNvPr id="54" name="Google Shape;54;p8"/>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55" name="Google Shape;55;p8"/>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56" name="Google Shape;56;p8"/>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57" name="Google Shape;5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0" name="Google Shape;60;p8"/>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1382052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74"/>
        <p:cNvGrpSpPr/>
        <p:nvPr/>
      </p:nvGrpSpPr>
      <p:grpSpPr>
        <a:xfrm>
          <a:off x="0" y="0"/>
          <a:ext cx="0" cy="0"/>
          <a:chOff x="0" y="0"/>
          <a:chExt cx="0" cy="0"/>
        </a:xfrm>
      </p:grpSpPr>
      <p:sp>
        <p:nvSpPr>
          <p:cNvPr id="75" name="Google Shape;75;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7" name="Google Shape;77;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8" name="Google Shape;78;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94882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81"/>
        <p:cNvGrpSpPr/>
        <p:nvPr/>
      </p:nvGrpSpPr>
      <p:grpSpPr>
        <a:xfrm>
          <a:off x="0" y="0"/>
          <a:ext cx="0" cy="0"/>
          <a:chOff x="0" y="0"/>
          <a:chExt cx="0" cy="0"/>
        </a:xfrm>
      </p:grpSpPr>
      <p:sp>
        <p:nvSpPr>
          <p:cNvPr id="82" name="Google Shape;82;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34"/>
          <p:cNvSpPr>
            <a:spLocks noGrp="1"/>
          </p:cNvSpPr>
          <p:nvPr>
            <p:ph type="pic" idx="2"/>
          </p:nvPr>
        </p:nvSpPr>
        <p:spPr>
          <a:xfrm>
            <a:off x="5183188" y="987425"/>
            <a:ext cx="6172200" cy="4873625"/>
          </a:xfrm>
          <a:prstGeom prst="rect">
            <a:avLst/>
          </a:prstGeom>
          <a:noFill/>
          <a:ln>
            <a:noFill/>
          </a:ln>
        </p:spPr>
      </p:sp>
      <p:sp>
        <p:nvSpPr>
          <p:cNvPr id="84" name="Google Shape;84;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5" name="Google Shape;85;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484168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88"/>
        <p:cNvGrpSpPr/>
        <p:nvPr/>
      </p:nvGrpSpPr>
      <p:grpSpPr>
        <a:xfrm>
          <a:off x="0" y="0"/>
          <a:ext cx="0" cy="0"/>
          <a:chOff x="0" y="0"/>
          <a:chExt cx="0" cy="0"/>
        </a:xfrm>
      </p:grpSpPr>
      <p:sp>
        <p:nvSpPr>
          <p:cNvPr id="89" name="Google Shape;89;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800889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94"/>
        <p:cNvGrpSpPr/>
        <p:nvPr/>
      </p:nvGrpSpPr>
      <p:grpSpPr>
        <a:xfrm>
          <a:off x="0" y="0"/>
          <a:ext cx="0" cy="0"/>
          <a:chOff x="0" y="0"/>
          <a:chExt cx="0" cy="0"/>
        </a:xfrm>
      </p:grpSpPr>
      <p:sp>
        <p:nvSpPr>
          <p:cNvPr id="95" name="Google Shape;95;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97319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10"/>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10"/>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2" name="Google Shape;7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10"/>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10"/>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3563048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61"/>
        <p:cNvGrpSpPr/>
        <p:nvPr/>
      </p:nvGrpSpPr>
      <p:grpSpPr>
        <a:xfrm>
          <a:off x="0" y="0"/>
          <a:ext cx="0" cy="0"/>
          <a:chOff x="0" y="0"/>
          <a:chExt cx="0" cy="0"/>
        </a:xfrm>
      </p:grpSpPr>
      <p:pic>
        <p:nvPicPr>
          <p:cNvPr id="62" name="Google Shape;62;p9"/>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63" name="Google Shape;63;p9"/>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67" name="Google Shape;67;p9"/>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68" name="Google Shape;68;p9"/>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112742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10"/>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10"/>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2" name="Google Shape;7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10"/>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10"/>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983638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7"/>
        <p:cNvGrpSpPr/>
        <p:nvPr/>
      </p:nvGrpSpPr>
      <p:grpSpPr>
        <a:xfrm>
          <a:off x="0" y="0"/>
          <a:ext cx="0" cy="0"/>
          <a:chOff x="0" y="0"/>
          <a:chExt cx="0" cy="0"/>
        </a:xfrm>
      </p:grpSpPr>
      <p:pic>
        <p:nvPicPr>
          <p:cNvPr id="78" name="Google Shape;78;p11"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9" name="Google Shape;79;p11"/>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80" name="Google Shape;8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11"/>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11"/>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4142947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85"/>
        <p:cNvGrpSpPr/>
        <p:nvPr/>
      </p:nvGrpSpPr>
      <p:grpSpPr>
        <a:xfrm>
          <a:off x="0" y="0"/>
          <a:ext cx="0" cy="0"/>
          <a:chOff x="0" y="0"/>
          <a:chExt cx="0" cy="0"/>
        </a:xfrm>
      </p:grpSpPr>
      <p:pic>
        <p:nvPicPr>
          <p:cNvPr id="86" name="Google Shape;86;p12"/>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87" name="Google Shape;87;p12"/>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88" name="Google Shape;8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12"/>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2" name="Google Shape;92;p1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118967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93"/>
        <p:cNvGrpSpPr/>
        <p:nvPr/>
      </p:nvGrpSpPr>
      <p:grpSpPr>
        <a:xfrm>
          <a:off x="0" y="0"/>
          <a:ext cx="0" cy="0"/>
          <a:chOff x="0" y="0"/>
          <a:chExt cx="0" cy="0"/>
        </a:xfrm>
      </p:grpSpPr>
      <p:pic>
        <p:nvPicPr>
          <p:cNvPr id="94" name="Google Shape;94;p13"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95" name="Google Shape;95;p13"/>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96" name="Google Shape;9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13"/>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0" name="Google Shape;100;p1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101" name="Google Shape;101;p13"/>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Tree>
    <p:extLst>
      <p:ext uri="{BB962C8B-B14F-4D97-AF65-F5344CB8AC3E}">
        <p14:creationId xmlns:p14="http://schemas.microsoft.com/office/powerpoint/2010/main" val="1663431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110"/>
        <p:cNvGrpSpPr/>
        <p:nvPr/>
      </p:nvGrpSpPr>
      <p:grpSpPr>
        <a:xfrm>
          <a:off x="0" y="0"/>
          <a:ext cx="0" cy="0"/>
          <a:chOff x="0" y="0"/>
          <a:chExt cx="0" cy="0"/>
        </a:xfrm>
      </p:grpSpPr>
      <p:pic>
        <p:nvPicPr>
          <p:cNvPr id="111" name="Google Shape;111;p1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112" name="Google Shape;1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5" name="Google Shape;115;p1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6" name="Google Shape;116;p1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17" name="Google Shape;117;p1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2101374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5491824"/>
      </p:ext>
    </p:extLst>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010967"/>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hyperlink" Target="https://violenceagainstchildren.un.org/content/child-labour" TargetMode="External"/><Relationship Id="rId2" Type="http://schemas.openxmlformats.org/officeDocument/2006/relationships/notesSlide" Target="../notesSlides/notesSlide6.xml"/><Relationship Id="rId1" Type="http://schemas.openxmlformats.org/officeDocument/2006/relationships/slideLayout" Target="../slideLayouts/slideLayout29.xml"/><Relationship Id="rId5" Type="http://schemas.openxmlformats.org/officeDocument/2006/relationships/hyperlink" Target="https://normlex.ilo.org/dyn/nrmlx_en/f?p=NORMLEXPUB%3A12100%3A0%3A%3ANO%3A%3AP12100_ILO_CODE%3AC138&amp;utm_source=chatgpt.com" TargetMode="External"/><Relationship Id="rId4" Type="http://schemas.openxmlformats.org/officeDocument/2006/relationships/hyperlink" Target="https://normlex.ilo.org/dyn/normlex/en/f?p=NORMLEXPUB%3A12100%3A0%3A%3ANO%3A%3AP12100_ILO_CODE%3AC18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820BD-1A05-4BF4-8409-80C229E15FBC}"/>
              </a:ext>
            </a:extLst>
          </p:cNvPr>
          <p:cNvSpPr>
            <a:spLocks noGrp="1"/>
          </p:cNvSpPr>
          <p:nvPr>
            <p:ph type="ctrTitle" idx="4294967295"/>
          </p:nvPr>
        </p:nvSpPr>
        <p:spPr>
          <a:xfrm>
            <a:off x="730250" y="711200"/>
            <a:ext cx="5478463" cy="2336800"/>
          </a:xfrm>
        </p:spPr>
        <p:txBody>
          <a:bodyPr>
            <a:normAutofit/>
          </a:bodyPr>
          <a:lstStyle/>
          <a:p>
            <a:r>
              <a:rPr lang="zh-CN" dirty="0">
                <a:latin typeface="+mj-lt"/>
                <a:ea typeface="SimSun"/>
              </a:rPr>
              <a:t>FSC产销监管链核心劳工要求（CLR）</a:t>
            </a:r>
            <a:br>
              <a:rPr lang="en-US" altLang="zh-CN" dirty="0">
                <a:latin typeface="+mj-lt"/>
                <a:ea typeface="SimSun"/>
              </a:rPr>
            </a:br>
            <a:r>
              <a:rPr lang="zh-CN" dirty="0">
                <a:latin typeface="+mj-lt"/>
                <a:ea typeface="SimSun"/>
              </a:rPr>
              <a:t>审核员培训</a:t>
            </a:r>
          </a:p>
        </p:txBody>
      </p:sp>
      <p:sp>
        <p:nvSpPr>
          <p:cNvPr id="3" name="Subtitle 2">
            <a:extLst>
              <a:ext uri="{FF2B5EF4-FFF2-40B4-BE49-F238E27FC236}">
                <a16:creationId xmlns:a16="http://schemas.microsoft.com/office/drawing/2014/main" id="{82E0780B-85E4-46E0-BE10-AFC80F5B0B8B}"/>
              </a:ext>
            </a:extLst>
          </p:cNvPr>
          <p:cNvSpPr>
            <a:spLocks noGrp="1"/>
          </p:cNvSpPr>
          <p:nvPr>
            <p:ph type="body" idx="4294967295"/>
          </p:nvPr>
        </p:nvSpPr>
        <p:spPr>
          <a:xfrm>
            <a:off x="592667" y="3810000"/>
            <a:ext cx="5535613" cy="1169988"/>
          </a:xfrm>
        </p:spPr>
        <p:txBody>
          <a:bodyPr>
            <a:normAutofit/>
          </a:bodyPr>
          <a:lstStyle/>
          <a:p>
            <a:pPr marL="177800" indent="0">
              <a:buNone/>
            </a:pPr>
            <a:r>
              <a:rPr lang="zh-CN">
                <a:latin typeface="+mj-lt"/>
                <a:ea typeface="SimSun"/>
              </a:rPr>
              <a:t>FSC核心劳工要求</a:t>
            </a:r>
          </a:p>
          <a:p>
            <a:pPr marL="177800" indent="0">
              <a:buNone/>
            </a:pPr>
            <a:r>
              <a:rPr lang="zh-CN">
                <a:latin typeface="+mj-lt"/>
                <a:ea typeface="SimSun"/>
              </a:rPr>
              <a:t>关键术语和定义 </a:t>
            </a:r>
          </a:p>
        </p:txBody>
      </p:sp>
      <p:sp>
        <p:nvSpPr>
          <p:cNvPr id="4" name="Text Placeholder 3">
            <a:extLst>
              <a:ext uri="{FF2B5EF4-FFF2-40B4-BE49-F238E27FC236}">
                <a16:creationId xmlns:a16="http://schemas.microsoft.com/office/drawing/2014/main" id="{4DDF93D9-D97C-4AE2-BBE3-602AD0F4BE2E}"/>
              </a:ext>
            </a:extLst>
          </p:cNvPr>
          <p:cNvSpPr>
            <a:spLocks noGrp="1"/>
          </p:cNvSpPr>
          <p:nvPr>
            <p:ph type="body" idx="4294967295"/>
          </p:nvPr>
        </p:nvSpPr>
        <p:spPr>
          <a:xfrm>
            <a:off x="730250" y="3214688"/>
            <a:ext cx="4995863" cy="427037"/>
          </a:xfrm>
        </p:spPr>
        <p:txBody>
          <a:bodyPr>
            <a:noAutofit/>
          </a:bodyPr>
          <a:lstStyle/>
          <a:p>
            <a:pPr marL="50800" indent="0">
              <a:buNone/>
            </a:pPr>
            <a:r>
              <a:rPr lang="zh-CN">
                <a:latin typeface="+mj-lt"/>
                <a:ea typeface="SimSun"/>
              </a:rPr>
              <a:t>模块</a:t>
            </a:r>
            <a:r>
              <a:rPr lang="zh-CN"/>
              <a:t>2</a:t>
            </a:r>
          </a:p>
        </p:txBody>
      </p:sp>
    </p:spTree>
    <p:extLst>
      <p:ext uri="{BB962C8B-B14F-4D97-AF65-F5344CB8AC3E}">
        <p14:creationId xmlns:p14="http://schemas.microsoft.com/office/powerpoint/2010/main" val="2837134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2cdebc45f94_0_25"/>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2" name="Title 1">
            <a:extLst>
              <a:ext uri="{FF2B5EF4-FFF2-40B4-BE49-F238E27FC236}">
                <a16:creationId xmlns:a16="http://schemas.microsoft.com/office/drawing/2014/main" id="{CD660C53-B089-45F1-BDE6-52D51E50D1EF}"/>
              </a:ext>
            </a:extLst>
          </p:cNvPr>
          <p:cNvSpPr>
            <a:spLocks noGrp="1"/>
          </p:cNvSpPr>
          <p:nvPr>
            <p:ph type="ctrTitle" idx="4294967295"/>
          </p:nvPr>
        </p:nvSpPr>
        <p:spPr>
          <a:xfrm>
            <a:off x="438869" y="477688"/>
            <a:ext cx="3486150" cy="825500"/>
          </a:xfrm>
        </p:spPr>
        <p:txBody>
          <a:bodyPr>
            <a:normAutofit/>
          </a:bodyPr>
          <a:lstStyle/>
          <a:p>
            <a:r>
              <a:rPr lang="zh-CN" sz="3200" b="1">
                <a:latin typeface="+mj-lt"/>
                <a:ea typeface="SimSun"/>
              </a:rPr>
              <a:t>练习1</a:t>
            </a:r>
          </a:p>
        </p:txBody>
      </p:sp>
      <p:sp>
        <p:nvSpPr>
          <p:cNvPr id="144" name="Google Shape;144;g2cdebc45f94_0_25"/>
          <p:cNvSpPr txBox="1"/>
          <p:nvPr/>
        </p:nvSpPr>
        <p:spPr>
          <a:xfrm>
            <a:off x="510133" y="1897888"/>
            <a:ext cx="7890917" cy="3834257"/>
          </a:xfrm>
          <a:prstGeom prst="rect">
            <a:avLst/>
          </a:prstGeom>
          <a:solidFill>
            <a:schemeClr val="bg1"/>
          </a:solidFill>
          <a:ln>
            <a:noFill/>
          </a:ln>
        </p:spPr>
        <p:txBody>
          <a:bodyPr spcFirstLastPara="1" wrap="square" lIns="0" tIns="0" rIns="0" bIns="0" anchor="t" anchorCtr="0">
            <a:normAutofit/>
          </a:bodyPr>
          <a:lstStyle/>
          <a:p>
            <a:pPr algn="just">
              <a:lnSpc>
                <a:spcPct val="120000"/>
              </a:lnSpc>
              <a:buClr>
                <a:srgbClr val="2B2E2F"/>
              </a:buClr>
              <a:buSzPts val="720"/>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在对</a:t>
            </a:r>
            <a:r>
              <a:rPr lang="zh-CN" sz="2400" dirty="0">
                <a:solidFill>
                  <a:srgbClr val="2B2E2F"/>
                </a:solidFill>
                <a:latin typeface="+mj-lt"/>
                <a:ea typeface="SimSun"/>
                <a:cs typeface="Avenir"/>
                <a:sym typeface="Avenir"/>
              </a:rPr>
              <a:t>“Super</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 Bamboo Inc</a:t>
            </a:r>
            <a:r>
              <a:rPr lang="zh-CN" sz="2400" dirty="0">
                <a:solidFill>
                  <a:srgbClr val="2B2E2F"/>
                </a:solidFill>
                <a:latin typeface="+mj-lt"/>
                <a:ea typeface="SimSun"/>
                <a:cs typeface="Avenir"/>
                <a:sym typeface="Avenir"/>
              </a:rPr>
              <a:t>.”（虚构）进行审核期间</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发现</a:t>
            </a:r>
            <a:r>
              <a:rPr lang="zh-CN" sz="2400" dirty="0">
                <a:solidFill>
                  <a:srgbClr val="2B2E2F"/>
                </a:solidFill>
                <a:latin typeface="+mj-lt"/>
                <a:ea typeface="SimSun"/>
                <a:cs typeface="Avenir"/>
                <a:sym typeface="Avenir"/>
              </a:rPr>
              <a:t>，</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公司有项政策明确规定不得</a:t>
            </a:r>
            <a:r>
              <a:rPr lang="zh-CN" altLang="en-US" sz="2400" dirty="0">
                <a:solidFill>
                  <a:srgbClr val="2B2E2F"/>
                </a:solidFill>
                <a:latin typeface="+mj-lt"/>
                <a:ea typeface="SimSun"/>
                <a:cs typeface="Avenir"/>
                <a:sym typeface="Avenir"/>
              </a:rPr>
              <a:t>雇佣</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未满18岁的员工。</a:t>
            </a:r>
          </a:p>
          <a:p>
            <a:pPr marL="0" marR="0" lvl="0" indent="0" algn="just" defTabSz="914400" rtl="0" eaLnBrk="1" fontAlgn="auto" latinLnBrk="0" hangingPunct="1">
              <a:lnSpc>
                <a:spcPct val="120000"/>
              </a:lnSpc>
              <a:spcBef>
                <a:spcPts val="0"/>
              </a:spcBef>
              <a:spcAft>
                <a:spcPts val="0"/>
              </a:spcAft>
              <a:buClr>
                <a:srgbClr val="2B2E2F"/>
              </a:buClr>
              <a:buSzPts val="720"/>
              <a:buFont typeface="Arial"/>
              <a:buNone/>
              <a:tabLst/>
              <a:defRPr/>
            </a:pPr>
            <a:endParaRPr lang="en-US" sz="2400" b="0" i="0" u="none" strike="noStrike" kern="0" cap="none" spc="0" normalizeH="0" baseline="0" noProof="0" dirty="0">
              <a:ln>
                <a:noFill/>
              </a:ln>
              <a:solidFill>
                <a:srgbClr val="2B2E2F"/>
              </a:solidFill>
              <a:effectLst/>
              <a:uLnTx/>
              <a:uFillTx/>
              <a:latin typeface="+mj-lt"/>
              <a:ea typeface="Avenir"/>
              <a:cs typeface="Avenir"/>
            </a:endParaRPr>
          </a:p>
          <a:p>
            <a:pPr marL="0" marR="0" lvl="0" indent="0" algn="just" defTabSz="914400" rtl="0" eaLnBrk="1" fontAlgn="auto" latinLnBrk="0" hangingPunct="1">
              <a:lnSpc>
                <a:spcPct val="120000"/>
              </a:lnSpc>
              <a:spcBef>
                <a:spcPts val="0"/>
              </a:spcBef>
              <a:spcAft>
                <a:spcPts val="0"/>
              </a:spcAft>
              <a:buClr>
                <a:srgbClr val="2B2E2F"/>
              </a:buClr>
              <a:buSzPts val="720"/>
              <a:buFont typeface="Arial"/>
              <a:buNone/>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然而，在审核期间发现一名14岁员工在夜班期间从事</a:t>
            </a:r>
            <a:r>
              <a:rPr lang="zh-CN" altLang="en-US" sz="2400" dirty="0">
                <a:solidFill>
                  <a:srgbClr val="2B2E2F"/>
                </a:solidFill>
                <a:latin typeface="+mj-lt"/>
                <a:ea typeface="SimSun"/>
                <a:cs typeface="Avenir"/>
                <a:sym typeface="Avenir"/>
              </a:rPr>
              <a:t>轻量</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劳动，协助机器操作员工作。</a:t>
            </a:r>
          </a:p>
        </p:txBody>
      </p:sp>
      <p:sp>
        <p:nvSpPr>
          <p:cNvPr id="3" name="Rectangle 2">
            <a:extLst>
              <a:ext uri="{FF2B5EF4-FFF2-40B4-BE49-F238E27FC236}">
                <a16:creationId xmlns:a16="http://schemas.microsoft.com/office/drawing/2014/main" id="{7EC75A70-7DA2-9A57-E1E3-EFAFE90E9C4F}"/>
              </a:ext>
            </a:extLst>
          </p:cNvPr>
          <p:cNvSpPr/>
          <p:nvPr/>
        </p:nvSpPr>
        <p:spPr>
          <a:xfrm>
            <a:off x="8610600" y="1721221"/>
            <a:ext cx="3346073" cy="3844377"/>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20000"/>
              </a:lnSpc>
            </a:pPr>
            <a:r>
              <a:rPr lang="zh-CN" sz="2400" dirty="0">
                <a:solidFill>
                  <a:schemeClr val="tx1"/>
                </a:solidFill>
                <a:latin typeface="+mj-lt"/>
                <a:ea typeface="SimSun"/>
                <a:cs typeface="Segoe UI"/>
              </a:rPr>
              <a:t>Q1. 公司能否</a:t>
            </a:r>
            <a:r>
              <a:rPr lang="zh-CN" altLang="en-US" sz="2400" dirty="0">
                <a:solidFill>
                  <a:schemeClr val="tx1"/>
                </a:solidFill>
                <a:latin typeface="+mj-lt"/>
                <a:ea typeface="SimSun"/>
                <a:cs typeface="Segoe UI"/>
              </a:rPr>
              <a:t>雇佣</a:t>
            </a:r>
            <a:r>
              <a:rPr lang="zh-CN" sz="2400" dirty="0">
                <a:solidFill>
                  <a:schemeClr val="tx1"/>
                </a:solidFill>
                <a:latin typeface="+mj-lt"/>
                <a:ea typeface="SimSun"/>
                <a:cs typeface="Segoe UI"/>
              </a:rPr>
              <a:t>未满18岁的员工？</a:t>
            </a:r>
          </a:p>
          <a:p>
            <a:pPr marL="469900" indent="-469900">
              <a:lnSpc>
                <a:spcPct val="120000"/>
              </a:lnSpc>
              <a:buAutoNum type="arabicPeriod"/>
            </a:pPr>
            <a:endParaRPr lang="en-US" sz="2400" dirty="0">
              <a:solidFill>
                <a:schemeClr val="tx1"/>
              </a:solidFill>
              <a:latin typeface="+mj-lt"/>
              <a:cs typeface="Arial"/>
            </a:endParaRPr>
          </a:p>
          <a:p>
            <a:pPr>
              <a:lnSpc>
                <a:spcPct val="120000"/>
              </a:lnSpc>
            </a:pPr>
            <a:r>
              <a:rPr lang="zh-CN" sz="2400" dirty="0">
                <a:solidFill>
                  <a:schemeClr val="tx1"/>
                </a:solidFill>
                <a:latin typeface="+mj-lt"/>
                <a:ea typeface="SimSun"/>
                <a:cs typeface="Segoe UI"/>
              </a:rPr>
              <a:t>Q2.公司是否违反了FSC关于童工的要求？</a:t>
            </a:r>
          </a:p>
          <a:p>
            <a:pPr algn="ctr">
              <a:lnSpc>
                <a:spcPct val="120000"/>
              </a:lnSpc>
            </a:pPr>
            <a:endParaRPr lang="en-US" sz="2400" dirty="0">
              <a:solidFill>
                <a:schemeClr val="tx1"/>
              </a:solidFill>
              <a:latin typeface="+mj-lt"/>
              <a:cs typeface="Arial"/>
            </a:endParaRPr>
          </a:p>
        </p:txBody>
      </p:sp>
    </p:spTree>
    <p:extLst>
      <p:ext uri="{BB962C8B-B14F-4D97-AF65-F5344CB8AC3E}">
        <p14:creationId xmlns:p14="http://schemas.microsoft.com/office/powerpoint/2010/main" val="2747712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C134B4-0336-4F6A-923B-88594EF1D7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sp>
        <p:nvSpPr>
          <p:cNvPr id="3" name="Title 2">
            <a:extLst>
              <a:ext uri="{FF2B5EF4-FFF2-40B4-BE49-F238E27FC236}">
                <a16:creationId xmlns:a16="http://schemas.microsoft.com/office/drawing/2014/main" id="{3CC321CF-9EFA-42DC-ADC5-1C15DF9486B9}"/>
              </a:ext>
            </a:extLst>
          </p:cNvPr>
          <p:cNvSpPr>
            <a:spLocks noGrp="1"/>
          </p:cNvSpPr>
          <p:nvPr>
            <p:ph type="ctrTitle" idx="4294967295"/>
          </p:nvPr>
        </p:nvSpPr>
        <p:spPr>
          <a:xfrm>
            <a:off x="517585" y="1450675"/>
            <a:ext cx="10845500" cy="5092700"/>
          </a:xfrm>
          <a:solidFill>
            <a:schemeClr val="bg1"/>
          </a:solidFill>
          <a:ln>
            <a:noFill/>
          </a:ln>
        </p:spPr>
        <p:txBody>
          <a:bodyPr anchor="t">
            <a:noAutofit/>
          </a:bodyPr>
          <a:lstStyle/>
          <a:p>
            <a:pPr>
              <a:lnSpc>
                <a:spcPct val="120000"/>
              </a:lnSpc>
            </a:pPr>
            <a:r>
              <a:rPr lang="zh-CN" sz="2400" dirty="0">
                <a:solidFill>
                  <a:srgbClr val="000000"/>
                </a:solidFill>
                <a:latin typeface="+mj-lt"/>
                <a:ea typeface="SimSun"/>
              </a:rPr>
              <a:t>在审核期间发现，该证书持有者至少</a:t>
            </a:r>
            <a:r>
              <a:rPr lang="zh-CN" altLang="en-US" sz="2400" dirty="0">
                <a:solidFill>
                  <a:srgbClr val="000000"/>
                </a:solidFill>
                <a:latin typeface="+mj-lt"/>
                <a:ea typeface="SimSun"/>
              </a:rPr>
              <a:t>有</a:t>
            </a:r>
            <a:r>
              <a:rPr lang="zh-CN" sz="2400" dirty="0">
                <a:solidFill>
                  <a:srgbClr val="000000"/>
                </a:solidFill>
                <a:latin typeface="+mj-lt"/>
                <a:ea typeface="SimSun"/>
              </a:rPr>
              <a:t>3份员工档案（工资单数据及劳动合同）未记录出生日期。 </a:t>
            </a:r>
            <a:br>
              <a:rPr lang="zh-CN" sz="2400" dirty="0">
                <a:solidFill>
                  <a:srgbClr val="000000"/>
                </a:solidFill>
                <a:latin typeface="+mj-lt"/>
                <a:ea typeface="SimSun"/>
              </a:rPr>
            </a:br>
            <a:br>
              <a:rPr lang="zh-CN" sz="2400" dirty="0">
                <a:latin typeface="+mj-lt"/>
                <a:ea typeface="SimSun"/>
              </a:rPr>
            </a:br>
            <a:r>
              <a:rPr lang="zh-CN" sz="2400" dirty="0">
                <a:solidFill>
                  <a:srgbClr val="000000"/>
                </a:solidFill>
                <a:latin typeface="+mj-lt"/>
                <a:ea typeface="SimSun"/>
              </a:rPr>
              <a:t>其中一名员工因外貌过于稚嫩而被选中面谈，在面谈期间，其自称年满18岁。 </a:t>
            </a:r>
            <a:br>
              <a:rPr lang="zh-CN" sz="2400" dirty="0">
                <a:solidFill>
                  <a:srgbClr val="000000"/>
                </a:solidFill>
                <a:latin typeface="+mj-lt"/>
                <a:ea typeface="SimSun"/>
              </a:rPr>
            </a:br>
            <a:br>
              <a:rPr lang="zh-CN" sz="2400" dirty="0">
                <a:solidFill>
                  <a:srgbClr val="000000"/>
                </a:solidFill>
                <a:latin typeface="+mj-lt"/>
                <a:ea typeface="SimSun"/>
              </a:rPr>
            </a:br>
            <a:r>
              <a:rPr lang="zh-CN" sz="2400" dirty="0">
                <a:solidFill>
                  <a:srgbClr val="000000"/>
                </a:solidFill>
                <a:latin typeface="+mj-lt"/>
                <a:ea typeface="SimSun"/>
              </a:rPr>
              <a:t>根据其工资单及员工名册显示，该员工目前已入职1年3个月。</a:t>
            </a:r>
            <a:br>
              <a:rPr lang="zh-CN" sz="2400" dirty="0">
                <a:solidFill>
                  <a:srgbClr val="000000"/>
                </a:solidFill>
                <a:latin typeface="+mj-lt"/>
                <a:ea typeface="SimSun"/>
              </a:rPr>
            </a:br>
            <a:r>
              <a:rPr lang="zh-CN" sz="2400" dirty="0">
                <a:solidFill>
                  <a:srgbClr val="000000"/>
                </a:solidFill>
                <a:latin typeface="+mj-lt"/>
                <a:ea typeface="SimSun"/>
              </a:rPr>
              <a:t> </a:t>
            </a:r>
            <a:br>
              <a:rPr lang="zh-CN" sz="2400" dirty="0">
                <a:solidFill>
                  <a:srgbClr val="000000"/>
                </a:solidFill>
                <a:latin typeface="+mj-lt"/>
                <a:ea typeface="SimSun"/>
              </a:rPr>
            </a:br>
            <a:r>
              <a:rPr lang="zh-CN" sz="2400" dirty="0">
                <a:solidFill>
                  <a:srgbClr val="000000"/>
                </a:solidFill>
                <a:latin typeface="+mj-lt"/>
                <a:ea typeface="SimSun"/>
              </a:rPr>
              <a:t>在该证书持有者的任何文件记录或数据及员工档案中，均未显示其年龄。 </a:t>
            </a:r>
          </a:p>
        </p:txBody>
      </p:sp>
      <p:sp>
        <p:nvSpPr>
          <p:cNvPr id="4" name="TextBox 3">
            <a:extLst>
              <a:ext uri="{FF2B5EF4-FFF2-40B4-BE49-F238E27FC236}">
                <a16:creationId xmlns:a16="http://schemas.microsoft.com/office/drawing/2014/main" id="{DE745FDC-C99D-4317-8A69-C7991EDFA015}"/>
              </a:ext>
            </a:extLst>
          </p:cNvPr>
          <p:cNvSpPr txBox="1"/>
          <p:nvPr/>
        </p:nvSpPr>
        <p:spPr>
          <a:xfrm>
            <a:off x="523221" y="462376"/>
            <a:ext cx="2999232" cy="584775"/>
          </a:xfrm>
          <a:prstGeom prst="rect">
            <a:avLst/>
          </a:prstGeom>
          <a:noFill/>
        </p:spPr>
        <p:txBody>
          <a:bodyPr wrap="square" lIns="91440" tIns="45720" rIns="91440" bIns="45720" rtlCol="0" anchor="t">
            <a:spAutoFit/>
          </a:bodyPr>
          <a:lstStyle/>
          <a:p>
            <a:r>
              <a:rPr lang="zh-CN" sz="3200" b="1">
                <a:latin typeface="+mn-lt"/>
                <a:ea typeface="SimSun"/>
              </a:rPr>
              <a:t>案例场景</a:t>
            </a:r>
          </a:p>
        </p:txBody>
      </p:sp>
    </p:spTree>
    <p:extLst>
      <p:ext uri="{BB962C8B-B14F-4D97-AF65-F5344CB8AC3E}">
        <p14:creationId xmlns:p14="http://schemas.microsoft.com/office/powerpoint/2010/main" val="2062748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g2cda75dcd27_1_0"/>
          <p:cNvSpPr txBox="1"/>
          <p:nvPr/>
        </p:nvSpPr>
        <p:spPr>
          <a:xfrm>
            <a:off x="797982" y="970836"/>
            <a:ext cx="3113903" cy="759032"/>
          </a:xfrm>
          <a:prstGeom prst="rect">
            <a:avLst/>
          </a:prstGeom>
          <a:noFill/>
          <a:ln>
            <a:noFill/>
          </a:ln>
        </p:spPr>
        <p:txBody>
          <a:bodyPr spcFirstLastPara="1" wrap="square" lIns="91425" tIns="45700" rIns="91425" bIns="45700" anchor="ctr" anchorCtr="0">
            <a:normAutofit/>
          </a:bodyPr>
          <a:lstStyle/>
          <a:p>
            <a:pPr marL="0" lvl="0" indent="0" defTabSz="914400" eaLnBrk="1" fontAlgn="auto" latinLnBrk="0" hangingPunct="1">
              <a:lnSpc>
                <a:spcPct val="90000"/>
              </a:lnSpc>
              <a:buClr>
                <a:schemeClr val="dk1"/>
              </a:buClr>
              <a:buSzPts val="4400"/>
              <a:tabLst/>
              <a:defRPr/>
            </a:pPr>
            <a:r>
              <a:rPr lang="zh-CN" sz="2800" b="1">
                <a:solidFill>
                  <a:schemeClr val="tx1"/>
                </a:solidFill>
                <a:latin typeface="+mj-lt"/>
                <a:ea typeface="SimSun"/>
                <a:cs typeface="Calibri"/>
                <a:sym typeface="Avenir"/>
              </a:rPr>
              <a:t>模块2.2</a:t>
            </a:r>
          </a:p>
        </p:txBody>
      </p:sp>
      <p:sp>
        <p:nvSpPr>
          <p:cNvPr id="2" name="Title 1">
            <a:extLst>
              <a:ext uri="{FF2B5EF4-FFF2-40B4-BE49-F238E27FC236}">
                <a16:creationId xmlns:a16="http://schemas.microsoft.com/office/drawing/2014/main" id="{3228FB0E-147E-4A07-9238-1E46E37913A0}"/>
              </a:ext>
            </a:extLst>
          </p:cNvPr>
          <p:cNvSpPr>
            <a:spLocks noGrp="1"/>
          </p:cNvSpPr>
          <p:nvPr>
            <p:ph type="ctrTitle" idx="4294967295"/>
          </p:nvPr>
        </p:nvSpPr>
        <p:spPr>
          <a:xfrm>
            <a:off x="805132" y="1876875"/>
            <a:ext cx="8007350" cy="1262062"/>
          </a:xfrm>
        </p:spPr>
        <p:txBody>
          <a:bodyPr>
            <a:normAutofit/>
          </a:bodyPr>
          <a:lstStyle/>
          <a:p>
            <a:r>
              <a:rPr lang="zh-CN" sz="3200" b="0">
                <a:solidFill>
                  <a:schemeClr val="tx1"/>
                </a:solidFill>
                <a:latin typeface="Avenir"/>
                <a:ea typeface="SimSun"/>
                <a:cs typeface="Avenir"/>
                <a:sym typeface="Avenir"/>
              </a:rPr>
              <a:t>强迫或强制</a:t>
            </a:r>
            <a:r>
              <a:rPr lang="zh-CN" sz="3200" b="0" i="0" u="none" strike="noStrike" cap="none">
                <a:solidFill>
                  <a:schemeClr val="tx1"/>
                </a:solidFill>
                <a:latin typeface="Avenir"/>
                <a:ea typeface="SimSun"/>
                <a:cs typeface="Avenir"/>
                <a:sym typeface="Avenir"/>
              </a:rPr>
              <a:t>劳动</a:t>
            </a:r>
          </a:p>
        </p:txBody>
      </p:sp>
    </p:spTree>
    <p:extLst>
      <p:ext uri="{BB962C8B-B14F-4D97-AF65-F5344CB8AC3E}">
        <p14:creationId xmlns:p14="http://schemas.microsoft.com/office/powerpoint/2010/main" val="2540238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9"/>
        <p:cNvGrpSpPr/>
        <p:nvPr/>
      </p:nvGrpSpPr>
      <p:grpSpPr>
        <a:xfrm>
          <a:off x="0" y="0"/>
          <a:ext cx="0" cy="0"/>
          <a:chOff x="0" y="0"/>
          <a:chExt cx="0" cy="0"/>
        </a:xfrm>
      </p:grpSpPr>
      <p:sp useBgFill="1">
        <p:nvSpPr>
          <p:cNvPr id="206" name="Rectangle 20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CC4E445E-CC50-4536-94AF-DA32764CF961}"/>
              </a:ext>
            </a:extLst>
          </p:cNvPr>
          <p:cNvPicPr>
            <a:picLocks noChangeAspect="1"/>
          </p:cNvPicPr>
          <p:nvPr/>
        </p:nvPicPr>
        <p:blipFill>
          <a:blip r:embed="rId3"/>
          <a:srcRect t="12170"/>
          <a:stretch/>
        </p:blipFill>
        <p:spPr>
          <a:xfrm>
            <a:off x="-1011134" y="10"/>
            <a:ext cx="9669642" cy="6857990"/>
          </a:xfrm>
          <a:prstGeom prst="rect">
            <a:avLst/>
          </a:prstGeom>
        </p:spPr>
      </p:pic>
      <p:sp>
        <p:nvSpPr>
          <p:cNvPr id="208" name="Rectangle 20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1" name="Google Shape;201;g2d06f2e0a19_0_242"/>
          <p:cNvSpPr txBox="1"/>
          <p:nvPr/>
        </p:nvSpPr>
        <p:spPr>
          <a:xfrm>
            <a:off x="7464552" y="443988"/>
            <a:ext cx="4536947" cy="5970024"/>
          </a:xfrm>
          <a:prstGeom prst="rect">
            <a:avLst/>
          </a:prstGeom>
        </p:spPr>
        <p:txBody>
          <a:bodyPr spcFirstLastPara="1" vert="horz" lIns="91440" tIns="45720" rIns="91440" bIns="45720" rtlCol="0" anchorCtr="0">
            <a:normAutofit/>
          </a:bodyPr>
          <a:lstStyle/>
          <a:p>
            <a:pPr marL="0" marR="0" lvl="0" indent="-228600">
              <a:lnSpc>
                <a:spcPct val="90000"/>
              </a:lnSpc>
              <a:spcBef>
                <a:spcPts val="0"/>
              </a:spcBef>
              <a:spcAft>
                <a:spcPts val="600"/>
              </a:spcAft>
              <a:buClr>
                <a:srgbClr val="000000"/>
              </a:buClr>
              <a:buSzPts val="1800"/>
              <a:buFont typeface="Arial" panose="020B0604020202020204" pitchFamily="34" charset="0"/>
              <a:buChar char="•"/>
            </a:pPr>
            <a:endParaRPr lang="en-US" sz="2400" i="0" u="none" strike="noStrike" kern="1200" cap="none" dirty="0">
              <a:solidFill>
                <a:schemeClr val="tx1"/>
              </a:solidFill>
              <a:latin typeface="+mn-lt"/>
              <a:ea typeface="+mn-ea"/>
              <a:cs typeface="+mn-cs"/>
              <a:sym typeface="Avenir"/>
            </a:endParaRPr>
          </a:p>
          <a:p>
            <a:pPr marR="0" lvl="0">
              <a:lnSpc>
                <a:spcPct val="120000"/>
              </a:lnSpc>
              <a:spcBef>
                <a:spcPts val="0"/>
              </a:spcBef>
              <a:spcAft>
                <a:spcPts val="600"/>
              </a:spcAft>
              <a:buClr>
                <a:srgbClr val="000000"/>
              </a:buClr>
              <a:buSzPts val="1800"/>
            </a:pPr>
            <a:r>
              <a:rPr lang="zh-CN" sz="2400" b="1" i="0" u="none" strike="noStrike" cap="none" dirty="0">
                <a:solidFill>
                  <a:schemeClr val="tx1"/>
                </a:solidFill>
                <a:latin typeface="+mn-lt"/>
                <a:ea typeface="SimSun"/>
                <a:cs typeface="+mn-cs"/>
                <a:sym typeface="Avenir"/>
              </a:rPr>
              <a:t>根据</a:t>
            </a:r>
            <a:r>
              <a:rPr lang="zh-CN" sz="2400" b="1" dirty="0">
                <a:solidFill>
                  <a:schemeClr val="tx1"/>
                </a:solidFill>
                <a:latin typeface="+mn-lt"/>
                <a:ea typeface="SimSun"/>
                <a:cs typeface="+mn-cs"/>
                <a:sym typeface="Avenir"/>
              </a:rPr>
              <a:t>FSC</a:t>
            </a:r>
            <a:r>
              <a:rPr lang="zh-CN" sz="2400" b="1" i="0" u="none" strike="noStrike" cap="none" dirty="0">
                <a:solidFill>
                  <a:schemeClr val="tx1"/>
                </a:solidFill>
                <a:latin typeface="+mn-lt"/>
                <a:ea typeface="SimSun"/>
                <a:cs typeface="+mn-cs"/>
                <a:sym typeface="Avenir"/>
              </a:rPr>
              <a:t>的定义，什么是强迫</a:t>
            </a:r>
            <a:br>
              <a:rPr lang="en-US" altLang="zh-CN" sz="2400" b="1" i="0" u="none" strike="noStrike" cap="none" dirty="0">
                <a:solidFill>
                  <a:schemeClr val="tx1"/>
                </a:solidFill>
                <a:latin typeface="+mn-lt"/>
                <a:ea typeface="SimSun"/>
                <a:cs typeface="+mn-cs"/>
                <a:sym typeface="Avenir"/>
              </a:rPr>
            </a:br>
            <a:r>
              <a:rPr lang="zh-CN" sz="2400" b="1" i="0" u="none" strike="noStrike" cap="none" dirty="0">
                <a:solidFill>
                  <a:schemeClr val="tx1"/>
                </a:solidFill>
                <a:latin typeface="+mn-lt"/>
                <a:ea typeface="SimSun"/>
                <a:cs typeface="+mn-cs"/>
                <a:sym typeface="Avenir"/>
              </a:rPr>
              <a:t>劳动？</a:t>
            </a:r>
          </a:p>
          <a:p>
            <a:pPr marL="0" marR="0" lvl="0" indent="-228600">
              <a:lnSpc>
                <a:spcPct val="90000"/>
              </a:lnSpc>
              <a:spcBef>
                <a:spcPts val="0"/>
              </a:spcBef>
              <a:spcAft>
                <a:spcPts val="600"/>
              </a:spcAft>
              <a:buClr>
                <a:srgbClr val="000000"/>
              </a:buClr>
              <a:buSzPts val="1800"/>
              <a:buFont typeface="Arial" panose="020B0604020202020204" pitchFamily="34" charset="0"/>
              <a:buChar char="•"/>
            </a:pPr>
            <a:endParaRPr lang="en-US" sz="2400" kern="1200" dirty="0">
              <a:solidFill>
                <a:schemeClr val="tx1"/>
              </a:solidFill>
              <a:latin typeface="+mn-lt"/>
              <a:ea typeface="+mn-ea"/>
              <a:cs typeface="+mn-cs"/>
            </a:endParaRPr>
          </a:p>
          <a:p>
            <a:pPr>
              <a:lnSpc>
                <a:spcPct val="90000"/>
              </a:lnSpc>
              <a:spcAft>
                <a:spcPts val="600"/>
              </a:spcAft>
              <a:buSzPts val="1800"/>
            </a:pPr>
            <a:endParaRPr lang="en-US" sz="2400" kern="1200" dirty="0">
              <a:solidFill>
                <a:schemeClr val="tx1"/>
              </a:solidFill>
              <a:latin typeface="+mn-lt"/>
              <a:ea typeface="+mn-ea"/>
              <a:cs typeface="+mn-cs"/>
            </a:endParaRPr>
          </a:p>
          <a:p>
            <a:pPr>
              <a:lnSpc>
                <a:spcPct val="120000"/>
              </a:lnSpc>
              <a:spcAft>
                <a:spcPts val="600"/>
              </a:spcAft>
              <a:buSzPts val="1800"/>
            </a:pPr>
            <a:r>
              <a:rPr lang="zh-CN" sz="2400" i="0" u="none" strike="noStrike" cap="none" dirty="0">
                <a:solidFill>
                  <a:schemeClr val="tx1"/>
                </a:solidFill>
                <a:latin typeface="+mn-lt"/>
                <a:ea typeface="SimSun"/>
                <a:cs typeface="+mn-cs"/>
                <a:sym typeface="Avenir"/>
              </a:rPr>
              <a:t> “</a:t>
            </a:r>
            <a:r>
              <a:rPr lang="zh-CN" altLang="en-US" sz="2400" dirty="0">
                <a:latin typeface="Arial" panose="020B0604020202020204" pitchFamily="34" charset="0"/>
                <a:ea typeface="黑体" panose="02010609060101010101" pitchFamily="49" charset="-122"/>
                <a:sym typeface="Arial" panose="020B0604020202020204" pitchFamily="34" charset="0"/>
              </a:rPr>
              <a:t>以</a:t>
            </a:r>
            <a:r>
              <a:rPr lang="zh-CN" altLang="en-US" sz="2400" u="sng" dirty="0">
                <a:latin typeface="Arial" panose="020B0604020202020204" pitchFamily="34" charset="0"/>
                <a:ea typeface="黑体" panose="02010609060101010101" pitchFamily="49" charset="-122"/>
                <a:sym typeface="Arial" panose="020B0604020202020204" pitchFamily="34" charset="0"/>
              </a:rPr>
              <a:t>任何惩罚相威胁</a:t>
            </a:r>
            <a:r>
              <a:rPr lang="zh-CN" altLang="en-US" sz="2400" dirty="0">
                <a:latin typeface="Arial" panose="020B0604020202020204" pitchFamily="34" charset="0"/>
                <a:ea typeface="黑体" panose="02010609060101010101" pitchFamily="49" charset="-122"/>
                <a:sym typeface="Arial" panose="020B0604020202020204" pitchFamily="34" charset="0"/>
              </a:rPr>
              <a:t>，强迫任何人从事的</a:t>
            </a:r>
            <a:r>
              <a:rPr lang="zh-CN" altLang="en-US" sz="2400" u="sng" dirty="0">
                <a:latin typeface="Arial" panose="020B0604020202020204" pitchFamily="34" charset="0"/>
                <a:ea typeface="黑体" panose="02010609060101010101" pitchFamily="49" charset="-122"/>
                <a:sym typeface="Arial" panose="020B0604020202020204" pitchFamily="34" charset="0"/>
              </a:rPr>
              <a:t>非本人自愿</a:t>
            </a:r>
            <a:r>
              <a:rPr lang="zh-CN" altLang="en-US" sz="2400" dirty="0">
                <a:latin typeface="Arial" panose="020B0604020202020204" pitchFamily="34" charset="0"/>
                <a:ea typeface="黑体" panose="02010609060101010101" pitchFamily="49" charset="-122"/>
                <a:sym typeface="Arial" panose="020B0604020202020204" pitchFamily="34" charset="0"/>
              </a:rPr>
              <a:t>的一切劳动或服务</a:t>
            </a:r>
            <a:r>
              <a:rPr lang="zh-CN" sz="2400" dirty="0">
                <a:solidFill>
                  <a:schemeClr val="tx1"/>
                </a:solidFill>
                <a:latin typeface="+mn-lt"/>
                <a:ea typeface="SimSun"/>
                <a:cs typeface="+mn-cs"/>
                <a:sym typeface="Avenir"/>
              </a:rPr>
              <a:t>”</a:t>
            </a:r>
            <a:r>
              <a:rPr lang="zh-CN" sz="2400" b="1" dirty="0">
                <a:solidFill>
                  <a:schemeClr val="tx1"/>
                </a:solidFill>
                <a:latin typeface="+mn-lt"/>
                <a:ea typeface="SimSun"/>
                <a:cs typeface="+mn-cs"/>
                <a:sym typeface="Avenir"/>
              </a:rPr>
              <a:t> </a:t>
            </a:r>
          </a:p>
          <a:p>
            <a:pPr indent="-228600">
              <a:lnSpc>
                <a:spcPct val="90000"/>
              </a:lnSpc>
              <a:spcAft>
                <a:spcPts val="600"/>
              </a:spcAft>
              <a:buSzPts val="1800"/>
              <a:buFont typeface="Arial" panose="020B0604020202020204" pitchFamily="34" charset="0"/>
              <a:buChar char="•"/>
            </a:pPr>
            <a:endParaRPr lang="en-US" sz="2400" i="1" kern="1200" dirty="0">
              <a:solidFill>
                <a:schemeClr val="tx1"/>
              </a:solidFill>
              <a:latin typeface="+mn-lt"/>
              <a:ea typeface="+mn-ea"/>
              <a:cs typeface="+mn-cs"/>
            </a:endParaRPr>
          </a:p>
          <a:p>
            <a:pPr marR="0" lvl="0">
              <a:lnSpc>
                <a:spcPct val="120000"/>
              </a:lnSpc>
              <a:spcBef>
                <a:spcPts val="0"/>
              </a:spcBef>
              <a:spcAft>
                <a:spcPts val="600"/>
              </a:spcAft>
              <a:buSzPts val="1800"/>
            </a:pPr>
            <a:r>
              <a:rPr lang="zh-CN" sz="2400" i="1" dirty="0">
                <a:solidFill>
                  <a:schemeClr val="tx1"/>
                </a:solidFill>
                <a:latin typeface="+mn-lt"/>
                <a:ea typeface="SimSun"/>
                <a:cs typeface="+mn-cs"/>
                <a:sym typeface="Avenir"/>
              </a:rPr>
              <a:t>（FSC-STD-40-004 v3.1 附录E）</a:t>
            </a:r>
          </a:p>
          <a:p>
            <a:pPr marL="0" marR="0" lvl="0" indent="-228600">
              <a:lnSpc>
                <a:spcPct val="90000"/>
              </a:lnSpc>
              <a:spcBef>
                <a:spcPts val="0"/>
              </a:spcBef>
              <a:spcAft>
                <a:spcPts val="600"/>
              </a:spcAft>
              <a:buClr>
                <a:srgbClr val="000000"/>
              </a:buClr>
              <a:buSzPts val="1600"/>
              <a:buFont typeface="Arial" panose="020B0604020202020204" pitchFamily="34" charset="0"/>
              <a:buChar char="•"/>
            </a:pPr>
            <a:endParaRPr lang="en-US" sz="2400" b="0" i="0" u="none" strike="noStrike" kern="1200" cap="none" dirty="0">
              <a:solidFill>
                <a:schemeClr val="tx1"/>
              </a:solidFill>
              <a:latin typeface="+mn-lt"/>
              <a:ea typeface="+mn-ea"/>
              <a:cs typeface="+mn-cs"/>
            </a:endParaRPr>
          </a:p>
          <a:p>
            <a:pPr marL="0" marR="0" lvl="0" indent="-228600">
              <a:lnSpc>
                <a:spcPct val="90000"/>
              </a:lnSpc>
              <a:spcBef>
                <a:spcPts val="0"/>
              </a:spcBef>
              <a:spcAft>
                <a:spcPts val="600"/>
              </a:spcAft>
              <a:buClr>
                <a:srgbClr val="000000"/>
              </a:buClr>
              <a:buSzPts val="1600"/>
              <a:buFont typeface="Arial" panose="020B0604020202020204" pitchFamily="34" charset="0"/>
              <a:buChar char="•"/>
            </a:pPr>
            <a:endParaRPr lang="en-US" sz="2400" b="0" i="0" u="none" strike="noStrike" kern="1200" cap="none" dirty="0">
              <a:solidFill>
                <a:schemeClr val="tx1"/>
              </a:solidFill>
              <a:latin typeface="+mn-lt"/>
              <a:ea typeface="+mn-ea"/>
              <a:cs typeface="+mn-cs"/>
            </a:endParaRPr>
          </a:p>
        </p:txBody>
      </p:sp>
      <p:sp>
        <p:nvSpPr>
          <p:cNvPr id="200" name="Google Shape;200;g2d06f2e0a19_0_242"/>
          <p:cNvSpPr txBox="1">
            <a:spLocks noGrp="1"/>
          </p:cNvSpPr>
          <p:nvPr>
            <p:ph type="sldNum" idx="12"/>
          </p:nvPr>
        </p:nvSpPr>
        <p:spPr>
          <a:xfrm>
            <a:off x="8610600" y="6356350"/>
            <a:ext cx="2743200" cy="365125"/>
          </a:xfrm>
          <a:prstGeom prst="rect">
            <a:avLst/>
          </a:prstGeom>
        </p:spPr>
        <p:txBody>
          <a:bodyPr spcFirstLastPara="1" vert="horz" lIns="91440" tIns="45720" rIns="91440" bIns="45720" rtlCol="0" anchor="ctr" anchorCtr="0">
            <a:normAutofit/>
          </a:bodyPr>
          <a:lstStyle/>
          <a:p>
            <a:pPr>
              <a:spcAft>
                <a:spcPts val="600"/>
              </a:spcAft>
              <a:buClrTx/>
              <a:buSzTx/>
              <a:defRPr/>
            </a:pPr>
            <a:fld id="{00000000-1234-1234-1234-123412341234}" type="slidenum">
              <a:rPr lang="en-US" kern="1200">
                <a:solidFill>
                  <a:prstClr val="black">
                    <a:tint val="75000"/>
                  </a:prstClr>
                </a:solidFill>
                <a:ea typeface="+mn-ea"/>
                <a:cs typeface="+mn-cs"/>
              </a:rPr>
              <a:pPr>
                <a:spcAft>
                  <a:spcPts val="600"/>
                </a:spcAft>
                <a:buClrTx/>
                <a:buSzTx/>
                <a:defRPr/>
              </a:pPr>
              <a:t>13</a:t>
            </a:fld>
            <a:endParaRPr lang="en-US" kern="1200">
              <a:solidFill>
                <a:prstClr val="black">
                  <a:tint val="75000"/>
                </a:prstClr>
              </a:solidFill>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 name="Rectangle 1">
            <a:extLst>
              <a:ext uri="{FF2B5EF4-FFF2-40B4-BE49-F238E27FC236}">
                <a16:creationId xmlns:a16="http://schemas.microsoft.com/office/drawing/2014/main" id="{B52E71DC-980C-BE75-5A9F-E00FBE70154A}"/>
              </a:ext>
            </a:extLst>
          </p:cNvPr>
          <p:cNvSpPr/>
          <p:nvPr/>
        </p:nvSpPr>
        <p:spPr>
          <a:xfrm>
            <a:off x="5897989" y="1365323"/>
            <a:ext cx="5914316" cy="292778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Google Shape;225;g2d06f2e0a19_0_249"/>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lang="en-US"/>
          </a:p>
        </p:txBody>
      </p:sp>
      <p:sp>
        <p:nvSpPr>
          <p:cNvPr id="226" name="Google Shape;226;g2d06f2e0a19_0_249"/>
          <p:cNvSpPr txBox="1"/>
          <p:nvPr/>
        </p:nvSpPr>
        <p:spPr>
          <a:xfrm>
            <a:off x="1027000" y="564246"/>
            <a:ext cx="7299900" cy="5061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zh-CN" sz="2800" b="1" i="0" u="none" strike="noStrike" cap="none">
                <a:solidFill>
                  <a:schemeClr val="tx1"/>
                </a:solidFill>
                <a:latin typeface="+mj-lt"/>
                <a:ea typeface="SimSun"/>
                <a:cs typeface="Avenir"/>
                <a:sym typeface="Avenir"/>
              </a:rPr>
              <a:t>此定义的核心要素 </a:t>
            </a:r>
          </a:p>
        </p:txBody>
      </p:sp>
      <p:sp>
        <p:nvSpPr>
          <p:cNvPr id="227" name="Google Shape;227;g2d06f2e0a19_0_249"/>
          <p:cNvSpPr txBox="1"/>
          <p:nvPr/>
        </p:nvSpPr>
        <p:spPr>
          <a:xfrm>
            <a:off x="883023" y="1993705"/>
            <a:ext cx="4874385" cy="1865086"/>
          </a:xfrm>
          <a:prstGeom prst="rect">
            <a:avLst/>
          </a:prstGeom>
          <a:noFill/>
          <a:ln>
            <a:noFill/>
          </a:ln>
        </p:spPr>
        <p:txBody>
          <a:bodyPr spcFirstLastPara="1" wrap="square" lIns="91425" tIns="45700" rIns="91425" bIns="45700" anchor="t" anchorCtr="0">
            <a:spAutoFit/>
          </a:bodyPr>
          <a:lstStyle/>
          <a:p>
            <a:pPr marL="0" marR="0" lvl="0" indent="0" rtl="0">
              <a:lnSpc>
                <a:spcPct val="120000"/>
              </a:lnSpc>
              <a:spcBef>
                <a:spcPts val="0"/>
              </a:spcBef>
              <a:spcAft>
                <a:spcPts val="0"/>
              </a:spcAft>
              <a:buClr>
                <a:srgbClr val="000000"/>
              </a:buClr>
              <a:buSzPts val="1200"/>
              <a:buFont typeface="Arial"/>
              <a:buNone/>
            </a:pPr>
            <a:r>
              <a:rPr lang="zh-CN" sz="2400" b="1" i="0" strike="noStrike" cap="none" dirty="0">
                <a:solidFill>
                  <a:srgbClr val="000000"/>
                </a:solidFill>
                <a:latin typeface="+mj-lt"/>
                <a:ea typeface="SimSun"/>
                <a:cs typeface="Avenir"/>
                <a:sym typeface="Avenir"/>
              </a:rPr>
              <a:t>劳动或服务</a:t>
            </a:r>
          </a:p>
          <a:p>
            <a:pPr>
              <a:lnSpc>
                <a:spcPct val="120000"/>
              </a:lnSpc>
              <a:buSzPts val="1200"/>
            </a:pPr>
            <a:r>
              <a:rPr lang="zh-CN" sz="2400" i="0" u="none" strike="noStrike" cap="none" dirty="0">
                <a:solidFill>
                  <a:srgbClr val="000000"/>
                </a:solidFill>
                <a:latin typeface="+mj-lt"/>
                <a:ea typeface="SimSun"/>
                <a:cs typeface="Avenir"/>
                <a:sym typeface="Avenir"/>
              </a:rPr>
              <a:t>指任何活动、行业或领域（包括非正规经济领域）中任何类型的劳动</a:t>
            </a:r>
          </a:p>
          <a:p>
            <a:pPr marL="0" marR="0" lvl="0" indent="0" algn="ctr" rtl="0">
              <a:lnSpc>
                <a:spcPct val="120000"/>
              </a:lnSpc>
              <a:spcBef>
                <a:spcPts val="0"/>
              </a:spcBef>
              <a:spcAft>
                <a:spcPts val="0"/>
              </a:spcAft>
              <a:buClr>
                <a:srgbClr val="000000"/>
              </a:buClr>
              <a:buSzPts val="1200"/>
              <a:buFont typeface="Arial"/>
              <a:buNone/>
            </a:pPr>
            <a:endParaRPr sz="2400" b="0" i="0" u="none" strike="noStrike" cap="none" dirty="0">
              <a:solidFill>
                <a:srgbClr val="000000"/>
              </a:solidFill>
              <a:latin typeface="+mj-lt"/>
              <a:ea typeface="Montserrat"/>
              <a:cs typeface="Montserrat"/>
            </a:endParaRPr>
          </a:p>
        </p:txBody>
      </p:sp>
      <p:sp>
        <p:nvSpPr>
          <p:cNvPr id="228" name="Google Shape;228;g2d06f2e0a19_0_249"/>
          <p:cNvSpPr txBox="1"/>
          <p:nvPr/>
        </p:nvSpPr>
        <p:spPr>
          <a:xfrm>
            <a:off x="5907423" y="1856434"/>
            <a:ext cx="23001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zh-CN" sz="2400" b="1" i="0" strike="noStrike" cap="none">
                <a:solidFill>
                  <a:srgbClr val="000000"/>
                </a:solidFill>
                <a:latin typeface="Avenir"/>
                <a:ea typeface="SimSun"/>
                <a:cs typeface="Avenir"/>
                <a:sym typeface="Avenir"/>
              </a:rPr>
              <a:t>非自愿 </a:t>
            </a:r>
          </a:p>
        </p:txBody>
      </p:sp>
      <p:sp>
        <p:nvSpPr>
          <p:cNvPr id="229" name="Google Shape;229;g2d06f2e0a19_0_249"/>
          <p:cNvSpPr txBox="1"/>
          <p:nvPr/>
        </p:nvSpPr>
        <p:spPr>
          <a:xfrm>
            <a:off x="9160787" y="1856433"/>
            <a:ext cx="267391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zh-CN" sz="2400" b="1" i="0" strike="noStrike" cap="none">
                <a:solidFill>
                  <a:srgbClr val="000000"/>
                </a:solidFill>
                <a:latin typeface="Avenir"/>
                <a:ea typeface="SimSun"/>
                <a:cs typeface="Avenir"/>
                <a:sym typeface="Avenir"/>
              </a:rPr>
              <a:t>威胁或惩罚 </a:t>
            </a:r>
          </a:p>
        </p:txBody>
      </p:sp>
      <p:sp>
        <p:nvSpPr>
          <p:cNvPr id="230" name="Google Shape;230;g2d06f2e0a19_0_249"/>
          <p:cNvSpPr/>
          <p:nvPr/>
        </p:nvSpPr>
        <p:spPr>
          <a:xfrm rot="5400000">
            <a:off x="8483470" y="1464048"/>
            <a:ext cx="530700" cy="3590400"/>
          </a:xfrm>
          <a:prstGeom prst="rightBrace">
            <a:avLst>
              <a:gd name="adj1" fmla="val 8333"/>
              <a:gd name="adj2" fmla="val 50000"/>
            </a:avLst>
          </a:prstGeom>
          <a:noFill/>
          <a:ln w="9525" cap="flat" cmpd="sng">
            <a:solidFill>
              <a:srgbClr val="FF71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Montserrat"/>
              <a:ea typeface="Montserrat"/>
              <a:cs typeface="Montserrat"/>
              <a:sym typeface="Montserrat"/>
            </a:endParaRPr>
          </a:p>
        </p:txBody>
      </p:sp>
      <p:sp>
        <p:nvSpPr>
          <p:cNvPr id="231" name="Google Shape;231;g2d06f2e0a19_0_249"/>
          <p:cNvSpPr txBox="1"/>
          <p:nvPr/>
        </p:nvSpPr>
        <p:spPr>
          <a:xfrm>
            <a:off x="6364211" y="3517179"/>
            <a:ext cx="484129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zh-CN" sz="2400" b="1" i="1" u="none" strike="noStrike" cap="none">
                <a:solidFill>
                  <a:srgbClr val="000000"/>
                </a:solidFill>
                <a:latin typeface="Avenir"/>
                <a:ea typeface="SimSun"/>
                <a:cs typeface="Avenir"/>
                <a:sym typeface="Avenir"/>
              </a:rPr>
              <a:t>确认是否包含这些核心要素组合</a:t>
            </a:r>
          </a:p>
        </p:txBody>
      </p:sp>
      <p:cxnSp>
        <p:nvCxnSpPr>
          <p:cNvPr id="233" name="Google Shape;233;g2d06f2e0a19_0_249"/>
          <p:cNvCxnSpPr/>
          <p:nvPr/>
        </p:nvCxnSpPr>
        <p:spPr>
          <a:xfrm flipH="1">
            <a:off x="8730166" y="1550565"/>
            <a:ext cx="8100" cy="1190700"/>
          </a:xfrm>
          <a:prstGeom prst="straightConnector1">
            <a:avLst/>
          </a:prstGeom>
          <a:noFill/>
          <a:ln w="12700" cap="flat" cmpd="sng">
            <a:solidFill>
              <a:srgbClr val="009C9D"/>
            </a:solidFill>
            <a:prstDash val="solid"/>
            <a:round/>
            <a:headEnd type="none" w="sm" len="sm"/>
            <a:tailEnd type="none" w="sm" len="sm"/>
          </a:ln>
        </p:spPr>
      </p:cxnSp>
      <p:sp>
        <p:nvSpPr>
          <p:cNvPr id="235" name="Google Shape;235;g2d06f2e0a19_0_249"/>
          <p:cNvSpPr txBox="1"/>
          <p:nvPr/>
        </p:nvSpPr>
        <p:spPr>
          <a:xfrm>
            <a:off x="1027000" y="4984806"/>
            <a:ext cx="9923100" cy="1071032"/>
          </a:xfrm>
          <a:prstGeom prst="rect">
            <a:avLst/>
          </a:prstGeom>
          <a:noFill/>
          <a:ln>
            <a:noFill/>
          </a:ln>
        </p:spPr>
        <p:txBody>
          <a:bodyPr spcFirstLastPara="1" wrap="square" lIns="91425" tIns="91425" rIns="91425" bIns="91425" anchor="t" anchorCtr="0">
            <a:spAutoFit/>
          </a:bodyPr>
          <a:lstStyle/>
          <a:p>
            <a:pPr marL="0" lvl="0" indent="0" algn="l" rtl="0">
              <a:lnSpc>
                <a:spcPct val="120000"/>
              </a:lnSpc>
              <a:spcBef>
                <a:spcPts val="0"/>
              </a:spcBef>
              <a:spcAft>
                <a:spcPts val="0"/>
              </a:spcAft>
              <a:buNone/>
            </a:pPr>
            <a:r>
              <a:rPr lang="zh-CN" sz="2400" b="1" dirty="0">
                <a:latin typeface="+mj-lt"/>
                <a:ea typeface="SimSun"/>
                <a:cs typeface="Avenir"/>
                <a:sym typeface="Avenir"/>
              </a:rPr>
              <a:t>FSC指南</a:t>
            </a:r>
            <a:br>
              <a:rPr lang="zh-CN" sz="2400" b="1" dirty="0">
                <a:latin typeface="+mj-lt"/>
                <a:ea typeface="SimSun"/>
                <a:cs typeface="Avenir"/>
                <a:sym typeface="Avenir"/>
              </a:rPr>
            </a:br>
            <a:r>
              <a:rPr lang="zh-CN" sz="2400" dirty="0">
                <a:latin typeface="+mj-lt"/>
                <a:ea typeface="SimSun"/>
                <a:cs typeface="Avenir"/>
                <a:sym typeface="Avenir"/>
              </a:rPr>
              <a:t>强迫劳动区别于其他劳动形式的核心要素在于</a:t>
            </a:r>
            <a:r>
              <a:rPr lang="zh-CN" sz="2400" b="1" u="sng" dirty="0">
                <a:latin typeface="+mj-lt"/>
                <a:ea typeface="SimSun"/>
                <a:cs typeface="Avenir"/>
                <a:sym typeface="Avenir"/>
              </a:rPr>
              <a:t>双方是否自愿同意</a:t>
            </a:r>
            <a:r>
              <a:rPr lang="zh-CN" sz="2400" dirty="0">
                <a:latin typeface="+mj-lt"/>
                <a:ea typeface="SimSun"/>
                <a:cs typeface="Avenir"/>
                <a:sym typeface="Avenir"/>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gtEl>
                                        <p:attrNameLst>
                                          <p:attrName>style.visibility</p:attrName>
                                        </p:attrNameLst>
                                      </p:cBhvr>
                                      <p:to>
                                        <p:strVal val="visible"/>
                                      </p:to>
                                    </p:set>
                                    <p:animEffect transition="in" filter="fade">
                                      <p:cBhvr>
                                        <p:cTn id="7" dur="10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2d06f2e0a19_0_263"/>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lang="en-US"/>
          </a:p>
        </p:txBody>
      </p:sp>
      <p:graphicFrame>
        <p:nvGraphicFramePr>
          <p:cNvPr id="242" name="Google Shape;242;g2d06f2e0a19_0_263"/>
          <p:cNvGraphicFramePr/>
          <p:nvPr>
            <p:extLst>
              <p:ext uri="{D42A27DB-BD31-4B8C-83A1-F6EECF244321}">
                <p14:modId xmlns:p14="http://schemas.microsoft.com/office/powerpoint/2010/main" val="2115833708"/>
              </p:ext>
            </p:extLst>
          </p:nvPr>
        </p:nvGraphicFramePr>
        <p:xfrm>
          <a:off x="460075" y="388188"/>
          <a:ext cx="11215509" cy="6029525"/>
        </p:xfrm>
        <a:graphic>
          <a:graphicData uri="http://schemas.openxmlformats.org/drawingml/2006/table">
            <a:tbl>
              <a:tblPr>
                <a:noFill/>
                <a:tableStyleId>{71BC4060-6BB9-4E93-9ACE-6D17136CAB8D}</a:tableStyleId>
              </a:tblPr>
              <a:tblGrid>
                <a:gridCol w="5700509">
                  <a:extLst>
                    <a:ext uri="{9D8B030D-6E8A-4147-A177-3AD203B41FA5}">
                      <a16:colId xmlns:a16="http://schemas.microsoft.com/office/drawing/2014/main" val="20000"/>
                    </a:ext>
                  </a:extLst>
                </a:gridCol>
                <a:gridCol w="5515000">
                  <a:extLst>
                    <a:ext uri="{9D8B030D-6E8A-4147-A177-3AD203B41FA5}">
                      <a16:colId xmlns:a16="http://schemas.microsoft.com/office/drawing/2014/main" val="20001"/>
                    </a:ext>
                  </a:extLst>
                </a:gridCol>
              </a:tblGrid>
              <a:tr h="504800">
                <a:tc>
                  <a:txBody>
                    <a:bodyPr/>
                    <a:lstStyle/>
                    <a:p>
                      <a:pPr marL="0" marR="0" lvl="0" indent="0" algn="l" rtl="0">
                        <a:lnSpc>
                          <a:spcPct val="100000"/>
                        </a:lnSpc>
                        <a:spcBef>
                          <a:spcPts val="0"/>
                        </a:spcBef>
                        <a:spcAft>
                          <a:spcPts val="0"/>
                        </a:spcAft>
                        <a:buClr>
                          <a:srgbClr val="000000"/>
                        </a:buClr>
                        <a:buSzPts val="1400"/>
                        <a:buFont typeface="Arial"/>
                        <a:buNone/>
                      </a:pPr>
                      <a:r>
                        <a:rPr lang="zh-CN" sz="2000" b="1" u="none" strike="noStrike" cap="none">
                          <a:solidFill>
                            <a:schemeClr val="bg2"/>
                          </a:solidFill>
                          <a:latin typeface="+mj-lt"/>
                          <a:ea typeface="SimSun"/>
                          <a:cs typeface="Avenir"/>
                          <a:sym typeface="Avenir"/>
                        </a:rPr>
                        <a:t>“非自愿”判定指标 </a:t>
                      </a: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zh-CN" sz="2000" b="1" u="none" strike="noStrike" cap="none">
                          <a:solidFill>
                            <a:schemeClr val="bg2"/>
                          </a:solidFill>
                          <a:latin typeface="+mj-lt"/>
                          <a:ea typeface="SimSun"/>
                          <a:cs typeface="Avenir"/>
                          <a:sym typeface="Avenir"/>
                        </a:rPr>
                        <a:t>“惩罚”判定指标 </a:t>
                      </a: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0"/>
                  </a:ext>
                </a:extLst>
              </a:tr>
              <a:tr h="5524725">
                <a:tc>
                  <a:txBody>
                    <a:bodyPr/>
                    <a:lstStyle/>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限制行动和通信自由</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工作区域或生活区域被强制锁闭</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因债务（预支工资或贷款）而接受招工 - 抵债劳动</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强制征用（包括招募期间劫持、监禁等）</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欺骗性描述工作性质</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强迫加班（超出法定加班时长上限）</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强迫全天候待命工作（含昼夜轮值）</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生活条件恶劣</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接受雇主提供的培训或其他福利后解除劳动合同的自由受限</a:t>
                      </a:r>
                    </a:p>
                    <a:p>
                      <a:pPr marL="267970" marR="0" lvl="0" indent="-18224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无权依法解除劳动合同</a:t>
                      </a: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性暴力 </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身体暴力</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克扣工资</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扣押身份证件或旅行证件</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向主管部门举报</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扣押资产（现金或其他财产）</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工作条件持续恶化</a:t>
                      </a:r>
                    </a:p>
                    <a:p>
                      <a:pPr marL="188595" marR="0" lvl="0" indent="-188595" algn="l">
                        <a:lnSpc>
                          <a:spcPct val="100000"/>
                        </a:lnSpc>
                        <a:spcBef>
                          <a:spcPts val="1000"/>
                        </a:spcBef>
                        <a:spcAft>
                          <a:spcPts val="0"/>
                        </a:spcAft>
                        <a:buClr>
                          <a:srgbClr val="000000"/>
                        </a:buClr>
                        <a:buFont typeface="Avenir,Sans-Serif"/>
                        <a:buChar char="●"/>
                      </a:pPr>
                      <a:r>
                        <a:rPr lang="zh-CN" altLang="en-US" sz="1700" b="0" i="0" u="none" strike="noStrike" cap="none" noProof="0" dirty="0">
                          <a:solidFill>
                            <a:schemeClr val="dk1"/>
                          </a:solidFill>
                          <a:latin typeface="+mj-lt"/>
                          <a:ea typeface="SimSun"/>
                        </a:rPr>
                        <a:t>隔离</a:t>
                      </a:r>
                      <a:endParaRPr lang="zh-CN" sz="1700" b="0" i="0" u="none" strike="noStrike" cap="none" noProof="0" dirty="0">
                        <a:solidFill>
                          <a:schemeClr val="dk1"/>
                        </a:solidFill>
                        <a:latin typeface="+mj-lt"/>
                        <a:ea typeface="SimSun"/>
                      </a:endParaRP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其他惩罚形式（剥夺进食或睡眠自由）</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当众对员工施暴</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剥夺权益或取消特定资格</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宗教性惩戒</a:t>
                      </a:r>
                    </a:p>
                    <a:p>
                      <a:pPr marL="188595" marR="0" lvl="0" indent="-188595" algn="l">
                        <a:lnSpc>
                          <a:spcPct val="100000"/>
                        </a:lnSpc>
                        <a:spcBef>
                          <a:spcPts val="1000"/>
                        </a:spcBef>
                        <a:spcAft>
                          <a:spcPts val="0"/>
                        </a:spcAft>
                        <a:buClr>
                          <a:srgbClr val="000000"/>
                        </a:buClr>
                        <a:buFont typeface="Avenir,Sans-Serif"/>
                        <a:buChar char="●"/>
                      </a:pPr>
                      <a:r>
                        <a:rPr lang="zh-CN" sz="1700" b="0" i="0" u="none" strike="noStrike" cap="none" noProof="0" dirty="0">
                          <a:solidFill>
                            <a:schemeClr val="dk1"/>
                          </a:solidFill>
                          <a:latin typeface="+mj-lt"/>
                          <a:ea typeface="SimSun"/>
                        </a:rPr>
                        <a:t>持续监视</a:t>
                      </a:r>
                    </a:p>
                    <a:p>
                      <a:pPr marL="188595" marR="0" lvl="0" indent="-188595" algn="l">
                        <a:lnSpc>
                          <a:spcPct val="100000"/>
                        </a:lnSpc>
                        <a:spcBef>
                          <a:spcPts val="1000"/>
                        </a:spcBef>
                        <a:spcAft>
                          <a:spcPts val="1000"/>
                        </a:spcAft>
                        <a:buClr>
                          <a:srgbClr val="000000"/>
                        </a:buClr>
                        <a:buFont typeface="Avenir,Sans-Serif"/>
                        <a:buChar char="●"/>
                      </a:pPr>
                      <a:r>
                        <a:rPr lang="zh-CN" sz="1700" b="0" i="0" u="none" strike="noStrike" cap="none" noProof="0" dirty="0">
                          <a:solidFill>
                            <a:schemeClr val="dk1"/>
                          </a:solidFill>
                          <a:latin typeface="+mj-lt"/>
                          <a:ea typeface="SimSun"/>
                        </a:rPr>
                        <a:t>以家人相威胁</a:t>
                      </a: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2cdebc45f94_0_25"/>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16</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2" name="Title 1">
            <a:extLst>
              <a:ext uri="{FF2B5EF4-FFF2-40B4-BE49-F238E27FC236}">
                <a16:creationId xmlns:a16="http://schemas.microsoft.com/office/drawing/2014/main" id="{CD660C53-B089-45F1-BDE6-52D51E50D1EF}"/>
              </a:ext>
            </a:extLst>
          </p:cNvPr>
          <p:cNvSpPr>
            <a:spLocks noGrp="1"/>
          </p:cNvSpPr>
          <p:nvPr>
            <p:ph type="ctrTitle" idx="4294967295"/>
          </p:nvPr>
        </p:nvSpPr>
        <p:spPr>
          <a:xfrm>
            <a:off x="424492" y="463767"/>
            <a:ext cx="3486150" cy="825500"/>
          </a:xfrm>
        </p:spPr>
        <p:txBody>
          <a:bodyPr>
            <a:normAutofit/>
          </a:bodyPr>
          <a:lstStyle/>
          <a:p>
            <a:r>
              <a:rPr lang="zh-CN" sz="2800" b="1">
                <a:latin typeface="+mj-lt"/>
                <a:ea typeface="SimSun"/>
              </a:rPr>
              <a:t>练习</a:t>
            </a:r>
          </a:p>
        </p:txBody>
      </p:sp>
      <p:sp>
        <p:nvSpPr>
          <p:cNvPr id="144" name="Google Shape;144;g2cdebc45f94_0_25"/>
          <p:cNvSpPr txBox="1"/>
          <p:nvPr/>
        </p:nvSpPr>
        <p:spPr>
          <a:xfrm>
            <a:off x="424492" y="1720099"/>
            <a:ext cx="7614609" cy="3848634"/>
          </a:xfrm>
          <a:prstGeom prst="rect">
            <a:avLst/>
          </a:prstGeom>
          <a:solidFill>
            <a:schemeClr val="bg1"/>
          </a:solidFill>
          <a:ln>
            <a:noFill/>
          </a:ln>
        </p:spPr>
        <p:txBody>
          <a:bodyPr spcFirstLastPara="1" wrap="square" lIns="0" tIns="0" rIns="0" bIns="0" anchor="t" anchorCtr="0">
            <a:normAutofit/>
          </a:bodyPr>
          <a:lstStyle/>
          <a:p>
            <a:pPr>
              <a:lnSpc>
                <a:spcPct val="120000"/>
              </a:lnSpc>
              <a:buClr>
                <a:srgbClr val="2B2E2F"/>
              </a:buClr>
              <a:buSzPts val="720"/>
              <a:defRPr/>
            </a:pPr>
            <a:r>
              <a:rPr kumimoji="0" lang="zh-CN" sz="2200" b="0" i="0" u="none" strike="noStrike" cap="none" normalizeH="0" baseline="0" noProof="0" dirty="0">
                <a:ln>
                  <a:noFill/>
                </a:ln>
                <a:solidFill>
                  <a:srgbClr val="2B2E2F"/>
                </a:solidFill>
                <a:effectLst/>
                <a:uLnTx/>
                <a:uFillTx/>
                <a:latin typeface="+mj-lt"/>
                <a:ea typeface="SimSun"/>
                <a:cs typeface="Avenir"/>
                <a:sym typeface="Avenir"/>
              </a:rPr>
              <a:t>在对</a:t>
            </a:r>
            <a:r>
              <a:rPr lang="zh-CN" sz="2200" dirty="0">
                <a:solidFill>
                  <a:srgbClr val="2B2E2F"/>
                </a:solidFill>
                <a:latin typeface="+mj-lt"/>
                <a:ea typeface="SimSun"/>
                <a:cs typeface="Avenir"/>
                <a:sym typeface="Avenir"/>
              </a:rPr>
              <a:t>“</a:t>
            </a:r>
            <a:r>
              <a:rPr kumimoji="0" lang="zh-CN" sz="2200" b="0" i="0" u="none" strike="noStrike" cap="none" normalizeH="0" baseline="0" noProof="0" dirty="0">
                <a:ln>
                  <a:noFill/>
                </a:ln>
                <a:solidFill>
                  <a:srgbClr val="2B2E2F"/>
                </a:solidFill>
                <a:effectLst/>
                <a:uLnTx/>
                <a:uFillTx/>
                <a:latin typeface="+mj-lt"/>
                <a:ea typeface="SimSun"/>
                <a:cs typeface="Avenir"/>
                <a:sym typeface="Avenir"/>
              </a:rPr>
              <a:t>Super Bamboo Inc</a:t>
            </a:r>
            <a:r>
              <a:rPr lang="zh-CN" sz="2200" dirty="0">
                <a:solidFill>
                  <a:srgbClr val="2B2E2F"/>
                </a:solidFill>
                <a:latin typeface="+mj-lt"/>
                <a:ea typeface="SimSun"/>
                <a:cs typeface="Avenir"/>
                <a:sym typeface="Avenir"/>
              </a:rPr>
              <a:t>.”进行审核期间，</a:t>
            </a:r>
            <a:r>
              <a:rPr kumimoji="0" lang="zh-CN" sz="2200" b="0" i="0" u="none" strike="noStrike" cap="none" normalizeH="0" baseline="0" noProof="0" dirty="0">
                <a:ln>
                  <a:noFill/>
                </a:ln>
                <a:solidFill>
                  <a:srgbClr val="2B2E2F"/>
                </a:solidFill>
                <a:effectLst/>
                <a:uLnTx/>
                <a:uFillTx/>
                <a:latin typeface="+mj-lt"/>
                <a:ea typeface="SimSun"/>
                <a:cs typeface="Avenir"/>
                <a:sym typeface="Avenir"/>
              </a:rPr>
              <a:t>发现该公司的劳动合同包含下列条款：</a:t>
            </a:r>
          </a:p>
          <a:p>
            <a:pPr>
              <a:lnSpc>
                <a:spcPct val="120000"/>
              </a:lnSpc>
              <a:buSzPts val="720"/>
              <a:defRPr/>
            </a:pPr>
            <a:endParaRPr lang="en-US" sz="2200" dirty="0">
              <a:solidFill>
                <a:srgbClr val="2B2E2F"/>
              </a:solidFill>
              <a:latin typeface="+mj-lt"/>
              <a:ea typeface="Avenir"/>
              <a:cs typeface="Avenir"/>
              <a:sym typeface="Avenir"/>
            </a:endParaRPr>
          </a:p>
          <a:p>
            <a:pPr marL="0" marR="0" lvl="0" indent="0" algn="l" defTabSz="914400" rtl="0" eaLnBrk="1" fontAlgn="auto" latinLnBrk="0" hangingPunct="1">
              <a:lnSpc>
                <a:spcPct val="120000"/>
              </a:lnSpc>
              <a:spcBef>
                <a:spcPts val="0"/>
              </a:spcBef>
              <a:spcAft>
                <a:spcPts val="0"/>
              </a:spcAft>
              <a:buClr>
                <a:srgbClr val="2B2E2F"/>
              </a:buClr>
              <a:buSzPts val="720"/>
              <a:buFont typeface="Arial"/>
              <a:buNone/>
              <a:tabLst/>
              <a:defRPr/>
            </a:pPr>
            <a:r>
              <a:rPr kumimoji="0" lang="zh-CN" sz="2200" b="0" i="0" u="none" strike="noStrike" cap="none" normalizeH="0" baseline="0" noProof="0" dirty="0">
                <a:ln>
                  <a:noFill/>
                </a:ln>
                <a:solidFill>
                  <a:srgbClr val="2B2E2F"/>
                </a:solidFill>
                <a:effectLst/>
                <a:uLnTx/>
                <a:uFillTx/>
                <a:latin typeface="+mj-lt"/>
                <a:ea typeface="SimSun"/>
                <a:cs typeface="Avenir"/>
                <a:sym typeface="Avenir"/>
              </a:rPr>
              <a:t>第8.2条：强制性加班要求：</a:t>
            </a:r>
          </a:p>
          <a:p>
            <a:pPr marL="571500" marR="0" lvl="0" indent="-571500" algn="l" defTabSz="914400" rtl="0" eaLnBrk="1" fontAlgn="auto" latinLnBrk="0" hangingPunct="1">
              <a:lnSpc>
                <a:spcPct val="120000"/>
              </a:lnSpc>
              <a:spcBef>
                <a:spcPts val="0"/>
              </a:spcBef>
              <a:spcAft>
                <a:spcPts val="0"/>
              </a:spcAft>
              <a:buClr>
                <a:srgbClr val="2B2E2F"/>
              </a:buClr>
              <a:buSzPts val="720"/>
              <a:buFont typeface="Arial" panose="020B0604020202020204" pitchFamily="34" charset="0"/>
              <a:buChar char="•"/>
              <a:tabLst/>
              <a:defRPr/>
            </a:pPr>
            <a:r>
              <a:rPr kumimoji="0" lang="zh-CN" sz="2200" b="0" i="0" u="none" strike="noStrike" cap="none" normalizeH="0" baseline="0" noProof="0" dirty="0">
                <a:ln>
                  <a:noFill/>
                </a:ln>
                <a:solidFill>
                  <a:srgbClr val="2B2E2F"/>
                </a:solidFill>
                <a:effectLst/>
                <a:uLnTx/>
                <a:uFillTx/>
                <a:latin typeface="+mj-lt"/>
                <a:ea typeface="SimSun"/>
                <a:cs typeface="Avenir"/>
                <a:sym typeface="Avenir"/>
              </a:rPr>
              <a:t>8.2.1：员工必须应公司要求在正常工时基础上加班工作。</a:t>
            </a:r>
          </a:p>
          <a:p>
            <a:pPr marL="571500" marR="0" lvl="0" indent="-571500" algn="l" defTabSz="914400" rtl="0" eaLnBrk="1" fontAlgn="auto" latinLnBrk="0" hangingPunct="1">
              <a:lnSpc>
                <a:spcPct val="120000"/>
              </a:lnSpc>
              <a:spcBef>
                <a:spcPts val="0"/>
              </a:spcBef>
              <a:spcAft>
                <a:spcPts val="0"/>
              </a:spcAft>
              <a:buClr>
                <a:srgbClr val="2B2E2F"/>
              </a:buClr>
              <a:buSzPts val="720"/>
              <a:buFont typeface="Arial" panose="020B0604020202020204" pitchFamily="34" charset="0"/>
              <a:buChar char="•"/>
              <a:tabLst/>
              <a:defRPr/>
            </a:pPr>
            <a:r>
              <a:rPr kumimoji="0" lang="zh-CN" sz="2200" b="0" i="0" u="none" strike="noStrike" cap="none" normalizeH="0" baseline="0" noProof="0" dirty="0">
                <a:ln>
                  <a:noFill/>
                </a:ln>
                <a:solidFill>
                  <a:srgbClr val="2B2E2F"/>
                </a:solidFill>
                <a:effectLst/>
                <a:uLnTx/>
                <a:uFillTx/>
                <a:latin typeface="+mj-lt"/>
                <a:ea typeface="SimSun"/>
                <a:cs typeface="Avenir"/>
                <a:sym typeface="Avenir"/>
              </a:rPr>
              <a:t>8.2.2：员工必须应公司要求占用用餐时间工作。</a:t>
            </a:r>
          </a:p>
          <a:p>
            <a:pPr marL="571500" marR="0" lvl="0" indent="-571500" algn="l" defTabSz="914400" rtl="0" eaLnBrk="1" fontAlgn="auto" latinLnBrk="0" hangingPunct="1">
              <a:lnSpc>
                <a:spcPct val="120000"/>
              </a:lnSpc>
              <a:spcBef>
                <a:spcPts val="0"/>
              </a:spcBef>
              <a:spcAft>
                <a:spcPts val="0"/>
              </a:spcAft>
              <a:buClr>
                <a:srgbClr val="2B2E2F"/>
              </a:buClr>
              <a:buSzPts val="720"/>
              <a:buFont typeface="Arial" panose="020B0604020202020204" pitchFamily="34" charset="0"/>
              <a:buChar char="•"/>
              <a:tabLst/>
              <a:defRPr/>
            </a:pPr>
            <a:r>
              <a:rPr kumimoji="0" lang="zh-CN" sz="2200" b="0" i="0" u="none" strike="noStrike" cap="none" normalizeH="0" baseline="0" noProof="0" dirty="0">
                <a:ln>
                  <a:noFill/>
                </a:ln>
                <a:solidFill>
                  <a:srgbClr val="2B2E2F"/>
                </a:solidFill>
                <a:effectLst/>
                <a:uLnTx/>
                <a:uFillTx/>
                <a:latin typeface="+mj-lt"/>
                <a:ea typeface="SimSun"/>
                <a:cs typeface="Avenir"/>
                <a:sym typeface="Avenir"/>
              </a:rPr>
              <a:t>8.2.3：员工必须应公司要求在夜间时段工作。</a:t>
            </a:r>
          </a:p>
          <a:p>
            <a:pPr marL="571500" marR="0" lvl="0" indent="-571500" algn="l" defTabSz="914400" rtl="0" eaLnBrk="1" fontAlgn="auto" latinLnBrk="0" hangingPunct="1">
              <a:lnSpc>
                <a:spcPct val="120000"/>
              </a:lnSpc>
              <a:spcBef>
                <a:spcPts val="0"/>
              </a:spcBef>
              <a:spcAft>
                <a:spcPts val="0"/>
              </a:spcAft>
              <a:buClr>
                <a:srgbClr val="2B2E2F"/>
              </a:buClr>
              <a:buSzPts val="720"/>
              <a:buFont typeface="Arial" panose="020B0604020202020204" pitchFamily="34" charset="0"/>
              <a:buChar char="•"/>
              <a:tabLst/>
              <a:defRPr/>
            </a:pPr>
            <a:r>
              <a:rPr kumimoji="0" lang="zh-CN" sz="2200" b="0" i="0" u="none" strike="noStrike" cap="none" normalizeH="0" baseline="0" noProof="0" dirty="0">
                <a:ln>
                  <a:noFill/>
                </a:ln>
                <a:solidFill>
                  <a:srgbClr val="2B2E2F"/>
                </a:solidFill>
                <a:effectLst/>
                <a:uLnTx/>
                <a:uFillTx/>
                <a:latin typeface="+mj-lt"/>
                <a:ea typeface="SimSun"/>
                <a:cs typeface="Avenir"/>
                <a:sym typeface="Avenir"/>
              </a:rPr>
              <a:t>8.2.4：员工必须应公司要求在周日及法定公共假日工作。</a:t>
            </a:r>
          </a:p>
        </p:txBody>
      </p:sp>
      <p:sp>
        <p:nvSpPr>
          <p:cNvPr id="145" name="Google Shape;145;g2cdebc45f94_0_25"/>
          <p:cNvSpPr txBox="1"/>
          <p:nvPr/>
        </p:nvSpPr>
        <p:spPr>
          <a:xfrm>
            <a:off x="8039101" y="1720099"/>
            <a:ext cx="3949700" cy="3848633"/>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l" defTabSz="914400" eaLnBrk="1" fontAlgn="auto" latinLnBrk="0" hangingPunct="1">
              <a:lnSpc>
                <a:spcPct val="120000"/>
              </a:lnSpc>
              <a:buSzPct val="100000"/>
              <a:tabLst/>
              <a:defRPr/>
            </a:pPr>
            <a:endParaRPr lang="en-US" sz="2400" dirty="0">
              <a:solidFill>
                <a:schemeClr val="tx1"/>
              </a:solidFill>
              <a:latin typeface="+mj-lt"/>
              <a:ea typeface="+mn-ea"/>
              <a:cs typeface="Segoe UI"/>
              <a:sym typeface="Avenir"/>
            </a:endParaRPr>
          </a:p>
          <a:p>
            <a:pPr marL="533400" lvl="0" indent="-533400" algn="l" defTabSz="914400" eaLnBrk="1" fontAlgn="auto" latinLnBrk="0" hangingPunct="1">
              <a:lnSpc>
                <a:spcPct val="120000"/>
              </a:lnSpc>
              <a:buSzPct val="100000"/>
              <a:tabLst/>
              <a:defRPr/>
            </a:pPr>
            <a:r>
              <a:rPr lang="zh-CN" sz="2400" dirty="0">
                <a:solidFill>
                  <a:schemeClr val="tx1"/>
                </a:solidFill>
                <a:latin typeface="+mj-lt"/>
                <a:ea typeface="SimSun"/>
                <a:cs typeface="Segoe UI"/>
                <a:sym typeface="Avenir"/>
              </a:rPr>
              <a:t>Q1.这些条款是否可视为强迫劳动的判定指标？ </a:t>
            </a:r>
          </a:p>
          <a:p>
            <a:pPr lvl="0" algn="l" defTabSz="914400" eaLnBrk="1" fontAlgn="auto" latinLnBrk="0" hangingPunct="1">
              <a:lnSpc>
                <a:spcPct val="120000"/>
              </a:lnSpc>
              <a:buSzPct val="100000"/>
              <a:tabLst/>
              <a:defRPr/>
            </a:pPr>
            <a:endParaRPr lang="en-US" sz="2400" dirty="0">
              <a:solidFill>
                <a:schemeClr val="tx1"/>
              </a:solidFill>
              <a:latin typeface="+mj-lt"/>
              <a:ea typeface="+mn-ea"/>
              <a:cs typeface="Segoe UI"/>
              <a:sym typeface="Avenir"/>
            </a:endParaRPr>
          </a:p>
          <a:p>
            <a:pPr lvl="0" algn="l" defTabSz="914400" eaLnBrk="1" fontAlgn="auto" latinLnBrk="0" hangingPunct="1">
              <a:lnSpc>
                <a:spcPct val="120000"/>
              </a:lnSpc>
              <a:buSzPct val="100000"/>
              <a:tabLst/>
              <a:defRPr/>
            </a:pPr>
            <a:r>
              <a:rPr lang="zh-CN" sz="2400" dirty="0">
                <a:solidFill>
                  <a:schemeClr val="tx1"/>
                </a:solidFill>
                <a:latin typeface="+mj-lt"/>
                <a:ea typeface="SimSun"/>
                <a:cs typeface="Segoe UI"/>
                <a:sym typeface="Avenir"/>
              </a:rPr>
              <a:t>Q2.</a:t>
            </a:r>
            <a:r>
              <a:rPr lang="zh-CN" altLang="en-US" sz="2400" dirty="0">
                <a:solidFill>
                  <a:schemeClr val="tx1"/>
                </a:solidFill>
                <a:latin typeface="+mj-lt"/>
                <a:ea typeface="SimSun"/>
                <a:cs typeface="Segoe UI"/>
                <a:sym typeface="Avenir"/>
              </a:rPr>
              <a:t>属于</a:t>
            </a:r>
            <a:r>
              <a:rPr lang="zh-CN" sz="2400" dirty="0">
                <a:solidFill>
                  <a:schemeClr val="tx1"/>
                </a:solidFill>
                <a:latin typeface="+mj-lt"/>
                <a:ea typeface="SimSun"/>
                <a:cs typeface="Segoe UI"/>
                <a:sym typeface="Avenir"/>
              </a:rPr>
              <a:t>哪种类型的判定指标？</a:t>
            </a:r>
          </a:p>
          <a:p>
            <a:pPr lvl="0" algn="l" defTabSz="914400" eaLnBrk="1" fontAlgn="auto" latinLnBrk="0" hangingPunct="1">
              <a:lnSpc>
                <a:spcPct val="120000"/>
              </a:lnSpc>
              <a:buSzPct val="100000"/>
              <a:tabLst/>
              <a:defRPr/>
            </a:pPr>
            <a:endParaRPr lang="en-US" sz="2400" dirty="0">
              <a:solidFill>
                <a:schemeClr val="tx1"/>
              </a:solidFill>
              <a:latin typeface="+mj-lt"/>
              <a:ea typeface="+mn-ea"/>
              <a:cs typeface="Segoe UI"/>
              <a:sym typeface="Avenir"/>
            </a:endParaRPr>
          </a:p>
        </p:txBody>
      </p:sp>
    </p:spTree>
    <p:extLst>
      <p:ext uri="{BB962C8B-B14F-4D97-AF65-F5344CB8AC3E}">
        <p14:creationId xmlns:p14="http://schemas.microsoft.com/office/powerpoint/2010/main" val="2025760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C134B4-0336-4F6A-923B-88594EF1D7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17</a:t>
            </a:fld>
            <a:endParaRPr lang="en-US"/>
          </a:p>
        </p:txBody>
      </p:sp>
      <p:sp>
        <p:nvSpPr>
          <p:cNvPr id="3" name="Title 2">
            <a:extLst>
              <a:ext uri="{FF2B5EF4-FFF2-40B4-BE49-F238E27FC236}">
                <a16:creationId xmlns:a16="http://schemas.microsoft.com/office/drawing/2014/main" id="{3CC321CF-9EFA-42DC-ADC5-1C15DF9486B9}"/>
              </a:ext>
            </a:extLst>
          </p:cNvPr>
          <p:cNvSpPr>
            <a:spLocks noGrp="1"/>
          </p:cNvSpPr>
          <p:nvPr>
            <p:ph type="ctrTitle" idx="4294967295"/>
          </p:nvPr>
        </p:nvSpPr>
        <p:spPr>
          <a:xfrm>
            <a:off x="704491" y="1417099"/>
            <a:ext cx="10805519" cy="4330910"/>
          </a:xfrm>
          <a:noFill/>
          <a:ln>
            <a:noFill/>
          </a:ln>
        </p:spPr>
        <p:txBody>
          <a:bodyPr anchor="t">
            <a:noAutofit/>
          </a:bodyPr>
          <a:lstStyle/>
          <a:p>
            <a:pPr>
              <a:lnSpc>
                <a:spcPct val="120000"/>
              </a:lnSpc>
            </a:pPr>
            <a:r>
              <a:rPr lang="zh-CN" sz="2400" dirty="0">
                <a:solidFill>
                  <a:schemeClr val="tx1"/>
                </a:solidFill>
                <a:latin typeface="+mj-lt"/>
                <a:ea typeface="SimSun"/>
              </a:rPr>
              <a:t>在审核期间发现下列情况：</a:t>
            </a:r>
            <a:br>
              <a:rPr lang="zh-CN" sz="2400" dirty="0">
                <a:solidFill>
                  <a:schemeClr val="tx1"/>
                </a:solidFill>
                <a:latin typeface="+mj-lt"/>
                <a:ea typeface="SimSun"/>
              </a:rPr>
            </a:br>
            <a:br>
              <a:rPr lang="zh-CN" sz="2400" dirty="0">
                <a:solidFill>
                  <a:schemeClr val="tx1"/>
                </a:solidFill>
                <a:latin typeface="+mj-lt"/>
                <a:ea typeface="SimSun"/>
              </a:rPr>
            </a:br>
            <a:r>
              <a:rPr lang="zh-CN" sz="2400" dirty="0">
                <a:solidFill>
                  <a:schemeClr val="tx1"/>
                </a:solidFill>
                <a:latin typeface="+mj-lt"/>
                <a:ea typeface="SimSun"/>
              </a:rPr>
              <a:t>在国家法定节假日（如2022年统一日与劳</a:t>
            </a:r>
            <a:r>
              <a:rPr lang="zh-CN" sz="2400">
                <a:solidFill>
                  <a:schemeClr val="tx1"/>
                </a:solidFill>
                <a:latin typeface="+mj-lt"/>
                <a:ea typeface="SimSun"/>
              </a:rPr>
              <a:t>动节）</a:t>
            </a:r>
            <a:r>
              <a:rPr lang="zh-CN" altLang="en-US" sz="2400">
                <a:solidFill>
                  <a:schemeClr val="tx1"/>
                </a:solidFill>
                <a:latin typeface="+mj-lt"/>
                <a:ea typeface="SimSun"/>
              </a:rPr>
              <a:t>期间</a:t>
            </a:r>
            <a:r>
              <a:rPr lang="zh-CN" sz="2400">
                <a:solidFill>
                  <a:schemeClr val="tx1"/>
                </a:solidFill>
                <a:latin typeface="+mj-lt"/>
                <a:ea typeface="SimSun"/>
              </a:rPr>
              <a:t>，</a:t>
            </a:r>
            <a:r>
              <a:rPr lang="zh-CN" sz="2400" dirty="0">
                <a:solidFill>
                  <a:schemeClr val="tx1"/>
                </a:solidFill>
                <a:latin typeface="+mj-lt"/>
                <a:ea typeface="SimSun"/>
              </a:rPr>
              <a:t>若遇紧急订单，员工仍需到岗工作。若拒不服从，将面临扣薪经济处罚（每日最高30美元）。</a:t>
            </a:r>
            <a:br>
              <a:rPr lang="zh-CN" sz="2400" dirty="0">
                <a:solidFill>
                  <a:schemeClr val="tx1"/>
                </a:solidFill>
                <a:latin typeface="+mj-lt"/>
                <a:ea typeface="SimSun"/>
              </a:rPr>
            </a:br>
            <a:br>
              <a:rPr lang="zh-CN" sz="2400" dirty="0">
                <a:solidFill>
                  <a:schemeClr val="tx1"/>
                </a:solidFill>
                <a:latin typeface="+mj-lt"/>
                <a:ea typeface="SimSun"/>
              </a:rPr>
            </a:br>
            <a:r>
              <a:rPr lang="zh-CN" sz="2400" dirty="0">
                <a:solidFill>
                  <a:schemeClr val="tx1"/>
                </a:solidFill>
                <a:latin typeface="+mj-lt"/>
                <a:ea typeface="SimSun"/>
              </a:rPr>
              <a:t>一般而言，员工在下列情况下将面临经济处罚（从工资中扣除20-1000美元）：</a:t>
            </a:r>
            <a:br>
              <a:rPr lang="zh-CN" sz="2400" dirty="0">
                <a:solidFill>
                  <a:schemeClr val="tx1"/>
                </a:solidFill>
                <a:latin typeface="+mj-lt"/>
                <a:ea typeface="SimSun"/>
              </a:rPr>
            </a:br>
            <a:r>
              <a:rPr lang="zh-CN" sz="2400" dirty="0">
                <a:solidFill>
                  <a:schemeClr val="tx1"/>
                </a:solidFill>
                <a:latin typeface="+mj-lt"/>
                <a:ea typeface="SimSun"/>
              </a:rPr>
              <a:t>- 员工无故离岗（员工请假必须经两名不同主管批准；</a:t>
            </a:r>
            <a:r>
              <a:rPr lang="zh-CN" altLang="en-US" sz="2400" dirty="0">
                <a:solidFill>
                  <a:schemeClr val="tx1"/>
                </a:solidFill>
                <a:latin typeface="+mj-lt"/>
                <a:ea typeface="SimSun"/>
              </a:rPr>
              <a:t>但</a:t>
            </a:r>
            <a:r>
              <a:rPr lang="zh-CN" sz="2400" dirty="0">
                <a:solidFill>
                  <a:schemeClr val="tx1"/>
                </a:solidFill>
                <a:latin typeface="+mj-lt"/>
                <a:ea typeface="SimSun"/>
              </a:rPr>
              <a:t>审批标准不明确）</a:t>
            </a:r>
            <a:br>
              <a:rPr lang="zh-CN" sz="2400" dirty="0">
                <a:solidFill>
                  <a:schemeClr val="tx1"/>
                </a:solidFill>
                <a:latin typeface="+mj-lt"/>
                <a:ea typeface="SimSun"/>
              </a:rPr>
            </a:br>
            <a:r>
              <a:rPr lang="zh-CN" sz="2400" dirty="0">
                <a:solidFill>
                  <a:schemeClr val="tx1"/>
                </a:solidFill>
                <a:latin typeface="+mj-lt"/>
                <a:ea typeface="SimSun"/>
              </a:rPr>
              <a:t>- 迟到处罚：20-50美元；需注意的是，员工薪酬采用计件制形式（按生产件数计算）</a:t>
            </a:r>
            <a:br>
              <a:rPr lang="zh-CN" sz="2400" dirty="0">
                <a:solidFill>
                  <a:schemeClr val="tx1"/>
                </a:solidFill>
                <a:latin typeface="+mj-lt"/>
                <a:ea typeface="SimSun"/>
              </a:rPr>
            </a:br>
            <a:r>
              <a:rPr lang="zh-CN" sz="2400" dirty="0">
                <a:solidFill>
                  <a:schemeClr val="tx1"/>
                </a:solidFill>
                <a:latin typeface="+mj-lt"/>
                <a:ea typeface="SimSun"/>
              </a:rPr>
              <a:t>- 产品存在缺陷（最高罚金达1000美元）</a:t>
            </a:r>
          </a:p>
        </p:txBody>
      </p:sp>
      <p:sp>
        <p:nvSpPr>
          <p:cNvPr id="4" name="TextBox 3">
            <a:extLst>
              <a:ext uri="{FF2B5EF4-FFF2-40B4-BE49-F238E27FC236}">
                <a16:creationId xmlns:a16="http://schemas.microsoft.com/office/drawing/2014/main" id="{DE745FDC-C99D-4317-8A69-C7991EDFA015}"/>
              </a:ext>
            </a:extLst>
          </p:cNvPr>
          <p:cNvSpPr txBox="1"/>
          <p:nvPr/>
        </p:nvSpPr>
        <p:spPr>
          <a:xfrm>
            <a:off x="710126" y="463073"/>
            <a:ext cx="2999232" cy="584775"/>
          </a:xfrm>
          <a:prstGeom prst="rect">
            <a:avLst/>
          </a:prstGeom>
          <a:noFill/>
          <a:ln>
            <a:noFill/>
          </a:ln>
        </p:spPr>
        <p:txBody>
          <a:bodyPr wrap="square" lIns="91440" tIns="45720" rIns="91440" bIns="45720" rtlCol="0" anchor="t">
            <a:spAutoFit/>
          </a:bodyPr>
          <a:lstStyle/>
          <a:p>
            <a:r>
              <a:rPr lang="zh-CN" sz="3200" b="1">
                <a:latin typeface="+mj-lt"/>
                <a:ea typeface="SimSun"/>
              </a:rPr>
              <a:t>案例场景</a:t>
            </a:r>
          </a:p>
        </p:txBody>
      </p:sp>
    </p:spTree>
    <p:extLst>
      <p:ext uri="{BB962C8B-B14F-4D97-AF65-F5344CB8AC3E}">
        <p14:creationId xmlns:p14="http://schemas.microsoft.com/office/powerpoint/2010/main" val="2589513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g2cda75dcd27_1_0"/>
          <p:cNvSpPr txBox="1"/>
          <p:nvPr/>
        </p:nvSpPr>
        <p:spPr>
          <a:xfrm>
            <a:off x="553567" y="769553"/>
            <a:ext cx="3113903" cy="759032"/>
          </a:xfrm>
          <a:prstGeom prst="rect">
            <a:avLst/>
          </a:prstGeom>
          <a:noFill/>
          <a:ln>
            <a:noFill/>
          </a:ln>
        </p:spPr>
        <p:txBody>
          <a:bodyPr spcFirstLastPara="1" wrap="square" lIns="91425" tIns="45700" rIns="91425" bIns="45700" anchor="ctr" anchorCtr="0">
            <a:normAutofit/>
          </a:bodyPr>
          <a:lstStyle/>
          <a:p>
            <a:pPr>
              <a:lnSpc>
                <a:spcPct val="90000"/>
              </a:lnSpc>
              <a:buClr>
                <a:schemeClr val="dk1"/>
              </a:buClr>
              <a:buSzPts val="4400"/>
              <a:buFont typeface="Arial"/>
              <a:buNone/>
              <a:defRPr/>
            </a:pPr>
            <a:r>
              <a:rPr lang="zh-CN" sz="2800" b="1">
                <a:solidFill>
                  <a:schemeClr val="tx1"/>
                </a:solidFill>
                <a:latin typeface="+mj-lt"/>
                <a:ea typeface="SimSun"/>
                <a:cs typeface="Calibri"/>
                <a:sym typeface="Avenir"/>
              </a:rPr>
              <a:t>模块2.3</a:t>
            </a:r>
          </a:p>
        </p:txBody>
      </p:sp>
      <p:sp>
        <p:nvSpPr>
          <p:cNvPr id="2" name="Title 1">
            <a:extLst>
              <a:ext uri="{FF2B5EF4-FFF2-40B4-BE49-F238E27FC236}">
                <a16:creationId xmlns:a16="http://schemas.microsoft.com/office/drawing/2014/main" id="{3228FB0E-147E-4A07-9238-1E46E37913A0}"/>
              </a:ext>
            </a:extLst>
          </p:cNvPr>
          <p:cNvSpPr>
            <a:spLocks noGrp="1"/>
          </p:cNvSpPr>
          <p:nvPr>
            <p:ph type="ctrTitle" idx="4294967295"/>
          </p:nvPr>
        </p:nvSpPr>
        <p:spPr>
          <a:xfrm>
            <a:off x="560717" y="1517441"/>
            <a:ext cx="8007350" cy="1262062"/>
          </a:xfrm>
        </p:spPr>
        <p:txBody>
          <a:bodyPr>
            <a:normAutofit/>
          </a:bodyPr>
          <a:lstStyle/>
          <a:p>
            <a:r>
              <a:rPr lang="zh-CN" sz="2800" b="0" i="0" u="none" strike="noStrike" cap="none" dirty="0">
                <a:solidFill>
                  <a:schemeClr val="tx1"/>
                </a:solidFill>
                <a:latin typeface="+mj-lt"/>
                <a:ea typeface="SimSun"/>
                <a:cs typeface="Avenir"/>
                <a:sym typeface="Avenir"/>
              </a:rPr>
              <a:t>歧视</a:t>
            </a:r>
          </a:p>
        </p:txBody>
      </p:sp>
    </p:spTree>
    <p:extLst>
      <p:ext uri="{BB962C8B-B14F-4D97-AF65-F5344CB8AC3E}">
        <p14:creationId xmlns:p14="http://schemas.microsoft.com/office/powerpoint/2010/main" val="11308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2d06f2e0a19_0_293"/>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lang="en-US"/>
          </a:p>
        </p:txBody>
      </p:sp>
      <p:sp>
        <p:nvSpPr>
          <p:cNvPr id="278" name="Google Shape;278;g2d06f2e0a19_0_293"/>
          <p:cNvSpPr txBox="1"/>
          <p:nvPr/>
        </p:nvSpPr>
        <p:spPr>
          <a:xfrm>
            <a:off x="815762" y="652249"/>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zh-CN" sz="2800" b="1" i="0" u="none" strike="noStrike" cap="none" dirty="0">
                <a:solidFill>
                  <a:schemeClr val="tx1"/>
                </a:solidFill>
                <a:latin typeface="+mj-lt"/>
                <a:ea typeface="SimSun"/>
                <a:cs typeface="Avenir"/>
                <a:sym typeface="Avenir"/>
              </a:rPr>
              <a:t>歧视</a:t>
            </a:r>
          </a:p>
        </p:txBody>
      </p:sp>
      <p:sp>
        <p:nvSpPr>
          <p:cNvPr id="279" name="Google Shape;279;g2d06f2e0a19_0_293"/>
          <p:cNvSpPr txBox="1"/>
          <p:nvPr/>
        </p:nvSpPr>
        <p:spPr>
          <a:xfrm>
            <a:off x="815762" y="1308879"/>
            <a:ext cx="10955474" cy="4665939"/>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0000"/>
              </a:buClr>
              <a:buSzPts val="1800"/>
              <a:buFont typeface="Arial"/>
              <a:buNone/>
            </a:pPr>
            <a:r>
              <a:rPr lang="zh-CN" sz="2400" b="1" u="sng" dirty="0">
                <a:latin typeface="+mj-lt"/>
                <a:ea typeface="SimSun"/>
              </a:rPr>
              <a:t>FSC定义</a:t>
            </a:r>
          </a:p>
          <a:p>
            <a:pPr marL="101600" lvl="0">
              <a:lnSpc>
                <a:spcPct val="120000"/>
              </a:lnSpc>
              <a:buClr>
                <a:schemeClr val="dk1"/>
              </a:buClr>
              <a:buSzPts val="2000"/>
            </a:pPr>
            <a:r>
              <a:rPr lang="zh-CN" altLang="en-US" sz="2400" dirty="0">
                <a:solidFill>
                  <a:schemeClr val="dk1"/>
                </a:solidFill>
                <a:latin typeface="+mj-lt"/>
                <a:ea typeface="SimSun"/>
                <a:cs typeface="Avenir"/>
                <a:sym typeface="Avenir"/>
              </a:rPr>
              <a:t>包括</a:t>
            </a:r>
            <a:endParaRPr lang="en-US" altLang="zh-CN" sz="2400" dirty="0">
              <a:solidFill>
                <a:schemeClr val="dk1"/>
              </a:solidFill>
              <a:latin typeface="+mj-lt"/>
              <a:ea typeface="SimSun"/>
              <a:cs typeface="Avenir"/>
              <a:sym typeface="Avenir"/>
            </a:endParaRPr>
          </a:p>
          <a:p>
            <a:pPr marL="457200" lvl="0" indent="-355600">
              <a:lnSpc>
                <a:spcPct val="120000"/>
              </a:lnSpc>
              <a:buClr>
                <a:schemeClr val="dk1"/>
              </a:buClr>
              <a:buSzPts val="2000"/>
              <a:buFont typeface="Avenir"/>
              <a:buAutoNum type="alphaLcParenR"/>
            </a:pPr>
            <a:r>
              <a:rPr lang="zh-CN" altLang="en-US" sz="2400" dirty="0">
                <a:solidFill>
                  <a:schemeClr val="dk1"/>
                </a:solidFill>
                <a:latin typeface="+mj-lt"/>
                <a:ea typeface="SimSun"/>
                <a:cs typeface="Avenir"/>
                <a:sym typeface="Avenir"/>
              </a:rPr>
              <a:t>基于种族、肤色、性别、宗教、政治见解、民族血统、社会出身、性取向而做出的任何区别、排斥或偏好，这些区别、排斥或偏好会使就业或职业中机会或待遇的平等无效或受到损害；</a:t>
            </a:r>
            <a:endParaRPr lang="en-US" altLang="zh-CN" sz="2400" dirty="0">
              <a:solidFill>
                <a:schemeClr val="dk1"/>
              </a:solidFill>
              <a:latin typeface="+mj-lt"/>
              <a:ea typeface="SimSun"/>
              <a:cs typeface="Avenir"/>
              <a:sym typeface="Avenir"/>
            </a:endParaRPr>
          </a:p>
          <a:p>
            <a:pPr marL="457200" lvl="0" indent="-355600">
              <a:lnSpc>
                <a:spcPct val="120000"/>
              </a:lnSpc>
              <a:buClr>
                <a:schemeClr val="dk1"/>
              </a:buClr>
              <a:buSzPts val="2000"/>
              <a:buFont typeface="Avenir"/>
              <a:buAutoNum type="alphaLcParenR"/>
            </a:pPr>
            <a:r>
              <a:rPr lang="zh-CN" altLang="en-US" sz="2400" dirty="0">
                <a:solidFill>
                  <a:schemeClr val="dk1"/>
                </a:solidFill>
                <a:latin typeface="+mj-lt"/>
                <a:ea typeface="SimSun"/>
                <a:cs typeface="Avenir"/>
                <a:sym typeface="Avenir"/>
              </a:rPr>
              <a:t>此类其他区别、排斥或偏好有可能使有关成员在与代表雇主和工人组织协商后以及与其他适当机构协商后确定的在就业或职业中取消或损害机会平等或待遇平等</a:t>
            </a:r>
            <a:endParaRPr lang="en-US" altLang="zh-CN" sz="2400" dirty="0">
              <a:solidFill>
                <a:schemeClr val="dk1"/>
              </a:solidFill>
              <a:latin typeface="+mj-lt"/>
              <a:ea typeface="SimSun"/>
              <a:cs typeface="Avenir"/>
              <a:sym typeface="Avenir"/>
            </a:endParaRPr>
          </a:p>
          <a:p>
            <a:pPr marL="101600" lvl="0">
              <a:lnSpc>
                <a:spcPct val="120000"/>
              </a:lnSpc>
              <a:buClr>
                <a:schemeClr val="dk1"/>
              </a:buClr>
              <a:buSzPts val="2000"/>
            </a:pPr>
            <a:r>
              <a:rPr lang="zh-CN" altLang="en-US" sz="2400" dirty="0">
                <a:solidFill>
                  <a:schemeClr val="dk1"/>
                </a:solidFill>
                <a:latin typeface="+mj-lt"/>
                <a:ea typeface="SimSun"/>
                <a:cs typeface="Avenir"/>
                <a:sym typeface="Avenir"/>
              </a:rPr>
              <a:t>（劳工组织第</a:t>
            </a:r>
            <a:r>
              <a:rPr lang="en-US" altLang="zh-CN" sz="2400" dirty="0">
                <a:solidFill>
                  <a:schemeClr val="dk1"/>
                </a:solidFill>
                <a:latin typeface="+mj-lt"/>
                <a:ea typeface="SimSun"/>
                <a:cs typeface="Avenir"/>
                <a:sym typeface="Avenir"/>
              </a:rPr>
              <a:t>111</a:t>
            </a:r>
            <a:r>
              <a:rPr lang="zh-CN" altLang="en-US" sz="2400" dirty="0">
                <a:solidFill>
                  <a:schemeClr val="dk1"/>
                </a:solidFill>
                <a:latin typeface="+mj-lt"/>
                <a:ea typeface="SimSun"/>
                <a:cs typeface="Avenir"/>
                <a:sym typeface="Avenir"/>
              </a:rPr>
              <a:t>号公约第</a:t>
            </a:r>
            <a:r>
              <a:rPr lang="en-US" altLang="zh-CN" sz="2400" dirty="0">
                <a:solidFill>
                  <a:schemeClr val="dk1"/>
                </a:solidFill>
                <a:latin typeface="+mj-lt"/>
                <a:ea typeface="SimSun"/>
                <a:cs typeface="Avenir"/>
                <a:sym typeface="Avenir"/>
              </a:rPr>
              <a:t>1</a:t>
            </a:r>
            <a:r>
              <a:rPr lang="zh-CN" altLang="en-US" sz="2400" dirty="0">
                <a:solidFill>
                  <a:schemeClr val="dk1"/>
                </a:solidFill>
                <a:latin typeface="+mj-lt"/>
                <a:ea typeface="SimSun"/>
                <a:cs typeface="Avenir"/>
                <a:sym typeface="Avenir"/>
              </a:rPr>
              <a:t>条修订）</a:t>
            </a:r>
            <a:r>
              <a:rPr lang="zh-CN" sz="2400" dirty="0">
                <a:latin typeface="+mj-lt"/>
                <a:ea typeface="SimSun"/>
              </a:rPr>
              <a:t>。 </a:t>
            </a:r>
          </a:p>
          <a:p>
            <a:pPr marL="0" marR="0" lvl="0" indent="0" algn="l" rtl="0">
              <a:lnSpc>
                <a:spcPct val="120000"/>
              </a:lnSpc>
              <a:spcBef>
                <a:spcPts val="0"/>
              </a:spcBef>
              <a:spcAft>
                <a:spcPts val="0"/>
              </a:spcAft>
              <a:buClr>
                <a:srgbClr val="000000"/>
              </a:buClr>
              <a:buSzPts val="1800"/>
              <a:buFont typeface="Arial"/>
              <a:buNone/>
            </a:pPr>
            <a:endParaRPr sz="2400" b="0" i="0" u="none" strike="noStrike" cap="none" dirty="0">
              <a:solidFill>
                <a:srgbClr val="094B66"/>
              </a:solidFill>
              <a:latin typeface="+mj-lt"/>
              <a:ea typeface="Montserrat"/>
              <a:cs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2EF945-3205-4007-9715-4DE568DA963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A6FE01C2-15D9-405E-8555-411328B7408E}"/>
              </a:ext>
            </a:extLst>
          </p:cNvPr>
          <p:cNvSpPr>
            <a:spLocks noGrp="1"/>
          </p:cNvSpPr>
          <p:nvPr>
            <p:ph type="ctrTitle" idx="4294967295"/>
          </p:nvPr>
        </p:nvSpPr>
        <p:spPr>
          <a:xfrm>
            <a:off x="1197429" y="1369106"/>
            <a:ext cx="8886673" cy="4116387"/>
          </a:xfrm>
        </p:spPr>
        <p:txBody>
          <a:bodyPr>
            <a:noAutofit/>
          </a:bodyPr>
          <a:lstStyle/>
          <a:p>
            <a:pPr>
              <a:lnSpc>
                <a:spcPct val="120000"/>
              </a:lnSpc>
            </a:pPr>
            <a:r>
              <a:rPr lang="zh-CN" sz="3200" dirty="0">
                <a:latin typeface="+mn-lt"/>
                <a:ea typeface="SimSun"/>
              </a:rPr>
              <a:t>本模块将指导学员了解国际劳工标准及工作中基本原则和权利（FPRW）的核心意义，重点解析FSC核心劳工要求，并着重强调相关FSC的规范性要求。</a:t>
            </a:r>
          </a:p>
        </p:txBody>
      </p:sp>
    </p:spTree>
    <p:extLst>
      <p:ext uri="{BB962C8B-B14F-4D97-AF65-F5344CB8AC3E}">
        <p14:creationId xmlns:p14="http://schemas.microsoft.com/office/powerpoint/2010/main" val="1839850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2d06f2e0a19_0_293"/>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lang="en-US"/>
          </a:p>
        </p:txBody>
      </p:sp>
      <p:sp>
        <p:nvSpPr>
          <p:cNvPr id="278" name="Google Shape;278;g2d06f2e0a19_0_293"/>
          <p:cNvSpPr txBox="1"/>
          <p:nvPr/>
        </p:nvSpPr>
        <p:spPr>
          <a:xfrm>
            <a:off x="815762" y="565985"/>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zh-CN" sz="2800" b="1" i="0" u="none" strike="noStrike" cap="none" dirty="0">
                <a:solidFill>
                  <a:schemeClr val="tx1"/>
                </a:solidFill>
                <a:latin typeface="+mj-lt"/>
                <a:ea typeface="SimSun"/>
                <a:cs typeface="Avenir"/>
                <a:sym typeface="Avenir"/>
              </a:rPr>
              <a:t>歧视条款</a:t>
            </a:r>
          </a:p>
        </p:txBody>
      </p:sp>
      <p:graphicFrame>
        <p:nvGraphicFramePr>
          <p:cNvPr id="2" name="Table 1">
            <a:extLst>
              <a:ext uri="{FF2B5EF4-FFF2-40B4-BE49-F238E27FC236}">
                <a16:creationId xmlns:a16="http://schemas.microsoft.com/office/drawing/2014/main" id="{0DA8AC2D-C452-1CDF-6139-AD8AFDE34C2D}"/>
              </a:ext>
            </a:extLst>
          </p:cNvPr>
          <p:cNvGraphicFramePr>
            <a:graphicFrameLocks noGrp="1"/>
          </p:cNvGraphicFramePr>
          <p:nvPr>
            <p:extLst>
              <p:ext uri="{D42A27DB-BD31-4B8C-83A1-F6EECF244321}">
                <p14:modId xmlns:p14="http://schemas.microsoft.com/office/powerpoint/2010/main" val="3603541378"/>
              </p:ext>
            </p:extLst>
          </p:nvPr>
        </p:nvGraphicFramePr>
        <p:xfrm>
          <a:off x="646981" y="1351471"/>
          <a:ext cx="11251649" cy="4060093"/>
        </p:xfrm>
        <a:graphic>
          <a:graphicData uri="http://schemas.openxmlformats.org/drawingml/2006/table">
            <a:tbl>
              <a:tblPr firstRow="1" bandRow="1">
                <a:tableStyleId>{71BC4060-6BB9-4E93-9ACE-6D17136CAB8D}</a:tableStyleId>
              </a:tblPr>
              <a:tblGrid>
                <a:gridCol w="2547077">
                  <a:extLst>
                    <a:ext uri="{9D8B030D-6E8A-4147-A177-3AD203B41FA5}">
                      <a16:colId xmlns:a16="http://schemas.microsoft.com/office/drawing/2014/main" val="1737919689"/>
                    </a:ext>
                  </a:extLst>
                </a:gridCol>
                <a:gridCol w="8704572">
                  <a:extLst>
                    <a:ext uri="{9D8B030D-6E8A-4147-A177-3AD203B41FA5}">
                      <a16:colId xmlns:a16="http://schemas.microsoft.com/office/drawing/2014/main" val="2219923454"/>
                    </a:ext>
                  </a:extLst>
                </a:gridCol>
              </a:tblGrid>
              <a:tr h="1608899">
                <a:tc>
                  <a:txBody>
                    <a:bodyPr/>
                    <a:lstStyle/>
                    <a:p>
                      <a:pPr marL="101600" marR="0" lvl="0" indent="0" algn="l">
                        <a:lnSpc>
                          <a:spcPct val="120000"/>
                        </a:lnSpc>
                        <a:spcBef>
                          <a:spcPts val="0"/>
                        </a:spcBef>
                        <a:spcAft>
                          <a:spcPts val="0"/>
                        </a:spcAft>
                        <a:buClr>
                          <a:srgbClr val="000000"/>
                        </a:buClr>
                        <a:buNone/>
                      </a:pPr>
                      <a:r>
                        <a:rPr lang="zh-CN" sz="2000" b="1" i="0" u="none" strike="noStrike" noProof="0" dirty="0">
                          <a:solidFill>
                            <a:schemeClr val="dk1"/>
                          </a:solidFill>
                          <a:latin typeface="+mj-lt"/>
                          <a:ea typeface="SimSun"/>
                        </a:rPr>
                        <a:t>歧视</a:t>
                      </a:r>
                      <a:r>
                        <a:rPr lang="zh-CN" altLang="en-US" sz="2000" b="1" i="0" u="none" strike="noStrike" noProof="0" dirty="0">
                          <a:solidFill>
                            <a:schemeClr val="dk1"/>
                          </a:solidFill>
                          <a:latin typeface="+mj-lt"/>
                          <a:ea typeface="SimSun"/>
                        </a:rPr>
                        <a:t>理由</a:t>
                      </a:r>
                      <a:r>
                        <a:rPr lang="zh-CN" sz="2000" b="1" i="0" u="none" strike="noStrike" noProof="0" dirty="0">
                          <a:solidFill>
                            <a:schemeClr val="dk1"/>
                          </a:solidFill>
                          <a:latin typeface="+mj-lt"/>
                          <a:ea typeface="SimSun"/>
                        </a:rPr>
                        <a:t> </a:t>
                      </a:r>
                    </a:p>
                    <a:p>
                      <a:pPr lvl="0" algn="l" rtl="0">
                        <a:lnSpc>
                          <a:spcPct val="120000"/>
                        </a:lnSpc>
                        <a:buNone/>
                      </a:pPr>
                      <a:endParaRPr lang="en-US" sz="2000" dirty="0">
                        <a:latin typeface="+mj-lt"/>
                      </a:endParaRPr>
                    </a:p>
                  </a:txBody>
                  <a:tcPr>
                    <a:lnL w="0">
                      <a:noFill/>
                    </a:lnL>
                    <a:lnR w="0">
                      <a:noFill/>
                    </a:lnR>
                    <a:lnT w="0">
                      <a:noFill/>
                    </a:lnT>
                    <a:lnB w="0">
                      <a:noFill/>
                    </a:lnB>
                  </a:tcPr>
                </a:tc>
                <a:tc>
                  <a:txBody>
                    <a:bodyPr/>
                    <a:lstStyle/>
                    <a:p>
                      <a:pPr lvl="0" algn="l">
                        <a:lnSpc>
                          <a:spcPct val="120000"/>
                        </a:lnSpc>
                        <a:spcBef>
                          <a:spcPts val="0"/>
                        </a:spcBef>
                        <a:spcAft>
                          <a:spcPts val="0"/>
                        </a:spcAft>
                        <a:buNone/>
                      </a:pPr>
                      <a:r>
                        <a:rPr lang="zh-CN" sz="2000" b="0" i="0" u="none" strike="noStrike" noProof="0" dirty="0">
                          <a:solidFill>
                            <a:schemeClr val="dk1"/>
                          </a:solidFill>
                          <a:latin typeface="+mj-lt"/>
                          <a:ea typeface="SimSun"/>
                        </a:rPr>
                        <a:t>种族、肤色、性别、性取向、性别认同、宗教、政治见解、社会出身、民族出身（出生地）、怀孕、健康状况、艾滋病病毒感染状况、残疾、工会会员身份、国籍、移民身份、年龄、家庭责任、</a:t>
                      </a:r>
                      <a:r>
                        <a:rPr lang="zh-CN" altLang="en-US" sz="2000" b="0" i="0" u="none" strike="noStrike" noProof="0" dirty="0">
                          <a:solidFill>
                            <a:schemeClr val="dk1"/>
                          </a:solidFill>
                          <a:latin typeface="+mj-lt"/>
                          <a:ea typeface="SimSun"/>
                        </a:rPr>
                        <a:t>原住民</a:t>
                      </a:r>
                      <a:r>
                        <a:rPr lang="zh-CN" sz="2000" b="0" i="0" u="none" strike="noStrike" noProof="0" dirty="0">
                          <a:solidFill>
                            <a:schemeClr val="dk1"/>
                          </a:solidFill>
                          <a:latin typeface="+mj-lt"/>
                          <a:ea typeface="SimSun"/>
                        </a:rPr>
                        <a:t>血统等。 </a:t>
                      </a:r>
                    </a:p>
                  </a:txBody>
                  <a:tcPr>
                    <a:lnL w="0">
                      <a:noFill/>
                    </a:lnL>
                    <a:lnR w="0">
                      <a:noFill/>
                    </a:lnR>
                    <a:lnT w="0">
                      <a:noFill/>
                    </a:lnT>
                    <a:lnB w="0">
                      <a:noFill/>
                    </a:lnB>
                  </a:tcPr>
                </a:tc>
                <a:extLst>
                  <a:ext uri="{0D108BD9-81ED-4DB2-BD59-A6C34878D82A}">
                    <a16:rowId xmlns:a16="http://schemas.microsoft.com/office/drawing/2014/main" val="3555975937"/>
                  </a:ext>
                </a:extLst>
              </a:tr>
              <a:tr h="606347">
                <a:tc>
                  <a:txBody>
                    <a:bodyPr/>
                    <a:lstStyle/>
                    <a:p>
                      <a:pPr marL="101600" marR="0" lvl="0" indent="0" algn="l">
                        <a:lnSpc>
                          <a:spcPct val="120000"/>
                        </a:lnSpc>
                        <a:spcBef>
                          <a:spcPts val="0"/>
                        </a:spcBef>
                        <a:spcAft>
                          <a:spcPts val="0"/>
                        </a:spcAft>
                        <a:buClr>
                          <a:srgbClr val="000000"/>
                        </a:buClr>
                        <a:buNone/>
                      </a:pPr>
                      <a:r>
                        <a:rPr lang="zh-CN" sz="2000" b="1" i="0" u="none" strike="noStrike" noProof="0" dirty="0">
                          <a:solidFill>
                            <a:schemeClr val="dk1"/>
                          </a:solidFill>
                          <a:latin typeface="+mj-lt"/>
                          <a:ea typeface="SimSun"/>
                        </a:rPr>
                        <a:t>歧视类型</a:t>
                      </a:r>
                    </a:p>
                  </a:txBody>
                  <a:tcPr>
                    <a:lnL w="0">
                      <a:noFill/>
                    </a:lnL>
                    <a:lnR w="0">
                      <a:noFill/>
                    </a:lnR>
                    <a:lnT w="0">
                      <a:noFill/>
                    </a:lnT>
                    <a:lnB w="0">
                      <a:noFill/>
                    </a:lnB>
                  </a:tcPr>
                </a:tc>
                <a:tc>
                  <a:txBody>
                    <a:bodyPr/>
                    <a:lstStyle/>
                    <a:p>
                      <a:pPr>
                        <a:lnSpc>
                          <a:spcPct val="120000"/>
                        </a:lnSpc>
                      </a:pPr>
                      <a:endParaRPr lang="en-US" sz="2000" dirty="0">
                        <a:latin typeface="+mj-lt"/>
                      </a:endParaRPr>
                    </a:p>
                  </a:txBody>
                  <a:tcPr>
                    <a:lnL w="0">
                      <a:noFill/>
                    </a:lnL>
                    <a:lnR w="0">
                      <a:noFill/>
                    </a:lnR>
                    <a:lnT w="0">
                      <a:noFill/>
                    </a:lnT>
                    <a:lnB w="0">
                      <a:noFill/>
                    </a:lnB>
                  </a:tcPr>
                </a:tc>
                <a:extLst>
                  <a:ext uri="{0D108BD9-81ED-4DB2-BD59-A6C34878D82A}">
                    <a16:rowId xmlns:a16="http://schemas.microsoft.com/office/drawing/2014/main" val="2449876018"/>
                  </a:ext>
                </a:extLst>
              </a:tr>
              <a:tr h="841033">
                <a:tc>
                  <a:txBody>
                    <a:bodyPr/>
                    <a:lstStyle/>
                    <a:p>
                      <a:pPr marL="457200" marR="0" lvl="0" indent="-355600" algn="l">
                        <a:lnSpc>
                          <a:spcPct val="120000"/>
                        </a:lnSpc>
                        <a:spcBef>
                          <a:spcPts val="0"/>
                        </a:spcBef>
                        <a:spcAft>
                          <a:spcPts val="0"/>
                        </a:spcAft>
                        <a:buClr>
                          <a:srgbClr val="000000"/>
                        </a:buClr>
                        <a:buFont typeface="Arial"/>
                        <a:buChar char="•"/>
                      </a:pPr>
                      <a:r>
                        <a:rPr lang="zh-CN" sz="2000" b="1" i="0" u="none" strike="noStrike" noProof="0" dirty="0">
                          <a:solidFill>
                            <a:schemeClr val="dk1"/>
                          </a:solidFill>
                          <a:latin typeface="+mj-lt"/>
                          <a:ea typeface="SimSun"/>
                        </a:rPr>
                        <a:t>直接歧视</a:t>
                      </a:r>
                    </a:p>
                    <a:p>
                      <a:pPr lvl="1" algn="l" rtl="0">
                        <a:lnSpc>
                          <a:spcPct val="120000"/>
                        </a:lnSpc>
                        <a:buNone/>
                      </a:pPr>
                      <a:endParaRPr lang="en-US" sz="2000" dirty="0">
                        <a:latin typeface="+mj-lt"/>
                      </a:endParaRPr>
                    </a:p>
                  </a:txBody>
                  <a:tcPr>
                    <a:lnL w="0">
                      <a:noFill/>
                    </a:lnL>
                    <a:lnR w="0">
                      <a:noFill/>
                    </a:lnR>
                    <a:lnT w="0">
                      <a:noFill/>
                    </a:lnT>
                    <a:lnB w="0">
                      <a:noFill/>
                    </a:lnB>
                  </a:tcPr>
                </a:tc>
                <a:tc>
                  <a:txBody>
                    <a:bodyPr/>
                    <a:lstStyle/>
                    <a:p>
                      <a:pPr lvl="0" algn="l">
                        <a:lnSpc>
                          <a:spcPct val="120000"/>
                        </a:lnSpc>
                        <a:spcBef>
                          <a:spcPts val="0"/>
                        </a:spcBef>
                        <a:spcAft>
                          <a:spcPts val="0"/>
                        </a:spcAft>
                        <a:buNone/>
                      </a:pPr>
                      <a:r>
                        <a:rPr lang="zh-CN" sz="2000" b="0" i="0" u="none" strike="noStrike" noProof="0" dirty="0">
                          <a:solidFill>
                            <a:schemeClr val="dk1"/>
                          </a:solidFill>
                          <a:latin typeface="+mj-lt"/>
                          <a:ea typeface="SimSun"/>
                        </a:rPr>
                        <a:t>含有歧视性年龄限制的招聘广告、因怀孕解雇女性（性别原因）以及因工会所属关系而遭到差别对待。 </a:t>
                      </a:r>
                    </a:p>
                  </a:txBody>
                  <a:tcPr>
                    <a:lnL w="0">
                      <a:noFill/>
                    </a:lnL>
                    <a:lnR w="0">
                      <a:noFill/>
                    </a:lnR>
                    <a:lnT w="0">
                      <a:noFill/>
                    </a:lnT>
                    <a:lnB w="0">
                      <a:noFill/>
                    </a:lnB>
                  </a:tcPr>
                </a:tc>
                <a:extLst>
                  <a:ext uri="{0D108BD9-81ED-4DB2-BD59-A6C34878D82A}">
                    <a16:rowId xmlns:a16="http://schemas.microsoft.com/office/drawing/2014/main" val="384325738"/>
                  </a:ext>
                </a:extLst>
              </a:tr>
              <a:tr h="1003814">
                <a:tc>
                  <a:txBody>
                    <a:bodyPr/>
                    <a:lstStyle/>
                    <a:p>
                      <a:pPr marL="457200" marR="0" lvl="0" indent="-355600" algn="l">
                        <a:lnSpc>
                          <a:spcPct val="120000"/>
                        </a:lnSpc>
                        <a:spcBef>
                          <a:spcPts val="0"/>
                        </a:spcBef>
                        <a:spcAft>
                          <a:spcPts val="0"/>
                        </a:spcAft>
                        <a:buClr>
                          <a:srgbClr val="000000"/>
                        </a:buClr>
                        <a:buFont typeface="Arial"/>
                        <a:buChar char="•"/>
                      </a:pPr>
                      <a:r>
                        <a:rPr lang="zh-CN" sz="2000" b="1" i="0" u="none" strike="noStrike" noProof="0">
                          <a:solidFill>
                            <a:schemeClr val="dk1"/>
                          </a:solidFill>
                          <a:latin typeface="+mj-lt"/>
                          <a:ea typeface="SimSun"/>
                        </a:rPr>
                        <a:t>间接歧视</a:t>
                      </a:r>
                    </a:p>
                    <a:p>
                      <a:pPr lvl="0" algn="l" rtl="0">
                        <a:lnSpc>
                          <a:spcPct val="120000"/>
                        </a:lnSpc>
                        <a:buNone/>
                      </a:pPr>
                      <a:endParaRPr lang="en-US" sz="2000" dirty="0">
                        <a:latin typeface="+mj-lt"/>
                      </a:endParaRPr>
                    </a:p>
                  </a:txBody>
                  <a:tcPr>
                    <a:lnL w="0">
                      <a:noFill/>
                    </a:lnL>
                    <a:lnR w="0">
                      <a:noFill/>
                    </a:lnR>
                    <a:lnT w="0">
                      <a:noFill/>
                    </a:lnT>
                    <a:lnB w="0">
                      <a:noFill/>
                    </a:lnB>
                  </a:tcPr>
                </a:tc>
                <a:tc>
                  <a:txBody>
                    <a:bodyPr/>
                    <a:lstStyle/>
                    <a:p>
                      <a:pPr lvl="0" algn="l">
                        <a:lnSpc>
                          <a:spcPct val="120000"/>
                        </a:lnSpc>
                        <a:spcBef>
                          <a:spcPts val="0"/>
                        </a:spcBef>
                        <a:spcAft>
                          <a:spcPts val="0"/>
                        </a:spcAft>
                        <a:buNone/>
                      </a:pPr>
                      <a:r>
                        <a:rPr lang="zh-CN" sz="2000" b="0" i="0" u="none" strike="noStrike" noProof="0" dirty="0">
                          <a:solidFill>
                            <a:schemeClr val="dk1"/>
                          </a:solidFill>
                          <a:latin typeface="+mj-lt"/>
                          <a:ea typeface="SimSun"/>
                        </a:rPr>
                        <a:t>仅限全职员工晋升、仅在业余时间提供培训、要求连续工作满一定年限方可享受福利（休产假的女性员工除外）</a:t>
                      </a:r>
                    </a:p>
                  </a:txBody>
                  <a:tcPr>
                    <a:lnL w="0">
                      <a:noFill/>
                    </a:lnL>
                    <a:lnR w="0">
                      <a:noFill/>
                    </a:lnR>
                    <a:lnT w="0">
                      <a:noFill/>
                    </a:lnT>
                    <a:lnB w="0">
                      <a:noFill/>
                    </a:lnB>
                  </a:tcPr>
                </a:tc>
                <a:extLst>
                  <a:ext uri="{0D108BD9-81ED-4DB2-BD59-A6C34878D82A}">
                    <a16:rowId xmlns:a16="http://schemas.microsoft.com/office/drawing/2014/main" val="692683895"/>
                  </a:ext>
                </a:extLst>
              </a:tr>
            </a:tbl>
          </a:graphicData>
        </a:graphic>
      </p:graphicFrame>
    </p:spTree>
    <p:extLst>
      <p:ext uri="{BB962C8B-B14F-4D97-AF65-F5344CB8AC3E}">
        <p14:creationId xmlns:p14="http://schemas.microsoft.com/office/powerpoint/2010/main" val="2406273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2cdebc45f94_0_25"/>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2" name="Title 1">
            <a:extLst>
              <a:ext uri="{FF2B5EF4-FFF2-40B4-BE49-F238E27FC236}">
                <a16:creationId xmlns:a16="http://schemas.microsoft.com/office/drawing/2014/main" id="{CD660C53-B089-45F1-BDE6-52D51E50D1EF}"/>
              </a:ext>
            </a:extLst>
          </p:cNvPr>
          <p:cNvSpPr>
            <a:spLocks noGrp="1"/>
          </p:cNvSpPr>
          <p:nvPr>
            <p:ph type="ctrTitle" idx="4294967295"/>
          </p:nvPr>
        </p:nvSpPr>
        <p:spPr>
          <a:xfrm>
            <a:off x="783925" y="476010"/>
            <a:ext cx="3486150" cy="825500"/>
          </a:xfrm>
        </p:spPr>
        <p:txBody>
          <a:bodyPr>
            <a:normAutofit/>
          </a:bodyPr>
          <a:lstStyle/>
          <a:p>
            <a:r>
              <a:rPr lang="zh-CN" sz="2800" b="1">
                <a:solidFill>
                  <a:schemeClr val="tx1"/>
                </a:solidFill>
                <a:latin typeface="+mj-lt"/>
                <a:ea typeface="SimSun"/>
                <a:sym typeface="Arial"/>
              </a:rPr>
              <a:t>练习</a:t>
            </a:r>
          </a:p>
        </p:txBody>
      </p:sp>
      <p:sp>
        <p:nvSpPr>
          <p:cNvPr id="144" name="Google Shape;144;g2cdebc45f94_0_25"/>
          <p:cNvSpPr txBox="1"/>
          <p:nvPr/>
        </p:nvSpPr>
        <p:spPr>
          <a:xfrm>
            <a:off x="783925" y="1618122"/>
            <a:ext cx="7571405" cy="4116909"/>
          </a:xfrm>
          <a:prstGeom prst="rect">
            <a:avLst/>
          </a:prstGeom>
          <a:solidFill>
            <a:schemeClr val="bg1"/>
          </a:solidFill>
          <a:ln>
            <a:noFill/>
          </a:ln>
        </p:spPr>
        <p:txBody>
          <a:bodyPr spcFirstLastPara="1" wrap="square" lIns="0" tIns="0" rIns="0" bIns="0" anchor="t" anchorCtr="0">
            <a:normAutofit/>
          </a:bodyPr>
          <a:lstStyle/>
          <a:p>
            <a:pPr marL="0" marR="0" lvl="0" indent="0" algn="l" defTabSz="914400" rtl="0" eaLnBrk="1" fontAlgn="auto" latinLnBrk="0" hangingPunct="1">
              <a:lnSpc>
                <a:spcPct val="120000"/>
              </a:lnSpc>
              <a:spcBef>
                <a:spcPts val="0"/>
              </a:spcBef>
              <a:spcAft>
                <a:spcPts val="0"/>
              </a:spcAft>
              <a:buClr>
                <a:srgbClr val="2B2E2F"/>
              </a:buClr>
              <a:buSzPts val="720"/>
              <a:buFont typeface="Arial"/>
              <a:buNone/>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在对</a:t>
            </a:r>
            <a:r>
              <a:rPr lang="zh-CN" sz="2400" dirty="0">
                <a:solidFill>
                  <a:srgbClr val="2B2E2F"/>
                </a:solidFill>
                <a:latin typeface="+mj-lt"/>
                <a:ea typeface="SimSun"/>
                <a:cs typeface="Avenir"/>
                <a:sym typeface="Avenir"/>
              </a:rPr>
              <a:t>“</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Super Bamboo Inc</a:t>
            </a:r>
            <a:r>
              <a:rPr lang="zh-CN" sz="2400" dirty="0">
                <a:solidFill>
                  <a:srgbClr val="2B2E2F"/>
                </a:solidFill>
                <a:latin typeface="+mj-lt"/>
                <a:ea typeface="SimSun"/>
                <a:cs typeface="Avenir"/>
                <a:sym typeface="Avenir"/>
              </a:rPr>
              <a:t>.”进行审核期间，</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发现该公司发布了下列招聘广告：</a:t>
            </a:r>
          </a:p>
          <a:p>
            <a:pPr marL="0" marR="0" lvl="0" indent="0" algn="l" defTabSz="914400" rtl="0" eaLnBrk="1" fontAlgn="auto" latinLnBrk="0" hangingPunct="1">
              <a:lnSpc>
                <a:spcPct val="120000"/>
              </a:lnSpc>
              <a:spcBef>
                <a:spcPts val="0"/>
              </a:spcBef>
              <a:spcAft>
                <a:spcPts val="0"/>
              </a:spcAft>
              <a:buClr>
                <a:srgbClr val="2B2E2F"/>
              </a:buClr>
              <a:buSzPts val="720"/>
              <a:buFont typeface="Arial"/>
              <a:buNone/>
              <a:tabLst/>
              <a:defRPr/>
            </a:pPr>
            <a:endParaRPr lang="en-US" sz="2400" b="0" i="0" u="none" strike="noStrike" kern="0" cap="none" spc="0" normalizeH="0" baseline="0" noProof="0" dirty="0">
              <a:ln>
                <a:noFill/>
              </a:ln>
              <a:solidFill>
                <a:srgbClr val="2B2E2F"/>
              </a:solidFill>
              <a:effectLst/>
              <a:uLnTx/>
              <a:uFillTx/>
              <a:latin typeface="+mj-lt"/>
              <a:ea typeface="Avenir"/>
              <a:cs typeface="Avenir"/>
            </a:endParaRPr>
          </a:p>
          <a:p>
            <a:pPr marL="1438275" marR="0" lvl="0" indent="-474345" algn="l" defTabSz="914400" rtl="0" eaLnBrk="1" fontAlgn="auto" latinLnBrk="0" hangingPunct="1">
              <a:lnSpc>
                <a:spcPct val="120000"/>
              </a:lnSpc>
              <a:spcBef>
                <a:spcPts val="0"/>
              </a:spcBef>
              <a:spcAft>
                <a:spcPts val="0"/>
              </a:spcAft>
              <a:buClrTx/>
              <a:buSzPct val="100000"/>
              <a:buFont typeface="+mj-lt"/>
              <a:buAutoNum type="alphaLcParenR"/>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普通员工：35-50岁</a:t>
            </a:r>
          </a:p>
          <a:p>
            <a:pPr marL="1438275" marR="0" lvl="0" indent="-474345" algn="l" defTabSz="914400" rtl="0" eaLnBrk="1" fontAlgn="auto" latinLnBrk="0" hangingPunct="1">
              <a:lnSpc>
                <a:spcPct val="120000"/>
              </a:lnSpc>
              <a:spcBef>
                <a:spcPts val="0"/>
              </a:spcBef>
              <a:spcAft>
                <a:spcPts val="0"/>
              </a:spcAft>
              <a:buClrTx/>
              <a:buSzPct val="100000"/>
              <a:buFont typeface="+mj-lt"/>
              <a:buAutoNum type="alphaLcParenR"/>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生产工人：18-45岁</a:t>
            </a:r>
          </a:p>
          <a:p>
            <a:pPr marL="1438275" marR="0" lvl="0" indent="-474345" algn="l" defTabSz="914400" rtl="0" eaLnBrk="1" fontAlgn="auto" latinLnBrk="0" hangingPunct="1">
              <a:lnSpc>
                <a:spcPct val="120000"/>
              </a:lnSpc>
              <a:spcBef>
                <a:spcPts val="0"/>
              </a:spcBef>
              <a:spcAft>
                <a:spcPts val="0"/>
              </a:spcAft>
              <a:buClrTx/>
              <a:buSzPct val="100000"/>
              <a:buFont typeface="+mj-lt"/>
              <a:buAutoNum type="alphaLcParenR"/>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销售部门员工：18-36岁</a:t>
            </a:r>
          </a:p>
        </p:txBody>
      </p:sp>
      <p:sp>
        <p:nvSpPr>
          <p:cNvPr id="145" name="Google Shape;145;g2cdebc45f94_0_25"/>
          <p:cNvSpPr txBox="1"/>
          <p:nvPr/>
        </p:nvSpPr>
        <p:spPr>
          <a:xfrm>
            <a:off x="8902700" y="1618122"/>
            <a:ext cx="3240984" cy="4116909"/>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469900" indent="-469900">
              <a:lnSpc>
                <a:spcPct val="120000"/>
              </a:lnSpc>
              <a:buSzPct val="100000"/>
              <a:buFont typeface="Arial"/>
              <a:buAutoNum type="arabicPeriod"/>
              <a:defRPr/>
            </a:pPr>
            <a:endParaRPr lang="en-US" sz="2400" dirty="0">
              <a:solidFill>
                <a:schemeClr val="tx1"/>
              </a:solidFill>
              <a:latin typeface="+mj-lt"/>
              <a:ea typeface="+mn-ea"/>
              <a:cs typeface="Segoe UI"/>
              <a:sym typeface="Avenir"/>
            </a:endParaRPr>
          </a:p>
          <a:p>
            <a:pPr>
              <a:lnSpc>
                <a:spcPct val="120000"/>
              </a:lnSpc>
              <a:buSzPct val="100000"/>
              <a:defRPr/>
            </a:pPr>
            <a:r>
              <a:rPr lang="zh-CN" sz="2400" b="1" dirty="0">
                <a:solidFill>
                  <a:schemeClr val="tx1"/>
                </a:solidFill>
                <a:latin typeface="+mj-lt"/>
                <a:ea typeface="SimSun"/>
                <a:cs typeface="Segoe UI"/>
                <a:sym typeface="Avenir"/>
              </a:rPr>
              <a:t>Q1.</a:t>
            </a:r>
            <a:r>
              <a:rPr lang="zh-CN" sz="2400" dirty="0">
                <a:solidFill>
                  <a:schemeClr val="tx1"/>
                </a:solidFill>
                <a:latin typeface="+mj-lt"/>
                <a:ea typeface="SimSun"/>
                <a:cs typeface="Segoe UI"/>
                <a:sym typeface="Avenir"/>
              </a:rPr>
              <a:t>这些年龄限制是否构成歧视？ </a:t>
            </a:r>
          </a:p>
          <a:p>
            <a:pPr marL="469900" indent="-469900">
              <a:lnSpc>
                <a:spcPct val="120000"/>
              </a:lnSpc>
              <a:buSzPct val="100000"/>
              <a:buFont typeface="Arial"/>
              <a:buAutoNum type="arabicPeriod"/>
              <a:defRPr/>
            </a:pPr>
            <a:endParaRPr lang="en-US" sz="2400" dirty="0">
              <a:solidFill>
                <a:schemeClr val="tx1"/>
              </a:solidFill>
              <a:latin typeface="+mj-lt"/>
              <a:ea typeface="+mn-ea"/>
              <a:cs typeface="Segoe UI"/>
              <a:sym typeface="Avenir"/>
            </a:endParaRPr>
          </a:p>
          <a:p>
            <a:pPr>
              <a:lnSpc>
                <a:spcPct val="120000"/>
              </a:lnSpc>
              <a:buSzPct val="100000"/>
              <a:defRPr/>
            </a:pPr>
            <a:r>
              <a:rPr lang="zh-CN" sz="2400" b="1" dirty="0">
                <a:solidFill>
                  <a:schemeClr val="tx1"/>
                </a:solidFill>
                <a:latin typeface="+mj-lt"/>
                <a:ea typeface="SimSun"/>
                <a:cs typeface="Segoe UI"/>
                <a:sym typeface="Avenir"/>
              </a:rPr>
              <a:t>Q2.</a:t>
            </a:r>
            <a:r>
              <a:rPr lang="zh-CN" sz="2400" dirty="0">
                <a:solidFill>
                  <a:schemeClr val="tx1"/>
                </a:solidFill>
                <a:latin typeface="+mj-lt"/>
                <a:ea typeface="SimSun"/>
                <a:cs typeface="Segoe UI"/>
                <a:sym typeface="Avenir"/>
              </a:rPr>
              <a:t>企业设定年龄限制的可能原因是什么？</a:t>
            </a:r>
          </a:p>
          <a:p>
            <a:pPr marL="469900" indent="-469900">
              <a:lnSpc>
                <a:spcPct val="120000"/>
              </a:lnSpc>
              <a:buSzPct val="100000"/>
              <a:buFont typeface="Arial"/>
              <a:buAutoNum type="arabicPeriod"/>
              <a:defRPr/>
            </a:pPr>
            <a:endParaRPr lang="en-US" sz="2400" dirty="0">
              <a:solidFill>
                <a:schemeClr val="tx1"/>
              </a:solidFill>
              <a:latin typeface="+mj-lt"/>
              <a:ea typeface="+mn-ea"/>
              <a:cs typeface="Segoe UI"/>
              <a:sym typeface="Avenir"/>
            </a:endParaRPr>
          </a:p>
        </p:txBody>
      </p:sp>
    </p:spTree>
    <p:extLst>
      <p:ext uri="{BB962C8B-B14F-4D97-AF65-F5344CB8AC3E}">
        <p14:creationId xmlns:p14="http://schemas.microsoft.com/office/powerpoint/2010/main" val="2304240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C134B4-0336-4F6A-923B-88594EF1D7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22</a:t>
            </a:fld>
            <a:endParaRPr lang="en-US"/>
          </a:p>
        </p:txBody>
      </p:sp>
      <p:sp>
        <p:nvSpPr>
          <p:cNvPr id="3" name="Title 2">
            <a:extLst>
              <a:ext uri="{FF2B5EF4-FFF2-40B4-BE49-F238E27FC236}">
                <a16:creationId xmlns:a16="http://schemas.microsoft.com/office/drawing/2014/main" id="{3CC321CF-9EFA-42DC-ADC5-1C15DF9486B9}"/>
              </a:ext>
            </a:extLst>
          </p:cNvPr>
          <p:cNvSpPr>
            <a:spLocks noGrp="1"/>
          </p:cNvSpPr>
          <p:nvPr>
            <p:ph type="ctrTitle" idx="4294967295"/>
          </p:nvPr>
        </p:nvSpPr>
        <p:spPr>
          <a:xfrm>
            <a:off x="483199" y="1409699"/>
            <a:ext cx="11225602" cy="4799013"/>
          </a:xfrm>
          <a:noFill/>
          <a:ln>
            <a:noFill/>
          </a:ln>
        </p:spPr>
        <p:txBody>
          <a:bodyPr spcFirstLastPara="1" wrap="square" lIns="91425" tIns="45700" rIns="91425" bIns="45700" anchor="t" anchorCtr="0">
            <a:noAutofit/>
          </a:bodyPr>
          <a:lstStyle/>
          <a:p>
            <a:pPr algn="just">
              <a:lnSpc>
                <a:spcPct val="120000"/>
              </a:lnSpc>
            </a:pPr>
            <a:r>
              <a:rPr lang="zh-CN" sz="2400" dirty="0">
                <a:solidFill>
                  <a:schemeClr val="tx1"/>
                </a:solidFill>
                <a:latin typeface="+mj-lt"/>
                <a:ea typeface="SimSun"/>
              </a:rPr>
              <a:t>在对Super Bamboo Inc.审核过程中，明确发现承包商制定了不予雇用未满18岁员工的明文政策。在与人力资源部门及管理层面谈过程中，对方提及该政策旨在规避聘用未成年员工时需办理的复杂行政手续，尽管该国法定最低就业年龄为15岁。 </a:t>
            </a:r>
            <a:br>
              <a:rPr lang="zh-CN" sz="2400" dirty="0">
                <a:solidFill>
                  <a:schemeClr val="tx1"/>
                </a:solidFill>
                <a:latin typeface="+mj-lt"/>
                <a:ea typeface="SimSun"/>
              </a:rPr>
            </a:br>
            <a:br>
              <a:rPr lang="zh-CN" sz="2400" dirty="0">
                <a:solidFill>
                  <a:schemeClr val="tx1"/>
                </a:solidFill>
                <a:latin typeface="+mj-lt"/>
                <a:ea typeface="SimSun"/>
              </a:rPr>
            </a:br>
            <a:r>
              <a:rPr lang="zh-CN" sz="2400" dirty="0">
                <a:solidFill>
                  <a:schemeClr val="tx1"/>
                </a:solidFill>
                <a:latin typeface="+mj-lt"/>
                <a:ea typeface="SimSun"/>
              </a:rPr>
              <a:t>您</a:t>
            </a:r>
            <a:r>
              <a:rPr lang="zh-CN" altLang="en-US" sz="2400" dirty="0">
                <a:solidFill>
                  <a:schemeClr val="tx1"/>
                </a:solidFill>
                <a:latin typeface="+mj-lt"/>
                <a:ea typeface="SimSun"/>
              </a:rPr>
              <a:t>认为不符合项原因是什么</a:t>
            </a:r>
            <a:r>
              <a:rPr lang="zh-CN" sz="2400" dirty="0">
                <a:solidFill>
                  <a:schemeClr val="tx1"/>
                </a:solidFill>
                <a:latin typeface="+mj-lt"/>
                <a:ea typeface="SimSun"/>
              </a:rPr>
              <a:t>？</a:t>
            </a:r>
          </a:p>
        </p:txBody>
      </p:sp>
      <p:sp>
        <p:nvSpPr>
          <p:cNvPr id="4" name="TextBox 3">
            <a:extLst>
              <a:ext uri="{FF2B5EF4-FFF2-40B4-BE49-F238E27FC236}">
                <a16:creationId xmlns:a16="http://schemas.microsoft.com/office/drawing/2014/main" id="{DE745FDC-C99D-4317-8A69-C7991EDFA015}"/>
              </a:ext>
            </a:extLst>
          </p:cNvPr>
          <p:cNvSpPr txBox="1"/>
          <p:nvPr/>
        </p:nvSpPr>
        <p:spPr>
          <a:xfrm>
            <a:off x="445698" y="532316"/>
            <a:ext cx="2999232" cy="584775"/>
          </a:xfrm>
          <a:prstGeom prst="rect">
            <a:avLst/>
          </a:prstGeom>
          <a:noFill/>
        </p:spPr>
        <p:txBody>
          <a:bodyPr wrap="square" lIns="91440" tIns="45720" rIns="91440" bIns="45720" rtlCol="0" anchor="t">
            <a:spAutoFit/>
          </a:bodyPr>
          <a:lstStyle/>
          <a:p>
            <a:r>
              <a:rPr lang="zh-CN" sz="3200" b="1">
                <a:solidFill>
                  <a:schemeClr val="tx1"/>
                </a:solidFill>
                <a:latin typeface="+mj-lt"/>
                <a:ea typeface="SimSun"/>
              </a:rPr>
              <a:t>案例场景</a:t>
            </a:r>
          </a:p>
        </p:txBody>
      </p:sp>
    </p:spTree>
    <p:extLst>
      <p:ext uri="{BB962C8B-B14F-4D97-AF65-F5344CB8AC3E}">
        <p14:creationId xmlns:p14="http://schemas.microsoft.com/office/powerpoint/2010/main" val="3481673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g2cda75dcd27_1_0"/>
          <p:cNvSpPr txBox="1"/>
          <p:nvPr/>
        </p:nvSpPr>
        <p:spPr>
          <a:xfrm>
            <a:off x="726095" y="970836"/>
            <a:ext cx="3113903" cy="759032"/>
          </a:xfrm>
          <a:prstGeom prst="rect">
            <a:avLst/>
          </a:prstGeom>
          <a:noFill/>
          <a:ln>
            <a:noFill/>
          </a:ln>
        </p:spPr>
        <p:txBody>
          <a:bodyPr spcFirstLastPara="1" wrap="square" lIns="0" tIns="0" rIns="0" bIns="0" anchor="t" anchorCtr="0">
            <a:noAutofit/>
          </a:bodyPr>
          <a:lstStyle/>
          <a:p>
            <a:pPr marL="0" marR="0" lvl="0" indent="0" algn="ctr" defTabSz="914400" rtl="0" eaLnBrk="1" fontAlgn="auto" latinLnBrk="0" hangingPunct="1">
              <a:lnSpc>
                <a:spcPct val="120000"/>
              </a:lnSpc>
              <a:spcBef>
                <a:spcPts val="0"/>
              </a:spcBef>
              <a:spcAft>
                <a:spcPts val="0"/>
              </a:spcAft>
              <a:buClr>
                <a:srgbClr val="000000"/>
              </a:buClr>
              <a:buSzPts val="4000"/>
              <a:buFont typeface="Arial"/>
              <a:buNone/>
              <a:tabLst/>
              <a:defRPr/>
            </a:pPr>
            <a:r>
              <a:rPr kumimoji="0" lang="zh-CN" sz="3600" b="0" i="0" u="none" strike="noStrike" cap="none" normalizeH="0" baseline="0" noProof="0">
                <a:ln>
                  <a:noFill/>
                </a:ln>
                <a:effectLst/>
                <a:uLnTx/>
                <a:uFillTx/>
                <a:latin typeface="Avenir"/>
                <a:ea typeface="SimSun"/>
                <a:cs typeface="Avenir"/>
                <a:sym typeface="Avenir"/>
              </a:rPr>
              <a:t>模块2.4</a:t>
            </a:r>
          </a:p>
        </p:txBody>
      </p:sp>
      <p:sp>
        <p:nvSpPr>
          <p:cNvPr id="2" name="Title 1">
            <a:extLst>
              <a:ext uri="{FF2B5EF4-FFF2-40B4-BE49-F238E27FC236}">
                <a16:creationId xmlns:a16="http://schemas.microsoft.com/office/drawing/2014/main" id="{3228FB0E-147E-4A07-9238-1E46E37913A0}"/>
              </a:ext>
            </a:extLst>
          </p:cNvPr>
          <p:cNvSpPr>
            <a:spLocks noGrp="1"/>
          </p:cNvSpPr>
          <p:nvPr>
            <p:ph type="ctrTitle" idx="4294967295"/>
          </p:nvPr>
        </p:nvSpPr>
        <p:spPr>
          <a:xfrm>
            <a:off x="517585" y="2078157"/>
            <a:ext cx="9473840" cy="1190176"/>
          </a:xfrm>
          <a:noFill/>
          <a:ln>
            <a:noFill/>
          </a:ln>
        </p:spPr>
        <p:txBody>
          <a:bodyPr spcFirstLastPara="1" wrap="square" lIns="0" tIns="0" rIns="0" bIns="0" anchor="t" anchorCtr="0">
            <a:noAutofit/>
          </a:bodyPr>
          <a:lstStyle/>
          <a:p>
            <a:pPr>
              <a:lnSpc>
                <a:spcPct val="120000"/>
              </a:lnSpc>
              <a:buClr>
                <a:srgbClr val="000000"/>
              </a:buClr>
              <a:buSzPts val="4000"/>
              <a:defRPr/>
            </a:pPr>
            <a:r>
              <a:rPr lang="zh-CN" sz="3200" dirty="0">
                <a:solidFill>
                  <a:srgbClr val="000000"/>
                </a:solidFill>
                <a:latin typeface="Avenir"/>
                <a:ea typeface="SimSun"/>
                <a:sym typeface="Arial"/>
              </a:rPr>
              <a:t>结社自由和集体谈判</a:t>
            </a:r>
          </a:p>
        </p:txBody>
      </p:sp>
    </p:spTree>
    <p:extLst>
      <p:ext uri="{BB962C8B-B14F-4D97-AF65-F5344CB8AC3E}">
        <p14:creationId xmlns:p14="http://schemas.microsoft.com/office/powerpoint/2010/main" val="922621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2e89abc793f_0_34"/>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24</a:t>
            </a:fld>
            <a:endParaRPr lang="en-US"/>
          </a:p>
        </p:txBody>
      </p:sp>
      <p:sp>
        <p:nvSpPr>
          <p:cNvPr id="341" name="Google Shape;341;g2e89abc793f_0_34"/>
          <p:cNvSpPr txBox="1"/>
          <p:nvPr/>
        </p:nvSpPr>
        <p:spPr>
          <a:xfrm>
            <a:off x="562002" y="473105"/>
            <a:ext cx="11337897" cy="4656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zh-CN" sz="2800" b="1" i="0" u="none" strike="noStrike" cap="none">
                <a:solidFill>
                  <a:schemeClr val="tx1"/>
                </a:solidFill>
                <a:latin typeface="+mj-lt"/>
                <a:ea typeface="SimSun"/>
                <a:cs typeface="Avenir"/>
                <a:sym typeface="Avenir"/>
              </a:rPr>
              <a:t>结社自由和集体谈判 - 定义</a:t>
            </a:r>
          </a:p>
        </p:txBody>
      </p:sp>
      <p:sp>
        <p:nvSpPr>
          <p:cNvPr id="342" name="Google Shape;342;g2e89abc793f_0_34"/>
          <p:cNvSpPr txBox="1"/>
          <p:nvPr/>
        </p:nvSpPr>
        <p:spPr>
          <a:xfrm>
            <a:off x="562002" y="1658975"/>
            <a:ext cx="5058213" cy="4201011"/>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0000"/>
              </a:buClr>
              <a:buSzPts val="1800"/>
              <a:buFont typeface="Arial"/>
              <a:buNone/>
            </a:pPr>
            <a:r>
              <a:rPr lang="zh-CN" altLang="en-US" sz="2400" b="1" u="sng" dirty="0">
                <a:solidFill>
                  <a:schemeClr val="dk1"/>
                </a:solidFill>
                <a:latin typeface="+mj-lt"/>
                <a:ea typeface="SimSun"/>
                <a:cs typeface="Avenir"/>
                <a:sym typeface="Avenir"/>
              </a:rPr>
              <a:t>国际</a:t>
            </a:r>
            <a:r>
              <a:rPr lang="zh-CN" sz="2400" b="1" i="0" u="sng" strike="noStrike" cap="none" dirty="0">
                <a:solidFill>
                  <a:schemeClr val="dk1"/>
                </a:solidFill>
                <a:latin typeface="+mj-lt"/>
                <a:ea typeface="SimSun"/>
                <a:cs typeface="Avenir"/>
                <a:sym typeface="Avenir"/>
              </a:rPr>
              <a:t>劳工组织第87号公约《结社自由与组织权利</a:t>
            </a:r>
            <a:r>
              <a:rPr lang="zh-CN" altLang="en-US" sz="2400" b="1" i="0" u="sng" strike="noStrike" cap="none" dirty="0">
                <a:solidFill>
                  <a:schemeClr val="dk1"/>
                </a:solidFill>
                <a:latin typeface="+mj-lt"/>
                <a:ea typeface="SimSun"/>
                <a:cs typeface="Avenir"/>
                <a:sym typeface="Avenir"/>
              </a:rPr>
              <a:t>保护</a:t>
            </a:r>
            <a:r>
              <a:rPr lang="zh-CN" sz="2400" b="1" i="0" u="sng" strike="noStrike" cap="none" dirty="0">
                <a:solidFill>
                  <a:schemeClr val="dk1"/>
                </a:solidFill>
                <a:latin typeface="+mj-lt"/>
                <a:ea typeface="SimSun"/>
                <a:cs typeface="Avenir"/>
                <a:sym typeface="Avenir"/>
              </a:rPr>
              <a:t>公约》第2条：</a:t>
            </a:r>
          </a:p>
          <a:p>
            <a:pPr marL="0" marR="0" lvl="0" indent="0" algn="l" rtl="0">
              <a:lnSpc>
                <a:spcPct val="120000"/>
              </a:lnSpc>
              <a:spcBef>
                <a:spcPts val="0"/>
              </a:spcBef>
              <a:spcAft>
                <a:spcPts val="0"/>
              </a:spcAft>
              <a:buClr>
                <a:srgbClr val="000000"/>
              </a:buClr>
              <a:buSzPts val="1800"/>
              <a:buFont typeface="Arial"/>
              <a:buNone/>
            </a:pPr>
            <a:endParaRPr sz="2400" dirty="0">
              <a:solidFill>
                <a:schemeClr val="dk1"/>
              </a:solidFill>
              <a:latin typeface="+mj-lt"/>
              <a:ea typeface="Avenir"/>
              <a:cs typeface="Avenir"/>
              <a:sym typeface="Avenir"/>
            </a:endParaRPr>
          </a:p>
          <a:p>
            <a:pPr marL="0" marR="0" lvl="0" indent="0" algn="just" rtl="0">
              <a:lnSpc>
                <a:spcPct val="120000"/>
              </a:lnSpc>
              <a:spcBef>
                <a:spcPts val="0"/>
              </a:spcBef>
              <a:spcAft>
                <a:spcPts val="0"/>
              </a:spcAft>
              <a:buClr>
                <a:srgbClr val="000000"/>
              </a:buClr>
              <a:buSzPts val="1800"/>
              <a:buFont typeface="Arial"/>
              <a:buNone/>
            </a:pPr>
            <a:r>
              <a:rPr lang="zh-CN" sz="2400" i="0" u="none" strike="noStrike" cap="none" dirty="0">
                <a:solidFill>
                  <a:schemeClr val="dk1"/>
                </a:solidFill>
                <a:latin typeface="+mj-lt"/>
                <a:ea typeface="SimSun"/>
                <a:cs typeface="Avenir"/>
                <a:sym typeface="Avenir"/>
              </a:rPr>
              <a:t>“</a:t>
            </a:r>
            <a:r>
              <a:rPr lang="zh-CN" altLang="en-US" sz="2400" i="0" u="none" strike="noStrike" cap="none" dirty="0">
                <a:solidFill>
                  <a:schemeClr val="dk1"/>
                </a:solidFill>
                <a:latin typeface="+mj-lt"/>
                <a:ea typeface="SimSun"/>
                <a:cs typeface="Avenir"/>
                <a:sym typeface="Avenir"/>
              </a:rPr>
              <a:t>凡工人及雇主，无分轩轾，不须经过事前批准手续，均有权建立他们自己愿意建立的组织和在仅仅遵守有关组织的规章的情况下加入他们自己愿意加入的组织。</a:t>
            </a:r>
            <a:r>
              <a:rPr lang="zh-CN" sz="2400" i="0" u="none" strike="noStrike" cap="none" dirty="0">
                <a:solidFill>
                  <a:schemeClr val="dk1"/>
                </a:solidFill>
                <a:latin typeface="+mj-lt"/>
                <a:ea typeface="SimSun"/>
                <a:cs typeface="Avenir"/>
                <a:sym typeface="Avenir"/>
              </a:rPr>
              <a:t>”</a:t>
            </a:r>
          </a:p>
          <a:p>
            <a:pPr marL="0" marR="0" lvl="0" indent="0" algn="l" rtl="0">
              <a:lnSpc>
                <a:spcPct val="120000"/>
              </a:lnSpc>
              <a:spcBef>
                <a:spcPts val="0"/>
              </a:spcBef>
              <a:spcAft>
                <a:spcPts val="0"/>
              </a:spcAft>
              <a:buClr>
                <a:srgbClr val="000000"/>
              </a:buClr>
              <a:buSzPts val="1800"/>
              <a:buFont typeface="Arial"/>
              <a:buNone/>
            </a:pPr>
            <a:endParaRPr sz="2400" i="0" u="none" strike="noStrike" cap="none" dirty="0">
              <a:solidFill>
                <a:schemeClr val="dk1"/>
              </a:solidFill>
              <a:latin typeface="+mj-lt"/>
              <a:ea typeface="Avenir"/>
              <a:cs typeface="Avenir"/>
              <a:sym typeface="Avenir"/>
            </a:endParaRPr>
          </a:p>
        </p:txBody>
      </p:sp>
      <p:sp>
        <p:nvSpPr>
          <p:cNvPr id="5" name="Google Shape;342;g2e89abc793f_0_34">
            <a:extLst>
              <a:ext uri="{FF2B5EF4-FFF2-40B4-BE49-F238E27FC236}">
                <a16:creationId xmlns:a16="http://schemas.microsoft.com/office/drawing/2014/main" id="{A900955E-7ABA-4939-9B88-8F29D3FB8012}"/>
              </a:ext>
            </a:extLst>
          </p:cNvPr>
          <p:cNvSpPr txBox="1"/>
          <p:nvPr/>
        </p:nvSpPr>
        <p:spPr>
          <a:xfrm>
            <a:off x="6096154" y="3308785"/>
            <a:ext cx="5533844" cy="2501859"/>
          </a:xfrm>
          <a:prstGeom prst="rect">
            <a:avLst/>
          </a:prstGeom>
          <a:noFill/>
          <a:ln>
            <a:noFill/>
          </a:ln>
        </p:spPr>
        <p:txBody>
          <a:bodyPr spcFirstLastPara="1" wrap="square" lIns="91425" tIns="45700" rIns="91425" bIns="45700" anchor="t" anchorCtr="0">
            <a:noAutofit/>
          </a:bodyPr>
          <a:lstStyle/>
          <a:p>
            <a:pPr>
              <a:lnSpc>
                <a:spcPct val="120000"/>
              </a:lnSpc>
              <a:buSzPts val="1800"/>
            </a:pPr>
            <a:r>
              <a:rPr lang="zh-CN" sz="2400" b="1" i="0" u="sng" strike="noStrike" cap="none" dirty="0">
                <a:solidFill>
                  <a:schemeClr val="dk1"/>
                </a:solidFill>
                <a:latin typeface="+mn-lt"/>
                <a:ea typeface="SimSun"/>
                <a:cs typeface="Avenir"/>
                <a:sym typeface="Avenir"/>
              </a:rPr>
              <a:t>FSC定义：集体谈判</a:t>
            </a:r>
          </a:p>
          <a:p>
            <a:pPr marL="0" marR="0" lvl="0" indent="0" algn="l">
              <a:lnSpc>
                <a:spcPct val="120000"/>
              </a:lnSpc>
              <a:spcBef>
                <a:spcPts val="0"/>
              </a:spcBef>
              <a:spcAft>
                <a:spcPts val="0"/>
              </a:spcAft>
              <a:buSzPts val="1800"/>
              <a:buFont typeface="Arial"/>
              <a:buNone/>
            </a:pPr>
            <a:endParaRPr lang="en-US" sz="2400" b="1" u="sng" dirty="0">
              <a:solidFill>
                <a:schemeClr val="dk1"/>
              </a:solidFill>
              <a:latin typeface="+mn-lt"/>
              <a:ea typeface="Avenir"/>
              <a:cs typeface="Avenir"/>
            </a:endParaRPr>
          </a:p>
          <a:p>
            <a:pPr marL="0" marR="0" lvl="0" indent="0" algn="just" rtl="0">
              <a:lnSpc>
                <a:spcPct val="120000"/>
              </a:lnSpc>
              <a:spcBef>
                <a:spcPts val="0"/>
              </a:spcBef>
              <a:spcAft>
                <a:spcPts val="0"/>
              </a:spcAft>
              <a:buClr>
                <a:srgbClr val="000000"/>
              </a:buClr>
              <a:buSzPts val="1800"/>
              <a:buFont typeface="Arial"/>
              <a:buNone/>
            </a:pPr>
            <a:r>
              <a:rPr lang="zh-CN" altLang="en-US" sz="2400" i="0" u="none" strike="noStrike" cap="none" dirty="0">
                <a:solidFill>
                  <a:schemeClr val="dk1"/>
                </a:solidFill>
                <a:latin typeface="+mn-lt"/>
                <a:ea typeface="SimSun"/>
                <a:cs typeface="Avenir"/>
                <a:sym typeface="Avenir"/>
              </a:rPr>
              <a:t>“雇主或雇主组织与工人组织之间为规范雇佣条款和条件而进行的自愿协商程序，旨在达成集体协议”</a:t>
            </a:r>
          </a:p>
        </p:txBody>
      </p:sp>
      <p:pic>
        <p:nvPicPr>
          <p:cNvPr id="3" name="Picture 2">
            <a:extLst>
              <a:ext uri="{FF2B5EF4-FFF2-40B4-BE49-F238E27FC236}">
                <a16:creationId xmlns:a16="http://schemas.microsoft.com/office/drawing/2014/main" id="{E302E5E1-8BF8-4AD5-A5AD-258326EA663A}"/>
              </a:ext>
            </a:extLst>
          </p:cNvPr>
          <p:cNvPicPr>
            <a:picLocks noChangeAspect="1"/>
          </p:cNvPicPr>
          <p:nvPr/>
        </p:nvPicPr>
        <p:blipFill>
          <a:blip r:embed="rId3"/>
          <a:stretch>
            <a:fillRect/>
          </a:stretch>
        </p:blipFill>
        <p:spPr>
          <a:xfrm>
            <a:off x="7114939" y="1251611"/>
            <a:ext cx="3445624" cy="161015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47"/>
        <p:cNvGrpSpPr/>
        <p:nvPr/>
      </p:nvGrpSpPr>
      <p:grpSpPr>
        <a:xfrm>
          <a:off x="0" y="0"/>
          <a:ext cx="0" cy="0"/>
          <a:chOff x="0" y="0"/>
          <a:chExt cx="0" cy="0"/>
        </a:xfrm>
      </p:grpSpPr>
      <p:sp useBgFill="1">
        <p:nvSpPr>
          <p:cNvPr id="354" name="Rectangle 35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0005150D-C69B-4DFB-AA2B-D19E6BBE873B}"/>
              </a:ext>
            </a:extLst>
          </p:cNvPr>
          <p:cNvPicPr>
            <a:picLocks noChangeAspect="1"/>
          </p:cNvPicPr>
          <p:nvPr/>
        </p:nvPicPr>
        <p:blipFill>
          <a:blip r:embed="rId3"/>
          <a:srcRect l="27034" r="-1" b="-1"/>
          <a:stretch/>
        </p:blipFill>
        <p:spPr>
          <a:xfrm>
            <a:off x="0" y="266700"/>
            <a:ext cx="8917572" cy="6324600"/>
          </a:xfrm>
          <a:prstGeom prst="rect">
            <a:avLst/>
          </a:prstGeom>
        </p:spPr>
      </p:pic>
      <p:sp>
        <p:nvSpPr>
          <p:cNvPr id="356" name="Rectangle 35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9" name="Google Shape;349;g2d06f2e0a19_0_341"/>
          <p:cNvSpPr txBox="1"/>
          <p:nvPr/>
        </p:nvSpPr>
        <p:spPr>
          <a:xfrm>
            <a:off x="4521200" y="452063"/>
            <a:ext cx="7366000" cy="5953873"/>
          </a:xfrm>
          <a:prstGeom prst="rect">
            <a:avLst/>
          </a:prstGeom>
          <a:solidFill>
            <a:schemeClr val="bg1"/>
          </a:solidFill>
        </p:spPr>
        <p:txBody>
          <a:bodyPr spcFirstLastPara="1" vert="horz" lIns="91440" tIns="45720" rIns="91440" bIns="45720" rtlCol="0" anchorCtr="0">
            <a:noAutofit/>
          </a:bodyPr>
          <a:lstStyle/>
          <a:p>
            <a:pPr marR="0" lvl="0">
              <a:lnSpc>
                <a:spcPct val="140000"/>
              </a:lnSpc>
              <a:spcBef>
                <a:spcPts val="0"/>
              </a:spcBef>
              <a:spcAft>
                <a:spcPts val="0"/>
              </a:spcAft>
              <a:buClr>
                <a:srgbClr val="000000"/>
              </a:buClr>
              <a:buSzPts val="1600"/>
            </a:pPr>
            <a:r>
              <a:rPr lang="zh-CN" sz="2400" b="1" i="0" u="none" strike="noStrike" cap="none" dirty="0">
                <a:solidFill>
                  <a:schemeClr val="tx1"/>
                </a:solidFill>
                <a:latin typeface="+mn-lt"/>
                <a:ea typeface="SimSun"/>
                <a:cs typeface="+mn-cs"/>
                <a:sym typeface="Avenir"/>
              </a:rPr>
              <a:t>国际劳工组织第154号公约（《集体谈判公约》，1981年）对</a:t>
            </a:r>
            <a:r>
              <a:rPr lang="zh-CN" sz="2400" b="1" dirty="0">
                <a:solidFill>
                  <a:schemeClr val="tx1"/>
                </a:solidFill>
                <a:latin typeface="+mn-lt"/>
                <a:ea typeface="SimSun"/>
                <a:cs typeface="+mn-cs"/>
                <a:sym typeface="Avenir"/>
              </a:rPr>
              <a:t>“集体</a:t>
            </a:r>
            <a:r>
              <a:rPr lang="zh-CN" sz="2400" b="1" i="0" u="none" strike="noStrike" cap="none" dirty="0">
                <a:solidFill>
                  <a:schemeClr val="tx1"/>
                </a:solidFill>
                <a:latin typeface="+mn-lt"/>
                <a:ea typeface="SimSun"/>
                <a:cs typeface="+mn-cs"/>
                <a:sym typeface="Avenir"/>
              </a:rPr>
              <a:t>谈判</a:t>
            </a:r>
            <a:r>
              <a:rPr lang="zh-CN" sz="2400" b="1" dirty="0">
                <a:solidFill>
                  <a:schemeClr val="tx1"/>
                </a:solidFill>
                <a:latin typeface="+mn-lt"/>
                <a:ea typeface="SimSun"/>
                <a:cs typeface="+mn-cs"/>
                <a:sym typeface="Avenir"/>
              </a:rPr>
              <a:t>”</a:t>
            </a:r>
            <a:r>
              <a:rPr lang="zh-CN" sz="2400" b="1" i="0" u="none" strike="noStrike" cap="none" dirty="0">
                <a:solidFill>
                  <a:schemeClr val="tx1"/>
                </a:solidFill>
                <a:latin typeface="+mn-lt"/>
                <a:ea typeface="SimSun"/>
                <a:cs typeface="+mn-cs"/>
                <a:sym typeface="Avenir"/>
              </a:rPr>
              <a:t>一词进行了如下定义：</a:t>
            </a:r>
          </a:p>
          <a:p>
            <a:pPr marL="0" marR="0" lvl="0" indent="-228600">
              <a:lnSpc>
                <a:spcPct val="140000"/>
              </a:lnSpc>
              <a:spcBef>
                <a:spcPts val="0"/>
              </a:spcBef>
              <a:spcAft>
                <a:spcPts val="0"/>
              </a:spcAft>
              <a:buClr>
                <a:srgbClr val="000000"/>
              </a:buClr>
              <a:buSzPts val="1600"/>
              <a:buFont typeface="Arial" panose="020B0604020202020204" pitchFamily="34" charset="0"/>
              <a:buChar char="•"/>
            </a:pPr>
            <a:endParaRPr lang="en-US" sz="2400" kern="1200" dirty="0">
              <a:solidFill>
                <a:schemeClr val="tx1"/>
              </a:solidFill>
              <a:latin typeface="+mn-lt"/>
              <a:ea typeface="+mn-ea"/>
              <a:cs typeface="+mn-cs"/>
              <a:sym typeface="Avenir"/>
            </a:endParaRPr>
          </a:p>
          <a:p>
            <a:pPr marL="0" marR="0" lvl="0" indent="-228600">
              <a:lnSpc>
                <a:spcPct val="140000"/>
              </a:lnSpc>
              <a:spcBef>
                <a:spcPts val="0"/>
              </a:spcBef>
              <a:spcAft>
                <a:spcPts val="0"/>
              </a:spcAft>
              <a:buClr>
                <a:srgbClr val="000000"/>
              </a:buClr>
              <a:buSzPts val="1600"/>
              <a:buFont typeface="Arial" panose="020B0604020202020204" pitchFamily="34" charset="0"/>
              <a:buChar char="•"/>
            </a:pPr>
            <a:r>
              <a:rPr lang="zh-CN" altLang="en-US" sz="2400" i="0" u="none" strike="noStrike" cap="none" dirty="0">
                <a:solidFill>
                  <a:schemeClr val="tx1"/>
                </a:solidFill>
                <a:latin typeface="+mn-lt"/>
                <a:ea typeface="SimSun"/>
                <a:cs typeface="+mn-cs"/>
                <a:sym typeface="Avenir"/>
              </a:rPr>
              <a:t>“雇主或雇主组织作为一方、与工人组织作为另一方之间进行的所有协商活动，目的是：</a:t>
            </a:r>
          </a:p>
          <a:p>
            <a:pPr marL="0" marR="0" lvl="0" indent="-228600">
              <a:lnSpc>
                <a:spcPct val="140000"/>
              </a:lnSpc>
              <a:spcBef>
                <a:spcPts val="0"/>
              </a:spcBef>
              <a:spcAft>
                <a:spcPts val="0"/>
              </a:spcAft>
              <a:buClr>
                <a:srgbClr val="000000"/>
              </a:buClr>
              <a:buSzPts val="1600"/>
              <a:buFont typeface="Arial" panose="020B0604020202020204" pitchFamily="34" charset="0"/>
              <a:buChar char="•"/>
            </a:pPr>
            <a:endParaRPr lang="zh-CN" altLang="en-US" sz="2400" i="0" u="none" strike="noStrike" cap="none" dirty="0">
              <a:solidFill>
                <a:schemeClr val="tx1"/>
              </a:solidFill>
              <a:latin typeface="+mn-lt"/>
              <a:ea typeface="SimSun"/>
              <a:cs typeface="+mn-cs"/>
              <a:sym typeface="Avenir"/>
            </a:endParaRPr>
          </a:p>
          <a:p>
            <a:pPr lvl="7" indent="-228600">
              <a:lnSpc>
                <a:spcPct val="140000"/>
              </a:lnSpc>
              <a:buSzPts val="1600"/>
              <a:buFont typeface="Arial" panose="020B0604020202020204" pitchFamily="34" charset="0"/>
              <a:buChar char="•"/>
            </a:pPr>
            <a:r>
              <a:rPr lang="zh-CN" altLang="en-US" sz="2400" i="0" u="none" strike="noStrike" cap="none" dirty="0">
                <a:solidFill>
                  <a:schemeClr val="tx1"/>
                </a:solidFill>
                <a:latin typeface="+mn-lt"/>
                <a:ea typeface="SimSun"/>
                <a:cs typeface="+mn-cs"/>
                <a:sym typeface="Avenir"/>
              </a:rPr>
              <a:t>决定工作条件和就业条款，或</a:t>
            </a:r>
          </a:p>
          <a:p>
            <a:pPr lvl="7" indent="-228600">
              <a:lnSpc>
                <a:spcPct val="140000"/>
              </a:lnSpc>
              <a:buSzPts val="1600"/>
              <a:buFont typeface="Arial" panose="020B0604020202020204" pitchFamily="34" charset="0"/>
              <a:buChar char="•"/>
            </a:pPr>
            <a:r>
              <a:rPr lang="zh-CN" altLang="en-US" sz="2400" i="0" u="none" strike="noStrike" cap="none" dirty="0">
                <a:solidFill>
                  <a:schemeClr val="tx1"/>
                </a:solidFill>
                <a:latin typeface="+mn-lt"/>
                <a:ea typeface="SimSun"/>
                <a:cs typeface="+mn-cs"/>
                <a:sym typeface="Avenir"/>
              </a:rPr>
              <a:t>规范雇主与工人之间的关系，或</a:t>
            </a:r>
          </a:p>
          <a:p>
            <a:pPr lvl="7" indent="-228600">
              <a:lnSpc>
                <a:spcPct val="140000"/>
              </a:lnSpc>
              <a:buSzPts val="1600"/>
              <a:buFont typeface="Arial" panose="020B0604020202020204" pitchFamily="34" charset="0"/>
              <a:buChar char="•"/>
            </a:pPr>
            <a:r>
              <a:rPr lang="zh-CN" altLang="en-US" sz="2400" i="0" u="none" strike="noStrike" cap="none" dirty="0">
                <a:solidFill>
                  <a:schemeClr val="tx1"/>
                </a:solidFill>
                <a:latin typeface="+mn-lt"/>
                <a:ea typeface="SimSun"/>
                <a:cs typeface="+mn-cs"/>
                <a:sym typeface="Avenir"/>
              </a:rPr>
              <a:t>规范雇主或雇主组织与一家或多家工人组织之间的关系”。</a:t>
            </a:r>
          </a:p>
        </p:txBody>
      </p:sp>
      <p:sp>
        <p:nvSpPr>
          <p:cNvPr id="348" name="Google Shape;348;g2d06f2e0a19_0_341"/>
          <p:cNvSpPr txBox="1">
            <a:spLocks noGrp="1"/>
          </p:cNvSpPr>
          <p:nvPr>
            <p:ph type="sldNum" idx="12"/>
          </p:nvPr>
        </p:nvSpPr>
        <p:spPr>
          <a:xfrm>
            <a:off x="8610600" y="6356350"/>
            <a:ext cx="2743200" cy="365125"/>
          </a:xfrm>
          <a:prstGeom prst="rect">
            <a:avLst/>
          </a:prstGeom>
        </p:spPr>
        <p:txBody>
          <a:bodyPr spcFirstLastPara="1" vert="horz" lIns="91440" tIns="45720" rIns="91440" bIns="45720" rtlCol="0" anchor="ctr" anchorCtr="0">
            <a:normAutofit/>
          </a:bodyPr>
          <a:lstStyle/>
          <a:p>
            <a:pPr>
              <a:spcAft>
                <a:spcPts val="600"/>
              </a:spcAft>
              <a:buClrTx/>
              <a:buSzTx/>
              <a:defRPr/>
            </a:pPr>
            <a:fld id="{00000000-1234-1234-1234-123412341234}" type="slidenum">
              <a:rPr lang="en-US" kern="1200">
                <a:solidFill>
                  <a:prstClr val="black">
                    <a:tint val="75000"/>
                  </a:prstClr>
                </a:solidFill>
                <a:ea typeface="+mn-ea"/>
                <a:cs typeface="+mn-cs"/>
              </a:rPr>
              <a:pPr>
                <a:spcAft>
                  <a:spcPts val="600"/>
                </a:spcAft>
                <a:buClrTx/>
                <a:buSzTx/>
                <a:defRPr/>
              </a:pPr>
              <a:t>25</a:t>
            </a:fld>
            <a:endParaRPr lang="en-US" kern="1200">
              <a:solidFill>
                <a:prstClr val="black">
                  <a:tint val="75000"/>
                </a:prstClr>
              </a:solidFill>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2cdebc45f94_0_25"/>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2" name="Title 1">
            <a:extLst>
              <a:ext uri="{FF2B5EF4-FFF2-40B4-BE49-F238E27FC236}">
                <a16:creationId xmlns:a16="http://schemas.microsoft.com/office/drawing/2014/main" id="{CD660C53-B089-45F1-BDE6-52D51E50D1EF}"/>
              </a:ext>
            </a:extLst>
          </p:cNvPr>
          <p:cNvSpPr>
            <a:spLocks noGrp="1"/>
          </p:cNvSpPr>
          <p:nvPr>
            <p:ph type="ctrTitle" idx="4294967295"/>
          </p:nvPr>
        </p:nvSpPr>
        <p:spPr>
          <a:xfrm>
            <a:off x="607048" y="338439"/>
            <a:ext cx="3486150" cy="825500"/>
          </a:xfrm>
        </p:spPr>
        <p:txBody>
          <a:bodyPr>
            <a:normAutofit/>
          </a:bodyPr>
          <a:lstStyle/>
          <a:p>
            <a:r>
              <a:rPr lang="zh-CN" sz="2800" b="1">
                <a:latin typeface="+mj-lt"/>
                <a:ea typeface="SimSun"/>
              </a:rPr>
              <a:t>练习</a:t>
            </a:r>
          </a:p>
        </p:txBody>
      </p:sp>
      <p:sp>
        <p:nvSpPr>
          <p:cNvPr id="144" name="Google Shape;144;g2cdebc45f94_0_25"/>
          <p:cNvSpPr txBox="1"/>
          <p:nvPr/>
        </p:nvSpPr>
        <p:spPr>
          <a:xfrm>
            <a:off x="607048" y="1163939"/>
            <a:ext cx="7767518" cy="5355622"/>
          </a:xfrm>
          <a:prstGeom prst="rect">
            <a:avLst/>
          </a:prstGeom>
          <a:solidFill>
            <a:schemeClr val="bg1"/>
          </a:solidFill>
          <a:ln>
            <a:noFill/>
          </a:ln>
        </p:spPr>
        <p:txBody>
          <a:bodyPr spcFirstLastPara="1" wrap="square" lIns="0" tIns="0" rIns="0" bIns="0" anchor="t" anchorCtr="0">
            <a:noAutofit/>
          </a:bodyPr>
          <a:lstStyle/>
          <a:p>
            <a:pPr algn="just">
              <a:lnSpc>
                <a:spcPct val="110000"/>
              </a:lnSpc>
              <a:buClr>
                <a:srgbClr val="2B2E2F"/>
              </a:buClr>
              <a:buSzPts val="720"/>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在对</a:t>
            </a:r>
            <a:r>
              <a:rPr lang="zh-CN" sz="2400" dirty="0">
                <a:solidFill>
                  <a:srgbClr val="2B2E2F"/>
                </a:solidFill>
                <a:latin typeface="+mj-lt"/>
                <a:ea typeface="SimSun"/>
                <a:cs typeface="Avenir"/>
                <a:sym typeface="Avenir"/>
              </a:rPr>
              <a:t>“</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Super Bamboo Inc</a:t>
            </a:r>
            <a:r>
              <a:rPr lang="zh-CN" sz="2400" dirty="0">
                <a:solidFill>
                  <a:srgbClr val="2B2E2F"/>
                </a:solidFill>
                <a:latin typeface="+mj-lt"/>
                <a:ea typeface="SimSun"/>
                <a:cs typeface="Avenir"/>
                <a:sym typeface="Avenir"/>
              </a:rPr>
              <a:t>.”进行审核期间，</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发现了下列情况</a:t>
            </a:r>
            <a:r>
              <a:rPr lang="zh-CN" sz="2400" dirty="0">
                <a:solidFill>
                  <a:srgbClr val="2B2E2F"/>
                </a:solidFill>
                <a:latin typeface="+mj-lt"/>
                <a:ea typeface="SimSun"/>
                <a:cs typeface="Avenir"/>
                <a:sym typeface="Avenir"/>
              </a:rPr>
              <a:t>：</a:t>
            </a:r>
          </a:p>
          <a:p>
            <a:pPr marL="0" marR="0" lvl="0" indent="0" algn="l" defTabSz="914400" rtl="0" eaLnBrk="1" fontAlgn="auto" latinLnBrk="0" hangingPunct="1">
              <a:lnSpc>
                <a:spcPct val="110000"/>
              </a:lnSpc>
              <a:spcBef>
                <a:spcPts val="0"/>
              </a:spcBef>
              <a:spcAft>
                <a:spcPts val="0"/>
              </a:spcAft>
              <a:buClr>
                <a:srgbClr val="2B2E2F"/>
              </a:buClr>
              <a:buSzPts val="720"/>
              <a:buFont typeface="Arial"/>
              <a:buNone/>
              <a:tabLst/>
              <a:defRPr/>
            </a:pPr>
            <a:endParaRPr kumimoji="0" lang="en-US" sz="2400" b="0" i="0" u="none" strike="noStrike" kern="0" cap="none" spc="0" normalizeH="0" baseline="0" noProof="0" dirty="0">
              <a:ln>
                <a:noFill/>
              </a:ln>
              <a:solidFill>
                <a:srgbClr val="2B2E2F"/>
              </a:solidFill>
              <a:effectLst/>
              <a:uLnTx/>
              <a:uFillTx/>
              <a:latin typeface="+mj-lt"/>
              <a:ea typeface="Avenir"/>
              <a:cs typeface="Avenir"/>
              <a:sym typeface="Avenir"/>
            </a:endParaRP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该公司仅与一名员工代表就集体谈判协议进行协商</a:t>
            </a:r>
            <a:br>
              <a:rPr kumimoji="0" lang="en-US" altLang="zh-CN" sz="2400" b="0" i="0" u="none" strike="noStrike" cap="none" normalizeH="0" baseline="0" noProof="0" dirty="0">
                <a:ln>
                  <a:noFill/>
                </a:ln>
                <a:solidFill>
                  <a:srgbClr val="2B2E2F"/>
                </a:solidFill>
                <a:effectLst/>
                <a:uLnTx/>
                <a:uFillTx/>
                <a:latin typeface="+mj-lt"/>
                <a:ea typeface="SimSun"/>
                <a:cs typeface="Avenir"/>
                <a:sym typeface="Avenir"/>
              </a:rPr>
            </a:br>
            <a:r>
              <a:rPr kumimoji="0" lang="zh-CN" sz="2400" b="0" i="0" u="none" strike="noStrike" cap="none" normalizeH="0" baseline="0" noProof="0" dirty="0">
                <a:ln>
                  <a:noFill/>
                </a:ln>
                <a:solidFill>
                  <a:srgbClr val="2B2E2F"/>
                </a:solidFill>
                <a:effectLst/>
                <a:uLnTx/>
                <a:uFillTx/>
                <a:latin typeface="+mj-lt"/>
                <a:ea typeface="SimSun"/>
                <a:cs typeface="Avenir"/>
                <a:sym typeface="Avenir"/>
              </a:rPr>
              <a:t>谈判。</a:t>
            </a: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参与集体谈判协议谈判的员工代表由公司董事会提名。</a:t>
            </a: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提名该员工代表是因为员工代表选举程序失败而被迫采取的替代方案。</a:t>
            </a: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选举代表时仅限早班员工参与投票。</a:t>
            </a: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面谈中发现，许多员工均不清楚选举流程和代表的</a:t>
            </a:r>
            <a:br>
              <a:rPr kumimoji="0" lang="en-US" altLang="zh-CN" sz="2400" b="0" i="0" u="none" strike="noStrike" cap="none" normalizeH="0" baseline="0" noProof="0" dirty="0">
                <a:ln>
                  <a:noFill/>
                </a:ln>
                <a:solidFill>
                  <a:srgbClr val="2B2E2F"/>
                </a:solidFill>
                <a:effectLst/>
                <a:uLnTx/>
                <a:uFillTx/>
                <a:latin typeface="+mj-lt"/>
                <a:ea typeface="SimSun"/>
                <a:cs typeface="Avenir"/>
                <a:sym typeface="Avenir"/>
              </a:rPr>
            </a:br>
            <a:r>
              <a:rPr kumimoji="0" lang="zh-CN" sz="2400" b="0" i="0" u="none" strike="noStrike" cap="none" normalizeH="0" baseline="0" noProof="0" dirty="0">
                <a:ln>
                  <a:noFill/>
                </a:ln>
                <a:solidFill>
                  <a:srgbClr val="2B2E2F"/>
                </a:solidFill>
                <a:effectLst/>
                <a:uLnTx/>
                <a:uFillTx/>
                <a:latin typeface="+mj-lt"/>
                <a:ea typeface="SimSun"/>
                <a:cs typeface="Avenir"/>
                <a:sym typeface="Avenir"/>
              </a:rPr>
              <a:t>职责。</a:t>
            </a: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集体谈判协议将适用于所有员工。 </a:t>
            </a:r>
          </a:p>
          <a:p>
            <a:pPr marL="742950" marR="0" lvl="0" indent="-377825" algn="just" defTabSz="914400" rtl="0" eaLnBrk="1" fontAlgn="auto" latinLnBrk="0" hangingPunct="1">
              <a:lnSpc>
                <a:spcPct val="110000"/>
              </a:lnSpc>
              <a:spcBef>
                <a:spcPts val="0"/>
              </a:spcBef>
              <a:spcAft>
                <a:spcPts val="0"/>
              </a:spcAft>
              <a:buClr>
                <a:srgbClr val="2B2E2F"/>
              </a:buClr>
              <a:buSzPct val="100000"/>
              <a:buFont typeface="+mj-lt"/>
              <a:buAutoNum type="alphaLcPeriod"/>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无工会参与，因为该地区无工会组织。</a:t>
            </a:r>
          </a:p>
        </p:txBody>
      </p:sp>
      <p:sp>
        <p:nvSpPr>
          <p:cNvPr id="145" name="Google Shape;145;g2cdebc45f94_0_25"/>
          <p:cNvSpPr txBox="1"/>
          <p:nvPr/>
        </p:nvSpPr>
        <p:spPr>
          <a:xfrm>
            <a:off x="8712200" y="1163939"/>
            <a:ext cx="3240584" cy="5071761"/>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defTabSz="914400" eaLnBrk="1" fontAlgn="auto" latinLnBrk="0" hangingPunct="1">
              <a:lnSpc>
                <a:spcPct val="120000"/>
              </a:lnSpc>
              <a:buSzPct val="100000"/>
              <a:tabLst/>
              <a:defRPr/>
            </a:pPr>
            <a:r>
              <a:rPr lang="zh-CN" sz="2400" dirty="0">
                <a:solidFill>
                  <a:schemeClr val="tx1"/>
                </a:solidFill>
                <a:latin typeface="+mj-lt"/>
                <a:ea typeface="SimSun"/>
                <a:cs typeface="Segoe UI"/>
                <a:sym typeface="Avenir"/>
              </a:rPr>
              <a:t>Q1.在此案例中，</a:t>
            </a:r>
            <a:br>
              <a:rPr lang="en-US" altLang="zh-CN" sz="2400" dirty="0">
                <a:solidFill>
                  <a:schemeClr val="tx1"/>
                </a:solidFill>
                <a:latin typeface="+mj-lt"/>
                <a:ea typeface="SimSun"/>
                <a:cs typeface="Segoe UI"/>
                <a:sym typeface="Avenir"/>
              </a:rPr>
            </a:br>
            <a:r>
              <a:rPr lang="zh-CN" sz="2400" dirty="0">
                <a:solidFill>
                  <a:schemeClr val="tx1"/>
                </a:solidFill>
                <a:latin typeface="+mj-lt"/>
                <a:ea typeface="SimSun"/>
                <a:cs typeface="Segoe UI"/>
                <a:sym typeface="Avenir"/>
              </a:rPr>
              <a:t>发生了哪种类型的</a:t>
            </a:r>
            <a:br>
              <a:rPr lang="en-US" altLang="zh-CN" sz="2400" dirty="0">
                <a:solidFill>
                  <a:schemeClr val="tx1"/>
                </a:solidFill>
                <a:latin typeface="+mj-lt"/>
                <a:ea typeface="SimSun"/>
                <a:cs typeface="Segoe UI"/>
                <a:sym typeface="Avenir"/>
              </a:rPr>
            </a:br>
            <a:r>
              <a:rPr lang="zh-CN" sz="2400" dirty="0">
                <a:solidFill>
                  <a:schemeClr val="tx1"/>
                </a:solidFill>
                <a:latin typeface="+mj-lt"/>
                <a:ea typeface="SimSun"/>
                <a:cs typeface="Segoe UI"/>
                <a:sym typeface="Avenir"/>
              </a:rPr>
              <a:t>违规行为？</a:t>
            </a:r>
          </a:p>
        </p:txBody>
      </p:sp>
    </p:spTree>
    <p:extLst>
      <p:ext uri="{BB962C8B-B14F-4D97-AF65-F5344CB8AC3E}">
        <p14:creationId xmlns:p14="http://schemas.microsoft.com/office/powerpoint/2010/main" val="42310485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C134B4-0336-4F6A-923B-88594EF1D7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27</a:t>
            </a:fld>
            <a:endParaRPr lang="en-US"/>
          </a:p>
        </p:txBody>
      </p:sp>
      <p:sp>
        <p:nvSpPr>
          <p:cNvPr id="3" name="Title 2">
            <a:extLst>
              <a:ext uri="{FF2B5EF4-FFF2-40B4-BE49-F238E27FC236}">
                <a16:creationId xmlns:a16="http://schemas.microsoft.com/office/drawing/2014/main" id="{3CC321CF-9EFA-42DC-ADC5-1C15DF9486B9}"/>
              </a:ext>
            </a:extLst>
          </p:cNvPr>
          <p:cNvSpPr>
            <a:spLocks noGrp="1"/>
          </p:cNvSpPr>
          <p:nvPr>
            <p:ph type="ctrTitle" idx="4294967295"/>
          </p:nvPr>
        </p:nvSpPr>
        <p:spPr>
          <a:xfrm>
            <a:off x="776377" y="1704106"/>
            <a:ext cx="7855011" cy="4245844"/>
          </a:xfrm>
          <a:noFill/>
          <a:ln>
            <a:noFill/>
          </a:ln>
        </p:spPr>
        <p:txBody>
          <a:bodyPr spcFirstLastPara="1" wrap="square" lIns="91425" tIns="45700" rIns="91425" bIns="45700" anchor="t" anchorCtr="0">
            <a:noAutofit/>
          </a:bodyPr>
          <a:lstStyle/>
          <a:p>
            <a:pPr>
              <a:lnSpc>
                <a:spcPct val="120000"/>
              </a:lnSpc>
            </a:pPr>
            <a:r>
              <a:rPr lang="zh-CN" sz="2400" dirty="0">
                <a:solidFill>
                  <a:schemeClr val="tx1"/>
                </a:solidFill>
                <a:latin typeface="+mn-lt"/>
                <a:ea typeface="SimSun"/>
              </a:rPr>
              <a:t>在证书持有者所在国，法律不承认或不强制要求组建工会。 </a:t>
            </a:r>
            <a:br>
              <a:rPr lang="zh-CN" sz="2400" dirty="0">
                <a:solidFill>
                  <a:schemeClr val="tx1"/>
                </a:solidFill>
                <a:latin typeface="+mn-lt"/>
                <a:ea typeface="SimSun"/>
              </a:rPr>
            </a:br>
            <a:br>
              <a:rPr lang="zh-CN" sz="2400" dirty="0">
                <a:latin typeface="+mn-lt"/>
                <a:ea typeface="SimSun"/>
              </a:rPr>
            </a:br>
            <a:r>
              <a:rPr lang="zh-CN" sz="2400" dirty="0">
                <a:solidFill>
                  <a:schemeClr val="tx1"/>
                </a:solidFill>
                <a:latin typeface="+mn-lt"/>
                <a:ea typeface="SimSun"/>
              </a:rPr>
              <a:t>证书持有者未设任何员工代表。为进行集体谈判，该证书持有者表示在固定位置设有意见箱。 </a:t>
            </a:r>
            <a:br>
              <a:rPr lang="en-US" altLang="zh-CN" sz="2400" dirty="0">
                <a:solidFill>
                  <a:schemeClr val="tx1"/>
                </a:solidFill>
                <a:latin typeface="+mn-lt"/>
                <a:ea typeface="SimSun"/>
              </a:rPr>
            </a:br>
            <a:br>
              <a:rPr lang="zh-CN" sz="2400" dirty="0">
                <a:latin typeface="+mn-lt"/>
                <a:ea typeface="SimSun"/>
              </a:rPr>
            </a:br>
            <a:r>
              <a:rPr lang="zh-CN" sz="2400" dirty="0">
                <a:solidFill>
                  <a:schemeClr val="tx1"/>
                </a:solidFill>
                <a:latin typeface="+mn-lt"/>
                <a:ea typeface="SimSun"/>
              </a:rPr>
              <a:t>但其程序文件中未详细规定如何收集、审阅及处理意见箱中的建议。 </a:t>
            </a:r>
          </a:p>
        </p:txBody>
      </p:sp>
      <p:sp>
        <p:nvSpPr>
          <p:cNvPr id="4" name="TextBox 3">
            <a:extLst>
              <a:ext uri="{FF2B5EF4-FFF2-40B4-BE49-F238E27FC236}">
                <a16:creationId xmlns:a16="http://schemas.microsoft.com/office/drawing/2014/main" id="{DE745FDC-C99D-4317-8A69-C7991EDFA015}"/>
              </a:ext>
            </a:extLst>
          </p:cNvPr>
          <p:cNvSpPr txBox="1"/>
          <p:nvPr/>
        </p:nvSpPr>
        <p:spPr>
          <a:xfrm>
            <a:off x="776377" y="615662"/>
            <a:ext cx="2999232" cy="523220"/>
          </a:xfrm>
          <a:prstGeom prst="rect">
            <a:avLst/>
          </a:prstGeom>
          <a:noFill/>
        </p:spPr>
        <p:txBody>
          <a:bodyPr wrap="square" lIns="91440" tIns="45720" rIns="91440" bIns="45720" rtlCol="0" anchor="t">
            <a:spAutoFit/>
          </a:bodyPr>
          <a:lstStyle/>
          <a:p>
            <a:r>
              <a:rPr lang="zh-CN" sz="2800" b="1">
                <a:solidFill>
                  <a:schemeClr val="tx1"/>
                </a:solidFill>
                <a:latin typeface="+mj-lt"/>
                <a:ea typeface="SimSun"/>
              </a:rPr>
              <a:t>案例场景</a:t>
            </a:r>
          </a:p>
        </p:txBody>
      </p:sp>
      <p:sp>
        <p:nvSpPr>
          <p:cNvPr id="5" name="Google Shape;145;g2cdebc45f94_0_25">
            <a:extLst>
              <a:ext uri="{FF2B5EF4-FFF2-40B4-BE49-F238E27FC236}">
                <a16:creationId xmlns:a16="http://schemas.microsoft.com/office/drawing/2014/main" id="{596131F6-9C04-45F0-AB58-68FDE453DD5A}"/>
              </a:ext>
            </a:extLst>
          </p:cNvPr>
          <p:cNvSpPr txBox="1"/>
          <p:nvPr/>
        </p:nvSpPr>
        <p:spPr>
          <a:xfrm>
            <a:off x="8749896" y="1721100"/>
            <a:ext cx="3035704" cy="422885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20000"/>
              </a:lnSpc>
              <a:buSzPct val="100000"/>
              <a:defRPr/>
            </a:pPr>
            <a:r>
              <a:rPr lang="zh-CN" sz="2400" dirty="0">
                <a:solidFill>
                  <a:schemeClr val="tx1"/>
                </a:solidFill>
                <a:latin typeface="+mj-lt"/>
                <a:ea typeface="SimSun"/>
                <a:cs typeface="Segoe UI"/>
                <a:sym typeface="Avenir"/>
              </a:rPr>
              <a:t>Q1.在这种情况下，能否保障集体谈判权？</a:t>
            </a:r>
          </a:p>
        </p:txBody>
      </p:sp>
    </p:spTree>
    <p:extLst>
      <p:ext uri="{BB962C8B-B14F-4D97-AF65-F5344CB8AC3E}">
        <p14:creationId xmlns:p14="http://schemas.microsoft.com/office/powerpoint/2010/main" val="169230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18A981-3AD8-4A33-83F8-68F3756E930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8B8C8C"/>
                </a:solidFill>
                <a:effectLst/>
                <a:uLnTx/>
                <a:uFillTx/>
                <a:latin typeface="Calibri" panose="020F0502020204030204" pitchFamily="34" charset="0"/>
                <a:ea typeface="+mn-ea"/>
                <a:cs typeface="Calibri" panose="020F0502020204030204" pitchFamily="34" charset="0"/>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lang="en-US" sz="1200" b="0" i="0" u="none" strike="noStrike" kern="0" cap="none" spc="0" normalizeH="0" baseline="0" noProof="0">
              <a:ln>
                <a:noFill/>
              </a:ln>
              <a:solidFill>
                <a:srgbClr val="8B8C8C"/>
              </a:solidFill>
              <a:effectLst/>
              <a:uLnTx/>
              <a:uFillTx/>
              <a:latin typeface="Calibri" panose="020F0502020204030204" pitchFamily="34" charset="0"/>
              <a:ea typeface="+mn-ea"/>
              <a:cs typeface="Calibri" panose="020F0502020204030204" pitchFamily="34" charset="0"/>
              <a:sym typeface="Avenir"/>
            </a:endParaRPr>
          </a:p>
        </p:txBody>
      </p:sp>
      <p:sp>
        <p:nvSpPr>
          <p:cNvPr id="3" name="Title 2">
            <a:extLst>
              <a:ext uri="{FF2B5EF4-FFF2-40B4-BE49-F238E27FC236}">
                <a16:creationId xmlns:a16="http://schemas.microsoft.com/office/drawing/2014/main" id="{9AA87BFF-7806-4A03-8E84-6FF419D04E93}"/>
              </a:ext>
            </a:extLst>
          </p:cNvPr>
          <p:cNvSpPr>
            <a:spLocks noGrp="1"/>
          </p:cNvSpPr>
          <p:nvPr>
            <p:ph type="ctrTitle" idx="4294967295"/>
          </p:nvPr>
        </p:nvSpPr>
        <p:spPr>
          <a:xfrm>
            <a:off x="1495245" y="2034396"/>
            <a:ext cx="7275513" cy="1938338"/>
          </a:xfrm>
        </p:spPr>
        <p:txBody>
          <a:bodyPr/>
          <a:lstStyle/>
          <a:p>
            <a:r>
              <a:rPr lang="zh-CN" dirty="0">
                <a:latin typeface="Calibri" panose="020F0502020204030204" pitchFamily="34" charset="0"/>
                <a:ea typeface="+mn-ea"/>
                <a:cs typeface="Calibri" panose="020F0502020204030204" pitchFamily="34" charset="0"/>
              </a:rPr>
              <a:t>模块2到此结束</a:t>
            </a:r>
          </a:p>
        </p:txBody>
      </p:sp>
      <p:sp>
        <p:nvSpPr>
          <p:cNvPr id="4" name="TextBox 3">
            <a:extLst>
              <a:ext uri="{FF2B5EF4-FFF2-40B4-BE49-F238E27FC236}">
                <a16:creationId xmlns:a16="http://schemas.microsoft.com/office/drawing/2014/main" id="{EA607146-0148-42F7-98B5-AD63081D8FDB}"/>
              </a:ext>
            </a:extLst>
          </p:cNvPr>
          <p:cNvSpPr txBox="1"/>
          <p:nvPr/>
        </p:nvSpPr>
        <p:spPr>
          <a:xfrm>
            <a:off x="1498600" y="939800"/>
            <a:ext cx="2441694"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zh-CN" sz="4400" b="0" i="0" u="none" strike="noStrike" cap="none"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Arial"/>
              </a:rPr>
              <a:t>非常感谢</a:t>
            </a:r>
          </a:p>
        </p:txBody>
      </p:sp>
    </p:spTree>
    <p:extLst>
      <p:ext uri="{BB962C8B-B14F-4D97-AF65-F5344CB8AC3E}">
        <p14:creationId xmlns:p14="http://schemas.microsoft.com/office/powerpoint/2010/main" val="2300112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2e89abc793f_0_55"/>
          <p:cNvSpPr txBox="1"/>
          <p:nvPr/>
        </p:nvSpPr>
        <p:spPr>
          <a:xfrm>
            <a:off x="706251" y="3127248"/>
            <a:ext cx="7111869" cy="3730752"/>
          </a:xfrm>
          <a:prstGeom prst="rect">
            <a:avLst/>
          </a:prstGeom>
          <a:noFill/>
          <a:ln>
            <a:noFill/>
          </a:ln>
        </p:spPr>
        <p:txBody>
          <a:bodyPr spcFirstLastPara="1" wrap="square" lIns="0" tIns="0" rIns="0" bIns="0" anchor="t" anchorCtr="0">
            <a:noAutofit/>
          </a:bodyPr>
          <a:lstStyle/>
          <a:p>
            <a:pPr marL="0" marR="0" lvl="0" indent="0" algn="just" rtl="0">
              <a:lnSpc>
                <a:spcPct val="120000"/>
              </a:lnSpc>
              <a:spcBef>
                <a:spcPts val="0"/>
              </a:spcBef>
              <a:spcAft>
                <a:spcPts val="0"/>
              </a:spcAft>
              <a:buClr>
                <a:schemeClr val="dk1"/>
              </a:buClr>
              <a:buSzPts val="3000"/>
              <a:buFont typeface="Calibri"/>
              <a:buNone/>
            </a:pPr>
            <a:endParaRPr sz="2400" i="0" u="none" strike="noStrike" cap="none" dirty="0">
              <a:solidFill>
                <a:schemeClr val="dk1"/>
              </a:solidFill>
              <a:latin typeface="Avenir"/>
              <a:ea typeface="Avenir"/>
              <a:cs typeface="Avenir"/>
            </a:endParaRPr>
          </a:p>
          <a:p>
            <a:pPr marL="0" marR="0" lvl="0" indent="0" algn="just" rtl="0">
              <a:lnSpc>
                <a:spcPct val="120000"/>
              </a:lnSpc>
              <a:spcBef>
                <a:spcPts val="0"/>
              </a:spcBef>
              <a:spcAft>
                <a:spcPts val="0"/>
              </a:spcAft>
              <a:buClr>
                <a:schemeClr val="dk1"/>
              </a:buClr>
              <a:buSzPts val="3000"/>
              <a:buFont typeface="Avenir"/>
              <a:buNone/>
            </a:pPr>
            <a:r>
              <a:rPr lang="zh-CN" sz="2400" dirty="0">
                <a:solidFill>
                  <a:schemeClr val="dk1"/>
                </a:solidFill>
                <a:latin typeface="Avenir"/>
                <a:ea typeface="SimSun"/>
                <a:cs typeface="Avenir"/>
                <a:sym typeface="Avenir"/>
              </a:rPr>
              <a:t>在执行FSC核心劳工要求时，</a:t>
            </a:r>
            <a:r>
              <a:rPr lang="zh-CN" sz="2400" i="0" u="none" strike="noStrike" cap="none" dirty="0">
                <a:solidFill>
                  <a:schemeClr val="dk1"/>
                </a:solidFill>
                <a:latin typeface="Avenir"/>
                <a:ea typeface="SimSun"/>
                <a:cs typeface="Avenir"/>
                <a:sym typeface="Avenir"/>
              </a:rPr>
              <a:t>组织应</a:t>
            </a:r>
            <a:r>
              <a:rPr lang="zh-CN" sz="2400" i="0" u="sng" strike="noStrike" cap="none" dirty="0">
                <a:solidFill>
                  <a:schemeClr val="dk1"/>
                </a:solidFill>
                <a:latin typeface="Avenir"/>
                <a:ea typeface="SimSun"/>
                <a:cs typeface="Avenir"/>
                <a:sym typeface="Avenir"/>
              </a:rPr>
              <a:t>充分考量</a:t>
            </a:r>
            <a:r>
              <a:rPr lang="zh-CN" sz="2400" i="0" u="none" strike="noStrike" cap="none" dirty="0">
                <a:solidFill>
                  <a:schemeClr val="dk1"/>
                </a:solidFill>
                <a:latin typeface="Avenir"/>
                <a:ea typeface="SimSun"/>
                <a:cs typeface="Avenir"/>
                <a:sym typeface="Avenir"/>
              </a:rPr>
              <a:t>国家法律确立的权利和义务，同时确保实现核心劳工要求的目标。</a:t>
            </a:r>
          </a:p>
          <a:p>
            <a:pPr marL="0" marR="0" lvl="0" indent="0" algn="just" rtl="0">
              <a:lnSpc>
                <a:spcPct val="120000"/>
              </a:lnSpc>
              <a:spcBef>
                <a:spcPts val="0"/>
              </a:spcBef>
              <a:spcAft>
                <a:spcPts val="0"/>
              </a:spcAft>
              <a:buClr>
                <a:srgbClr val="000000"/>
              </a:buClr>
              <a:buSzPts val="4000"/>
              <a:buFont typeface="Arial"/>
              <a:buNone/>
            </a:pPr>
            <a:endParaRPr sz="2400" i="0" u="none" strike="noStrike" cap="none" dirty="0">
              <a:solidFill>
                <a:schemeClr val="dk1"/>
              </a:solidFill>
              <a:latin typeface="Avenir"/>
              <a:ea typeface="Avenir"/>
              <a:cs typeface="Avenir"/>
            </a:endParaRPr>
          </a:p>
          <a:p>
            <a:pPr marL="0" marR="0" lvl="0" indent="0" algn="just" rtl="0">
              <a:lnSpc>
                <a:spcPct val="120000"/>
              </a:lnSpc>
              <a:spcBef>
                <a:spcPts val="0"/>
              </a:spcBef>
              <a:spcAft>
                <a:spcPts val="0"/>
              </a:spcAft>
              <a:buClr>
                <a:srgbClr val="000000"/>
              </a:buClr>
              <a:buSzPts val="4000"/>
              <a:buFont typeface="Arial"/>
              <a:buNone/>
            </a:pPr>
            <a:endParaRPr sz="2400" i="0" u="none" strike="noStrike" cap="none" dirty="0">
              <a:solidFill>
                <a:schemeClr val="dk1"/>
              </a:solidFill>
              <a:latin typeface="Avenir"/>
              <a:ea typeface="Avenir"/>
              <a:cs typeface="Avenir"/>
            </a:endParaRPr>
          </a:p>
        </p:txBody>
      </p:sp>
      <p:pic>
        <p:nvPicPr>
          <p:cNvPr id="3" name="Picture 2">
            <a:extLst>
              <a:ext uri="{FF2B5EF4-FFF2-40B4-BE49-F238E27FC236}">
                <a16:creationId xmlns:a16="http://schemas.microsoft.com/office/drawing/2014/main" id="{474F40A9-CF91-4725-A82C-FFC400483505}"/>
              </a:ext>
            </a:extLst>
          </p:cNvPr>
          <p:cNvPicPr>
            <a:picLocks noChangeAspect="1"/>
          </p:cNvPicPr>
          <p:nvPr/>
        </p:nvPicPr>
        <p:blipFill>
          <a:blip r:embed="rId3"/>
          <a:stretch>
            <a:fillRect/>
          </a:stretch>
        </p:blipFill>
        <p:spPr>
          <a:xfrm>
            <a:off x="8484440" y="2136006"/>
            <a:ext cx="2756227" cy="2259417"/>
          </a:xfrm>
          <a:prstGeom prst="rect">
            <a:avLst/>
          </a:prstGeom>
        </p:spPr>
      </p:pic>
      <p:sp>
        <p:nvSpPr>
          <p:cNvPr id="4" name="TextBox 3">
            <a:extLst>
              <a:ext uri="{FF2B5EF4-FFF2-40B4-BE49-F238E27FC236}">
                <a16:creationId xmlns:a16="http://schemas.microsoft.com/office/drawing/2014/main" id="{661F1963-BE48-44A1-A955-75B181888EA9}"/>
              </a:ext>
            </a:extLst>
          </p:cNvPr>
          <p:cNvSpPr txBox="1"/>
          <p:nvPr/>
        </p:nvSpPr>
        <p:spPr>
          <a:xfrm>
            <a:off x="584089" y="1987447"/>
            <a:ext cx="13148306" cy="1092863"/>
          </a:xfrm>
          <a:prstGeom prst="rect">
            <a:avLst/>
          </a:prstGeom>
          <a:noFill/>
        </p:spPr>
        <p:txBody>
          <a:bodyPr wrap="square" lIns="91440" tIns="45720" rIns="91440" bIns="45720" rtlCol="0" anchor="t">
            <a:spAutoFit/>
          </a:bodyPr>
          <a:lstStyle/>
          <a:p>
            <a:pPr>
              <a:lnSpc>
                <a:spcPct val="120000"/>
              </a:lnSpc>
            </a:pPr>
            <a:r>
              <a:rPr lang="zh-CN" sz="2800" b="1" dirty="0">
                <a:solidFill>
                  <a:schemeClr val="bg2"/>
                </a:solidFill>
                <a:latin typeface="Avenir"/>
                <a:ea typeface="SimSun"/>
              </a:rPr>
              <a:t>请切记：企业</a:t>
            </a:r>
            <a:r>
              <a:rPr lang="zh-CN" sz="2800" b="1" u="sng" dirty="0">
                <a:solidFill>
                  <a:schemeClr val="bg2"/>
                </a:solidFill>
                <a:latin typeface="Avenir"/>
                <a:ea typeface="SimSun"/>
              </a:rPr>
              <a:t>必须</a:t>
            </a:r>
            <a:r>
              <a:rPr lang="zh-CN" sz="2800" b="1" dirty="0">
                <a:solidFill>
                  <a:schemeClr val="bg2"/>
                </a:solidFill>
                <a:latin typeface="Avenir"/>
                <a:ea typeface="SimSun"/>
              </a:rPr>
              <a:t>严格遵守 </a:t>
            </a:r>
          </a:p>
          <a:p>
            <a:pPr>
              <a:lnSpc>
                <a:spcPct val="120000"/>
              </a:lnSpc>
            </a:pPr>
            <a:r>
              <a:rPr lang="zh-CN" sz="2800" b="1" dirty="0">
                <a:solidFill>
                  <a:schemeClr val="bg2"/>
                </a:solidFill>
                <a:latin typeface="Avenir"/>
                <a:ea typeface="SimSun"/>
              </a:rPr>
              <a:t>经营所在国的当地法律</a:t>
            </a:r>
          </a:p>
        </p:txBody>
      </p:sp>
      <p:sp>
        <p:nvSpPr>
          <p:cNvPr id="2" name="TextBox 1">
            <a:extLst>
              <a:ext uri="{FF2B5EF4-FFF2-40B4-BE49-F238E27FC236}">
                <a16:creationId xmlns:a16="http://schemas.microsoft.com/office/drawing/2014/main" id="{E53729B1-D24A-9B47-3FD6-CA1B03F55DCA}"/>
              </a:ext>
            </a:extLst>
          </p:cNvPr>
          <p:cNvSpPr txBox="1"/>
          <p:nvPr/>
        </p:nvSpPr>
        <p:spPr>
          <a:xfrm>
            <a:off x="584089" y="664671"/>
            <a:ext cx="10761849" cy="646331"/>
          </a:xfrm>
          <a:prstGeom prst="rect">
            <a:avLst/>
          </a:prstGeom>
          <a:noFill/>
        </p:spPr>
        <p:txBody>
          <a:bodyPr wrap="square" rtlCol="0">
            <a:spAutoFit/>
          </a:bodyPr>
          <a:lstStyle/>
          <a:p>
            <a:r>
              <a:rPr lang="zh-CN" sz="3600" b="1" dirty="0">
                <a:latin typeface="+mj-lt"/>
                <a:ea typeface="SimSun"/>
              </a:rPr>
              <a:t>国家法律和法规及FSC核心劳工要求</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g2cda75dcd27_1_0"/>
          <p:cNvSpPr txBox="1"/>
          <p:nvPr/>
        </p:nvSpPr>
        <p:spPr>
          <a:xfrm>
            <a:off x="1085529" y="1718458"/>
            <a:ext cx="3113903" cy="759032"/>
          </a:xfrm>
          <a:prstGeom prst="rect">
            <a:avLst/>
          </a:prstGeom>
          <a:noFill/>
          <a:ln>
            <a:noFill/>
          </a:ln>
        </p:spPr>
        <p:txBody>
          <a:bodyPr spcFirstLastPara="1" wrap="square" lIns="91425" tIns="45700" rIns="91425" bIns="45700" anchor="ctr" anchorCtr="0">
            <a:normAutofit/>
          </a:bodyPr>
          <a:lstStyle/>
          <a:p>
            <a:pPr marL="0" lvl="0" indent="0" defTabSz="914400" eaLnBrk="1" fontAlgn="auto" latinLnBrk="0" hangingPunct="1">
              <a:lnSpc>
                <a:spcPct val="90000"/>
              </a:lnSpc>
              <a:buClr>
                <a:schemeClr val="dk1"/>
              </a:buClr>
              <a:buSzPts val="4400"/>
              <a:tabLst/>
              <a:defRPr/>
            </a:pPr>
            <a:r>
              <a:rPr lang="zh-CN" sz="3600">
                <a:solidFill>
                  <a:schemeClr val="tx1"/>
                </a:solidFill>
                <a:latin typeface="+mn-lt"/>
                <a:ea typeface="SimSun"/>
                <a:sym typeface="Avenir"/>
              </a:rPr>
              <a:t>模块2.1</a:t>
            </a:r>
          </a:p>
        </p:txBody>
      </p:sp>
      <p:sp>
        <p:nvSpPr>
          <p:cNvPr id="2" name="Title 1">
            <a:extLst>
              <a:ext uri="{FF2B5EF4-FFF2-40B4-BE49-F238E27FC236}">
                <a16:creationId xmlns:a16="http://schemas.microsoft.com/office/drawing/2014/main" id="{3228FB0E-147E-4A07-9238-1E46E37913A0}"/>
              </a:ext>
            </a:extLst>
          </p:cNvPr>
          <p:cNvSpPr>
            <a:spLocks noGrp="1"/>
          </p:cNvSpPr>
          <p:nvPr>
            <p:ph type="ctrTitle" idx="4294967295"/>
          </p:nvPr>
        </p:nvSpPr>
        <p:spPr>
          <a:xfrm>
            <a:off x="1092679" y="2638875"/>
            <a:ext cx="5521325" cy="1262062"/>
          </a:xfrm>
        </p:spPr>
        <p:txBody>
          <a:bodyPr>
            <a:normAutofit/>
          </a:bodyPr>
          <a:lstStyle/>
          <a:p>
            <a:r>
              <a:rPr lang="zh-CN" sz="3600" b="0" i="0" u="none" strike="noStrike" cap="none">
                <a:solidFill>
                  <a:schemeClr val="tx1"/>
                </a:solidFill>
                <a:latin typeface="+mj-lt"/>
                <a:ea typeface="SimSun"/>
                <a:cs typeface="Avenir"/>
                <a:sym typeface="Avenir"/>
              </a:rPr>
              <a:t>童工</a:t>
            </a:r>
          </a:p>
        </p:txBody>
      </p:sp>
    </p:spTree>
    <p:extLst>
      <p:ext uri="{BB962C8B-B14F-4D97-AF65-F5344CB8AC3E}">
        <p14:creationId xmlns:p14="http://schemas.microsoft.com/office/powerpoint/2010/main" val="1382392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4"/>
        <p:cNvGrpSpPr/>
        <p:nvPr/>
      </p:nvGrpSpPr>
      <p:grpSpPr>
        <a:xfrm>
          <a:off x="0" y="0"/>
          <a:ext cx="0" cy="0"/>
          <a:chOff x="0" y="0"/>
          <a:chExt cx="0" cy="0"/>
        </a:xfrm>
      </p:grpSpPr>
      <p:sp useBgFill="1">
        <p:nvSpPr>
          <p:cNvPr id="132" name="Rectangle 13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7" name="Google Shape;127;g2d06f2e0a19_0_206"/>
          <p:cNvPicPr preferRelativeResize="0"/>
          <p:nvPr/>
        </p:nvPicPr>
        <p:blipFill rotWithShape="1">
          <a:blip r:embed="rId3"/>
          <a:srcRect l="5703" r="7583"/>
          <a:stretch/>
        </p:blipFill>
        <p:spPr>
          <a:xfrm>
            <a:off x="-174430" y="0"/>
            <a:ext cx="9267630" cy="6858000"/>
          </a:xfrm>
          <a:prstGeom prst="rect">
            <a:avLst/>
          </a:prstGeom>
          <a:noFill/>
        </p:spPr>
      </p:pic>
      <p:sp>
        <p:nvSpPr>
          <p:cNvPr id="134" name="Rectangle 13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Google Shape;126;g2d06f2e0a19_0_206"/>
          <p:cNvSpPr txBox="1"/>
          <p:nvPr/>
        </p:nvSpPr>
        <p:spPr>
          <a:xfrm>
            <a:off x="7759701" y="1773801"/>
            <a:ext cx="4099050" cy="3742762"/>
          </a:xfrm>
          <a:prstGeom prst="rect">
            <a:avLst/>
          </a:prstGeom>
        </p:spPr>
        <p:txBody>
          <a:bodyPr spcFirstLastPara="1" vert="horz" lIns="91440" tIns="45720" rIns="91440" bIns="45720" rtlCol="0" anchorCtr="0">
            <a:normAutofit lnSpcReduction="10000"/>
          </a:bodyPr>
          <a:lstStyle/>
          <a:p>
            <a:pPr marL="457200" marR="0" lvl="0" indent="-228600">
              <a:spcBef>
                <a:spcPts val="0"/>
              </a:spcBef>
              <a:spcAft>
                <a:spcPts val="600"/>
              </a:spcAft>
              <a:buClr>
                <a:schemeClr val="dk1"/>
              </a:buClr>
              <a:buSzPts val="3000"/>
              <a:buFont typeface="Arial" panose="020B0604020202020204" pitchFamily="34" charset="0"/>
              <a:buChar char="•"/>
            </a:pPr>
            <a:r>
              <a:rPr lang="zh-CN" sz="2800" dirty="0">
                <a:solidFill>
                  <a:schemeClr val="tx1"/>
                </a:solidFill>
                <a:latin typeface="+mn-lt"/>
                <a:ea typeface="SimSun"/>
                <a:cs typeface="+mn-cs"/>
                <a:sym typeface="Avenir"/>
              </a:rPr>
              <a:t>对“儿童”的定义是什么？</a:t>
            </a:r>
          </a:p>
          <a:p>
            <a:pPr marL="514350" marR="0" lvl="0" indent="-228600">
              <a:spcBef>
                <a:spcPts val="0"/>
              </a:spcBef>
              <a:spcAft>
                <a:spcPts val="600"/>
              </a:spcAft>
              <a:buClr>
                <a:srgbClr val="000000"/>
              </a:buClr>
              <a:buSzPts val="2500"/>
              <a:buFont typeface="Arial" panose="020B0604020202020204" pitchFamily="34" charset="0"/>
              <a:buChar char="•"/>
            </a:pPr>
            <a:endParaRPr lang="en-US" sz="2800" kern="1200" dirty="0">
              <a:solidFill>
                <a:schemeClr val="tx1"/>
              </a:solidFill>
              <a:latin typeface="+mn-lt"/>
              <a:ea typeface="+mn-ea"/>
              <a:cs typeface="+mn-cs"/>
            </a:endParaRPr>
          </a:p>
          <a:p>
            <a:pPr marL="457200" marR="0" lvl="0" indent="-228600">
              <a:spcBef>
                <a:spcPts val="0"/>
              </a:spcBef>
              <a:spcAft>
                <a:spcPts val="600"/>
              </a:spcAft>
              <a:buClr>
                <a:schemeClr val="dk1"/>
              </a:buClr>
              <a:buSzPts val="3000"/>
              <a:buFont typeface="Arial" panose="020B0604020202020204" pitchFamily="34" charset="0"/>
              <a:buChar char="•"/>
            </a:pPr>
            <a:r>
              <a:rPr lang="zh-CN" sz="2800" dirty="0">
                <a:solidFill>
                  <a:schemeClr val="tx1"/>
                </a:solidFill>
                <a:latin typeface="+mn-lt"/>
                <a:ea typeface="SimSun"/>
                <a:cs typeface="+mn-cs"/>
                <a:sym typeface="Avenir"/>
              </a:rPr>
              <a:t>FSC核心劳工要求对最低就业年龄的定义是什么？ </a:t>
            </a:r>
          </a:p>
          <a:p>
            <a:pPr marL="514350" marR="0" lvl="0" indent="-228600">
              <a:spcBef>
                <a:spcPts val="0"/>
              </a:spcBef>
              <a:spcAft>
                <a:spcPts val="600"/>
              </a:spcAft>
              <a:buClr>
                <a:srgbClr val="000000"/>
              </a:buClr>
              <a:buSzPts val="2500"/>
              <a:buFont typeface="Arial" panose="020B0604020202020204" pitchFamily="34" charset="0"/>
              <a:buChar char="•"/>
            </a:pPr>
            <a:endParaRPr lang="en-US" sz="2800" kern="1200" dirty="0">
              <a:solidFill>
                <a:schemeClr val="tx1"/>
              </a:solidFill>
              <a:latin typeface="+mn-lt"/>
              <a:ea typeface="+mn-ea"/>
              <a:cs typeface="+mn-cs"/>
            </a:endParaRPr>
          </a:p>
          <a:p>
            <a:pPr marL="457200" marR="0" lvl="0" indent="-228600">
              <a:spcBef>
                <a:spcPts val="0"/>
              </a:spcBef>
              <a:spcAft>
                <a:spcPts val="600"/>
              </a:spcAft>
              <a:buClr>
                <a:schemeClr val="dk1"/>
              </a:buClr>
              <a:buSzPts val="3000"/>
              <a:buFont typeface="Arial" panose="020B0604020202020204" pitchFamily="34" charset="0"/>
              <a:buChar char="•"/>
            </a:pPr>
            <a:r>
              <a:rPr lang="zh-CN" sz="2800" dirty="0">
                <a:solidFill>
                  <a:schemeClr val="tx1"/>
                </a:solidFill>
                <a:latin typeface="+mn-lt"/>
                <a:ea typeface="SimSun"/>
                <a:cs typeface="+mn-cs"/>
                <a:sym typeface="Avenir"/>
              </a:rPr>
              <a:t>是否有任何例外情况？</a:t>
            </a:r>
          </a:p>
        </p:txBody>
      </p:sp>
      <p:sp>
        <p:nvSpPr>
          <p:cNvPr id="125" name="Google Shape;125;g2d06f2e0a19_0_206"/>
          <p:cNvSpPr txBox="1">
            <a:spLocks noGrp="1"/>
          </p:cNvSpPr>
          <p:nvPr>
            <p:ph type="sldNum" idx="12"/>
          </p:nvPr>
        </p:nvSpPr>
        <p:spPr>
          <a:xfrm>
            <a:off x="8610600" y="6356350"/>
            <a:ext cx="2743200" cy="365125"/>
          </a:xfrm>
          <a:prstGeom prst="rect">
            <a:avLst/>
          </a:prstGeom>
        </p:spPr>
        <p:txBody>
          <a:bodyPr spcFirstLastPara="1" vert="horz" lIns="91440" tIns="45720" rIns="91440" bIns="45720" rtlCol="0" anchor="ctr" anchorCtr="0">
            <a:normAutofit/>
          </a:bodyPr>
          <a:lstStyle/>
          <a:p>
            <a:pPr>
              <a:spcAft>
                <a:spcPts val="600"/>
              </a:spcAft>
              <a:buClrTx/>
              <a:buSzTx/>
              <a:defRPr/>
            </a:pPr>
            <a:fld id="{00000000-1234-1234-1234-123412341234}" type="slidenum">
              <a:rPr lang="en-US" kern="1200">
                <a:solidFill>
                  <a:prstClr val="black">
                    <a:tint val="75000"/>
                  </a:prstClr>
                </a:solidFill>
                <a:ea typeface="+mn-ea"/>
                <a:cs typeface="+mn-cs"/>
              </a:rPr>
              <a:pPr>
                <a:spcAft>
                  <a:spcPts val="600"/>
                </a:spcAft>
                <a:buClrTx/>
                <a:buSzTx/>
                <a:defRPr/>
              </a:pPr>
              <a:t>5</a:t>
            </a:fld>
            <a:endParaRPr lang="en-US" kern="1200">
              <a:solidFill>
                <a:prstClr val="black">
                  <a:tint val="75000"/>
                </a:prstClr>
              </a:solidFill>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2e89abc793f_0_0"/>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6</a:t>
            </a:fld>
            <a:endParaRPr lang="en-US"/>
          </a:p>
        </p:txBody>
      </p:sp>
      <p:sp>
        <p:nvSpPr>
          <p:cNvPr id="165" name="Google Shape;165;g2e89abc793f_0_0"/>
          <p:cNvSpPr txBox="1"/>
          <p:nvPr/>
        </p:nvSpPr>
        <p:spPr>
          <a:xfrm>
            <a:off x="699644" y="1353313"/>
            <a:ext cx="11180978" cy="10173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zh-CN" sz="1900" b="1" i="0" u="sng" strike="noStrike" cap="none" dirty="0">
                <a:solidFill>
                  <a:schemeClr val="dk1"/>
                </a:solidFill>
                <a:latin typeface="+mj-lt"/>
                <a:ea typeface="SimSun"/>
                <a:cs typeface="Avenir"/>
                <a:sym typeface="Avenir"/>
                <a:hlinkClick r:id="rId3"/>
              </a:rPr>
              <a:t>联合国</a:t>
            </a:r>
            <a:r>
              <a:rPr lang="zh-CN" sz="1900" b="1" i="0" u="none" strike="noStrike" cap="none" dirty="0">
                <a:solidFill>
                  <a:schemeClr val="dk1"/>
                </a:solidFill>
                <a:latin typeface="+mj-lt"/>
                <a:ea typeface="SimSun"/>
                <a:cs typeface="Avenir"/>
                <a:sym typeface="Avenir"/>
                <a:hlinkClick r:id="rId3">
                  <a:extLst>
                    <a:ext uri="{A12FA001-AC4F-418D-AE19-62706E023703}">
                      <ahyp:hlinkClr xmlns:ahyp="http://schemas.microsoft.com/office/drawing/2018/hyperlinkcolor" val="tx"/>
                    </a:ext>
                  </a:extLst>
                </a:hlinkClick>
              </a:rPr>
              <a:t>：</a:t>
            </a:r>
            <a:br>
              <a:rPr lang="zh-CN" sz="1900" b="1" dirty="0">
                <a:solidFill>
                  <a:schemeClr val="dk1"/>
                </a:solidFill>
                <a:latin typeface="+mj-lt"/>
                <a:ea typeface="SimSun"/>
                <a:cs typeface="Avenir"/>
                <a:sym typeface="Avenir"/>
              </a:rPr>
            </a:br>
            <a:r>
              <a:rPr lang="zh-CN" sz="1900" b="1" i="0" strike="noStrike" cap="none" dirty="0">
                <a:solidFill>
                  <a:schemeClr val="dk1"/>
                </a:solidFill>
                <a:latin typeface="+mj-lt"/>
                <a:ea typeface="SimSun"/>
                <a:cs typeface="Avenir"/>
                <a:sym typeface="Avenir"/>
              </a:rPr>
              <a:t>儿童</a:t>
            </a:r>
            <a:r>
              <a:rPr lang="zh-CN" sz="1900" i="0" strike="noStrike" cap="none" dirty="0">
                <a:solidFill>
                  <a:schemeClr val="dk1"/>
                </a:solidFill>
                <a:latin typeface="+mj-lt"/>
                <a:ea typeface="SimSun"/>
                <a:cs typeface="Avenir"/>
                <a:sym typeface="Avenir"/>
              </a:rPr>
              <a:t>：指任何年龄未满18岁者</a:t>
            </a:r>
          </a:p>
          <a:p>
            <a:pPr marL="457200" marR="0" lvl="0" indent="-368300" algn="l" rtl="0">
              <a:lnSpc>
                <a:spcPct val="100000"/>
              </a:lnSpc>
              <a:spcBef>
                <a:spcPts val="0"/>
              </a:spcBef>
              <a:spcAft>
                <a:spcPts val="0"/>
              </a:spcAft>
              <a:buClr>
                <a:schemeClr val="dk1"/>
              </a:buClr>
              <a:buSzPts val="1900"/>
              <a:buFont typeface="Arial" panose="020B0604020202020204" pitchFamily="34" charset="0"/>
              <a:buChar char="•"/>
            </a:pPr>
            <a:r>
              <a:rPr lang="zh-CN" sz="1900" i="0" u="none" strike="noStrike" cap="none" dirty="0">
                <a:solidFill>
                  <a:schemeClr val="dk1"/>
                </a:solidFill>
                <a:latin typeface="+mj-lt"/>
                <a:ea typeface="SimSun"/>
                <a:cs typeface="Avenir"/>
                <a:sym typeface="Avenir"/>
              </a:rPr>
              <a:t>最低就业年龄由各国法律决定。</a:t>
            </a:r>
          </a:p>
          <a:p>
            <a:pPr marL="0" marR="0" lvl="0" indent="0" algn="l" rtl="0">
              <a:lnSpc>
                <a:spcPct val="100000"/>
              </a:lnSpc>
              <a:spcBef>
                <a:spcPts val="0"/>
              </a:spcBef>
              <a:spcAft>
                <a:spcPts val="0"/>
              </a:spcAft>
              <a:buClr>
                <a:srgbClr val="000000"/>
              </a:buClr>
              <a:buSzPts val="1500"/>
              <a:buFont typeface="Arial"/>
              <a:buNone/>
            </a:pPr>
            <a:endParaRPr sz="1900" i="0" u="none" strike="noStrike" cap="none" dirty="0">
              <a:solidFill>
                <a:schemeClr val="dk1"/>
              </a:solidFill>
              <a:latin typeface="+mj-lt"/>
              <a:ea typeface="Avenir"/>
              <a:cs typeface="Avenir"/>
              <a:sym typeface="Avenir"/>
            </a:endParaRPr>
          </a:p>
          <a:p>
            <a:pPr marL="0" marR="0" lvl="0" indent="0" algn="l" rtl="0">
              <a:lnSpc>
                <a:spcPct val="100000"/>
              </a:lnSpc>
              <a:spcBef>
                <a:spcPts val="0"/>
              </a:spcBef>
              <a:spcAft>
                <a:spcPts val="0"/>
              </a:spcAft>
              <a:buClr>
                <a:srgbClr val="000000"/>
              </a:buClr>
              <a:buSzPts val="1500"/>
              <a:buFont typeface="Arial"/>
              <a:buNone/>
            </a:pPr>
            <a:endParaRPr sz="1900" i="0" u="none" strike="noStrike" cap="none" dirty="0">
              <a:solidFill>
                <a:schemeClr val="dk1"/>
              </a:solidFill>
              <a:latin typeface="+mj-lt"/>
              <a:ea typeface="Avenir"/>
              <a:cs typeface="Avenir"/>
              <a:sym typeface="Avenir"/>
            </a:endParaRPr>
          </a:p>
        </p:txBody>
      </p:sp>
      <p:sp>
        <p:nvSpPr>
          <p:cNvPr id="4" name="TextBox 3">
            <a:extLst>
              <a:ext uri="{FF2B5EF4-FFF2-40B4-BE49-F238E27FC236}">
                <a16:creationId xmlns:a16="http://schemas.microsoft.com/office/drawing/2014/main" id="{037965C5-806B-443D-8A55-CD794603E1A7}"/>
              </a:ext>
            </a:extLst>
          </p:cNvPr>
          <p:cNvSpPr txBox="1"/>
          <p:nvPr/>
        </p:nvSpPr>
        <p:spPr>
          <a:xfrm>
            <a:off x="699644" y="405614"/>
            <a:ext cx="2246440" cy="523220"/>
          </a:xfrm>
          <a:prstGeom prst="rect">
            <a:avLst/>
          </a:prstGeom>
          <a:noFill/>
        </p:spPr>
        <p:txBody>
          <a:bodyPr wrap="square" rtlCol="0">
            <a:spAutoFit/>
          </a:bodyPr>
          <a:lstStyle/>
          <a:p>
            <a:r>
              <a:rPr lang="zh-CN" sz="2800" b="1">
                <a:solidFill>
                  <a:schemeClr val="tx1"/>
                </a:solidFill>
                <a:latin typeface="+mn-lt"/>
                <a:ea typeface="SimSun"/>
              </a:rPr>
              <a:t>定义</a:t>
            </a:r>
            <a:r>
              <a:rPr lang="zh-CN" sz="2000" b="1">
                <a:solidFill>
                  <a:schemeClr val="tx1"/>
                </a:solidFill>
                <a:latin typeface="+mn-lt"/>
                <a:ea typeface="SimSun"/>
              </a:rPr>
              <a:t> </a:t>
            </a:r>
          </a:p>
        </p:txBody>
      </p:sp>
      <p:sp>
        <p:nvSpPr>
          <p:cNvPr id="5" name="Google Shape;165;g2e89abc793f_0_0">
            <a:extLst>
              <a:ext uri="{FF2B5EF4-FFF2-40B4-BE49-F238E27FC236}">
                <a16:creationId xmlns:a16="http://schemas.microsoft.com/office/drawing/2014/main" id="{330712CE-7908-4368-B465-4B76503C6534}"/>
              </a:ext>
            </a:extLst>
          </p:cNvPr>
          <p:cNvSpPr txBox="1"/>
          <p:nvPr/>
        </p:nvSpPr>
        <p:spPr>
          <a:xfrm>
            <a:off x="699643" y="4059704"/>
            <a:ext cx="10953107" cy="17010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zh-CN" sz="1900" b="1" u="sng" dirty="0">
                <a:solidFill>
                  <a:schemeClr val="accent1"/>
                </a:solidFill>
                <a:latin typeface="+mj-lt"/>
                <a:ea typeface="SimSun"/>
                <a:cs typeface="Avenir"/>
                <a:sym typeface="Avenir"/>
                <a:hlinkClick r:id="rId4">
                  <a:extLst>
                    <a:ext uri="{A12FA001-AC4F-418D-AE19-62706E023703}">
                      <ahyp:hlinkClr xmlns:ahyp="http://schemas.microsoft.com/office/drawing/2018/hyperlinkcolor" val="tx"/>
                    </a:ext>
                  </a:extLst>
                </a:hlinkClick>
              </a:rPr>
              <a:t>国际劳工组织第18</a:t>
            </a:r>
            <a:r>
              <a:rPr lang="zh-CN" sz="1900" b="1" i="0" u="sng" strike="noStrike" cap="none" dirty="0">
                <a:solidFill>
                  <a:schemeClr val="accent1"/>
                </a:solidFill>
                <a:latin typeface="+mj-lt"/>
                <a:ea typeface="SimSun"/>
                <a:cs typeface="Avenir"/>
                <a:sym typeface="Avenir"/>
                <a:hlinkClick r:id="rId4">
                  <a:extLst>
                    <a:ext uri="{A12FA001-AC4F-418D-AE19-62706E023703}">
                      <ahyp:hlinkClr xmlns:ahyp="http://schemas.microsoft.com/office/drawing/2018/hyperlinkcolor" val="tx"/>
                    </a:ext>
                  </a:extLst>
                </a:hlinkClick>
              </a:rPr>
              <a:t>2号公约</a:t>
            </a:r>
            <a:r>
              <a:rPr lang="zh-CN" sz="1900" b="1" i="0" u="sng" strike="noStrike" cap="none" dirty="0">
                <a:solidFill>
                  <a:schemeClr val="dk1"/>
                </a:solidFill>
                <a:latin typeface="+mj-lt"/>
                <a:ea typeface="SimSun"/>
                <a:cs typeface="Avenir"/>
                <a:sym typeface="Avenir"/>
                <a:hlinkClick r:id="rId4">
                  <a:extLst>
                    <a:ext uri="{A12FA001-AC4F-418D-AE19-62706E023703}">
                      <ahyp:hlinkClr xmlns:ahyp="http://schemas.microsoft.com/office/drawing/2018/hyperlinkcolor" val="tx"/>
                    </a:ext>
                  </a:extLst>
                </a:hlinkClick>
              </a:rPr>
              <a:t>：</a:t>
            </a:r>
          </a:p>
          <a:p>
            <a:pPr marL="3048000" marR="0" lvl="0" indent="-3048000" algn="l" rtl="0">
              <a:lnSpc>
                <a:spcPct val="100000"/>
              </a:lnSpc>
              <a:spcBef>
                <a:spcPts val="0"/>
              </a:spcBef>
              <a:spcAft>
                <a:spcPts val="0"/>
              </a:spcAft>
              <a:buClr>
                <a:srgbClr val="000000"/>
              </a:buClr>
              <a:buSzPts val="1500"/>
              <a:buFont typeface="Arial"/>
              <a:buNone/>
            </a:pPr>
            <a:r>
              <a:rPr lang="zh-CN" sz="1900" b="1" i="0" u="none" strike="noStrike" cap="none" dirty="0">
                <a:solidFill>
                  <a:schemeClr val="dk1"/>
                </a:solidFill>
                <a:latin typeface="+mj-lt"/>
                <a:ea typeface="SimSun"/>
                <a:cs typeface="Avenir"/>
                <a:sym typeface="Avenir"/>
              </a:rPr>
              <a:t>最恶劣形式的童工：</a:t>
            </a:r>
            <a:r>
              <a:rPr lang="zh-CN" sz="1900" i="0" u="none" strike="noStrike" cap="none" dirty="0">
                <a:solidFill>
                  <a:schemeClr val="dk1"/>
                </a:solidFill>
                <a:latin typeface="+mj-lt"/>
                <a:ea typeface="SimSun"/>
                <a:cs typeface="Avenir"/>
                <a:sym typeface="Avenir"/>
              </a:rPr>
              <a:t>一切形式的奴隶制或类似奴隶制的做法、利用儿童卖淫或从事非法活动、以及任何可能</a:t>
            </a:r>
            <a:r>
              <a:rPr lang="zh-CN" altLang="en-US" sz="1900" i="0" u="none" strike="noStrike" cap="none" dirty="0">
                <a:solidFill>
                  <a:schemeClr val="dk1"/>
                </a:solidFill>
                <a:latin typeface="+mj-lt"/>
                <a:ea typeface="SimSun"/>
                <a:cs typeface="Avenir"/>
                <a:sym typeface="Avenir"/>
              </a:rPr>
              <a:t>损害</a:t>
            </a:r>
            <a:r>
              <a:rPr lang="zh-CN" sz="1900" i="0" u="none" strike="noStrike" cap="none" dirty="0">
                <a:solidFill>
                  <a:schemeClr val="dk1"/>
                </a:solidFill>
                <a:latin typeface="+mj-lt"/>
                <a:ea typeface="SimSun"/>
                <a:cs typeface="Avenir"/>
                <a:sym typeface="Avenir"/>
              </a:rPr>
              <a:t>儿童健康、安全或道德的工作。 </a:t>
            </a:r>
          </a:p>
          <a:p>
            <a:pPr marL="3048000" marR="0" lvl="0" indent="-3048000" algn="l" rtl="0">
              <a:lnSpc>
                <a:spcPct val="100000"/>
              </a:lnSpc>
              <a:spcBef>
                <a:spcPts val="0"/>
              </a:spcBef>
              <a:spcAft>
                <a:spcPts val="0"/>
              </a:spcAft>
              <a:buClr>
                <a:srgbClr val="000000"/>
              </a:buClr>
              <a:buSzPts val="1500"/>
              <a:buFont typeface="Arial"/>
              <a:buNone/>
            </a:pPr>
            <a:endParaRPr sz="1900" i="0" u="none" strike="noStrike" cap="none" dirty="0">
              <a:solidFill>
                <a:schemeClr val="dk1"/>
              </a:solidFill>
              <a:latin typeface="+mj-lt"/>
              <a:ea typeface="Avenir"/>
              <a:cs typeface="Avenir"/>
              <a:sym typeface="Avenir"/>
            </a:endParaRPr>
          </a:p>
          <a:p>
            <a:pPr marL="469900" marR="0" lvl="0" indent="-342900" algn="l" rtl="0">
              <a:lnSpc>
                <a:spcPct val="100000"/>
              </a:lnSpc>
              <a:spcBef>
                <a:spcPts val="0"/>
              </a:spcBef>
              <a:spcAft>
                <a:spcPts val="0"/>
              </a:spcAft>
              <a:buClr>
                <a:schemeClr val="dk1"/>
              </a:buClr>
              <a:buSzPts val="1600"/>
              <a:buFont typeface="Arial" panose="020B0604020202020204" pitchFamily="34" charset="0"/>
              <a:buChar char="•"/>
            </a:pPr>
            <a:r>
              <a:rPr lang="zh-CN" sz="1900" i="0" u="none" strike="noStrike" cap="none" dirty="0">
                <a:solidFill>
                  <a:schemeClr val="dk1"/>
                </a:solidFill>
                <a:latin typeface="+mj-lt"/>
                <a:ea typeface="SimSun"/>
                <a:cs typeface="Avenir"/>
                <a:sym typeface="Avenir"/>
              </a:rPr>
              <a:t>为遏制最恶劣形式的童工，规定的就业年龄下限为18岁，且绝无例外。</a:t>
            </a:r>
          </a:p>
        </p:txBody>
      </p:sp>
      <p:sp>
        <p:nvSpPr>
          <p:cNvPr id="6" name="Google Shape;165;g2e89abc793f_0_0">
            <a:extLst>
              <a:ext uri="{FF2B5EF4-FFF2-40B4-BE49-F238E27FC236}">
                <a16:creationId xmlns:a16="http://schemas.microsoft.com/office/drawing/2014/main" id="{6F8E1C41-D573-4A14-ACEE-18B153B78D14}"/>
              </a:ext>
            </a:extLst>
          </p:cNvPr>
          <p:cNvSpPr txBox="1"/>
          <p:nvPr/>
        </p:nvSpPr>
        <p:spPr>
          <a:xfrm>
            <a:off x="699644" y="2589798"/>
            <a:ext cx="10953107" cy="179689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zh-CN" sz="1900" b="1" i="0" u="sng" strike="noStrike" cap="none" dirty="0">
                <a:solidFill>
                  <a:schemeClr val="dk1"/>
                </a:solidFill>
                <a:latin typeface="+mj-lt"/>
                <a:ea typeface="SimSun"/>
                <a:cs typeface="Avenir"/>
                <a:sym typeface="Avenir"/>
                <a:hlinkClick r:id="rId5"/>
              </a:rPr>
              <a:t>国际劳工组织（ILO）第138号公约</a:t>
            </a:r>
            <a:r>
              <a:rPr lang="zh-CN" sz="1900" b="1" i="0" u="none" strike="noStrike" cap="none" dirty="0">
                <a:solidFill>
                  <a:schemeClr val="dk1"/>
                </a:solidFill>
                <a:latin typeface="+mj-lt"/>
                <a:ea typeface="SimSun"/>
                <a:cs typeface="Avenir"/>
                <a:sym typeface="Avenir"/>
                <a:hlinkClick r:id="rId5">
                  <a:extLst>
                    <a:ext uri="{A12FA001-AC4F-418D-AE19-62706E023703}">
                      <ahyp:hlinkClr xmlns:ahyp="http://schemas.microsoft.com/office/drawing/2018/hyperlinkcolor" val="tx"/>
                    </a:ext>
                  </a:extLst>
                </a:hlinkClick>
              </a:rPr>
              <a:t>：</a:t>
            </a:r>
          </a:p>
          <a:p>
            <a:pPr marL="1524000" marR="0" lvl="0" indent="-1524000" algn="l" rtl="0">
              <a:lnSpc>
                <a:spcPct val="100000"/>
              </a:lnSpc>
              <a:spcBef>
                <a:spcPts val="0"/>
              </a:spcBef>
              <a:spcAft>
                <a:spcPts val="0"/>
              </a:spcAft>
              <a:buClr>
                <a:srgbClr val="000000"/>
              </a:buClr>
              <a:buSzPts val="1500"/>
              <a:buFont typeface="Arial"/>
              <a:buNone/>
            </a:pPr>
            <a:r>
              <a:rPr lang="zh-CN" sz="1900" b="1" i="0" u="none" strike="noStrike" cap="none" dirty="0">
                <a:solidFill>
                  <a:schemeClr val="dk1"/>
                </a:solidFill>
                <a:latin typeface="+mj-lt"/>
                <a:ea typeface="SimSun"/>
                <a:cs typeface="Avenir"/>
                <a:sym typeface="Avenir"/>
              </a:rPr>
              <a:t>童工：</a:t>
            </a:r>
            <a:r>
              <a:rPr lang="zh-CN" sz="1900" i="0" u="none" strike="noStrike" cap="none" dirty="0">
                <a:solidFill>
                  <a:schemeClr val="dk1"/>
                </a:solidFill>
                <a:latin typeface="+mj-lt"/>
                <a:ea typeface="SimSun"/>
                <a:cs typeface="Avenir"/>
                <a:sym typeface="Avenir"/>
              </a:rPr>
              <a:t>指剥夺儿童童年、发展潜力与尊严，损害其身心发育并干扰其完成学业的一切劳动。</a:t>
            </a:r>
          </a:p>
          <a:p>
            <a:pPr marL="469900" marR="0" lvl="0" indent="-342900" algn="l" rtl="0">
              <a:lnSpc>
                <a:spcPct val="100000"/>
              </a:lnSpc>
              <a:spcBef>
                <a:spcPts val="0"/>
              </a:spcBef>
              <a:spcAft>
                <a:spcPts val="0"/>
              </a:spcAft>
              <a:buClr>
                <a:schemeClr val="dk1"/>
              </a:buClr>
              <a:buSzPts val="1600"/>
              <a:buFont typeface="Arial" panose="020B0604020202020204" pitchFamily="34" charset="0"/>
              <a:buChar char="•"/>
            </a:pPr>
            <a:r>
              <a:rPr lang="zh-CN" sz="1900" i="0" u="none" strike="noStrike" cap="none" dirty="0">
                <a:solidFill>
                  <a:schemeClr val="dk1"/>
                </a:solidFill>
                <a:latin typeface="+mj-lt"/>
                <a:ea typeface="SimSun"/>
                <a:cs typeface="Avenir"/>
                <a:sym typeface="Avenir"/>
              </a:rPr>
              <a:t>最低就业年龄设定为15岁（某些发展中国家除外）</a:t>
            </a:r>
          </a:p>
          <a:p>
            <a:pPr marL="469900" marR="0" lvl="0" indent="-342900" algn="l" rtl="0">
              <a:lnSpc>
                <a:spcPct val="100000"/>
              </a:lnSpc>
              <a:spcBef>
                <a:spcPts val="0"/>
              </a:spcBef>
              <a:spcAft>
                <a:spcPts val="0"/>
              </a:spcAft>
              <a:buClr>
                <a:schemeClr val="dk1"/>
              </a:buClr>
              <a:buSzPts val="1600"/>
              <a:buFont typeface="Arial" panose="020B0604020202020204" pitchFamily="34" charset="0"/>
              <a:buChar char="•"/>
            </a:pPr>
            <a:r>
              <a:rPr lang="zh-CN" sz="1900" i="0" u="none" strike="noStrike" cap="none" dirty="0">
                <a:solidFill>
                  <a:schemeClr val="dk1"/>
                </a:solidFill>
                <a:latin typeface="+mj-lt"/>
                <a:ea typeface="SimSun"/>
                <a:cs typeface="Avenir"/>
                <a:sym typeface="Avenir"/>
              </a:rPr>
              <a:t>各成员国可据此机制确定各类工作的最低就业年龄 </a:t>
            </a:r>
          </a:p>
          <a:p>
            <a:pPr marL="0" marR="0" lvl="0" indent="0" algn="l" rtl="0">
              <a:lnSpc>
                <a:spcPct val="100000"/>
              </a:lnSpc>
              <a:spcBef>
                <a:spcPts val="0"/>
              </a:spcBef>
              <a:spcAft>
                <a:spcPts val="0"/>
              </a:spcAft>
              <a:buClr>
                <a:srgbClr val="000000"/>
              </a:buClr>
              <a:buSzPts val="1500"/>
              <a:buFont typeface="Arial"/>
              <a:buNone/>
            </a:pPr>
            <a:endParaRPr sz="1900" b="1" i="0" u="none" strike="noStrike" cap="none" dirty="0">
              <a:solidFill>
                <a:schemeClr val="dk1"/>
              </a:solidFill>
              <a:latin typeface="+mj-lt"/>
              <a:ea typeface="Avenir"/>
              <a:cs typeface="Avenir"/>
              <a:sym typeface="Aveni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2d06f2e0a19_0_230"/>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lang="en-US"/>
          </a:p>
        </p:txBody>
      </p:sp>
      <p:sp>
        <p:nvSpPr>
          <p:cNvPr id="178" name="Google Shape;178;g2d06f2e0a19_0_230"/>
          <p:cNvSpPr txBox="1"/>
          <p:nvPr/>
        </p:nvSpPr>
        <p:spPr>
          <a:xfrm>
            <a:off x="494871" y="462328"/>
            <a:ext cx="11265329" cy="867266"/>
          </a:xfrm>
          <a:prstGeom prst="rect">
            <a:avLst/>
          </a:prstGeom>
          <a:noFill/>
          <a:ln>
            <a:noFill/>
          </a:ln>
        </p:spPr>
        <p:txBody>
          <a:bodyPr spcFirstLastPara="1" wrap="square" lIns="0" tIns="0" rIns="0" bIns="0" anchor="t" anchorCtr="0">
            <a:normAutofit/>
          </a:bodyPr>
          <a:lstStyle/>
          <a:p>
            <a:pPr>
              <a:buSzPts val="2500"/>
            </a:pPr>
            <a:r>
              <a:rPr lang="zh-CN" sz="2800" b="1" i="0" u="none" strike="noStrike" cap="none" dirty="0">
                <a:solidFill>
                  <a:schemeClr val="tx1"/>
                </a:solidFill>
                <a:latin typeface="+mj-lt"/>
                <a:ea typeface="SimSun"/>
                <a:cs typeface="Avenir"/>
                <a:sym typeface="Avenir"/>
              </a:rPr>
              <a:t>未成年工 </a:t>
            </a:r>
            <a:r>
              <a:rPr lang="zh-CN" sz="2800" b="1" dirty="0">
                <a:solidFill>
                  <a:schemeClr val="tx1"/>
                </a:solidFill>
                <a:latin typeface="+mj-lt"/>
                <a:ea typeface="SimSun"/>
                <a:cs typeface="Avenir"/>
                <a:sym typeface="Avenir"/>
              </a:rPr>
              <a:t>– 什么是轻体力劳动？</a:t>
            </a:r>
            <a:br>
              <a:rPr lang="zh-CN" sz="2800" b="1" dirty="0">
                <a:solidFill>
                  <a:schemeClr val="tx1"/>
                </a:solidFill>
                <a:latin typeface="+mj-lt"/>
                <a:ea typeface="SimSun"/>
                <a:cs typeface="Avenir"/>
                <a:sym typeface="Avenir"/>
              </a:rPr>
            </a:br>
            <a:r>
              <a:rPr lang="zh-CN" sz="2800" b="1" dirty="0">
                <a:solidFill>
                  <a:schemeClr val="tx1"/>
                </a:solidFill>
                <a:latin typeface="+mj-lt"/>
                <a:ea typeface="SimSun"/>
                <a:cs typeface="Avenir"/>
                <a:sym typeface="Avenir"/>
              </a:rPr>
              <a:t>国际劳工组织定义 </a:t>
            </a:r>
          </a:p>
        </p:txBody>
      </p:sp>
      <p:sp>
        <p:nvSpPr>
          <p:cNvPr id="179" name="Google Shape;179;g2d06f2e0a19_0_230"/>
          <p:cNvSpPr txBox="1"/>
          <p:nvPr/>
        </p:nvSpPr>
        <p:spPr>
          <a:xfrm>
            <a:off x="393346" y="2960861"/>
            <a:ext cx="8214134" cy="3469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zh-CN" sz="2000" b="1" i="0" u="sng" strike="noStrike" cap="none" dirty="0">
                <a:solidFill>
                  <a:schemeClr val="dk1"/>
                </a:solidFill>
                <a:latin typeface="+mj-lt"/>
                <a:ea typeface="SimSun"/>
                <a:cs typeface="Avenir"/>
                <a:sym typeface="Avenir"/>
              </a:rPr>
              <a:t>未成年工</a:t>
            </a:r>
            <a:r>
              <a:rPr lang="zh-CN" sz="2000" i="0" u="none" strike="noStrike" cap="none" dirty="0">
                <a:solidFill>
                  <a:schemeClr val="dk1"/>
                </a:solidFill>
                <a:latin typeface="+mj-lt"/>
                <a:ea typeface="SimSun"/>
                <a:cs typeface="Avenir"/>
                <a:sym typeface="Avenir"/>
              </a:rPr>
              <a:t>尤其容易遭受多种形式的暴力、剥削和虐待，因此审核员需重点核查下列方面：</a:t>
            </a:r>
          </a:p>
          <a:p>
            <a:pPr marL="914400" marR="0" lvl="0" indent="0" algn="l" rtl="0">
              <a:lnSpc>
                <a:spcPct val="100000"/>
              </a:lnSpc>
              <a:spcBef>
                <a:spcPts val="0"/>
              </a:spcBef>
              <a:spcAft>
                <a:spcPts val="0"/>
              </a:spcAft>
              <a:buClr>
                <a:srgbClr val="000000"/>
              </a:buClr>
              <a:buSzPts val="1700"/>
              <a:buFont typeface="Arial"/>
              <a:buNone/>
            </a:pPr>
            <a:endParaRPr sz="2000" i="0" u="none" strike="noStrike" cap="none" dirty="0">
              <a:solidFill>
                <a:schemeClr val="dk1"/>
              </a:solidFill>
              <a:latin typeface="+mj-lt"/>
              <a:ea typeface="Avenir"/>
              <a:cs typeface="Avenir"/>
              <a:sym typeface="Avenir"/>
            </a:endParaRP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职位</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所有未满18岁及接近18岁员工的年龄记录</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是否提供持续监管</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是否提供培训</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是否采取特殊保护措施</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是否执行危险任务 </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工作时间</a:t>
            </a:r>
          </a:p>
          <a:p>
            <a:pPr marL="627063" marR="0" lvl="0" indent="-355600" algn="l" rtl="0">
              <a:lnSpc>
                <a:spcPct val="100000"/>
              </a:lnSpc>
              <a:spcBef>
                <a:spcPts val="0"/>
              </a:spcBef>
              <a:spcAft>
                <a:spcPts val="0"/>
              </a:spcAft>
              <a:buClr>
                <a:schemeClr val="dk1"/>
              </a:buClr>
              <a:buSzPts val="2000"/>
              <a:buFont typeface="Avenir"/>
              <a:buChar char="o"/>
            </a:pPr>
            <a:r>
              <a:rPr lang="zh-CN" sz="2000" i="0" u="none" strike="noStrike" cap="none" dirty="0">
                <a:solidFill>
                  <a:schemeClr val="dk1"/>
                </a:solidFill>
                <a:latin typeface="+mj-lt"/>
                <a:ea typeface="SimSun"/>
                <a:cs typeface="Avenir"/>
                <a:sym typeface="Avenir"/>
              </a:rPr>
              <a:t>学徒协议</a:t>
            </a:r>
          </a:p>
        </p:txBody>
      </p:sp>
      <p:sp>
        <p:nvSpPr>
          <p:cNvPr id="180" name="Google Shape;180;g2d06f2e0a19_0_230"/>
          <p:cNvSpPr txBox="1"/>
          <p:nvPr/>
        </p:nvSpPr>
        <p:spPr>
          <a:xfrm>
            <a:off x="0" y="1525740"/>
            <a:ext cx="8607480" cy="1509132"/>
          </a:xfrm>
          <a:prstGeom prst="rect">
            <a:avLst/>
          </a:prstGeom>
          <a:noFill/>
          <a:ln>
            <a:noFill/>
          </a:ln>
        </p:spPr>
        <p:txBody>
          <a:bodyPr spcFirstLastPara="1" wrap="square" lIns="91425" tIns="45700" rIns="91425" bIns="45700" anchor="t" anchorCtr="0">
            <a:noAutofit/>
          </a:bodyPr>
          <a:lstStyle/>
          <a:p>
            <a:pPr marL="342900" lvl="0" indent="0" algn="l" rtl="0">
              <a:spcBef>
                <a:spcPts val="0"/>
              </a:spcBef>
              <a:spcAft>
                <a:spcPts val="0"/>
              </a:spcAft>
              <a:buClr>
                <a:schemeClr val="dk1"/>
              </a:buClr>
              <a:buSzPts val="1100"/>
              <a:buFont typeface="Arial"/>
              <a:buNone/>
            </a:pPr>
            <a:r>
              <a:rPr lang="zh-CN" sz="2000" b="1" dirty="0">
                <a:solidFill>
                  <a:schemeClr val="dk1"/>
                </a:solidFill>
                <a:latin typeface="+mj-lt"/>
                <a:ea typeface="SimSun"/>
                <a:cs typeface="Avenir"/>
                <a:sym typeface="Avenir"/>
              </a:rPr>
              <a:t>根据国际劳工组织第138号公约，轻体力劳动应： </a:t>
            </a:r>
          </a:p>
          <a:p>
            <a:pPr marL="742950" lvl="0">
              <a:buClr>
                <a:schemeClr val="dk1"/>
              </a:buClr>
              <a:buSzPts val="1100"/>
            </a:pPr>
            <a:r>
              <a:rPr lang="zh-CN" altLang="en-US" sz="2000" dirty="0">
                <a:solidFill>
                  <a:schemeClr val="dk1"/>
                </a:solidFill>
                <a:latin typeface="+mj-lt"/>
                <a:ea typeface="SimSun"/>
                <a:cs typeface="Avenir"/>
                <a:sym typeface="Avenir"/>
              </a:rPr>
              <a:t>（</a:t>
            </a:r>
            <a:r>
              <a:rPr lang="en-US" altLang="zh-CN" sz="2000" dirty="0">
                <a:solidFill>
                  <a:schemeClr val="dk1"/>
                </a:solidFill>
                <a:latin typeface="+mj-lt"/>
                <a:ea typeface="SimSun"/>
                <a:cs typeface="Avenir"/>
                <a:sym typeface="Avenir"/>
              </a:rPr>
              <a:t>a</a:t>
            </a:r>
            <a:r>
              <a:rPr lang="zh-CN" altLang="en-US" sz="2000" dirty="0">
                <a:solidFill>
                  <a:schemeClr val="dk1"/>
                </a:solidFill>
                <a:latin typeface="+mj-lt"/>
                <a:ea typeface="SimSun"/>
                <a:cs typeface="Avenir"/>
                <a:sym typeface="Avenir"/>
              </a:rPr>
              <a:t>）大致不会危害他们的健康或发育；并</a:t>
            </a:r>
          </a:p>
          <a:p>
            <a:pPr marL="742950" lvl="0">
              <a:buClr>
                <a:schemeClr val="dk1"/>
              </a:buClr>
              <a:buSzPts val="1100"/>
            </a:pPr>
            <a:r>
              <a:rPr lang="zh-CN" altLang="en-US" sz="2000" dirty="0">
                <a:solidFill>
                  <a:schemeClr val="dk1"/>
                </a:solidFill>
                <a:latin typeface="+mj-lt"/>
                <a:ea typeface="SimSun"/>
                <a:cs typeface="Avenir"/>
                <a:sym typeface="Avenir"/>
              </a:rPr>
              <a:t>（</a:t>
            </a:r>
            <a:r>
              <a:rPr lang="en-US" altLang="zh-CN" sz="2000" dirty="0">
                <a:solidFill>
                  <a:schemeClr val="dk1"/>
                </a:solidFill>
                <a:latin typeface="+mj-lt"/>
                <a:ea typeface="SimSun"/>
                <a:cs typeface="Avenir"/>
                <a:sym typeface="Avenir"/>
              </a:rPr>
              <a:t>b</a:t>
            </a:r>
            <a:r>
              <a:rPr lang="zh-CN" altLang="en-US" sz="2000" dirty="0">
                <a:solidFill>
                  <a:schemeClr val="dk1"/>
                </a:solidFill>
                <a:latin typeface="+mj-lt"/>
                <a:ea typeface="SimSun"/>
                <a:cs typeface="Avenir"/>
                <a:sym typeface="Avenir"/>
              </a:rPr>
              <a:t>）不会妨碍他们上学、参加经主管当局批准的职业指导或培训计划或从所受教育中获益的能力。</a:t>
            </a:r>
            <a:endParaRPr lang="zh-CN" sz="2000" dirty="0">
              <a:solidFill>
                <a:schemeClr val="dk1"/>
              </a:solidFill>
              <a:latin typeface="+mj-lt"/>
              <a:ea typeface="SimSun"/>
              <a:cs typeface="Avenir"/>
              <a:sym typeface="Avenir"/>
            </a:endParaRPr>
          </a:p>
        </p:txBody>
      </p:sp>
      <p:pic>
        <p:nvPicPr>
          <p:cNvPr id="6" name="Picture 5">
            <a:extLst>
              <a:ext uri="{FF2B5EF4-FFF2-40B4-BE49-F238E27FC236}">
                <a16:creationId xmlns:a16="http://schemas.microsoft.com/office/drawing/2014/main" id="{CD52B89F-25B8-4E14-94A0-F83258D790CC}"/>
              </a:ext>
            </a:extLst>
          </p:cNvPr>
          <p:cNvPicPr>
            <a:picLocks noChangeAspect="1"/>
          </p:cNvPicPr>
          <p:nvPr/>
        </p:nvPicPr>
        <p:blipFill>
          <a:blip r:embed="rId3"/>
          <a:stretch>
            <a:fillRect/>
          </a:stretch>
        </p:blipFill>
        <p:spPr>
          <a:xfrm>
            <a:off x="8610600" y="1792991"/>
            <a:ext cx="3369690" cy="32720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fade">
                                      <p:cBhvr>
                                        <p:cTn id="7" dur="1000"/>
                                        <p:tgtEl>
                                          <p:spTgt spid="1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9"/>
                                        </p:tgtEl>
                                        <p:attrNameLst>
                                          <p:attrName>style.visibility</p:attrName>
                                        </p:attrNameLst>
                                      </p:cBhvr>
                                      <p:to>
                                        <p:strVal val="visible"/>
                                      </p:to>
                                    </p:set>
                                    <p:animEffect transition="in" filter="fade">
                                      <p:cBhvr>
                                        <p:cTn id="12" dur="1000"/>
                                        <p:tgtEl>
                                          <p:spTgt spid="17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a:extLst>
            <a:ext uri="{FF2B5EF4-FFF2-40B4-BE49-F238E27FC236}">
              <a16:creationId xmlns:a16="http://schemas.microsoft.com/office/drawing/2014/main" id="{CC6A1408-9648-6ACC-7F19-927A13A8385D}"/>
            </a:ext>
          </a:extLst>
        </p:cNvPr>
        <p:cNvGrpSpPr/>
        <p:nvPr/>
      </p:nvGrpSpPr>
      <p:grpSpPr>
        <a:xfrm>
          <a:off x="0" y="0"/>
          <a:ext cx="0" cy="0"/>
          <a:chOff x="0" y="0"/>
          <a:chExt cx="0" cy="0"/>
        </a:xfrm>
      </p:grpSpPr>
      <p:sp>
        <p:nvSpPr>
          <p:cNvPr id="177" name="Google Shape;177;g2d06f2e0a19_0_230">
            <a:extLst>
              <a:ext uri="{FF2B5EF4-FFF2-40B4-BE49-F238E27FC236}">
                <a16:creationId xmlns:a16="http://schemas.microsoft.com/office/drawing/2014/main" id="{5DAF3276-D786-52AB-601A-22E315064A67}"/>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8</a:t>
            </a:fld>
            <a:endParaRPr lang="en-US"/>
          </a:p>
        </p:txBody>
      </p:sp>
      <p:sp>
        <p:nvSpPr>
          <p:cNvPr id="178" name="Google Shape;178;g2d06f2e0a19_0_230">
            <a:extLst>
              <a:ext uri="{FF2B5EF4-FFF2-40B4-BE49-F238E27FC236}">
                <a16:creationId xmlns:a16="http://schemas.microsoft.com/office/drawing/2014/main" id="{F1CD7F5B-C9D2-4A37-8F8F-B1EF1C25D5BC}"/>
              </a:ext>
            </a:extLst>
          </p:cNvPr>
          <p:cNvSpPr txBox="1"/>
          <p:nvPr/>
        </p:nvSpPr>
        <p:spPr>
          <a:xfrm>
            <a:off x="479695" y="462328"/>
            <a:ext cx="10466609" cy="931166"/>
          </a:xfrm>
          <a:prstGeom prst="rect">
            <a:avLst/>
          </a:prstGeom>
          <a:noFill/>
          <a:ln>
            <a:noFill/>
          </a:ln>
        </p:spPr>
        <p:txBody>
          <a:bodyPr spcFirstLastPara="1" wrap="square" lIns="0" tIns="0" rIns="0" bIns="0" anchor="t" anchorCtr="0">
            <a:normAutofit lnSpcReduction="10000"/>
          </a:bodyPr>
          <a:lstStyle/>
          <a:p>
            <a:pPr>
              <a:lnSpc>
                <a:spcPct val="110000"/>
              </a:lnSpc>
              <a:buSzPts val="2500"/>
            </a:pPr>
            <a:r>
              <a:rPr lang="zh-CN" sz="2800" b="1" i="0" u="none" strike="noStrike" cap="none" dirty="0">
                <a:solidFill>
                  <a:schemeClr val="tx1"/>
                </a:solidFill>
                <a:latin typeface="Avenir"/>
                <a:ea typeface="SimSun"/>
                <a:cs typeface="Avenir"/>
                <a:sym typeface="Avenir"/>
              </a:rPr>
              <a:t>未成年工 </a:t>
            </a:r>
            <a:r>
              <a:rPr lang="zh-CN" sz="2800" b="1" dirty="0">
                <a:solidFill>
                  <a:schemeClr val="tx1"/>
                </a:solidFill>
                <a:latin typeface="Avenir"/>
                <a:ea typeface="SimSun"/>
                <a:cs typeface="Avenir"/>
                <a:sym typeface="Avenir"/>
              </a:rPr>
              <a:t>– 什么是轻体力劳动？</a:t>
            </a:r>
            <a:br>
              <a:rPr lang="zh-CN" sz="2800" b="1" dirty="0">
                <a:solidFill>
                  <a:schemeClr val="tx1"/>
                </a:solidFill>
                <a:latin typeface="Avenir"/>
                <a:ea typeface="SimSun"/>
                <a:cs typeface="Avenir"/>
                <a:sym typeface="Avenir"/>
              </a:rPr>
            </a:br>
            <a:r>
              <a:rPr lang="zh-CN" sz="2800" b="1" dirty="0">
                <a:solidFill>
                  <a:schemeClr val="tx1"/>
                </a:solidFill>
                <a:latin typeface="Avenir"/>
                <a:ea typeface="SimSun"/>
                <a:cs typeface="Avenir"/>
                <a:sym typeface="Avenir"/>
              </a:rPr>
              <a:t>FSC定义 </a:t>
            </a:r>
          </a:p>
        </p:txBody>
      </p:sp>
      <p:pic>
        <p:nvPicPr>
          <p:cNvPr id="6" name="Picture 5">
            <a:extLst>
              <a:ext uri="{FF2B5EF4-FFF2-40B4-BE49-F238E27FC236}">
                <a16:creationId xmlns:a16="http://schemas.microsoft.com/office/drawing/2014/main" id="{22ECB4FD-AFBB-BE2F-7D20-6D92FF7D76B0}"/>
              </a:ext>
            </a:extLst>
          </p:cNvPr>
          <p:cNvPicPr>
            <a:picLocks noChangeAspect="1"/>
          </p:cNvPicPr>
          <p:nvPr/>
        </p:nvPicPr>
        <p:blipFill>
          <a:blip r:embed="rId3"/>
          <a:stretch>
            <a:fillRect/>
          </a:stretch>
        </p:blipFill>
        <p:spPr>
          <a:xfrm>
            <a:off x="8610600" y="1792991"/>
            <a:ext cx="3369690" cy="3272018"/>
          </a:xfrm>
          <a:prstGeom prst="rect">
            <a:avLst/>
          </a:prstGeom>
        </p:spPr>
      </p:pic>
      <p:sp>
        <p:nvSpPr>
          <p:cNvPr id="2" name="TextBox 1">
            <a:extLst>
              <a:ext uri="{FF2B5EF4-FFF2-40B4-BE49-F238E27FC236}">
                <a16:creationId xmlns:a16="http://schemas.microsoft.com/office/drawing/2014/main" id="{6744D424-6D6F-2FA7-E6FE-7043F88DE9E0}"/>
              </a:ext>
            </a:extLst>
          </p:cNvPr>
          <p:cNvSpPr txBox="1"/>
          <p:nvPr/>
        </p:nvSpPr>
        <p:spPr>
          <a:xfrm>
            <a:off x="483080" y="1920815"/>
            <a:ext cx="7847161" cy="27074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20000"/>
              </a:lnSpc>
            </a:pPr>
            <a:r>
              <a:rPr lang="zh-CN" sz="2400" b="1" dirty="0">
                <a:solidFill>
                  <a:srgbClr val="333333"/>
                </a:solidFill>
                <a:latin typeface="+mj-lt"/>
                <a:ea typeface="SimSun"/>
                <a:cs typeface="Segoe UI"/>
              </a:rPr>
              <a:t>轻体力劳动： </a:t>
            </a:r>
          </a:p>
          <a:p>
            <a:pPr algn="just">
              <a:lnSpc>
                <a:spcPct val="120000"/>
              </a:lnSpc>
            </a:pPr>
            <a:r>
              <a:rPr lang="zh-CN" altLang="en-US" sz="2400" i="1" dirty="0">
                <a:solidFill>
                  <a:srgbClr val="333333"/>
                </a:solidFill>
                <a:latin typeface="+mj-lt"/>
                <a:ea typeface="SimSun"/>
                <a:cs typeface="Segoe UI"/>
              </a:rPr>
              <a:t>国家法律、法规允许</a:t>
            </a:r>
            <a:r>
              <a:rPr lang="en-US" altLang="zh-CN" sz="2400" i="1" dirty="0">
                <a:solidFill>
                  <a:srgbClr val="333333"/>
                </a:solidFill>
                <a:latin typeface="+mj-lt"/>
                <a:ea typeface="SimSun"/>
                <a:cs typeface="Segoe UI"/>
              </a:rPr>
              <a:t>13</a:t>
            </a:r>
            <a:r>
              <a:rPr lang="zh-CN" altLang="en-US" sz="2400" i="1" dirty="0">
                <a:solidFill>
                  <a:srgbClr val="333333"/>
                </a:solidFill>
                <a:latin typeface="+mj-lt"/>
                <a:ea typeface="SimSun"/>
                <a:cs typeface="Segoe UI"/>
              </a:rPr>
              <a:t>至</a:t>
            </a:r>
            <a:r>
              <a:rPr lang="en-US" altLang="zh-CN" sz="2400" i="1" dirty="0">
                <a:solidFill>
                  <a:srgbClr val="333333"/>
                </a:solidFill>
                <a:latin typeface="+mj-lt"/>
                <a:ea typeface="SimSun"/>
                <a:cs typeface="Segoe UI"/>
              </a:rPr>
              <a:t>15</a:t>
            </a:r>
            <a:r>
              <a:rPr lang="zh-CN" altLang="en-US" sz="2400" i="1" dirty="0">
                <a:solidFill>
                  <a:srgbClr val="333333"/>
                </a:solidFill>
                <a:latin typeface="+mj-lt"/>
                <a:ea typeface="SimSun"/>
                <a:cs typeface="Segoe UI"/>
              </a:rPr>
              <a:t>岁的人员从事对健康或发育无危害的工作：</a:t>
            </a:r>
            <a:r>
              <a:rPr lang="en-US" altLang="zh-CN" sz="2400" i="1" dirty="0">
                <a:solidFill>
                  <a:srgbClr val="333333"/>
                </a:solidFill>
                <a:latin typeface="+mj-lt"/>
                <a:ea typeface="SimSun"/>
                <a:cs typeface="Segoe UI"/>
              </a:rPr>
              <a:t>a</a:t>
            </a:r>
            <a:r>
              <a:rPr lang="zh-CN" altLang="en-US" sz="2400" i="1" dirty="0">
                <a:solidFill>
                  <a:srgbClr val="333333"/>
                </a:solidFill>
                <a:latin typeface="+mj-lt"/>
                <a:ea typeface="SimSun"/>
                <a:cs typeface="Segoe UI"/>
              </a:rPr>
              <a:t>） 不太可能对其健康或发育有害</a:t>
            </a:r>
            <a:r>
              <a:rPr lang="en-US" altLang="zh-CN" sz="2400" i="1" dirty="0">
                <a:solidFill>
                  <a:srgbClr val="333333"/>
                </a:solidFill>
                <a:latin typeface="+mj-lt"/>
                <a:ea typeface="SimSun"/>
                <a:cs typeface="Segoe UI"/>
              </a:rPr>
              <a:t>;b</a:t>
            </a:r>
            <a:r>
              <a:rPr lang="zh-CN" altLang="en-US" sz="2400" i="1" dirty="0">
                <a:solidFill>
                  <a:srgbClr val="333333"/>
                </a:solidFill>
                <a:latin typeface="+mj-lt"/>
                <a:ea typeface="SimSun"/>
                <a:cs typeface="Segoe UI"/>
              </a:rPr>
              <a:t>） 不妨碍其上学、参加主管当局批准的职业介绍或培训方案，或影响其从所接受的教学中受益的能力（劳工组织公约第</a:t>
            </a:r>
            <a:r>
              <a:rPr lang="en-US" altLang="zh-CN" sz="2400" i="1" dirty="0">
                <a:solidFill>
                  <a:srgbClr val="333333"/>
                </a:solidFill>
                <a:latin typeface="+mj-lt"/>
                <a:ea typeface="SimSun"/>
                <a:cs typeface="Segoe UI"/>
              </a:rPr>
              <a:t>138</a:t>
            </a:r>
            <a:r>
              <a:rPr lang="zh-CN" altLang="en-US" sz="2400" i="1" dirty="0">
                <a:solidFill>
                  <a:srgbClr val="333333"/>
                </a:solidFill>
                <a:latin typeface="+mj-lt"/>
                <a:ea typeface="SimSun"/>
                <a:cs typeface="Segoe UI"/>
              </a:rPr>
              <a:t>条，第</a:t>
            </a:r>
            <a:r>
              <a:rPr lang="en-US" altLang="zh-CN" sz="2400" i="1" dirty="0">
                <a:solidFill>
                  <a:srgbClr val="333333"/>
                </a:solidFill>
                <a:latin typeface="+mj-lt"/>
                <a:ea typeface="SimSun"/>
                <a:cs typeface="Segoe UI"/>
              </a:rPr>
              <a:t>7</a:t>
            </a:r>
            <a:r>
              <a:rPr lang="zh-CN" altLang="en-US" sz="2400" i="1" dirty="0">
                <a:solidFill>
                  <a:srgbClr val="333333"/>
                </a:solidFill>
                <a:latin typeface="+mj-lt"/>
                <a:ea typeface="SimSun"/>
                <a:cs typeface="Segoe UI"/>
              </a:rPr>
              <a:t>条）。</a:t>
            </a:r>
            <a:endParaRPr lang="zh-CN" sz="2400" i="1" dirty="0">
              <a:solidFill>
                <a:srgbClr val="333333"/>
              </a:solidFill>
              <a:latin typeface="+mj-lt"/>
              <a:ea typeface="SimSun"/>
              <a:cs typeface="Segoe UI"/>
            </a:endParaRPr>
          </a:p>
        </p:txBody>
      </p:sp>
    </p:spTree>
    <p:extLst>
      <p:ext uri="{BB962C8B-B14F-4D97-AF65-F5344CB8AC3E}">
        <p14:creationId xmlns:p14="http://schemas.microsoft.com/office/powerpoint/2010/main" val="1618152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2d269b3218f_0_0"/>
          <p:cNvSpPr txBox="1"/>
          <p:nvPr/>
        </p:nvSpPr>
        <p:spPr>
          <a:xfrm>
            <a:off x="441257" y="1465217"/>
            <a:ext cx="6968522" cy="5395205"/>
          </a:xfrm>
          <a:prstGeom prst="rect">
            <a:avLst/>
          </a:prstGeom>
          <a:noFill/>
          <a:ln>
            <a:noFill/>
          </a:ln>
        </p:spPr>
        <p:txBody>
          <a:bodyPr spcFirstLastPara="1" wrap="square" lIns="0" tIns="0" rIns="0" bIns="0" anchor="t" anchorCtr="0">
            <a:noAutofit/>
          </a:bodyPr>
          <a:lstStyle/>
          <a:p>
            <a:pPr algn="just">
              <a:lnSpc>
                <a:spcPct val="120000"/>
              </a:lnSpc>
              <a:buClr>
                <a:schemeClr val="dk1"/>
              </a:buClr>
              <a:buSzPts val="3000"/>
            </a:pPr>
            <a:r>
              <a:rPr lang="zh-CN" sz="2400" dirty="0">
                <a:solidFill>
                  <a:schemeClr val="dk1"/>
                </a:solidFill>
                <a:latin typeface="+mn-lt"/>
                <a:ea typeface="SimSun"/>
                <a:cs typeface="Avenir"/>
                <a:sym typeface="Avenir"/>
              </a:rPr>
              <a:t>Wang</a:t>
            </a:r>
            <a:r>
              <a:rPr lang="zh-CN" sz="2400" i="0" u="none" strike="noStrike" cap="none" dirty="0">
                <a:solidFill>
                  <a:schemeClr val="dk1"/>
                </a:solidFill>
                <a:latin typeface="+mn-lt"/>
                <a:ea typeface="SimSun"/>
                <a:cs typeface="Avenir"/>
                <a:sym typeface="Avenir"/>
              </a:rPr>
              <a:t>现年1</a:t>
            </a:r>
            <a:r>
              <a:rPr lang="zh-CN" sz="2400" dirty="0">
                <a:solidFill>
                  <a:schemeClr val="dk1"/>
                </a:solidFill>
                <a:latin typeface="+mn-lt"/>
                <a:ea typeface="SimSun"/>
                <a:cs typeface="Avenir"/>
                <a:sym typeface="Avenir"/>
              </a:rPr>
              <a:t>4</a:t>
            </a:r>
            <a:r>
              <a:rPr lang="zh-CN" sz="2400" i="0" u="none" strike="noStrike" cap="none" dirty="0">
                <a:solidFill>
                  <a:schemeClr val="dk1"/>
                </a:solidFill>
                <a:latin typeface="+mn-lt"/>
                <a:ea typeface="SimSun"/>
                <a:cs typeface="Avenir"/>
                <a:sym typeface="Avenir"/>
              </a:rPr>
              <a:t>岁，尚未完成义务教育（例如</a:t>
            </a:r>
            <a:r>
              <a:rPr lang="zh-CN" sz="2400" dirty="0">
                <a:solidFill>
                  <a:schemeClr val="dk1"/>
                </a:solidFill>
                <a:latin typeface="+mn-lt"/>
                <a:ea typeface="SimSun"/>
                <a:cs typeface="Avenir"/>
                <a:sym typeface="Avenir"/>
              </a:rPr>
              <a:t>正在上初中</a:t>
            </a:r>
            <a:r>
              <a:rPr lang="zh-CN" sz="2400" i="0" u="none" strike="noStrike" cap="none" dirty="0">
                <a:solidFill>
                  <a:schemeClr val="dk1"/>
                </a:solidFill>
                <a:latin typeface="+mn-lt"/>
                <a:ea typeface="SimSun"/>
                <a:cs typeface="Avenir"/>
                <a:sym typeface="Avenir"/>
              </a:rPr>
              <a:t>）。</a:t>
            </a:r>
          </a:p>
          <a:p>
            <a:pPr marL="0" marR="0" lvl="0" indent="0" algn="just" rtl="0">
              <a:lnSpc>
                <a:spcPct val="120000"/>
              </a:lnSpc>
              <a:spcBef>
                <a:spcPts val="0"/>
              </a:spcBef>
              <a:spcAft>
                <a:spcPts val="0"/>
              </a:spcAft>
              <a:buClr>
                <a:schemeClr val="dk1"/>
              </a:buClr>
              <a:buSzPts val="3000"/>
              <a:buFont typeface="Calibri"/>
              <a:buNone/>
            </a:pPr>
            <a:endParaRPr sz="2400" i="0" u="none" strike="noStrike" cap="none" dirty="0">
              <a:solidFill>
                <a:schemeClr val="dk1"/>
              </a:solidFill>
              <a:latin typeface="+mn-lt"/>
              <a:ea typeface="Avenir"/>
              <a:cs typeface="Avenir"/>
            </a:endParaRPr>
          </a:p>
          <a:p>
            <a:pPr algn="just">
              <a:lnSpc>
                <a:spcPct val="120000"/>
              </a:lnSpc>
              <a:buClr>
                <a:schemeClr val="dk1"/>
              </a:buClr>
              <a:buSzPts val="3000"/>
            </a:pPr>
            <a:r>
              <a:rPr lang="zh-CN" sz="2400" i="0" u="none" strike="noStrike" cap="none" dirty="0">
                <a:solidFill>
                  <a:schemeClr val="dk1"/>
                </a:solidFill>
                <a:latin typeface="+mn-lt"/>
                <a:ea typeface="SimSun"/>
                <a:cs typeface="Avenir"/>
                <a:sym typeface="Avenir"/>
              </a:rPr>
              <a:t>他此前仅偶尔在家庭作坊中帮忙，但自从母亲患病后，他开始每日工作</a:t>
            </a:r>
            <a:r>
              <a:rPr lang="zh-CN" sz="2400" dirty="0">
                <a:solidFill>
                  <a:schemeClr val="dk1"/>
                </a:solidFill>
                <a:latin typeface="+mn-lt"/>
                <a:ea typeface="SimSun"/>
                <a:cs typeface="Avenir"/>
                <a:sym typeface="Avenir"/>
              </a:rPr>
              <a:t>，</a:t>
            </a:r>
            <a:r>
              <a:rPr lang="zh-CN" sz="2400" i="0" u="none" strike="noStrike" cap="none" dirty="0">
                <a:solidFill>
                  <a:schemeClr val="dk1"/>
                </a:solidFill>
                <a:latin typeface="+mn-lt"/>
                <a:ea typeface="SimSun"/>
                <a:cs typeface="Avenir"/>
                <a:sym typeface="Avenir"/>
              </a:rPr>
              <a:t>有时从清晨持续至深夜。</a:t>
            </a:r>
          </a:p>
          <a:p>
            <a:pPr marL="0" marR="0" lvl="0" indent="0" algn="just" rtl="0">
              <a:lnSpc>
                <a:spcPct val="120000"/>
              </a:lnSpc>
              <a:spcBef>
                <a:spcPts val="0"/>
              </a:spcBef>
              <a:spcAft>
                <a:spcPts val="0"/>
              </a:spcAft>
              <a:buClr>
                <a:schemeClr val="dk1"/>
              </a:buClr>
              <a:buSzPts val="3000"/>
              <a:buFont typeface="Calibri"/>
              <a:buNone/>
            </a:pPr>
            <a:endParaRPr sz="2400" i="0" u="none" strike="noStrike" cap="none" dirty="0">
              <a:solidFill>
                <a:schemeClr val="dk1"/>
              </a:solidFill>
              <a:latin typeface="+mn-lt"/>
              <a:ea typeface="Avenir"/>
              <a:cs typeface="Avenir"/>
            </a:endParaRPr>
          </a:p>
          <a:p>
            <a:pPr marL="0" marR="0" lvl="0" indent="0" algn="just" rtl="0">
              <a:lnSpc>
                <a:spcPct val="120000"/>
              </a:lnSpc>
              <a:spcBef>
                <a:spcPts val="0"/>
              </a:spcBef>
              <a:spcAft>
                <a:spcPts val="0"/>
              </a:spcAft>
              <a:buClr>
                <a:schemeClr val="dk1"/>
              </a:buClr>
              <a:buSzPts val="3000"/>
              <a:buFont typeface="Avenir"/>
              <a:buNone/>
            </a:pPr>
            <a:r>
              <a:rPr lang="zh-CN" sz="2400" i="0" u="none" strike="noStrike" cap="none" dirty="0">
                <a:solidFill>
                  <a:schemeClr val="dk1"/>
                </a:solidFill>
                <a:latin typeface="+mn-lt"/>
                <a:ea typeface="SimSun"/>
                <a:cs typeface="Avenir"/>
                <a:sym typeface="Avenir"/>
              </a:rPr>
              <a:t>目前，</a:t>
            </a:r>
            <a:r>
              <a:rPr lang="zh-CN" sz="2400" dirty="0">
                <a:solidFill>
                  <a:schemeClr val="dk1"/>
                </a:solidFill>
                <a:latin typeface="+mn-lt"/>
                <a:ea typeface="SimSun"/>
                <a:cs typeface="Avenir"/>
                <a:sym typeface="Avenir"/>
              </a:rPr>
              <a:t>Wang</a:t>
            </a:r>
            <a:r>
              <a:rPr lang="zh-CN" sz="2400" i="0" u="none" strike="noStrike" cap="none" dirty="0">
                <a:solidFill>
                  <a:schemeClr val="dk1"/>
                </a:solidFill>
                <a:latin typeface="+mn-lt"/>
                <a:ea typeface="SimSun"/>
                <a:cs typeface="Avenir"/>
                <a:sym typeface="Avenir"/>
              </a:rPr>
              <a:t>正处于缺课状态，且不确定自己能否正常上学。</a:t>
            </a:r>
          </a:p>
          <a:p>
            <a:pPr marL="0" marR="0" lvl="0" indent="0" algn="just" rtl="0">
              <a:lnSpc>
                <a:spcPct val="120000"/>
              </a:lnSpc>
              <a:spcBef>
                <a:spcPts val="0"/>
              </a:spcBef>
              <a:spcAft>
                <a:spcPts val="0"/>
              </a:spcAft>
              <a:buClr>
                <a:srgbClr val="000000"/>
              </a:buClr>
              <a:buSzPts val="4000"/>
              <a:buFont typeface="Arial"/>
              <a:buNone/>
            </a:pPr>
            <a:endParaRPr sz="2400" i="0" u="none" strike="noStrike" cap="none" dirty="0">
              <a:solidFill>
                <a:schemeClr val="dk1"/>
              </a:solidFill>
              <a:latin typeface="+mn-lt"/>
              <a:ea typeface="Avenir"/>
              <a:cs typeface="Avenir"/>
            </a:endParaRPr>
          </a:p>
        </p:txBody>
      </p:sp>
      <p:sp>
        <p:nvSpPr>
          <p:cNvPr id="4" name="Title 1">
            <a:extLst>
              <a:ext uri="{FF2B5EF4-FFF2-40B4-BE49-F238E27FC236}">
                <a16:creationId xmlns:a16="http://schemas.microsoft.com/office/drawing/2014/main" id="{5DABC102-C2F3-4D35-BC78-F59CCABA2014}"/>
              </a:ext>
            </a:extLst>
          </p:cNvPr>
          <p:cNvSpPr txBox="1">
            <a:spLocks/>
          </p:cNvSpPr>
          <p:nvPr/>
        </p:nvSpPr>
        <p:spPr>
          <a:xfrm>
            <a:off x="382518" y="356374"/>
            <a:ext cx="5866750" cy="832291"/>
          </a:xfrm>
          <a:prstGeom prst="rect">
            <a:avLst/>
          </a:prstGeom>
        </p:spPr>
        <p:txBody>
          <a:bodyPr lIns="91440" tIns="45720" rIns="91440" bIns="45720" anchor="t">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zh-CN" sz="2900" b="1">
                <a:solidFill>
                  <a:schemeClr val="tx1"/>
                </a:solidFill>
                <a:latin typeface="+mj-lt"/>
                <a:ea typeface="SimSun"/>
              </a:rPr>
              <a:t>案例场景 – 是否属于童工？ </a:t>
            </a:r>
          </a:p>
        </p:txBody>
      </p:sp>
      <p:pic>
        <p:nvPicPr>
          <p:cNvPr id="5" name="Picture 4">
            <a:extLst>
              <a:ext uri="{FF2B5EF4-FFF2-40B4-BE49-F238E27FC236}">
                <a16:creationId xmlns:a16="http://schemas.microsoft.com/office/drawing/2014/main" id="{5AC91FA7-E89B-4C7A-A589-D24275678EBA}"/>
              </a:ext>
            </a:extLst>
          </p:cNvPr>
          <p:cNvPicPr>
            <a:picLocks noChangeAspect="1"/>
          </p:cNvPicPr>
          <p:nvPr/>
        </p:nvPicPr>
        <p:blipFill>
          <a:blip r:embed="rId3"/>
          <a:stretch>
            <a:fillRect/>
          </a:stretch>
        </p:blipFill>
        <p:spPr>
          <a:xfrm>
            <a:off x="8050704" y="1350086"/>
            <a:ext cx="3757548" cy="36486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flip dir="l"/>
      </p:transition>
    </mc:Choice>
    <mc:Fallback xmlns="">
      <p:transition spd="med">
        <p:fade/>
      </p:transition>
    </mc:Fallback>
  </mc:AlternateContent>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391c59f4-5679-4159-8706-d0a2969e2834" xsi:nil="true"/>
    <lcf76f155ced4ddcb4097134ff3c332f xmlns="1a13bb96-9e9e-4da2-a0ce-e3f4bfa2db9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3A8548DD1A7942A88DDF6F55C9776F" ma:contentTypeVersion="19" ma:contentTypeDescription="Create a new document." ma:contentTypeScope="" ma:versionID="82d5eb226bb71cc569a19fc21c2fb2ba">
  <xsd:schema xmlns:xsd="http://www.w3.org/2001/XMLSchema" xmlns:xs="http://www.w3.org/2001/XMLSchema" xmlns:p="http://schemas.microsoft.com/office/2006/metadata/properties" xmlns:ns2="1a13bb96-9e9e-4da2-a0ce-e3f4bfa2db9b" xmlns:ns3="391c59f4-5679-4159-8706-d0a2969e2834" targetNamespace="http://schemas.microsoft.com/office/2006/metadata/properties" ma:root="true" ma:fieldsID="4cc14a468727e845e9ec1e061ca4e360" ns2:_="" ns3:_="">
    <xsd:import namespace="1a13bb96-9e9e-4da2-a0ce-e3f4bfa2db9b"/>
    <xsd:import namespace="391c59f4-5679-4159-8706-d0a2969e283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LengthInSeconds" minOccurs="0"/>
                <xsd:element ref="ns2:MediaServiceGenerationTime" minOccurs="0"/>
                <xsd:element ref="ns2:MediaServiceEventHashCode" minOccurs="0"/>
                <xsd:element ref="ns2:MediaServiceLocation" minOccurs="0"/>
                <xsd:element ref="ns2:MediaServiceObjectDetectorVersions" minOccurs="0"/>
                <xsd:element ref="ns2:lcf76f155ced4ddcb4097134ff3c332f" minOccurs="0"/>
                <xsd:element ref="ns3:TaxCatchAll" minOccurs="0"/>
                <xsd:element ref="ns2:MediaServiceOCR"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13bb96-9e9e-4da2-a0ce-e3f4bfa2db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2cac1bc-b845-4316-a757-d4fa565f3c48"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1c59f4-5679-4159-8706-d0a2969e28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c27d5a3-05f5-4922-a213-2c62aaebaf2c}" ma:internalName="TaxCatchAll" ma:showField="CatchAllData" ma:web="391c59f4-5679-4159-8706-d0a2969e28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C103D8-DD44-4EBC-BE84-C4AD15F510ED}">
  <ds:schemaRefs>
    <ds:schemaRef ds:uri="http://schemas.microsoft.com/sharepoint/v3/contenttype/forms"/>
  </ds:schemaRefs>
</ds:datastoreItem>
</file>

<file path=customXml/itemProps2.xml><?xml version="1.0" encoding="utf-8"?>
<ds:datastoreItem xmlns:ds="http://schemas.openxmlformats.org/officeDocument/2006/customXml" ds:itemID="{AC68AB7A-7A92-4860-A6D6-BDCED13D04A5}">
  <ds:schemaRef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5b5afd21-02a2-479e-8ccf-e4ace2f9df0f"/>
    <ds:schemaRef ds:uri="http://www.w3.org/XML/1998/namespace"/>
    <ds:schemaRef ds:uri="http://purl.org/dc/dcmitype/"/>
    <ds:schemaRef ds:uri="efc2542a-561c-4b3e-ba0c-b6a93958cf96"/>
    <ds:schemaRef ds:uri="http://purl.org/dc/terms/"/>
    <ds:schemaRef ds:uri="9138ddcf-61ef-453b-a2ff-3822b629deef"/>
    <ds:schemaRef ds:uri="bfff9e4e-7e48-4fac-9749-39d7eee74a8f"/>
  </ds:schemaRefs>
</ds:datastoreItem>
</file>

<file path=customXml/itemProps3.xml><?xml version="1.0" encoding="utf-8"?>
<ds:datastoreItem xmlns:ds="http://schemas.openxmlformats.org/officeDocument/2006/customXml" ds:itemID="{7212B739-DD5D-4A94-B828-A5DC9CC38C3E}"/>
</file>

<file path=docProps/app.xml><?xml version="1.0" encoding="utf-8"?>
<Properties xmlns="http://schemas.openxmlformats.org/officeDocument/2006/extended-properties" xmlns:vt="http://schemas.openxmlformats.org/officeDocument/2006/docPropsVTypes">
  <TotalTime>198</TotalTime>
  <Words>4565</Words>
  <Application>Microsoft Office PowerPoint</Application>
  <PresentationFormat>宽屏</PresentationFormat>
  <Paragraphs>369</Paragraphs>
  <Slides>28</Slides>
  <Notes>27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Arial</vt:lpstr>
      <vt:lpstr>宋体</vt:lpstr>
      <vt:lpstr>Georgia</vt:lpstr>
      <vt:lpstr>Arial Black</vt:lpstr>
      <vt:lpstr>Avenir</vt:lpstr>
      <vt:lpstr>Montserrat</vt:lpstr>
      <vt:lpstr>Avenir,Sans-Serif</vt:lpstr>
      <vt:lpstr>Calibri</vt:lpstr>
      <vt:lpstr>Symbol</vt:lpstr>
      <vt:lpstr>1_Office Theme</vt:lpstr>
      <vt:lpstr>Office Theme</vt:lpstr>
      <vt:lpstr>FSC产销监管链核心劳工要求（CLR） 审核员培训</vt:lpstr>
      <vt:lpstr>本模块将指导学员了解国际劳工标准及工作中基本原则和权利（FPRW）的核心意义，重点解析FSC核心劳工要求，并着重强调相关FSC的规范性要求。</vt:lpstr>
      <vt:lpstr>PowerPoint 演示文稿</vt:lpstr>
      <vt:lpstr>童工</vt:lpstr>
      <vt:lpstr>PowerPoint 演示文稿</vt:lpstr>
      <vt:lpstr>PowerPoint 演示文稿</vt:lpstr>
      <vt:lpstr>PowerPoint 演示文稿</vt:lpstr>
      <vt:lpstr>PowerPoint 演示文稿</vt:lpstr>
      <vt:lpstr>PowerPoint 演示文稿</vt:lpstr>
      <vt:lpstr>练习1</vt:lpstr>
      <vt:lpstr>在审核期间发现，该证书持有者至少有3份员工档案（工资单数据及劳动合同）未记录出生日期。   其中一名员工因外貌过于稚嫩而被选中面谈，在面谈期间，其自称年满18岁。   根据其工资单及员工名册显示，该员工目前已入职1年3个月。   在该证书持有者的任何文件记录或数据及员工档案中，均未显示其年龄。 </vt:lpstr>
      <vt:lpstr>强迫或强制劳动</vt:lpstr>
      <vt:lpstr>PowerPoint 演示文稿</vt:lpstr>
      <vt:lpstr>PowerPoint 演示文稿</vt:lpstr>
      <vt:lpstr>PowerPoint 演示文稿</vt:lpstr>
      <vt:lpstr>练习</vt:lpstr>
      <vt:lpstr>在审核期间发现下列情况：  在国家法定节假日（如2022年统一日与劳动节）期间，若遇紧急订单，员工仍需到岗工作。若拒不服从，将面临扣薪经济处罚（每日最高30美元）。  一般而言，员工在下列情况下将面临经济处罚（从工资中扣除20-1000美元）： - 员工无故离岗（员工请假必须经两名不同主管批准；但审批标准不明确） - 迟到处罚：20-50美元；需注意的是，员工薪酬采用计件制形式（按生产件数计算） - 产品存在缺陷（最高罚金达1000美元）</vt:lpstr>
      <vt:lpstr>歧视</vt:lpstr>
      <vt:lpstr>PowerPoint 演示文稿</vt:lpstr>
      <vt:lpstr>PowerPoint 演示文稿</vt:lpstr>
      <vt:lpstr>练习</vt:lpstr>
      <vt:lpstr>在对Super Bamboo Inc.审核过程中，明确发现承包商制定了不予雇用未满18岁员工的明文政策。在与人力资源部门及管理层面谈过程中，对方提及该政策旨在规避聘用未成年员工时需办理的复杂行政手续，尽管该国法定最低就业年龄为15岁。   您认为不符合项原因是什么？</vt:lpstr>
      <vt:lpstr>结社自由和集体谈判</vt:lpstr>
      <vt:lpstr>PowerPoint 演示文稿</vt:lpstr>
      <vt:lpstr>PowerPoint 演示文稿</vt:lpstr>
      <vt:lpstr>练习</vt:lpstr>
      <vt:lpstr>在证书持有者所在国，法律不承认或不强制要求组建工会。   证书持有者未设任何员工代表。为进行集体谈判，该证书持有者表示在固定位置设有意见箱。   但其程序文件中未详细规定如何收集、审阅及处理意见箱中的建议。 </vt:lpstr>
      <vt:lpstr>模块2到此结束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 Training on FSC CoC Core Labor Requirements (CLR)</dc:title>
  <dc:creator>Etienne Kuzong</dc:creator>
  <cp:lastModifiedBy>Haggi</cp:lastModifiedBy>
  <cp:revision>483</cp:revision>
  <dcterms:modified xsi:type="dcterms:W3CDTF">2025-09-23T04:14:43Z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0x010100223A8548DD1A7942A88DDF6F55C9776F</vt:lpwstr>
  </property>
  <property fmtid="{D5CDD505-2E9C-101B-9397-08002B2CF9AE}" pid="3" name="Order">
    <vt:lpwstr>1100500.00000000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