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02" r:id="rId5"/>
  </p:sldMasterIdLst>
  <p:notesMasterIdLst>
    <p:notesMasterId r:id="rId29"/>
  </p:notesMasterIdLst>
  <p:sldIdLst>
    <p:sldId id="256" r:id="rId6"/>
    <p:sldId id="365" r:id="rId7"/>
    <p:sldId id="353" r:id="rId8"/>
    <p:sldId id="362" r:id="rId9"/>
    <p:sldId id="363" r:id="rId10"/>
    <p:sldId id="361" r:id="rId11"/>
    <p:sldId id="358" r:id="rId12"/>
    <p:sldId id="273" r:id="rId13"/>
    <p:sldId id="368" r:id="rId14"/>
    <p:sldId id="369" r:id="rId15"/>
    <p:sldId id="275" r:id="rId16"/>
    <p:sldId id="373" r:id="rId17"/>
    <p:sldId id="370" r:id="rId18"/>
    <p:sldId id="276" r:id="rId19"/>
    <p:sldId id="371" r:id="rId20"/>
    <p:sldId id="374" r:id="rId21"/>
    <p:sldId id="277" r:id="rId22"/>
    <p:sldId id="367" r:id="rId23"/>
    <p:sldId id="372" r:id="rId24"/>
    <p:sldId id="359" r:id="rId25"/>
    <p:sldId id="360" r:id="rId26"/>
    <p:sldId id="364" r:id="rId27"/>
    <p:sldId id="27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53BF3A-359F-E9AE-5FB8-E5520DAB611C}" name="Louise Luttikholt" initials="LL" userId="S::l.luttikholt@fsc.org::863cabe7-1869-46b9-b0e6-842b69b643e6" providerId="AD"/>
  <p188:author id="{D33F0456-99F3-6DBD-9E2F-AEAFE78C5227}" name="m.wilnhammer" initials="m." userId="S::m.wilnhammer_asi-assurance.org#ext#@onefsc.onmicrosoft.com::5801dffc-2aca-42a2-a180-aa93cdd869db" providerId="AD"/>
  <p188:author id="{1216A671-FCF9-C045-4FEB-E9F81AF7CA4C}" name="Emily White" initials="EW" userId="S::e.white@fsc.org::a1817587-c932-4657-96c7-0eb1c9f81ac9" providerId="AD"/>
  <p188:author id="{8A782FAC-A859-35ED-7633-C3DD22393A76}" name="Etienne Kuzong" initials="EK" userId="S::e.kuzong@asi-assurance.org::fe4bafd6-3dac-4984-a40f-bd1d8b6062d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BEFDF2-2760-4436-9CEC-10A95260814B}" v="3" dt="2025-04-16T16:53:55.111"/>
  </p1510:revLst>
</p1510:revInfo>
</file>

<file path=ppt/tableStyles.xml><?xml version="1.0" encoding="utf-8"?>
<a:tblStyleLst xmlns:a="http://schemas.openxmlformats.org/drawingml/2006/main" def="{5C22544A-7EE6-4342-B048-85BDC9FD1C3A}">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22" autoAdjust="0"/>
    <p:restoredTop sz="74876" autoAdjust="0"/>
  </p:normalViewPr>
  <p:slideViewPr>
    <p:cSldViewPr snapToGrid="0">
      <p:cViewPr varScale="1">
        <p:scale>
          <a:sx n="82" d="100"/>
          <a:sy n="82" d="100"/>
        </p:scale>
        <p:origin x="62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te" userId="a1817587-c932-4657-96c7-0eb1c9f81ac9" providerId="ADAL" clId="{86BEFDF2-2760-4436-9CEC-10A95260814B}"/>
    <pc:docChg chg="custSel modSld">
      <pc:chgData name="Emily White" userId="a1817587-c932-4657-96c7-0eb1c9f81ac9" providerId="ADAL" clId="{86BEFDF2-2760-4436-9CEC-10A95260814B}" dt="2025-04-16T16:54:07.939" v="1704" actId="20577"/>
      <pc:docMkLst>
        <pc:docMk/>
      </pc:docMkLst>
      <pc:sldChg chg="modNotesTx">
        <pc:chgData name="Emily White" userId="a1817587-c932-4657-96c7-0eb1c9f81ac9" providerId="ADAL" clId="{86BEFDF2-2760-4436-9CEC-10A95260814B}" dt="2025-04-15T12:45:03.296" v="501"/>
        <pc:sldMkLst>
          <pc:docMk/>
          <pc:sldMk cId="542505674" sldId="276"/>
        </pc:sldMkLst>
      </pc:sldChg>
      <pc:sldChg chg="modNotesTx">
        <pc:chgData name="Emily White" userId="a1817587-c932-4657-96c7-0eb1c9f81ac9" providerId="ADAL" clId="{86BEFDF2-2760-4436-9CEC-10A95260814B}" dt="2025-04-15T12:46:34.102" v="514"/>
        <pc:sldMkLst>
          <pc:docMk/>
          <pc:sldMk cId="3682083355" sldId="277"/>
        </pc:sldMkLst>
      </pc:sldChg>
      <pc:sldChg chg="modSp mod">
        <pc:chgData name="Emily White" userId="a1817587-c932-4657-96c7-0eb1c9f81ac9" providerId="ADAL" clId="{86BEFDF2-2760-4436-9CEC-10A95260814B}" dt="2025-04-15T12:55:40.891" v="827" actId="14100"/>
        <pc:sldMkLst>
          <pc:docMk/>
          <pc:sldMk cId="0" sldId="278"/>
        </pc:sldMkLst>
        <pc:spChg chg="mod">
          <ac:chgData name="Emily White" userId="a1817587-c932-4657-96c7-0eb1c9f81ac9" providerId="ADAL" clId="{86BEFDF2-2760-4436-9CEC-10A95260814B}" dt="2025-04-15T12:55:40.891" v="827" actId="14100"/>
          <ac:spMkLst>
            <pc:docMk/>
            <pc:sldMk cId="0" sldId="278"/>
            <ac:spMk id="549" creationId="{00000000-0000-0000-0000-000000000000}"/>
          </ac:spMkLst>
        </pc:spChg>
      </pc:sldChg>
      <pc:sldChg chg="modSp mod">
        <pc:chgData name="Emily White" userId="a1817587-c932-4657-96c7-0eb1c9f81ac9" providerId="ADAL" clId="{86BEFDF2-2760-4436-9CEC-10A95260814B}" dt="2025-04-16T16:33:10.331" v="833" actId="1076"/>
        <pc:sldMkLst>
          <pc:docMk/>
          <pc:sldMk cId="642787909" sldId="353"/>
        </pc:sldMkLst>
        <pc:spChg chg="mod">
          <ac:chgData name="Emily White" userId="a1817587-c932-4657-96c7-0eb1c9f81ac9" providerId="ADAL" clId="{86BEFDF2-2760-4436-9CEC-10A95260814B}" dt="2025-04-16T16:32:43.971" v="830" actId="255"/>
          <ac:spMkLst>
            <pc:docMk/>
            <pc:sldMk cId="642787909" sldId="353"/>
            <ac:spMk id="2" creationId="{BC1D93BF-B7AA-4AFB-B0F2-E7751F8DAC66}"/>
          </ac:spMkLst>
        </pc:spChg>
        <pc:spChg chg="mod">
          <ac:chgData name="Emily White" userId="a1817587-c932-4657-96c7-0eb1c9f81ac9" providerId="ADAL" clId="{86BEFDF2-2760-4436-9CEC-10A95260814B}" dt="2025-04-16T16:33:07.916" v="832" actId="14100"/>
          <ac:spMkLst>
            <pc:docMk/>
            <pc:sldMk cId="642787909" sldId="353"/>
            <ac:spMk id="3" creationId="{F82A67F9-1A1A-401E-8184-88684338AAA2}"/>
          </ac:spMkLst>
        </pc:spChg>
        <pc:picChg chg="mod">
          <ac:chgData name="Emily White" userId="a1817587-c932-4657-96c7-0eb1c9f81ac9" providerId="ADAL" clId="{86BEFDF2-2760-4436-9CEC-10A95260814B}" dt="2025-04-16T16:33:10.331" v="833" actId="1076"/>
          <ac:picMkLst>
            <pc:docMk/>
            <pc:sldMk cId="642787909" sldId="353"/>
            <ac:picMk id="5" creationId="{A1750804-76E7-4BD7-8779-FE59AD159B45}"/>
          </ac:picMkLst>
        </pc:picChg>
      </pc:sldChg>
      <pc:sldChg chg="modSp mod modNotesTx">
        <pc:chgData name="Emily White" userId="a1817587-c932-4657-96c7-0eb1c9f81ac9" providerId="ADAL" clId="{86BEFDF2-2760-4436-9CEC-10A95260814B}" dt="2025-04-16T16:48:22.743" v="1469" actId="20577"/>
        <pc:sldMkLst>
          <pc:docMk/>
          <pc:sldMk cId="1816978070" sldId="359"/>
        </pc:sldMkLst>
        <pc:graphicFrameChg chg="modGraphic">
          <ac:chgData name="Emily White" userId="a1817587-c932-4657-96c7-0eb1c9f81ac9" providerId="ADAL" clId="{86BEFDF2-2760-4436-9CEC-10A95260814B}" dt="2025-04-16T16:47:42.504" v="1386" actId="20577"/>
          <ac:graphicFrameMkLst>
            <pc:docMk/>
            <pc:sldMk cId="1816978070" sldId="359"/>
            <ac:graphicFrameMk id="5" creationId="{C5FD7401-6BE6-4C81-9BF0-E4B83CBA1CAC}"/>
          </ac:graphicFrameMkLst>
        </pc:graphicFrameChg>
      </pc:sldChg>
      <pc:sldChg chg="modSp mod modNotesTx">
        <pc:chgData name="Emily White" userId="a1817587-c932-4657-96c7-0eb1c9f81ac9" providerId="ADAL" clId="{86BEFDF2-2760-4436-9CEC-10A95260814B}" dt="2025-04-16T16:51:46.860" v="1681" actId="113"/>
        <pc:sldMkLst>
          <pc:docMk/>
          <pc:sldMk cId="2549830022" sldId="360"/>
        </pc:sldMkLst>
        <pc:graphicFrameChg chg="modGraphic">
          <ac:chgData name="Emily White" userId="a1817587-c932-4657-96c7-0eb1c9f81ac9" providerId="ADAL" clId="{86BEFDF2-2760-4436-9CEC-10A95260814B}" dt="2025-04-16T16:45:46.335" v="1328" actId="20577"/>
          <ac:graphicFrameMkLst>
            <pc:docMk/>
            <pc:sldMk cId="2549830022" sldId="360"/>
            <ac:graphicFrameMk id="2" creationId="{FDCC3ADB-08DA-9B8E-296A-BEA386B4EDC8}"/>
          </ac:graphicFrameMkLst>
        </pc:graphicFrameChg>
        <pc:graphicFrameChg chg="modGraphic">
          <ac:chgData name="Emily White" userId="a1817587-c932-4657-96c7-0eb1c9f81ac9" providerId="ADAL" clId="{86BEFDF2-2760-4436-9CEC-10A95260814B}" dt="2025-04-16T16:45:34.149" v="1306" actId="2062"/>
          <ac:graphicFrameMkLst>
            <pc:docMk/>
            <pc:sldMk cId="2549830022" sldId="360"/>
            <ac:graphicFrameMk id="5" creationId="{C5FD7401-6BE6-4C81-9BF0-E4B83CBA1CAC}"/>
          </ac:graphicFrameMkLst>
        </pc:graphicFrameChg>
      </pc:sldChg>
      <pc:sldChg chg="addSp delSp modSp mod setBg modNotesTx">
        <pc:chgData name="Emily White" userId="a1817587-c932-4657-96c7-0eb1c9f81ac9" providerId="ADAL" clId="{86BEFDF2-2760-4436-9CEC-10A95260814B}" dt="2025-04-16T16:54:07.939" v="1704" actId="20577"/>
        <pc:sldMkLst>
          <pc:docMk/>
          <pc:sldMk cId="2691327710" sldId="364"/>
        </pc:sldMkLst>
        <pc:spChg chg="mod">
          <ac:chgData name="Emily White" userId="a1817587-c932-4657-96c7-0eb1c9f81ac9" providerId="ADAL" clId="{86BEFDF2-2760-4436-9CEC-10A95260814B}" dt="2025-04-15T12:55:00.397" v="822" actId="26606"/>
          <ac:spMkLst>
            <pc:docMk/>
            <pc:sldMk cId="2691327710" sldId="364"/>
            <ac:spMk id="2" creationId="{91DF58F5-2488-4664-BC29-705793DF7C9D}"/>
          </ac:spMkLst>
        </pc:spChg>
        <pc:spChg chg="mod">
          <ac:chgData name="Emily White" userId="a1817587-c932-4657-96c7-0eb1c9f81ac9" providerId="ADAL" clId="{86BEFDF2-2760-4436-9CEC-10A95260814B}" dt="2025-04-15T12:55:11.854" v="824" actId="20577"/>
          <ac:spMkLst>
            <pc:docMk/>
            <pc:sldMk cId="2691327710" sldId="364"/>
            <ac:spMk id="3" creationId="{99F6C197-F5FE-4F0A-A3F1-79491C32FF52}"/>
          </ac:spMkLst>
        </pc:spChg>
        <pc:spChg chg="add">
          <ac:chgData name="Emily White" userId="a1817587-c932-4657-96c7-0eb1c9f81ac9" providerId="ADAL" clId="{86BEFDF2-2760-4436-9CEC-10A95260814B}" dt="2025-04-15T12:55:00.397" v="822" actId="26606"/>
          <ac:spMkLst>
            <pc:docMk/>
            <pc:sldMk cId="2691327710" sldId="364"/>
            <ac:spMk id="11" creationId="{1CD81A2A-6ED4-4EF4-A14C-912D31E14800}"/>
          </ac:spMkLst>
        </pc:spChg>
        <pc:spChg chg="add">
          <ac:chgData name="Emily White" userId="a1817587-c932-4657-96c7-0eb1c9f81ac9" providerId="ADAL" clId="{86BEFDF2-2760-4436-9CEC-10A95260814B}" dt="2025-04-15T12:55:00.397" v="822" actId="26606"/>
          <ac:spMkLst>
            <pc:docMk/>
            <pc:sldMk cId="2691327710" sldId="364"/>
            <ac:spMk id="13" creationId="{1661932C-CA15-4E17-B115-FAE7CBEE4789}"/>
          </ac:spMkLst>
        </pc:spChg>
        <pc:spChg chg="add">
          <ac:chgData name="Emily White" userId="a1817587-c932-4657-96c7-0eb1c9f81ac9" providerId="ADAL" clId="{86BEFDF2-2760-4436-9CEC-10A95260814B}" dt="2025-04-15T12:55:00.397" v="822" actId="26606"/>
          <ac:spMkLst>
            <pc:docMk/>
            <pc:sldMk cId="2691327710" sldId="364"/>
            <ac:spMk id="15" creationId="{8590ADD5-9383-4D3D-9047-3DA2593CCB5D}"/>
          </ac:spMkLst>
        </pc:spChg>
        <pc:spChg chg="add">
          <ac:chgData name="Emily White" userId="a1817587-c932-4657-96c7-0eb1c9f81ac9" providerId="ADAL" clId="{86BEFDF2-2760-4436-9CEC-10A95260814B}" dt="2025-04-15T12:55:00.397" v="822" actId="26606"/>
          <ac:spMkLst>
            <pc:docMk/>
            <pc:sldMk cId="2691327710" sldId="364"/>
            <ac:spMk id="17" creationId="{DABE3E45-88CF-45D8-8D40-C773324D93F6}"/>
          </ac:spMkLst>
        </pc:spChg>
        <pc:spChg chg="add">
          <ac:chgData name="Emily White" userId="a1817587-c932-4657-96c7-0eb1c9f81ac9" providerId="ADAL" clId="{86BEFDF2-2760-4436-9CEC-10A95260814B}" dt="2025-04-15T12:55:00.397" v="822" actId="26606"/>
          <ac:spMkLst>
            <pc:docMk/>
            <pc:sldMk cId="2691327710" sldId="364"/>
            <ac:spMk id="21" creationId="{B91ECDA9-56DC-4270-8F33-01C5637B8CEB}"/>
          </ac:spMkLst>
        </pc:spChg>
        <pc:spChg chg="add">
          <ac:chgData name="Emily White" userId="a1817587-c932-4657-96c7-0eb1c9f81ac9" providerId="ADAL" clId="{86BEFDF2-2760-4436-9CEC-10A95260814B}" dt="2025-04-15T12:55:00.397" v="822" actId="26606"/>
          <ac:spMkLst>
            <pc:docMk/>
            <pc:sldMk cId="2691327710" sldId="364"/>
            <ac:spMk id="23" creationId="{75F47824-961D-465D-84F9-EAE11BC6173B}"/>
          </ac:spMkLst>
        </pc:spChg>
        <pc:spChg chg="add">
          <ac:chgData name="Emily White" userId="a1817587-c932-4657-96c7-0eb1c9f81ac9" providerId="ADAL" clId="{86BEFDF2-2760-4436-9CEC-10A95260814B}" dt="2025-04-15T12:55:00.397" v="822" actId="26606"/>
          <ac:spMkLst>
            <pc:docMk/>
            <pc:sldMk cId="2691327710" sldId="364"/>
            <ac:spMk id="25" creationId="{FEC9DA3E-C1D7-472D-B7C0-F71AE41FBA23}"/>
          </ac:spMkLst>
        </pc:spChg>
        <pc:picChg chg="del">
          <ac:chgData name="Emily White" userId="a1817587-c932-4657-96c7-0eb1c9f81ac9" providerId="ADAL" clId="{86BEFDF2-2760-4436-9CEC-10A95260814B}" dt="2025-04-15T12:54:16.134" v="819" actId="478"/>
          <ac:picMkLst>
            <pc:docMk/>
            <pc:sldMk cId="2691327710" sldId="364"/>
            <ac:picMk id="5" creationId="{D419C96D-EBCF-4D55-B64E-3FDCB92915E1}"/>
          </ac:picMkLst>
        </pc:picChg>
        <pc:picChg chg="add mod">
          <ac:chgData name="Emily White" userId="a1817587-c932-4657-96c7-0eb1c9f81ac9" providerId="ADAL" clId="{86BEFDF2-2760-4436-9CEC-10A95260814B}" dt="2025-04-15T12:55:00.397" v="822" actId="26606"/>
          <ac:picMkLst>
            <pc:docMk/>
            <pc:sldMk cId="2691327710" sldId="364"/>
            <ac:picMk id="6" creationId="{D5E27734-2051-3A69-0C30-F63BE507E05C}"/>
          </ac:picMkLst>
        </pc:picChg>
        <pc:cxnChg chg="add">
          <ac:chgData name="Emily White" userId="a1817587-c932-4657-96c7-0eb1c9f81ac9" providerId="ADAL" clId="{86BEFDF2-2760-4436-9CEC-10A95260814B}" dt="2025-04-15T12:55:00.397" v="822" actId="26606"/>
          <ac:cxnSpMkLst>
            <pc:docMk/>
            <pc:sldMk cId="2691327710" sldId="364"/>
            <ac:cxnSpMk id="19" creationId="{49CD1692-827B-4C8D-B4A1-134FD04CF45C}"/>
          </ac:cxnSpMkLst>
        </pc:cxnChg>
      </pc:sldChg>
      <pc:sldChg chg="addSp delSp modSp mod modNotesTx">
        <pc:chgData name="Emily White" userId="a1817587-c932-4657-96c7-0eb1c9f81ac9" providerId="ADAL" clId="{86BEFDF2-2760-4436-9CEC-10A95260814B}" dt="2025-04-16T16:41:07.983" v="1275" actId="20577"/>
        <pc:sldMkLst>
          <pc:docMk/>
          <pc:sldMk cId="946112918" sldId="367"/>
        </pc:sldMkLst>
        <pc:spChg chg="mod">
          <ac:chgData name="Emily White" userId="a1817587-c932-4657-96c7-0eb1c9f81ac9" providerId="ADAL" clId="{86BEFDF2-2760-4436-9CEC-10A95260814B}" dt="2025-04-15T12:47:09.430" v="520" actId="27636"/>
          <ac:spMkLst>
            <pc:docMk/>
            <pc:sldMk cId="946112918" sldId="367"/>
            <ac:spMk id="396" creationId="{00000000-0000-0000-0000-000000000000}"/>
          </ac:spMkLst>
        </pc:spChg>
        <pc:graphicFrameChg chg="del">
          <ac:chgData name="Emily White" userId="a1817587-c932-4657-96c7-0eb1c9f81ac9" providerId="ADAL" clId="{86BEFDF2-2760-4436-9CEC-10A95260814B}" dt="2025-04-15T12:47:50.351" v="521" actId="478"/>
          <ac:graphicFrameMkLst>
            <pc:docMk/>
            <pc:sldMk cId="946112918" sldId="367"/>
            <ac:graphicFrameMk id="3" creationId="{D787A045-FDB3-5C62-55D6-09B82A57BF58}"/>
          </ac:graphicFrameMkLst>
        </pc:graphicFrameChg>
        <pc:graphicFrameChg chg="add mod modGraphic">
          <ac:chgData name="Emily White" userId="a1817587-c932-4657-96c7-0eb1c9f81ac9" providerId="ADAL" clId="{86BEFDF2-2760-4436-9CEC-10A95260814B}" dt="2025-04-15T12:47:56.408" v="524" actId="20577"/>
          <ac:graphicFrameMkLst>
            <pc:docMk/>
            <pc:sldMk cId="946112918" sldId="367"/>
            <ac:graphicFrameMk id="4" creationId="{D460F559-A9A8-8000-B8A5-1E2247B0A688}"/>
          </ac:graphicFrameMkLst>
        </pc:graphicFrameChg>
      </pc:sldChg>
      <pc:sldChg chg="modSp mod modNotesTx">
        <pc:chgData name="Emily White" userId="a1817587-c932-4657-96c7-0eb1c9f81ac9" providerId="ADAL" clId="{86BEFDF2-2760-4436-9CEC-10A95260814B}" dt="2025-04-15T12:43:53.592" v="491" actId="20577"/>
        <pc:sldMkLst>
          <pc:docMk/>
          <pc:sldMk cId="2105250942" sldId="369"/>
        </pc:sldMkLst>
        <pc:spChg chg="mod">
          <ac:chgData name="Emily White" userId="a1817587-c932-4657-96c7-0eb1c9f81ac9" providerId="ADAL" clId="{86BEFDF2-2760-4436-9CEC-10A95260814B}" dt="2025-04-15T12:43:53.592" v="491" actId="20577"/>
          <ac:spMkLst>
            <pc:docMk/>
            <pc:sldMk cId="2105250942" sldId="369"/>
            <ac:spMk id="3" creationId="{CAB8124D-DB34-4465-87AB-EDC3DF31CE61}"/>
          </ac:spMkLst>
        </pc:spChg>
      </pc:sldChg>
      <pc:sldChg chg="addSp modSp mod modNotesTx">
        <pc:chgData name="Emily White" userId="a1817587-c932-4657-96c7-0eb1c9f81ac9" providerId="ADAL" clId="{86BEFDF2-2760-4436-9CEC-10A95260814B}" dt="2025-04-16T16:36:09.944" v="837" actId="20577"/>
        <pc:sldMkLst>
          <pc:docMk/>
          <pc:sldMk cId="4078858794" sldId="370"/>
        </pc:sldMkLst>
        <pc:spChg chg="mod">
          <ac:chgData name="Emily White" userId="a1817587-c932-4657-96c7-0eb1c9f81ac9" providerId="ADAL" clId="{86BEFDF2-2760-4436-9CEC-10A95260814B}" dt="2025-04-15T12:43:33.783" v="485" actId="20577"/>
          <ac:spMkLst>
            <pc:docMk/>
            <pc:sldMk cId="4078858794" sldId="370"/>
            <ac:spMk id="3" creationId="{CAB8124D-DB34-4465-87AB-EDC3DF31CE61}"/>
          </ac:spMkLst>
        </pc:spChg>
        <pc:spChg chg="add mod">
          <ac:chgData name="Emily White" userId="a1817587-c932-4657-96c7-0eb1c9f81ac9" providerId="ADAL" clId="{86BEFDF2-2760-4436-9CEC-10A95260814B}" dt="2025-04-16T16:36:09.944" v="837" actId="20577"/>
          <ac:spMkLst>
            <pc:docMk/>
            <pc:sldMk cId="4078858794" sldId="370"/>
            <ac:spMk id="6" creationId="{CAB651D3-B1ED-7601-615B-636F2D3877FB}"/>
          </ac:spMkLst>
        </pc:spChg>
      </pc:sldChg>
      <pc:sldChg chg="modSp mod modNotesTx">
        <pc:chgData name="Emily White" userId="a1817587-c932-4657-96c7-0eb1c9f81ac9" providerId="ADAL" clId="{86BEFDF2-2760-4436-9CEC-10A95260814B}" dt="2025-04-15T12:47:59.894" v="525" actId="20577"/>
        <pc:sldMkLst>
          <pc:docMk/>
          <pc:sldMk cId="626736281" sldId="371"/>
        </pc:sldMkLst>
        <pc:graphicFrameChg chg="modGraphic">
          <ac:chgData name="Emily White" userId="a1817587-c932-4657-96c7-0eb1c9f81ac9" providerId="ADAL" clId="{86BEFDF2-2760-4436-9CEC-10A95260814B}" dt="2025-04-15T12:47:59.894" v="525" actId="20577"/>
          <ac:graphicFrameMkLst>
            <pc:docMk/>
            <pc:sldMk cId="626736281" sldId="371"/>
            <ac:graphicFrameMk id="3" creationId="{9E467A65-33DD-C4C6-38F3-5CBE6DE0DAA1}"/>
          </ac:graphicFrameMkLst>
        </pc:graphicFrameChg>
      </pc:sldChg>
      <pc:sldChg chg="modSp mod modNotesTx">
        <pc:chgData name="Emily White" userId="a1817587-c932-4657-96c7-0eb1c9f81ac9" providerId="ADAL" clId="{86BEFDF2-2760-4436-9CEC-10A95260814B}" dt="2025-04-16T16:41:57.055" v="1299" actId="313"/>
        <pc:sldMkLst>
          <pc:docMk/>
          <pc:sldMk cId="2586007272" sldId="372"/>
        </pc:sldMkLst>
        <pc:spChg chg="mod">
          <ac:chgData name="Emily White" userId="a1817587-c932-4657-96c7-0eb1c9f81ac9" providerId="ADAL" clId="{86BEFDF2-2760-4436-9CEC-10A95260814B}" dt="2025-04-16T16:41:57.055" v="1299" actId="313"/>
          <ac:spMkLst>
            <pc:docMk/>
            <pc:sldMk cId="2586007272" sldId="372"/>
            <ac:spMk id="3" creationId="{CAB8124D-DB34-4465-87AB-EDC3DF31CE61}"/>
          </ac:spMkLst>
        </pc:spChg>
        <pc:spChg chg="mod">
          <ac:chgData name="Emily White" userId="a1817587-c932-4657-96c7-0eb1c9f81ac9" providerId="ADAL" clId="{86BEFDF2-2760-4436-9CEC-10A95260814B}" dt="2025-04-15T12:48:42.010" v="527" actId="1076"/>
          <ac:spMkLst>
            <pc:docMk/>
            <pc:sldMk cId="2586007272" sldId="372"/>
            <ac:spMk id="4" creationId="{79EF10A2-008C-4A09-BB9A-0F6A9C0C3F38}"/>
          </ac:spMkLst>
        </pc:spChg>
      </pc:sldChg>
      <pc:sldChg chg="modNotesTx">
        <pc:chgData name="Emily White" userId="a1817587-c932-4657-96c7-0eb1c9f81ac9" providerId="ADAL" clId="{86BEFDF2-2760-4436-9CEC-10A95260814B}" dt="2025-04-15T12:45:49.543" v="513" actId="20577"/>
        <pc:sldMkLst>
          <pc:docMk/>
          <pc:sldMk cId="1111178481" sldId="374"/>
        </pc:sldMkLst>
      </pc:sldChg>
    </pc:docChg>
  </pc:docChgLst>
  <pc:docChgLst>
    <pc:chgData name="Emily White" userId="a1817587-c932-4657-96c7-0eb1c9f81ac9" providerId="ADAL" clId="{102C2446-16D1-41B8-9FF0-DC1B51BFFB08}"/>
    <pc:docChg chg="undo custSel modSld">
      <pc:chgData name="Emily White" userId="a1817587-c932-4657-96c7-0eb1c9f81ac9" providerId="ADAL" clId="{102C2446-16D1-41B8-9FF0-DC1B51BFFB08}" dt="2025-04-11T15:08:14.880" v="895" actId="20577"/>
      <pc:docMkLst>
        <pc:docMk/>
      </pc:docMkLst>
      <pc:sldChg chg="modSp mod">
        <pc:chgData name="Emily White" userId="a1817587-c932-4657-96c7-0eb1c9f81ac9" providerId="ADAL" clId="{102C2446-16D1-41B8-9FF0-DC1B51BFFB08}" dt="2025-04-11T13:38:43.698" v="6" actId="1076"/>
        <pc:sldMkLst>
          <pc:docMk/>
          <pc:sldMk cId="3403730280" sldId="256"/>
        </pc:sldMkLst>
        <pc:spChg chg="mod">
          <ac:chgData name="Emily White" userId="a1817587-c932-4657-96c7-0eb1c9f81ac9" providerId="ADAL" clId="{102C2446-16D1-41B8-9FF0-DC1B51BFFB08}" dt="2025-04-11T13:38:15.767" v="0" actId="2711"/>
          <ac:spMkLst>
            <pc:docMk/>
            <pc:sldMk cId="3403730280" sldId="256"/>
            <ac:spMk id="2" creationId="{2FA820BD-1A05-4BF4-8409-80C229E15FBC}"/>
          </ac:spMkLst>
        </pc:spChg>
        <pc:spChg chg="mod">
          <ac:chgData name="Emily White" userId="a1817587-c932-4657-96c7-0eb1c9f81ac9" providerId="ADAL" clId="{102C2446-16D1-41B8-9FF0-DC1B51BFFB08}" dt="2025-04-11T13:38:43.698" v="6" actId="1076"/>
          <ac:spMkLst>
            <pc:docMk/>
            <pc:sldMk cId="3403730280" sldId="256"/>
            <ac:spMk id="3" creationId="{82E0780B-85E4-46E0-BE10-AFC80F5B0B8B}"/>
          </ac:spMkLst>
        </pc:spChg>
        <pc:spChg chg="mod">
          <ac:chgData name="Emily White" userId="a1817587-c932-4657-96c7-0eb1c9f81ac9" providerId="ADAL" clId="{102C2446-16D1-41B8-9FF0-DC1B51BFFB08}" dt="2025-04-11T13:38:41.111" v="5" actId="1076"/>
          <ac:spMkLst>
            <pc:docMk/>
            <pc:sldMk cId="3403730280" sldId="256"/>
            <ac:spMk id="4" creationId="{4DDF93D9-D97C-4AE2-BBE3-602AD0F4BE2E}"/>
          </ac:spMkLst>
        </pc:spChg>
      </pc:sldChg>
      <pc:sldChg chg="addSp delSp modSp mod modNotesTx">
        <pc:chgData name="Emily White" userId="a1817587-c932-4657-96c7-0eb1c9f81ac9" providerId="ADAL" clId="{102C2446-16D1-41B8-9FF0-DC1B51BFFB08}" dt="2025-04-11T14:07:15.216" v="471" actId="2062"/>
        <pc:sldMkLst>
          <pc:docMk/>
          <pc:sldMk cId="1272139529" sldId="273"/>
        </pc:sldMkLst>
        <pc:spChg chg="mod">
          <ac:chgData name="Emily White" userId="a1817587-c932-4657-96c7-0eb1c9f81ac9" providerId="ADAL" clId="{102C2446-16D1-41B8-9FF0-DC1B51BFFB08}" dt="2025-04-11T13:57:21.777" v="321" actId="207"/>
          <ac:spMkLst>
            <pc:docMk/>
            <pc:sldMk cId="1272139529" sldId="273"/>
            <ac:spMk id="6" creationId="{257B221A-9A21-45F5-96E0-63ED18FBCFA5}"/>
          </ac:spMkLst>
        </pc:spChg>
        <pc:spChg chg="del mod">
          <ac:chgData name="Emily White" userId="a1817587-c932-4657-96c7-0eb1c9f81ac9" providerId="ADAL" clId="{102C2446-16D1-41B8-9FF0-DC1B51BFFB08}" dt="2025-04-11T13:58:38.082" v="340" actId="478"/>
          <ac:spMkLst>
            <pc:docMk/>
            <pc:sldMk cId="1272139529" sldId="273"/>
            <ac:spMk id="7" creationId="{445502C9-9545-4B61-903D-F20AD7AEC89B}"/>
          </ac:spMkLst>
        </pc:spChg>
        <pc:graphicFrameChg chg="add mod modGraphic">
          <ac:chgData name="Emily White" userId="a1817587-c932-4657-96c7-0eb1c9f81ac9" providerId="ADAL" clId="{102C2446-16D1-41B8-9FF0-DC1B51BFFB08}" dt="2025-04-11T13:58:44.449" v="341" actId="1076"/>
          <ac:graphicFrameMkLst>
            <pc:docMk/>
            <pc:sldMk cId="1272139529" sldId="273"/>
            <ac:graphicFrameMk id="2" creationId="{44FED7B4-01D7-C249-E10A-2E3CBEE524C8}"/>
          </ac:graphicFrameMkLst>
        </pc:graphicFrameChg>
        <pc:graphicFrameChg chg="mod modGraphic">
          <ac:chgData name="Emily White" userId="a1817587-c932-4657-96c7-0eb1c9f81ac9" providerId="ADAL" clId="{102C2446-16D1-41B8-9FF0-DC1B51BFFB08}" dt="2025-04-11T14:07:15.216" v="471" actId="2062"/>
          <ac:graphicFrameMkLst>
            <pc:docMk/>
            <pc:sldMk cId="1272139529" sldId="273"/>
            <ac:graphicFrameMk id="4" creationId="{21F6707F-BACA-469C-894F-F0ECF12BFB4B}"/>
          </ac:graphicFrameMkLst>
        </pc:graphicFrameChg>
      </pc:sldChg>
      <pc:sldChg chg="addSp delSp modSp mod modNotesTx">
        <pc:chgData name="Emily White" userId="a1817587-c932-4657-96c7-0eb1c9f81ac9" providerId="ADAL" clId="{102C2446-16D1-41B8-9FF0-DC1B51BFFB08}" dt="2025-04-11T14:08:19.990" v="474" actId="20577"/>
        <pc:sldMkLst>
          <pc:docMk/>
          <pc:sldMk cId="3253652950" sldId="275"/>
        </pc:sldMkLst>
        <pc:spChg chg="mod">
          <ac:chgData name="Emily White" userId="a1817587-c932-4657-96c7-0eb1c9f81ac9" providerId="ADAL" clId="{102C2446-16D1-41B8-9FF0-DC1B51BFFB08}" dt="2025-04-11T14:05:04.302" v="442" actId="207"/>
          <ac:spMkLst>
            <pc:docMk/>
            <pc:sldMk cId="3253652950" sldId="275"/>
            <ac:spMk id="7" creationId="{2E1D6F9B-CF22-47DA-92FC-ADA31C59702B}"/>
          </ac:spMkLst>
        </pc:spChg>
        <pc:spChg chg="del">
          <ac:chgData name="Emily White" userId="a1817587-c932-4657-96c7-0eb1c9f81ac9" providerId="ADAL" clId="{102C2446-16D1-41B8-9FF0-DC1B51BFFB08}" dt="2025-04-11T14:06:20.845" v="462" actId="478"/>
          <ac:spMkLst>
            <pc:docMk/>
            <pc:sldMk cId="3253652950" sldId="275"/>
            <ac:spMk id="8" creationId="{4940D2DA-9F7E-471F-ADDD-D92D292B878B}"/>
          </ac:spMkLst>
        </pc:spChg>
        <pc:graphicFrameChg chg="add mod modGraphic">
          <ac:chgData name="Emily White" userId="a1817587-c932-4657-96c7-0eb1c9f81ac9" providerId="ADAL" clId="{102C2446-16D1-41B8-9FF0-DC1B51BFFB08}" dt="2025-04-11T14:06:34.443" v="467" actId="404"/>
          <ac:graphicFrameMkLst>
            <pc:docMk/>
            <pc:sldMk cId="3253652950" sldId="275"/>
            <ac:graphicFrameMk id="2" creationId="{7FFF58FE-6977-6172-4C64-BEAECC4D9FD6}"/>
          </ac:graphicFrameMkLst>
        </pc:graphicFrameChg>
        <pc:graphicFrameChg chg="mod modGraphic">
          <ac:chgData name="Emily White" userId="a1817587-c932-4657-96c7-0eb1c9f81ac9" providerId="ADAL" clId="{102C2446-16D1-41B8-9FF0-DC1B51BFFB08}" dt="2025-04-11T14:07:08.415" v="470" actId="2062"/>
          <ac:graphicFrameMkLst>
            <pc:docMk/>
            <pc:sldMk cId="3253652950" sldId="275"/>
            <ac:graphicFrameMk id="5" creationId="{35241DA3-5BB9-479C-B2B4-124967B56B02}"/>
          </ac:graphicFrameMkLst>
        </pc:graphicFrameChg>
      </pc:sldChg>
      <pc:sldChg chg="addSp delSp modSp mod">
        <pc:chgData name="Emily White" userId="a1817587-c932-4657-96c7-0eb1c9f81ac9" providerId="ADAL" clId="{102C2446-16D1-41B8-9FF0-DC1B51BFFB08}" dt="2025-04-11T14:17:05.390" v="623" actId="207"/>
        <pc:sldMkLst>
          <pc:docMk/>
          <pc:sldMk cId="542505674" sldId="276"/>
        </pc:sldMkLst>
        <pc:spChg chg="mod">
          <ac:chgData name="Emily White" userId="a1817587-c932-4657-96c7-0eb1c9f81ac9" providerId="ADAL" clId="{102C2446-16D1-41B8-9FF0-DC1B51BFFB08}" dt="2025-04-11T14:17:05.390" v="623" actId="207"/>
          <ac:spMkLst>
            <pc:docMk/>
            <pc:sldMk cId="542505674" sldId="276"/>
            <ac:spMk id="7" creationId="{BA34A90F-265A-4444-B1ED-2F611C78AFDD}"/>
          </ac:spMkLst>
        </pc:spChg>
        <pc:spChg chg="del mod">
          <ac:chgData name="Emily White" userId="a1817587-c932-4657-96c7-0eb1c9f81ac9" providerId="ADAL" clId="{102C2446-16D1-41B8-9FF0-DC1B51BFFB08}" dt="2025-04-11T14:16:27.014" v="613" actId="478"/>
          <ac:spMkLst>
            <pc:docMk/>
            <pc:sldMk cId="542505674" sldId="276"/>
            <ac:spMk id="8" creationId="{8C47BB74-C739-412E-A0DC-8A89B41DF92A}"/>
          </ac:spMkLst>
        </pc:spChg>
        <pc:graphicFrameChg chg="add mod modGraphic">
          <ac:chgData name="Emily White" userId="a1817587-c932-4657-96c7-0eb1c9f81ac9" providerId="ADAL" clId="{102C2446-16D1-41B8-9FF0-DC1B51BFFB08}" dt="2025-04-11T14:16:45.518" v="618" actId="14100"/>
          <ac:graphicFrameMkLst>
            <pc:docMk/>
            <pc:sldMk cId="542505674" sldId="276"/>
            <ac:graphicFrameMk id="2" creationId="{FBB96B3C-82CD-5B74-EFEE-01AA81E11402}"/>
          </ac:graphicFrameMkLst>
        </pc:graphicFrameChg>
        <pc:graphicFrameChg chg="mod modGraphic">
          <ac:chgData name="Emily White" userId="a1817587-c932-4657-96c7-0eb1c9f81ac9" providerId="ADAL" clId="{102C2446-16D1-41B8-9FF0-DC1B51BFFB08}" dt="2025-04-11T14:16:40.293" v="616" actId="1076"/>
          <ac:graphicFrameMkLst>
            <pc:docMk/>
            <pc:sldMk cId="542505674" sldId="276"/>
            <ac:graphicFrameMk id="5" creationId="{919C4154-7450-462D-8853-022048400611}"/>
          </ac:graphicFrameMkLst>
        </pc:graphicFrameChg>
      </pc:sldChg>
      <pc:sldChg chg="addSp delSp modSp mod">
        <pc:chgData name="Emily White" userId="a1817587-c932-4657-96c7-0eb1c9f81ac9" providerId="ADAL" clId="{102C2446-16D1-41B8-9FF0-DC1B51BFFB08}" dt="2025-04-11T15:01:57.185" v="838" actId="2062"/>
        <pc:sldMkLst>
          <pc:docMk/>
          <pc:sldMk cId="3682083355" sldId="277"/>
        </pc:sldMkLst>
        <pc:spChg chg="mod">
          <ac:chgData name="Emily White" userId="a1817587-c932-4657-96c7-0eb1c9f81ac9" providerId="ADAL" clId="{102C2446-16D1-41B8-9FF0-DC1B51BFFB08}" dt="2025-04-11T14:28:44.956" v="748" actId="1076"/>
          <ac:spMkLst>
            <pc:docMk/>
            <pc:sldMk cId="3682083355" sldId="277"/>
            <ac:spMk id="7" creationId="{D9B44E0E-8322-4033-ABF1-961215092F4C}"/>
          </ac:spMkLst>
        </pc:spChg>
        <pc:spChg chg="del mod">
          <ac:chgData name="Emily White" userId="a1817587-c932-4657-96c7-0eb1c9f81ac9" providerId="ADAL" clId="{102C2446-16D1-41B8-9FF0-DC1B51BFFB08}" dt="2025-04-11T14:28:21.217" v="743" actId="478"/>
          <ac:spMkLst>
            <pc:docMk/>
            <pc:sldMk cId="3682083355" sldId="277"/>
            <ac:spMk id="8" creationId="{58055340-5080-4BED-ACE8-86490D70BA5E}"/>
          </ac:spMkLst>
        </pc:spChg>
        <pc:graphicFrameChg chg="add mod modGraphic">
          <ac:chgData name="Emily White" userId="a1817587-c932-4657-96c7-0eb1c9f81ac9" providerId="ADAL" clId="{102C2446-16D1-41B8-9FF0-DC1B51BFFB08}" dt="2025-04-11T15:00:43.244" v="836" actId="14734"/>
          <ac:graphicFrameMkLst>
            <pc:docMk/>
            <pc:sldMk cId="3682083355" sldId="277"/>
            <ac:graphicFrameMk id="2" creationId="{BA31DD86-86D2-0649-9956-ECC946501ACF}"/>
          </ac:graphicFrameMkLst>
        </pc:graphicFrameChg>
        <pc:graphicFrameChg chg="mod modGraphic">
          <ac:chgData name="Emily White" userId="a1817587-c932-4657-96c7-0eb1c9f81ac9" providerId="ADAL" clId="{102C2446-16D1-41B8-9FF0-DC1B51BFFB08}" dt="2025-04-11T15:01:57.185" v="838" actId="2062"/>
          <ac:graphicFrameMkLst>
            <pc:docMk/>
            <pc:sldMk cId="3682083355" sldId="277"/>
            <ac:graphicFrameMk id="5" creationId="{C5FD7401-6BE6-4C81-9BF0-E4B83CBA1CAC}"/>
          </ac:graphicFrameMkLst>
        </pc:graphicFrameChg>
      </pc:sldChg>
      <pc:sldChg chg="modSp mod">
        <pc:chgData name="Emily White" userId="a1817587-c932-4657-96c7-0eb1c9f81ac9" providerId="ADAL" clId="{102C2446-16D1-41B8-9FF0-DC1B51BFFB08}" dt="2025-04-11T13:40:51.115" v="48" actId="20577"/>
        <pc:sldMkLst>
          <pc:docMk/>
          <pc:sldMk cId="642787909" sldId="353"/>
        </pc:sldMkLst>
        <pc:spChg chg="mod">
          <ac:chgData name="Emily White" userId="a1817587-c932-4657-96c7-0eb1c9f81ac9" providerId="ADAL" clId="{102C2446-16D1-41B8-9FF0-DC1B51BFFB08}" dt="2025-04-11T13:40:06.090" v="22" actId="1076"/>
          <ac:spMkLst>
            <pc:docMk/>
            <pc:sldMk cId="642787909" sldId="353"/>
            <ac:spMk id="2" creationId="{BC1D93BF-B7AA-4AFB-B0F2-E7751F8DAC66}"/>
          </ac:spMkLst>
        </pc:spChg>
        <pc:spChg chg="mod">
          <ac:chgData name="Emily White" userId="a1817587-c932-4657-96c7-0eb1c9f81ac9" providerId="ADAL" clId="{102C2446-16D1-41B8-9FF0-DC1B51BFFB08}" dt="2025-04-11T13:40:51.115" v="48" actId="20577"/>
          <ac:spMkLst>
            <pc:docMk/>
            <pc:sldMk cId="642787909" sldId="353"/>
            <ac:spMk id="3" creationId="{F82A67F9-1A1A-401E-8184-88684338AAA2}"/>
          </ac:spMkLst>
        </pc:spChg>
        <pc:picChg chg="mod">
          <ac:chgData name="Emily White" userId="a1817587-c932-4657-96c7-0eb1c9f81ac9" providerId="ADAL" clId="{102C2446-16D1-41B8-9FF0-DC1B51BFFB08}" dt="2025-04-11T13:40:08.561" v="23" actId="1076"/>
          <ac:picMkLst>
            <pc:docMk/>
            <pc:sldMk cId="642787909" sldId="353"/>
            <ac:picMk id="5" creationId="{A1750804-76E7-4BD7-8779-FE59AD159B45}"/>
          </ac:picMkLst>
        </pc:picChg>
      </pc:sldChg>
      <pc:sldChg chg="addSp delSp modSp mod">
        <pc:chgData name="Emily White" userId="a1817587-c932-4657-96c7-0eb1c9f81ac9" providerId="ADAL" clId="{102C2446-16D1-41B8-9FF0-DC1B51BFFB08}" dt="2025-04-11T13:59:54.472" v="369" actId="207"/>
        <pc:sldMkLst>
          <pc:docMk/>
          <pc:sldMk cId="3318845711" sldId="358"/>
        </pc:sldMkLst>
        <pc:spChg chg="mod">
          <ac:chgData name="Emily White" userId="a1817587-c932-4657-96c7-0eb1c9f81ac9" providerId="ADAL" clId="{102C2446-16D1-41B8-9FF0-DC1B51BFFB08}" dt="2025-04-11T13:59:54.472" v="369" actId="207"/>
          <ac:spMkLst>
            <pc:docMk/>
            <pc:sldMk cId="3318845711" sldId="358"/>
            <ac:spMk id="6" creationId="{B9C40CC9-A077-4B31-A5DA-D9FE90E6D97E}"/>
          </ac:spMkLst>
        </pc:spChg>
        <pc:spChg chg="del mod">
          <ac:chgData name="Emily White" userId="a1817587-c932-4657-96c7-0eb1c9f81ac9" providerId="ADAL" clId="{102C2446-16D1-41B8-9FF0-DC1B51BFFB08}" dt="2025-04-11T13:55:50.257" v="305" actId="478"/>
          <ac:spMkLst>
            <pc:docMk/>
            <pc:sldMk cId="3318845711" sldId="358"/>
            <ac:spMk id="7" creationId="{B3EE8378-46CF-4D6F-991E-B4FBDB14012C}"/>
          </ac:spMkLst>
        </pc:spChg>
        <pc:graphicFrameChg chg="add mod modGraphic">
          <ac:chgData name="Emily White" userId="a1817587-c932-4657-96c7-0eb1c9f81ac9" providerId="ADAL" clId="{102C2446-16D1-41B8-9FF0-DC1B51BFFB08}" dt="2025-04-11T13:56:40.804" v="316" actId="404"/>
          <ac:graphicFrameMkLst>
            <pc:docMk/>
            <pc:sldMk cId="3318845711" sldId="358"/>
            <ac:graphicFrameMk id="2" creationId="{619CBC98-FF5D-9191-661E-41D5158B4E5B}"/>
          </ac:graphicFrameMkLst>
        </pc:graphicFrameChg>
        <pc:graphicFrameChg chg="mod modGraphic">
          <ac:chgData name="Emily White" userId="a1817587-c932-4657-96c7-0eb1c9f81ac9" providerId="ADAL" clId="{102C2446-16D1-41B8-9FF0-DC1B51BFFB08}" dt="2025-04-11T13:56:24.492" v="314" actId="2062"/>
          <ac:graphicFrameMkLst>
            <pc:docMk/>
            <pc:sldMk cId="3318845711" sldId="358"/>
            <ac:graphicFrameMk id="4" creationId="{21F6707F-BACA-469C-894F-F0ECF12BFB4B}"/>
          </ac:graphicFrameMkLst>
        </pc:graphicFrameChg>
      </pc:sldChg>
      <pc:sldChg chg="addSp delSp modSp mod modNotesTx">
        <pc:chgData name="Emily White" userId="a1817587-c932-4657-96c7-0eb1c9f81ac9" providerId="ADAL" clId="{102C2446-16D1-41B8-9FF0-DC1B51BFFB08}" dt="2025-04-11T15:06:00.045" v="873" actId="14100"/>
        <pc:sldMkLst>
          <pc:docMk/>
          <pc:sldMk cId="1816978070" sldId="359"/>
        </pc:sldMkLst>
        <pc:spChg chg="mod">
          <ac:chgData name="Emily White" userId="a1817587-c932-4657-96c7-0eb1c9f81ac9" providerId="ADAL" clId="{102C2446-16D1-41B8-9FF0-DC1B51BFFB08}" dt="2025-04-11T14:53:39.413" v="811" actId="113"/>
          <ac:spMkLst>
            <pc:docMk/>
            <pc:sldMk cId="1816978070" sldId="359"/>
            <ac:spMk id="7" creationId="{F99001D6-6F6F-4AA7-8AED-DE057EE124FB}"/>
          </ac:spMkLst>
        </pc:spChg>
        <pc:spChg chg="del">
          <ac:chgData name="Emily White" userId="a1817587-c932-4657-96c7-0eb1c9f81ac9" providerId="ADAL" clId="{102C2446-16D1-41B8-9FF0-DC1B51BFFB08}" dt="2025-04-11T14:54:36.456" v="833" actId="478"/>
          <ac:spMkLst>
            <pc:docMk/>
            <pc:sldMk cId="1816978070" sldId="359"/>
            <ac:spMk id="8" creationId="{9C1C6414-6EF2-4E9A-A40E-D384DB1FF017}"/>
          </ac:spMkLst>
        </pc:spChg>
        <pc:graphicFrameChg chg="add mod modGraphic">
          <ac:chgData name="Emily White" userId="a1817587-c932-4657-96c7-0eb1c9f81ac9" providerId="ADAL" clId="{102C2446-16D1-41B8-9FF0-DC1B51BFFB08}" dt="2025-04-11T15:06:00.045" v="873" actId="14100"/>
          <ac:graphicFrameMkLst>
            <pc:docMk/>
            <pc:sldMk cId="1816978070" sldId="359"/>
            <ac:graphicFrameMk id="2" creationId="{33F9CD73-C23E-34BC-21B6-6905B2B6F8B7}"/>
          </ac:graphicFrameMkLst>
        </pc:graphicFrameChg>
        <pc:graphicFrameChg chg="modGraphic">
          <ac:chgData name="Emily White" userId="a1817587-c932-4657-96c7-0eb1c9f81ac9" providerId="ADAL" clId="{102C2446-16D1-41B8-9FF0-DC1B51BFFB08}" dt="2025-04-11T15:04:25.940" v="857" actId="14100"/>
          <ac:graphicFrameMkLst>
            <pc:docMk/>
            <pc:sldMk cId="1816978070" sldId="359"/>
            <ac:graphicFrameMk id="5" creationId="{C5FD7401-6BE6-4C81-9BF0-E4B83CBA1CAC}"/>
          </ac:graphicFrameMkLst>
        </pc:graphicFrameChg>
      </pc:sldChg>
      <pc:sldChg chg="addSp delSp modSp mod">
        <pc:chgData name="Emily White" userId="a1817587-c932-4657-96c7-0eb1c9f81ac9" providerId="ADAL" clId="{102C2446-16D1-41B8-9FF0-DC1B51BFFB08}" dt="2025-04-11T15:06:08.780" v="875" actId="14100"/>
        <pc:sldMkLst>
          <pc:docMk/>
          <pc:sldMk cId="2549830022" sldId="360"/>
        </pc:sldMkLst>
        <pc:spChg chg="mod">
          <ac:chgData name="Emily White" userId="a1817587-c932-4657-96c7-0eb1c9f81ac9" providerId="ADAL" clId="{102C2446-16D1-41B8-9FF0-DC1B51BFFB08}" dt="2025-04-11T15:04:02.546" v="855" actId="20577"/>
          <ac:spMkLst>
            <pc:docMk/>
            <pc:sldMk cId="2549830022" sldId="360"/>
            <ac:spMk id="7" creationId="{87D1B96A-9165-4BF3-B09E-315342C4E584}"/>
          </ac:spMkLst>
        </pc:spChg>
        <pc:spChg chg="del mod">
          <ac:chgData name="Emily White" userId="a1817587-c932-4657-96c7-0eb1c9f81ac9" providerId="ADAL" clId="{102C2446-16D1-41B8-9FF0-DC1B51BFFB08}" dt="2025-04-11T15:05:45.283" v="870" actId="478"/>
          <ac:spMkLst>
            <pc:docMk/>
            <pc:sldMk cId="2549830022" sldId="360"/>
            <ac:spMk id="8" creationId="{CBD8D5F4-6C6B-4D92-8B7D-A1221606462E}"/>
          </ac:spMkLst>
        </pc:spChg>
        <pc:graphicFrameChg chg="add mod modGraphic">
          <ac:chgData name="Emily White" userId="a1817587-c932-4657-96c7-0eb1c9f81ac9" providerId="ADAL" clId="{102C2446-16D1-41B8-9FF0-DC1B51BFFB08}" dt="2025-04-11T15:06:08.780" v="875" actId="14100"/>
          <ac:graphicFrameMkLst>
            <pc:docMk/>
            <pc:sldMk cId="2549830022" sldId="360"/>
            <ac:graphicFrameMk id="2" creationId="{FDCC3ADB-08DA-9B8E-296A-BEA386B4EDC8}"/>
          </ac:graphicFrameMkLst>
        </pc:graphicFrameChg>
        <pc:graphicFrameChg chg="mod modGraphic">
          <ac:chgData name="Emily White" userId="a1817587-c932-4657-96c7-0eb1c9f81ac9" providerId="ADAL" clId="{102C2446-16D1-41B8-9FF0-DC1B51BFFB08}" dt="2025-04-11T15:03:51.429" v="854" actId="1076"/>
          <ac:graphicFrameMkLst>
            <pc:docMk/>
            <pc:sldMk cId="2549830022" sldId="360"/>
            <ac:graphicFrameMk id="5" creationId="{C5FD7401-6BE6-4C81-9BF0-E4B83CBA1CAC}"/>
          </ac:graphicFrameMkLst>
        </pc:graphicFrameChg>
      </pc:sldChg>
      <pc:sldChg chg="addSp delSp modSp mod">
        <pc:chgData name="Emily White" userId="a1817587-c932-4657-96c7-0eb1c9f81ac9" providerId="ADAL" clId="{102C2446-16D1-41B8-9FF0-DC1B51BFFB08}" dt="2025-04-11T14:00:12.506" v="370" actId="255"/>
        <pc:sldMkLst>
          <pc:docMk/>
          <pc:sldMk cId="304827999" sldId="361"/>
        </pc:sldMkLst>
        <pc:spChg chg="mod">
          <ac:chgData name="Emily White" userId="a1817587-c932-4657-96c7-0eb1c9f81ac9" providerId="ADAL" clId="{102C2446-16D1-41B8-9FF0-DC1B51BFFB08}" dt="2025-04-11T14:00:12.506" v="370" actId="255"/>
          <ac:spMkLst>
            <pc:docMk/>
            <pc:sldMk cId="304827999" sldId="361"/>
            <ac:spMk id="7" creationId="{1EDFDDAE-D25C-41DE-BB0A-59FC39E5C37B}"/>
          </ac:spMkLst>
        </pc:spChg>
        <pc:spChg chg="del mod">
          <ac:chgData name="Emily White" userId="a1817587-c932-4657-96c7-0eb1c9f81ac9" providerId="ADAL" clId="{102C2446-16D1-41B8-9FF0-DC1B51BFFB08}" dt="2025-04-11T13:51:44.144" v="269" actId="478"/>
          <ac:spMkLst>
            <pc:docMk/>
            <pc:sldMk cId="304827999" sldId="361"/>
            <ac:spMk id="8" creationId="{77B0B19A-B6B4-41FF-AF6E-799B5441DD76}"/>
          </ac:spMkLst>
        </pc:spChg>
        <pc:graphicFrameChg chg="add mod modGraphic">
          <ac:chgData name="Emily White" userId="a1817587-c932-4657-96c7-0eb1c9f81ac9" providerId="ADAL" clId="{102C2446-16D1-41B8-9FF0-DC1B51BFFB08}" dt="2025-04-11T13:53:12.758" v="283" actId="1076"/>
          <ac:graphicFrameMkLst>
            <pc:docMk/>
            <pc:sldMk cId="304827999" sldId="361"/>
            <ac:graphicFrameMk id="2" creationId="{AF3C585F-36F7-D92A-861B-2318D2D44297}"/>
          </ac:graphicFrameMkLst>
        </pc:graphicFrameChg>
        <pc:graphicFrameChg chg="mod modGraphic">
          <ac:chgData name="Emily White" userId="a1817587-c932-4657-96c7-0eb1c9f81ac9" providerId="ADAL" clId="{102C2446-16D1-41B8-9FF0-DC1B51BFFB08}" dt="2025-04-11T13:53:54.660" v="290" actId="20577"/>
          <ac:graphicFrameMkLst>
            <pc:docMk/>
            <pc:sldMk cId="304827999" sldId="361"/>
            <ac:graphicFrameMk id="5" creationId="{C5FD7401-6BE6-4C81-9BF0-E4B83CBA1CAC}"/>
          </ac:graphicFrameMkLst>
        </pc:graphicFrameChg>
      </pc:sldChg>
      <pc:sldChg chg="addSp delSp modSp mod">
        <pc:chgData name="Emily White" userId="a1817587-c932-4657-96c7-0eb1c9f81ac9" providerId="ADAL" clId="{102C2446-16D1-41B8-9FF0-DC1B51BFFB08}" dt="2025-04-11T14:07:39.861" v="473" actId="2062"/>
        <pc:sldMkLst>
          <pc:docMk/>
          <pc:sldMk cId="2792149813" sldId="362"/>
        </pc:sldMkLst>
        <pc:spChg chg="del">
          <ac:chgData name="Emily White" userId="a1817587-c932-4657-96c7-0eb1c9f81ac9" providerId="ADAL" clId="{102C2446-16D1-41B8-9FF0-DC1B51BFFB08}" dt="2025-04-11T13:43:08.506" v="76" actId="478"/>
          <ac:spMkLst>
            <pc:docMk/>
            <pc:sldMk cId="2792149813" sldId="362"/>
            <ac:spMk id="2" creationId="{2244EAAD-7F3B-4C45-9167-3968F211674B}"/>
          </ac:spMkLst>
        </pc:spChg>
        <pc:spChg chg="mod">
          <ac:chgData name="Emily White" userId="a1817587-c932-4657-96c7-0eb1c9f81ac9" providerId="ADAL" clId="{102C2446-16D1-41B8-9FF0-DC1B51BFFB08}" dt="2025-04-11T13:47:53.295" v="152" actId="1076"/>
          <ac:spMkLst>
            <pc:docMk/>
            <pc:sldMk cId="2792149813" sldId="362"/>
            <ac:spMk id="7" creationId="{D4400EC7-6C5E-4037-ABDD-317FF0591D90}"/>
          </ac:spMkLst>
        </pc:spChg>
        <pc:graphicFrameChg chg="add mod modGraphic">
          <ac:chgData name="Emily White" userId="a1817587-c932-4657-96c7-0eb1c9f81ac9" providerId="ADAL" clId="{102C2446-16D1-41B8-9FF0-DC1B51BFFB08}" dt="2025-04-11T13:47:59.069" v="154" actId="1076"/>
          <ac:graphicFrameMkLst>
            <pc:docMk/>
            <pc:sldMk cId="2792149813" sldId="362"/>
            <ac:graphicFrameMk id="3" creationId="{00ACF3D4-6A3F-EC4B-99D9-05D7198343E0}"/>
          </ac:graphicFrameMkLst>
        </pc:graphicFrameChg>
        <pc:graphicFrameChg chg="mod modGraphic">
          <ac:chgData name="Emily White" userId="a1817587-c932-4657-96c7-0eb1c9f81ac9" providerId="ADAL" clId="{102C2446-16D1-41B8-9FF0-DC1B51BFFB08}" dt="2025-04-11T14:07:39.861" v="473" actId="2062"/>
          <ac:graphicFrameMkLst>
            <pc:docMk/>
            <pc:sldMk cId="2792149813" sldId="362"/>
            <ac:graphicFrameMk id="5" creationId="{C5FD7401-6BE6-4C81-9BF0-E4B83CBA1CAC}"/>
          </ac:graphicFrameMkLst>
        </pc:graphicFrameChg>
      </pc:sldChg>
      <pc:sldChg chg="addSp delSp modSp mod modNotesTx">
        <pc:chgData name="Emily White" userId="a1817587-c932-4657-96c7-0eb1c9f81ac9" providerId="ADAL" clId="{102C2446-16D1-41B8-9FF0-DC1B51BFFB08}" dt="2025-04-11T14:07:32.087" v="472" actId="2062"/>
        <pc:sldMkLst>
          <pc:docMk/>
          <pc:sldMk cId="2088897204" sldId="363"/>
        </pc:sldMkLst>
        <pc:spChg chg="mod">
          <ac:chgData name="Emily White" userId="a1817587-c932-4657-96c7-0eb1c9f81ac9" providerId="ADAL" clId="{102C2446-16D1-41B8-9FF0-DC1B51BFFB08}" dt="2025-04-11T13:46:13.965" v="124" actId="207"/>
          <ac:spMkLst>
            <pc:docMk/>
            <pc:sldMk cId="2088897204" sldId="363"/>
            <ac:spMk id="2" creationId="{68FE4C75-4338-43EC-93AA-790CFF4DB395}"/>
          </ac:spMkLst>
        </pc:spChg>
        <pc:spChg chg="del mod">
          <ac:chgData name="Emily White" userId="a1817587-c932-4657-96c7-0eb1c9f81ac9" providerId="ADAL" clId="{102C2446-16D1-41B8-9FF0-DC1B51BFFB08}" dt="2025-04-11T13:47:04.794" v="145" actId="478"/>
          <ac:spMkLst>
            <pc:docMk/>
            <pc:sldMk cId="2088897204" sldId="363"/>
            <ac:spMk id="7" creationId="{A5F0DB22-CDB9-42DD-8464-B5137F20C546}"/>
          </ac:spMkLst>
        </pc:spChg>
        <pc:graphicFrameChg chg="add mod modGraphic">
          <ac:chgData name="Emily White" userId="a1817587-c932-4657-96c7-0eb1c9f81ac9" providerId="ADAL" clId="{102C2446-16D1-41B8-9FF0-DC1B51BFFB08}" dt="2025-04-11T13:48:13.608" v="157" actId="1076"/>
          <ac:graphicFrameMkLst>
            <pc:docMk/>
            <pc:sldMk cId="2088897204" sldId="363"/>
            <ac:graphicFrameMk id="3" creationId="{2191C29A-2317-7546-69F6-028E3DEF6AED}"/>
          </ac:graphicFrameMkLst>
        </pc:graphicFrameChg>
        <pc:graphicFrameChg chg="mod modGraphic">
          <ac:chgData name="Emily White" userId="a1817587-c932-4657-96c7-0eb1c9f81ac9" providerId="ADAL" clId="{102C2446-16D1-41B8-9FF0-DC1B51BFFB08}" dt="2025-04-11T14:07:32.087" v="472" actId="2062"/>
          <ac:graphicFrameMkLst>
            <pc:docMk/>
            <pc:sldMk cId="2088897204" sldId="363"/>
            <ac:graphicFrameMk id="5" creationId="{C5FD7401-6BE6-4C81-9BF0-E4B83CBA1CAC}"/>
          </ac:graphicFrameMkLst>
        </pc:graphicFrameChg>
      </pc:sldChg>
      <pc:sldChg chg="modSp mod modNotesTx">
        <pc:chgData name="Emily White" userId="a1817587-c932-4657-96c7-0eb1c9f81ac9" providerId="ADAL" clId="{102C2446-16D1-41B8-9FF0-DC1B51BFFB08}" dt="2025-04-11T15:08:14.880" v="895" actId="20577"/>
        <pc:sldMkLst>
          <pc:docMk/>
          <pc:sldMk cId="2691327710" sldId="364"/>
        </pc:sldMkLst>
        <pc:spChg chg="mod">
          <ac:chgData name="Emily White" userId="a1817587-c932-4657-96c7-0eb1c9f81ac9" providerId="ADAL" clId="{102C2446-16D1-41B8-9FF0-DC1B51BFFB08}" dt="2025-04-11T15:07:23.907" v="880" actId="1076"/>
          <ac:spMkLst>
            <pc:docMk/>
            <pc:sldMk cId="2691327710" sldId="364"/>
            <ac:spMk id="2" creationId="{91DF58F5-2488-4664-BC29-705793DF7C9D}"/>
          </ac:spMkLst>
        </pc:spChg>
        <pc:spChg chg="mod">
          <ac:chgData name="Emily White" userId="a1817587-c932-4657-96c7-0eb1c9f81ac9" providerId="ADAL" clId="{102C2446-16D1-41B8-9FF0-DC1B51BFFB08}" dt="2025-04-11T15:07:59.765" v="890" actId="179"/>
          <ac:spMkLst>
            <pc:docMk/>
            <pc:sldMk cId="2691327710" sldId="364"/>
            <ac:spMk id="3" creationId="{99F6C197-F5FE-4F0A-A3F1-79491C32FF52}"/>
          </ac:spMkLst>
        </pc:spChg>
      </pc:sldChg>
      <pc:sldChg chg="modSp mod">
        <pc:chgData name="Emily White" userId="a1817587-c932-4657-96c7-0eb1c9f81ac9" providerId="ADAL" clId="{102C2446-16D1-41B8-9FF0-DC1B51BFFB08}" dt="2025-04-11T13:39:11.913" v="13" actId="1076"/>
        <pc:sldMkLst>
          <pc:docMk/>
          <pc:sldMk cId="3093441375" sldId="365"/>
        </pc:sldMkLst>
        <pc:spChg chg="mod">
          <ac:chgData name="Emily White" userId="a1817587-c932-4657-96c7-0eb1c9f81ac9" providerId="ADAL" clId="{102C2446-16D1-41B8-9FF0-DC1B51BFFB08}" dt="2025-04-11T13:38:56.331" v="10" actId="113"/>
          <ac:spMkLst>
            <pc:docMk/>
            <pc:sldMk cId="3093441375" sldId="365"/>
            <ac:spMk id="2" creationId="{A6F1BA5C-58E5-43C8-A1D0-CF85D0911DB3}"/>
          </ac:spMkLst>
        </pc:spChg>
        <pc:spChg chg="mod">
          <ac:chgData name="Emily White" userId="a1817587-c932-4657-96c7-0eb1c9f81ac9" providerId="ADAL" clId="{102C2446-16D1-41B8-9FF0-DC1B51BFFB08}" dt="2025-04-11T13:39:11.913" v="13" actId="1076"/>
          <ac:spMkLst>
            <pc:docMk/>
            <pc:sldMk cId="3093441375" sldId="365"/>
            <ac:spMk id="3" creationId="{14D49B47-D1CD-44DE-9CDC-2A774DD5B768}"/>
          </ac:spMkLst>
        </pc:spChg>
      </pc:sldChg>
      <pc:sldChg chg="addSp delSp modSp mod modNotesTx">
        <pc:chgData name="Emily White" userId="a1817587-c932-4657-96c7-0eb1c9f81ac9" providerId="ADAL" clId="{102C2446-16D1-41B8-9FF0-DC1B51BFFB08}" dt="2025-04-11T14:53:08.574" v="806" actId="255"/>
        <pc:sldMkLst>
          <pc:docMk/>
          <pc:sldMk cId="946112918" sldId="367"/>
        </pc:sldMkLst>
        <pc:spChg chg="mod">
          <ac:chgData name="Emily White" userId="a1817587-c932-4657-96c7-0eb1c9f81ac9" providerId="ADAL" clId="{102C2446-16D1-41B8-9FF0-DC1B51BFFB08}" dt="2025-04-11T14:32:56.964" v="777"/>
          <ac:spMkLst>
            <pc:docMk/>
            <pc:sldMk cId="946112918" sldId="367"/>
            <ac:spMk id="2" creationId="{AA2BDD29-B68D-438D-B78C-4FD4682842B1}"/>
          </ac:spMkLst>
        </pc:spChg>
        <pc:spChg chg="mod">
          <ac:chgData name="Emily White" userId="a1817587-c932-4657-96c7-0eb1c9f81ac9" providerId="ADAL" clId="{102C2446-16D1-41B8-9FF0-DC1B51BFFB08}" dt="2025-04-11T14:53:08.574" v="806" actId="255"/>
          <ac:spMkLst>
            <pc:docMk/>
            <pc:sldMk cId="946112918" sldId="367"/>
            <ac:spMk id="395" creationId="{00000000-0000-0000-0000-000000000000}"/>
          </ac:spMkLst>
        </pc:spChg>
        <pc:spChg chg="mod">
          <ac:chgData name="Emily White" userId="a1817587-c932-4657-96c7-0eb1c9f81ac9" providerId="ADAL" clId="{102C2446-16D1-41B8-9FF0-DC1B51BFFB08}" dt="2025-04-11T14:50:43.781" v="802" actId="14100"/>
          <ac:spMkLst>
            <pc:docMk/>
            <pc:sldMk cId="946112918" sldId="367"/>
            <ac:spMk id="396" creationId="{00000000-0000-0000-0000-000000000000}"/>
          </ac:spMkLst>
        </pc:spChg>
        <pc:spChg chg="del mod">
          <ac:chgData name="Emily White" userId="a1817587-c932-4657-96c7-0eb1c9f81ac9" providerId="ADAL" clId="{102C2446-16D1-41B8-9FF0-DC1B51BFFB08}" dt="2025-04-11T14:33:54.082" v="783" actId="478"/>
          <ac:spMkLst>
            <pc:docMk/>
            <pc:sldMk cId="946112918" sldId="367"/>
            <ac:spMk id="397" creationId="{00000000-0000-0000-0000-000000000000}"/>
          </ac:spMkLst>
        </pc:spChg>
        <pc:graphicFrameChg chg="add mod modGraphic">
          <ac:chgData name="Emily White" userId="a1817587-c932-4657-96c7-0eb1c9f81ac9" providerId="ADAL" clId="{102C2446-16D1-41B8-9FF0-DC1B51BFFB08}" dt="2025-04-11T14:50:56.021" v="805" actId="403"/>
          <ac:graphicFrameMkLst>
            <pc:docMk/>
            <pc:sldMk cId="946112918" sldId="367"/>
            <ac:graphicFrameMk id="3" creationId="{D787A045-FDB3-5C62-55D6-09B82A57BF58}"/>
          </ac:graphicFrameMkLst>
        </pc:graphicFrameChg>
      </pc:sldChg>
      <pc:sldChg chg="addSp delSp modSp mod modNotesTx">
        <pc:chgData name="Emily White" userId="a1817587-c932-4657-96c7-0eb1c9f81ac9" providerId="ADAL" clId="{102C2446-16D1-41B8-9FF0-DC1B51BFFB08}" dt="2025-04-11T14:03:01.807" v="428" actId="20577"/>
        <pc:sldMkLst>
          <pc:docMk/>
          <pc:sldMk cId="3277723664" sldId="368"/>
        </pc:sldMkLst>
        <pc:spChg chg="del">
          <ac:chgData name="Emily White" userId="a1817587-c932-4657-96c7-0eb1c9f81ac9" providerId="ADAL" clId="{102C2446-16D1-41B8-9FF0-DC1B51BFFB08}" dt="2025-04-11T14:02:27.140" v="420" actId="478"/>
          <ac:spMkLst>
            <pc:docMk/>
            <pc:sldMk cId="3277723664" sldId="368"/>
            <ac:spMk id="2" creationId="{F437CA0E-1B1A-676F-11ED-BFEAF7C01AA1}"/>
          </ac:spMkLst>
        </pc:spChg>
        <pc:spChg chg="mod">
          <ac:chgData name="Emily White" userId="a1817587-c932-4657-96c7-0eb1c9f81ac9" providerId="ADAL" clId="{102C2446-16D1-41B8-9FF0-DC1B51BFFB08}" dt="2025-04-11T14:00:49.752" v="386" actId="207"/>
          <ac:spMkLst>
            <pc:docMk/>
            <pc:sldMk cId="3277723664" sldId="368"/>
            <ac:spMk id="395" creationId="{00000000-0000-0000-0000-000000000000}"/>
          </ac:spMkLst>
        </pc:spChg>
        <pc:spChg chg="mod">
          <ac:chgData name="Emily White" userId="a1817587-c932-4657-96c7-0eb1c9f81ac9" providerId="ADAL" clId="{102C2446-16D1-41B8-9FF0-DC1B51BFFB08}" dt="2025-04-11T14:02:30.837" v="421" actId="14100"/>
          <ac:spMkLst>
            <pc:docMk/>
            <pc:sldMk cId="3277723664" sldId="368"/>
            <ac:spMk id="396" creationId="{00000000-0000-0000-0000-000000000000}"/>
          </ac:spMkLst>
        </pc:spChg>
        <pc:graphicFrameChg chg="add mod modGraphic">
          <ac:chgData name="Emily White" userId="a1817587-c932-4657-96c7-0eb1c9f81ac9" providerId="ADAL" clId="{102C2446-16D1-41B8-9FF0-DC1B51BFFB08}" dt="2025-04-11T14:02:53.646" v="426" actId="2711"/>
          <ac:graphicFrameMkLst>
            <pc:docMk/>
            <pc:sldMk cId="3277723664" sldId="368"/>
            <ac:graphicFrameMk id="3" creationId="{8D810C11-3462-36FB-2404-A221111275D0}"/>
          </ac:graphicFrameMkLst>
        </pc:graphicFrameChg>
      </pc:sldChg>
      <pc:sldChg chg="modSp mod modNotesTx">
        <pc:chgData name="Emily White" userId="a1817587-c932-4657-96c7-0eb1c9f81ac9" providerId="ADAL" clId="{102C2446-16D1-41B8-9FF0-DC1B51BFFB08}" dt="2025-04-11T14:13:11.561" v="561" actId="1076"/>
        <pc:sldMkLst>
          <pc:docMk/>
          <pc:sldMk cId="2105250942" sldId="369"/>
        </pc:sldMkLst>
        <pc:spChg chg="mod">
          <ac:chgData name="Emily White" userId="a1817587-c932-4657-96c7-0eb1c9f81ac9" providerId="ADAL" clId="{102C2446-16D1-41B8-9FF0-DC1B51BFFB08}" dt="2025-04-11T14:13:11.561" v="561" actId="1076"/>
          <ac:spMkLst>
            <pc:docMk/>
            <pc:sldMk cId="2105250942" sldId="369"/>
            <ac:spMk id="3" creationId="{CAB8124D-DB34-4465-87AB-EDC3DF31CE61}"/>
          </ac:spMkLst>
        </pc:spChg>
        <pc:spChg chg="mod">
          <ac:chgData name="Emily White" userId="a1817587-c932-4657-96c7-0eb1c9f81ac9" providerId="ADAL" clId="{102C2446-16D1-41B8-9FF0-DC1B51BFFB08}" dt="2025-04-11T14:04:02.499" v="437" actId="255"/>
          <ac:spMkLst>
            <pc:docMk/>
            <pc:sldMk cId="2105250942" sldId="369"/>
            <ac:spMk id="4" creationId="{79EF10A2-008C-4A09-BB9A-0F6A9C0C3F38}"/>
          </ac:spMkLst>
        </pc:spChg>
      </pc:sldChg>
      <pc:sldChg chg="modSp mod modNotesTx">
        <pc:chgData name="Emily White" userId="a1817587-c932-4657-96c7-0eb1c9f81ac9" providerId="ADAL" clId="{102C2446-16D1-41B8-9FF0-DC1B51BFFB08}" dt="2025-04-11T14:14:41.168" v="587"/>
        <pc:sldMkLst>
          <pc:docMk/>
          <pc:sldMk cId="4078858794" sldId="370"/>
        </pc:sldMkLst>
        <pc:spChg chg="mod">
          <ac:chgData name="Emily White" userId="a1817587-c932-4657-96c7-0eb1c9f81ac9" providerId="ADAL" clId="{102C2446-16D1-41B8-9FF0-DC1B51BFFB08}" dt="2025-04-11T14:14:32.955" v="582" actId="21"/>
          <ac:spMkLst>
            <pc:docMk/>
            <pc:sldMk cId="4078858794" sldId="370"/>
            <ac:spMk id="3" creationId="{CAB8124D-DB34-4465-87AB-EDC3DF31CE61}"/>
          </ac:spMkLst>
        </pc:spChg>
        <pc:spChg chg="mod">
          <ac:chgData name="Emily White" userId="a1817587-c932-4657-96c7-0eb1c9f81ac9" providerId="ADAL" clId="{102C2446-16D1-41B8-9FF0-DC1B51BFFB08}" dt="2025-04-11T14:12:48.266" v="548" actId="255"/>
          <ac:spMkLst>
            <pc:docMk/>
            <pc:sldMk cId="4078858794" sldId="370"/>
            <ac:spMk id="4" creationId="{79EF10A2-008C-4A09-BB9A-0F6A9C0C3F38}"/>
          </ac:spMkLst>
        </pc:spChg>
      </pc:sldChg>
      <pc:sldChg chg="addSp delSp modSp mod modNotesTx">
        <pc:chgData name="Emily White" userId="a1817587-c932-4657-96c7-0eb1c9f81ac9" providerId="ADAL" clId="{102C2446-16D1-41B8-9FF0-DC1B51BFFB08}" dt="2025-04-11T14:22:12.958" v="673" actId="1076"/>
        <pc:sldMkLst>
          <pc:docMk/>
          <pc:sldMk cId="626736281" sldId="371"/>
        </pc:sldMkLst>
        <pc:spChg chg="mod">
          <ac:chgData name="Emily White" userId="a1817587-c932-4657-96c7-0eb1c9f81ac9" providerId="ADAL" clId="{102C2446-16D1-41B8-9FF0-DC1B51BFFB08}" dt="2025-04-11T14:18:54.905" v="658" actId="1076"/>
          <ac:spMkLst>
            <pc:docMk/>
            <pc:sldMk cId="626736281" sldId="371"/>
            <ac:spMk id="6" creationId="{B19239B7-8591-E2D4-F4CD-B8010035F71D}"/>
          </ac:spMkLst>
        </pc:spChg>
        <pc:spChg chg="mod">
          <ac:chgData name="Emily White" userId="a1817587-c932-4657-96c7-0eb1c9f81ac9" providerId="ADAL" clId="{102C2446-16D1-41B8-9FF0-DC1B51BFFB08}" dt="2025-04-11T14:22:12.958" v="673" actId="1076"/>
          <ac:spMkLst>
            <pc:docMk/>
            <pc:sldMk cId="626736281" sldId="371"/>
            <ac:spMk id="8" creationId="{85577857-1C4A-FD51-70DF-A42E91AF0B1E}"/>
          </ac:spMkLst>
        </pc:spChg>
        <pc:spChg chg="del mod">
          <ac:chgData name="Emily White" userId="a1817587-c932-4657-96c7-0eb1c9f81ac9" providerId="ADAL" clId="{102C2446-16D1-41B8-9FF0-DC1B51BFFB08}" dt="2025-04-11T14:18:31.734" v="651" actId="478"/>
          <ac:spMkLst>
            <pc:docMk/>
            <pc:sldMk cId="626736281" sldId="371"/>
            <ac:spMk id="10" creationId="{2913DEB2-5EE0-BD19-089A-E3051EAF0884}"/>
          </ac:spMkLst>
        </pc:spChg>
        <pc:graphicFrameChg chg="add mod modGraphic">
          <ac:chgData name="Emily White" userId="a1817587-c932-4657-96c7-0eb1c9f81ac9" providerId="ADAL" clId="{102C2446-16D1-41B8-9FF0-DC1B51BFFB08}" dt="2025-04-11T14:18:58.425" v="659" actId="14100"/>
          <ac:graphicFrameMkLst>
            <pc:docMk/>
            <pc:sldMk cId="626736281" sldId="371"/>
            <ac:graphicFrameMk id="3" creationId="{9E467A65-33DD-C4C6-38F3-5CBE6DE0DAA1}"/>
          </ac:graphicFrameMkLst>
        </pc:graphicFrameChg>
      </pc:sldChg>
      <pc:sldChg chg="modSp mod modNotesTx">
        <pc:chgData name="Emily White" userId="a1817587-c932-4657-96c7-0eb1c9f81ac9" providerId="ADAL" clId="{102C2446-16D1-41B8-9FF0-DC1B51BFFB08}" dt="2025-04-11T14:53:15.731" v="807" actId="1076"/>
        <pc:sldMkLst>
          <pc:docMk/>
          <pc:sldMk cId="2586007272" sldId="372"/>
        </pc:sldMkLst>
        <pc:spChg chg="mod">
          <ac:chgData name="Emily White" userId="a1817587-c932-4657-96c7-0eb1c9f81ac9" providerId="ADAL" clId="{102C2446-16D1-41B8-9FF0-DC1B51BFFB08}" dt="2025-04-11T14:45:13.451" v="801" actId="20577"/>
          <ac:spMkLst>
            <pc:docMk/>
            <pc:sldMk cId="2586007272" sldId="372"/>
            <ac:spMk id="3" creationId="{CAB8124D-DB34-4465-87AB-EDC3DF31CE61}"/>
          </ac:spMkLst>
        </pc:spChg>
        <pc:spChg chg="mod">
          <ac:chgData name="Emily White" userId="a1817587-c932-4657-96c7-0eb1c9f81ac9" providerId="ADAL" clId="{102C2446-16D1-41B8-9FF0-DC1B51BFFB08}" dt="2025-04-11T14:53:15.731" v="807" actId="1076"/>
          <ac:spMkLst>
            <pc:docMk/>
            <pc:sldMk cId="2586007272" sldId="372"/>
            <ac:spMk id="4" creationId="{79EF10A2-008C-4A09-BB9A-0F6A9C0C3F38}"/>
          </ac:spMkLst>
        </pc:spChg>
      </pc:sldChg>
      <pc:sldChg chg="addSp delSp modSp mod modNotesTx">
        <pc:chgData name="Emily White" userId="a1817587-c932-4657-96c7-0eb1c9f81ac9" providerId="ADAL" clId="{102C2446-16D1-41B8-9FF0-DC1B51BFFB08}" dt="2025-04-11T14:19:14.041" v="661" actId="123"/>
        <pc:sldMkLst>
          <pc:docMk/>
          <pc:sldMk cId="474349739" sldId="373"/>
        </pc:sldMkLst>
        <pc:spChg chg="mod">
          <ac:chgData name="Emily White" userId="a1817587-c932-4657-96c7-0eb1c9f81ac9" providerId="ADAL" clId="{102C2446-16D1-41B8-9FF0-DC1B51BFFB08}" dt="2025-04-11T14:09:21.198" v="487" actId="207"/>
          <ac:spMkLst>
            <pc:docMk/>
            <pc:sldMk cId="474349739" sldId="373"/>
            <ac:spMk id="6" creationId="{918E26DB-EA27-223E-1687-D7D9BB6A9465}"/>
          </ac:spMkLst>
        </pc:spChg>
        <pc:spChg chg="mod">
          <ac:chgData name="Emily White" userId="a1817587-c932-4657-96c7-0eb1c9f81ac9" providerId="ADAL" clId="{102C2446-16D1-41B8-9FF0-DC1B51BFFB08}" dt="2025-04-11T14:19:14.041" v="661" actId="123"/>
          <ac:spMkLst>
            <pc:docMk/>
            <pc:sldMk cId="474349739" sldId="373"/>
            <ac:spMk id="8" creationId="{2F653534-B986-EFCA-FD07-17B1CB5FB283}"/>
          </ac:spMkLst>
        </pc:spChg>
        <pc:spChg chg="del">
          <ac:chgData name="Emily White" userId="a1817587-c932-4657-96c7-0eb1c9f81ac9" providerId="ADAL" clId="{102C2446-16D1-41B8-9FF0-DC1B51BFFB08}" dt="2025-04-11T14:10:29.864" v="503" actId="478"/>
          <ac:spMkLst>
            <pc:docMk/>
            <pc:sldMk cId="474349739" sldId="373"/>
            <ac:spMk id="11" creationId="{CEE67A56-4650-F175-7D48-CA3631628A58}"/>
          </ac:spMkLst>
        </pc:spChg>
        <pc:graphicFrameChg chg="add mod modGraphic">
          <ac:chgData name="Emily White" userId="a1817587-c932-4657-96c7-0eb1c9f81ac9" providerId="ADAL" clId="{102C2446-16D1-41B8-9FF0-DC1B51BFFB08}" dt="2025-04-11T14:15:09.394" v="589" actId="255"/>
          <ac:graphicFrameMkLst>
            <pc:docMk/>
            <pc:sldMk cId="474349739" sldId="373"/>
            <ac:graphicFrameMk id="3" creationId="{29662063-FD13-EA3C-CF4C-71C545BAB24B}"/>
          </ac:graphicFrameMkLst>
        </pc:graphicFrameChg>
      </pc:sldChg>
      <pc:sldChg chg="modSp mod modNotesTx">
        <pc:chgData name="Emily White" userId="a1817587-c932-4657-96c7-0eb1c9f81ac9" providerId="ADAL" clId="{102C2446-16D1-41B8-9FF0-DC1B51BFFB08}" dt="2025-04-11T14:23:27.181" v="713" actId="20577"/>
        <pc:sldMkLst>
          <pc:docMk/>
          <pc:sldMk cId="1111178481" sldId="374"/>
        </pc:sldMkLst>
        <pc:spChg chg="mod">
          <ac:chgData name="Emily White" userId="a1817587-c932-4657-96c7-0eb1c9f81ac9" providerId="ADAL" clId="{102C2446-16D1-41B8-9FF0-DC1B51BFFB08}" dt="2025-04-11T14:23:27.181" v="713" actId="20577"/>
          <ac:spMkLst>
            <pc:docMk/>
            <pc:sldMk cId="1111178481" sldId="374"/>
            <ac:spMk id="3" creationId="{2E1FA23C-51C3-9CAD-2BD0-57055CE5DB9A}"/>
          </ac:spMkLst>
        </pc:spChg>
        <pc:spChg chg="mod">
          <ac:chgData name="Emily White" userId="a1817587-c932-4657-96c7-0eb1c9f81ac9" providerId="ADAL" clId="{102C2446-16D1-41B8-9FF0-DC1B51BFFB08}" dt="2025-04-11T14:21:05.233" v="669" actId="1076"/>
          <ac:spMkLst>
            <pc:docMk/>
            <pc:sldMk cId="1111178481" sldId="374"/>
            <ac:spMk id="4" creationId="{66E528E5-A193-58EF-E632-17732C079F3A}"/>
          </ac:spMkLst>
        </pc:spChg>
      </pc:sldChg>
    </pc:docChg>
  </pc:docChgLst>
  <pc:docChgLst>
    <pc:chgData name="Emily White" userId="a1817587-c932-4657-96c7-0eb1c9f81ac9" providerId="ADAL" clId="{9672760E-5860-4DC7-9210-3A27BDE8F5E0}"/>
    <pc:docChg chg="modSld">
      <pc:chgData name="Emily White" userId="a1817587-c932-4657-96c7-0eb1c9f81ac9" providerId="ADAL" clId="{9672760E-5860-4DC7-9210-3A27BDE8F5E0}" dt="2025-04-15T09:32:43.644" v="1" actId="2062"/>
      <pc:docMkLst>
        <pc:docMk/>
      </pc:docMkLst>
      <pc:sldChg chg="modSp mod">
        <pc:chgData name="Emily White" userId="a1817587-c932-4657-96c7-0eb1c9f81ac9" providerId="ADAL" clId="{9672760E-5860-4DC7-9210-3A27BDE8F5E0}" dt="2025-04-15T09:32:43.644" v="1" actId="2062"/>
        <pc:sldMkLst>
          <pc:docMk/>
          <pc:sldMk cId="1272139529" sldId="273"/>
        </pc:sldMkLst>
        <pc:graphicFrameChg chg="modGraphic">
          <ac:chgData name="Emily White" userId="a1817587-c932-4657-96c7-0eb1c9f81ac9" providerId="ADAL" clId="{9672760E-5860-4DC7-9210-3A27BDE8F5E0}" dt="2025-04-15T09:32:43.644" v="1" actId="2062"/>
          <ac:graphicFrameMkLst>
            <pc:docMk/>
            <pc:sldMk cId="1272139529" sldId="273"/>
            <ac:graphicFrameMk id="2" creationId="{44FED7B4-01D7-C249-E10A-2E3CBEE524C8}"/>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5F05B0-3DC6-4CB3-A6C1-02736E336ED8}" type="datetimeFigureOut">
              <a:rPr lang="en-US" smtClean="0"/>
              <a:t>9/23/2025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94DE5D-D124-47B3-A099-7A63DE52BDDA}" type="slidenum">
              <a:rPr lang="en-US" smtClean="0"/>
              <a:t>‹#›</a:t>
            </a:fld>
            <a:endParaRPr lang="en-US" dirty="0"/>
          </a:p>
        </p:txBody>
      </p:sp>
    </p:spTree>
    <p:extLst>
      <p:ext uri="{BB962C8B-B14F-4D97-AF65-F5344CB8AC3E}">
        <p14:creationId xmlns:p14="http://schemas.microsoft.com/office/powerpoint/2010/main" val="2879750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sa-intl.org/sa8000-search/"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ilo.org/publications/supplier-guidance-preventing-identifying-and-addressing-child-labour"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理想情况下，本应与所有相关部门进行交流，但实际操作中往往难以实现。关键在于确保由适当人员提供合规方面的准确信息。</a:t>
            </a:r>
            <a:endParaRPr lang="en-US" dirty="0"/>
          </a:p>
          <a:p>
            <a:r>
              <a:rPr lang="zh-CN" sz="1800" b="1" dirty="0">
                <a:effectLst/>
                <a:latin typeface="Arial" panose="020B0604020202020204" pitchFamily="34" charset="0"/>
                <a:ea typeface="宋体" panose="02010600030101010101" pitchFamily="2" charset="-122"/>
                <a:cs typeface="Times New Roman" panose="02020603050405020304" pitchFamily="18" charset="0"/>
              </a:rPr>
              <a:t>文件</a:t>
            </a:r>
            <a:endParaRPr lang="en-US" b="1" dirty="0"/>
          </a:p>
          <a:p>
            <a:pPr marL="540000" marR="0" indent="-285750">
              <a:lnSpc>
                <a:spcPct val="107000"/>
              </a:lnSpc>
              <a:spcBef>
                <a:spcPts val="0"/>
              </a:spcBef>
              <a:spcAft>
                <a:spcPts val="0"/>
              </a:spcAft>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政策</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000" marR="0" indent="-285750">
              <a:lnSpc>
                <a:spcPct val="107000"/>
              </a:lnSpc>
              <a:spcBef>
                <a:spcPts val="0"/>
              </a:spcBef>
              <a:spcAft>
                <a:spcPts val="0"/>
              </a:spcAft>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公司手册</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000" marR="0" indent="-285750">
              <a:lnSpc>
                <a:spcPct val="107000"/>
              </a:lnSpc>
              <a:spcBef>
                <a:spcPts val="0"/>
              </a:spcBef>
              <a:spcAft>
                <a:spcPts val="0"/>
              </a:spcAft>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与员工和负责人面谈</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的记录</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zh-CN" sz="1800" b="1" dirty="0">
                <a:effectLst/>
                <a:latin typeface="Arial" panose="020B0604020202020204" pitchFamily="34" charset="0"/>
                <a:ea typeface="宋体" panose="02010600030101010101" pitchFamily="2" charset="-122"/>
                <a:cs typeface="Times New Roman" panose="02020603050405020304" pitchFamily="18" charset="0"/>
              </a:rPr>
              <a:t>面谈对象</a:t>
            </a:r>
            <a:endParaRPr lang="en-US" b="1" dirty="0"/>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产销监管链代表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人力资源部门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法务部门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F5626097-E9B2-4669-BF50-D0A17DF95281}" type="slidenum">
              <a:rPr lang="en-US" smtClean="0"/>
              <a:t>4</a:t>
            </a:fld>
            <a:endParaRPr lang="en-US" dirty="0"/>
          </a:p>
        </p:txBody>
      </p:sp>
    </p:spTree>
    <p:extLst>
      <p:ext uri="{BB962C8B-B14F-4D97-AF65-F5344CB8AC3E}">
        <p14:creationId xmlns:p14="http://schemas.microsoft.com/office/powerpoint/2010/main" val="1667982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在某些国家中，加班工资因加班类型不同而存在不同的支付比例。例如，在法定节假日工作的薪资按正常日薪的</a:t>
            </a:r>
            <a:r>
              <a:rPr lang="en-GB" sz="1800" dirty="0">
                <a:effectLst/>
                <a:latin typeface="Arial" panose="020B0604020202020204" pitchFamily="34" charset="0"/>
                <a:ea typeface="宋体" panose="02010600030101010101" pitchFamily="2" charset="-122"/>
                <a:cs typeface="Times New Roman" panose="02020603050405020304" pitchFamily="18" charset="0"/>
              </a:rPr>
              <a:t>200%</a:t>
            </a:r>
            <a:r>
              <a:rPr lang="zh-CN" sz="1800" dirty="0">
                <a:effectLst/>
                <a:latin typeface="Arial" panose="020B0604020202020204" pitchFamily="34" charset="0"/>
                <a:ea typeface="宋体" panose="02010600030101010101" pitchFamily="2" charset="-122"/>
                <a:cs typeface="Times New Roman" panose="02020603050405020304" pitchFamily="18" charset="0"/>
              </a:rPr>
              <a:t>支付。若日薪为</a:t>
            </a:r>
            <a:r>
              <a:rPr lang="en-GB" sz="1800" dirty="0">
                <a:effectLst/>
                <a:latin typeface="Arial" panose="020B0604020202020204" pitchFamily="34" charset="0"/>
                <a:ea typeface="宋体" panose="02010600030101010101" pitchFamily="2" charset="-122"/>
                <a:cs typeface="Times New Roman" panose="02020603050405020304" pitchFamily="18" charset="0"/>
              </a:rPr>
              <a:t>100</a:t>
            </a:r>
            <a:r>
              <a:rPr lang="zh-CN" sz="1800" dirty="0">
                <a:effectLst/>
                <a:latin typeface="Arial" panose="020B0604020202020204" pitchFamily="34" charset="0"/>
                <a:ea typeface="宋体" panose="02010600030101010101" pitchFamily="2" charset="-122"/>
                <a:cs typeface="Times New Roman" panose="02020603050405020304" pitchFamily="18" charset="0"/>
              </a:rPr>
              <a:t>美元，则员工在法定节假日工作当日可获得</a:t>
            </a:r>
            <a:r>
              <a:rPr lang="en-GB" sz="1800" dirty="0">
                <a:effectLst/>
                <a:latin typeface="Arial" panose="020B0604020202020204" pitchFamily="34" charset="0"/>
                <a:ea typeface="宋体" panose="02010600030101010101" pitchFamily="2" charset="-122"/>
                <a:cs typeface="Times New Roman" panose="02020603050405020304" pitchFamily="18" charset="0"/>
              </a:rPr>
              <a:t>200</a:t>
            </a:r>
            <a:r>
              <a:rPr lang="zh-CN" sz="1800" dirty="0">
                <a:effectLst/>
                <a:latin typeface="Arial" panose="020B0604020202020204" pitchFamily="34" charset="0"/>
                <a:ea typeface="宋体" panose="02010600030101010101" pitchFamily="2" charset="-122"/>
                <a:cs typeface="Times New Roman" panose="02020603050405020304" pitchFamily="18" charset="0"/>
              </a:rPr>
              <a:t>美元报酬</a:t>
            </a:r>
            <a:r>
              <a:rPr lang="zh-CN" sz="1800" b="1" dirty="0">
                <a:effectLst/>
                <a:latin typeface="Arial" panose="020B0604020202020204" pitchFamily="34" charset="0"/>
                <a:ea typeface="宋体" panose="02010600030101010101" pitchFamily="2" charset="-122"/>
                <a:cs typeface="Times New Roman" panose="02020603050405020304" pitchFamily="18" charset="0"/>
              </a:rPr>
              <a:t>。</a:t>
            </a:r>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违反下列要求：</a:t>
            </a:r>
            <a:r>
              <a:rPr lang="en-GB" sz="1800" dirty="0">
                <a:effectLst/>
                <a:latin typeface="Arial" panose="020B0604020202020204" pitchFamily="34" charset="0"/>
                <a:ea typeface="宋体" panose="02010600030101010101" pitchFamily="2" charset="-122"/>
                <a:cs typeface="Times New Roman" panose="02020603050405020304" pitchFamily="18" charset="0"/>
              </a:rPr>
              <a:t>FSC-STD-40-004</a:t>
            </a:r>
            <a:r>
              <a:rPr lang="zh-CN" sz="18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dirty="0">
                <a:effectLst/>
                <a:latin typeface="Arial" panose="020B0604020202020204" pitchFamily="34" charset="0"/>
                <a:ea typeface="宋体" panose="02010600030101010101" pitchFamily="2" charset="-122"/>
                <a:cs typeface="Times New Roman" panose="02020603050405020304" pitchFamily="18" charset="0"/>
              </a:rPr>
              <a:t>7.1</a:t>
            </a:r>
            <a:r>
              <a:rPr lang="zh-CN" sz="1800" dirty="0">
                <a:effectLst/>
                <a:latin typeface="Arial" panose="020B0604020202020204" pitchFamily="34" charset="0"/>
                <a:ea typeface="宋体" panose="02010600030101010101" pitchFamily="2" charset="-122"/>
                <a:cs typeface="Times New Roman" panose="02020603050405020304" pitchFamily="18" charset="0"/>
              </a:rPr>
              <a:t>条：证书持有者违反国家法律。</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47346-9A5A-42F1-BAB9-164FF55B0AC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790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理想情况下，本应与所有相关部门进行交流，但实际操作中往往难以实现。关键在于确保由适当人员提供合规方面的准确信息。</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b="1" dirty="0">
                <a:effectLst/>
                <a:latin typeface="Arial" panose="020B0604020202020204" pitchFamily="34" charset="0"/>
                <a:ea typeface="宋体" panose="02010600030101010101" pitchFamily="2" charset="-122"/>
                <a:cs typeface="Times New Roman" panose="02020603050405020304" pitchFamily="18" charset="0"/>
              </a:rPr>
              <a:t>文件</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政策</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员工多样性信息</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员工登记册</a:t>
            </a: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花名册</a:t>
            </a: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工资单</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证书持有者的职位空缺</a:t>
            </a: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招聘广告</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对比同一岗位员工的工资单</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晋升和招聘信息 </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申诉记录</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a:lnSpc>
                <a:spcPct val="107000"/>
              </a:lnSpc>
              <a:spcAft>
                <a:spcPts val="800"/>
              </a:spcAft>
            </a:pPr>
            <a:r>
              <a:rPr lang="en-US" sz="1800" b="1"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面谈对象</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员工</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代表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人力资源部门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法务部门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工资核算部门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高级管理</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层</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457200">
              <a:lnSpc>
                <a:spcPct val="107000"/>
              </a:lnSpc>
              <a:spcAft>
                <a:spcPts val="800"/>
              </a:spcAft>
            </a:pPr>
            <a:r>
              <a:rPr lang="en-DE"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讨论切勿仅限于认证团队。</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详细阅读劳动合同核心条款（年假、薪资、解雇条件等）。需特别关注获得培训机会、晋升通道及薪酬福利等事项</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994DE5D-D124-47B3-A099-7A63DE52BDDA}" type="slidenum">
              <a:rPr lang="en-US" smtClean="0"/>
              <a:t>14</a:t>
            </a:fld>
            <a:endParaRPr lang="en-US" dirty="0"/>
          </a:p>
        </p:txBody>
      </p:sp>
    </p:spTree>
    <p:extLst>
      <p:ext uri="{BB962C8B-B14F-4D97-AF65-F5344CB8AC3E}">
        <p14:creationId xmlns:p14="http://schemas.microsoft.com/office/powerpoint/2010/main" val="4017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由于歧视问题通常难以清晰界定，因此是必须执行交叉验证的问题之一。歧视条款所述的重点是有无“实际行为”，这些行为可能是构成歧视的例证。证书持有者负有自证合规（即不存在歧视）的举证责任。</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47346-9A5A-42F1-BAB9-164FF55B0AC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8682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93D96-E196-0EAA-03FB-2940F9B545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D9AA26-B4F5-AE78-FA44-C6F3DFAE5D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432C7C-8C98-7FC7-8AAD-B19BE9E96295}"/>
              </a:ext>
            </a:extLst>
          </p:cNvPr>
          <p:cNvSpPr>
            <a:spLocks noGrp="1"/>
          </p:cNvSpPr>
          <p:nvPr>
            <p:ph type="body" idx="1"/>
          </p:nvPr>
        </p:nvSpPr>
        <p:spPr/>
        <p:txBody>
          <a:bodyPr/>
          <a:lstStyle/>
          <a:p>
            <a:pPr algn="just">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要求：</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FSC-STD-40-004</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7.4.1</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条：</a:t>
            </a:r>
            <a:r>
              <a:rPr lang="zh-CN" altLang="zh-CN" sz="1200" kern="1200" dirty="0">
                <a:solidFill>
                  <a:schemeClr val="tx1"/>
                </a:solidFill>
                <a:effectLst/>
                <a:latin typeface="+mn-lt"/>
                <a:ea typeface="+mn-ea"/>
                <a:cs typeface="+mn-cs"/>
              </a:rPr>
              <a:t>雇佣行为和从业行为是非歧视性的</a:t>
            </a:r>
            <a:r>
              <a:rPr lang="zh-CN" sz="1800" i="1" kern="100" dirty="0">
                <a:effectLst/>
                <a:latin typeface="Arial" panose="020B0604020202020204" pitchFamily="34" charset="0"/>
                <a:ea typeface="宋体" panose="02010600030101010101" pitchFamily="2" charset="-122"/>
                <a:cs typeface="Times New Roman" panose="02020603050405020304" pitchFamily="18" charset="0"/>
              </a:rPr>
              <a:t>。</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 name="Slide Number Placeholder 3">
            <a:extLst>
              <a:ext uri="{FF2B5EF4-FFF2-40B4-BE49-F238E27FC236}">
                <a16:creationId xmlns:a16="http://schemas.microsoft.com/office/drawing/2014/main" id="{8FEB10E1-1942-300B-6247-C3100ED6ADB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47346-9A5A-42F1-BAB9-164FF55B0AC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9709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理想情况下，本应与所有相关部门进行交流，但实际操作中往往难以实现。关键在于确保由适当人员提供合规方面的准确信息。</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107000"/>
              </a:lnSpc>
              <a:spcAft>
                <a:spcPts val="800"/>
              </a:spcAft>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文件</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政策</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CBA</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（集体谈判协议）</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员工代表职权范围</a:t>
            </a: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职责</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工会职权范围或会议摘要</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员工代表报告</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管理层与员工之间的沟通记录</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投诉记录</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关于罢工的新闻文章</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意见箱</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申诉记</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录</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107000"/>
              </a:lnSpc>
              <a:spcAft>
                <a:spcPts val="800"/>
              </a:spcAft>
            </a:pPr>
            <a:r>
              <a:rPr lang="en-US" sz="1800" b="1" kern="100" dirty="0">
                <a:effectLst/>
                <a:latin typeface="Arial" panose="020B0604020202020204" pitchFamily="34" charset="0"/>
                <a:ea typeface="宋体" panose="02010600030101010101" pitchFamily="2" charset="-122"/>
                <a:cs typeface="Times New Roman" panose="02020603050405020304" pitchFamily="18" charset="0"/>
              </a:rPr>
              <a:t> </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107000"/>
              </a:lnSpc>
              <a:spcAft>
                <a:spcPts val="800"/>
              </a:spcAft>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面谈对象</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员工代表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人力资源部门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法务部门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工会</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高级管</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理层</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107000"/>
              </a:lnSpc>
              <a:spcAft>
                <a:spcPts val="800"/>
              </a:spcAft>
            </a:pPr>
            <a:r>
              <a:rPr lang="en-US" sz="1800" kern="100" dirty="0">
                <a:effectLst/>
                <a:latin typeface="Arial" panose="020B0604020202020204" pitchFamily="34" charset="0"/>
                <a:ea typeface="宋体" panose="02010600030101010101" pitchFamily="2" charset="-122"/>
                <a:cs typeface="Times New Roman" panose="02020603050405020304" pitchFamily="18" charset="0"/>
              </a:rPr>
              <a:t> </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讨论切勿仅限于认证团队。</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详细阅读劳动合同核心条款（年假、薪资、解雇条件等）。需特别关注获得培训机会、晋升通道及薪酬福利等事项</a:t>
            </a:r>
            <a:r>
              <a:rPr lang="zh-CN" altLang="en-US" sz="1800" kern="100" dirty="0">
                <a:effectLst/>
                <a:latin typeface="Calibri" panose="020F0502020204030204" pitchFamily="34" charset="0"/>
                <a:ea typeface="宋体" panose="02010600030101010101" pitchFamily="2" charset="-122"/>
                <a:cs typeface="Times New Roman" panose="02020603050405020304" pitchFamily="18" charset="0"/>
              </a:rPr>
              <a:t>。</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5626097-E9B2-4669-BF50-D0A17DF95281}" type="slidenum">
              <a:rPr lang="en-US" smtClean="0"/>
              <a:t>17</a:t>
            </a:fld>
            <a:endParaRPr lang="en-US" dirty="0"/>
          </a:p>
        </p:txBody>
      </p:sp>
    </p:spTree>
    <p:extLst>
      <p:ext uri="{BB962C8B-B14F-4D97-AF65-F5344CB8AC3E}">
        <p14:creationId xmlns:p14="http://schemas.microsoft.com/office/powerpoint/2010/main" val="26187745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1" name="Google Shape;391;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lgn="just">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首先，请小组阅读问题，然后请一人或两人回答问题。接下来，切换到下一页幻灯片，展示参考答案并进行讨论。</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92" name="Google Shape;392;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18</a:t>
            </a:fld>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3732340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zh-CN" sz="1800" i="1" kern="100" dirty="0">
                <a:effectLst/>
                <a:latin typeface="Arial" panose="020B0604020202020204" pitchFamily="34" charset="0"/>
                <a:ea typeface="宋体" panose="02010600030101010101" pitchFamily="2" charset="-122"/>
                <a:cs typeface="Times New Roman" panose="02020603050405020304" pitchFamily="18" charset="0"/>
              </a:rPr>
              <a:t>要求：</a:t>
            </a:r>
            <a:r>
              <a:rPr lang="en-GB" sz="1800" i="1" kern="100" dirty="0">
                <a:effectLst/>
                <a:latin typeface="Arial" panose="020B0604020202020204" pitchFamily="34" charset="0"/>
                <a:ea typeface="宋体" panose="02010600030101010101" pitchFamily="2" charset="-122"/>
                <a:cs typeface="Times New Roman" panose="02020603050405020304" pitchFamily="18" charset="0"/>
              </a:rPr>
              <a:t>FSC-STD-40-004</a:t>
            </a:r>
            <a:r>
              <a:rPr lang="zh-CN" sz="1800" i="1" kern="1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i="1" kern="100" dirty="0">
                <a:effectLst/>
                <a:latin typeface="Arial" panose="020B0604020202020204" pitchFamily="34" charset="0"/>
                <a:ea typeface="宋体" panose="02010600030101010101" pitchFamily="2" charset="-122"/>
                <a:cs typeface="Times New Roman" panose="02020603050405020304" pitchFamily="18" charset="0"/>
              </a:rPr>
              <a:t>7.5</a:t>
            </a:r>
            <a:r>
              <a:rPr lang="zh-CN" sz="1800" i="1" kern="100" dirty="0">
                <a:effectLst/>
                <a:latin typeface="Arial" panose="020B0604020202020204" pitchFamily="34" charset="0"/>
                <a:ea typeface="宋体" panose="02010600030101010101" pitchFamily="2" charset="-122"/>
                <a:cs typeface="Times New Roman" panose="02020603050405020304" pitchFamily="18" charset="0"/>
              </a:rPr>
              <a:t>条</a:t>
            </a:r>
            <a:r>
              <a:rPr lang="en-US" altLang="zh-CN" sz="1800" i="1" kern="100" dirty="0">
                <a:effectLst/>
                <a:latin typeface="Arial" panose="020B0604020202020204" pitchFamily="34" charset="0"/>
                <a:ea typeface="宋体" panose="02010600030101010101" pitchFamily="2" charset="-122"/>
                <a:cs typeface="Times New Roman" panose="02020603050405020304" pitchFamily="18" charset="0"/>
              </a:rPr>
              <a:t> </a:t>
            </a:r>
            <a:r>
              <a:rPr lang="zh-CN" altLang="zh-CN" sz="1200" kern="1200" dirty="0">
                <a:solidFill>
                  <a:schemeClr val="tx1"/>
                </a:solidFill>
                <a:effectLst/>
                <a:latin typeface="+mn-lt"/>
                <a:ea typeface="+mn-ea"/>
                <a:cs typeface="+mn-cs"/>
              </a:rPr>
              <a:t>组织应尊重结社自由和集体谈判的有效权利。</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107000"/>
              </a:lnSpc>
              <a:spcAft>
                <a:spcPts val="800"/>
              </a:spcAft>
            </a:pPr>
            <a:r>
              <a:rPr lang="zh-CN" sz="1800" i="1" kern="100" dirty="0">
                <a:effectLst/>
                <a:latin typeface="Arial" panose="020B0604020202020204" pitchFamily="34" charset="0"/>
                <a:ea typeface="宋体" panose="02010600030101010101" pitchFamily="2" charset="-122"/>
                <a:cs typeface="Times New Roman" panose="02020603050405020304" pitchFamily="18" charset="0"/>
              </a:rPr>
              <a:t>认证机构还可核查代表选举程序，这可能与问题长期未获解决存在关联。</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47346-9A5A-42F1-BAB9-164FF55B0AC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95509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6000"/>
              </a:lnSpc>
              <a:spcAft>
                <a:spcPts val="800"/>
              </a:spcAft>
            </a:pPr>
            <a:r>
              <a:rPr lang="zh-CN" sz="1800" b="1"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文件</a:t>
            </a:r>
            <a:r>
              <a:rPr lang="en-GB" sz="1800" b="1"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a:t>
            </a:r>
            <a:r>
              <a:rPr lang="zh-CN" sz="1800" b="1"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信息来源</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政策</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和手册</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外包协议</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自我评估表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对低风险承包商进行案头审核</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对高风险</a:t>
            </a:r>
            <a:r>
              <a:rPr lang="zh-CN"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承包商进行现场巡视</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106000"/>
              </a:lnSpc>
              <a:spcAft>
                <a:spcPts val="800"/>
              </a:spcAft>
            </a:pPr>
            <a:r>
              <a:rPr lang="zh-CN" sz="1800" b="1"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面谈对象</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产销</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监管链代表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承包商员工</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人力资源</a:t>
            </a:r>
            <a:r>
              <a:rPr lang="zh-CN"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部门</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575945">
              <a:lnSpc>
                <a:spcPct val="106000"/>
              </a:lnSpc>
              <a:spcAft>
                <a:spcPts val="800"/>
              </a:spcAft>
              <a:tabLst>
                <a:tab pos="457200" algn="l"/>
              </a:tabLst>
            </a:pPr>
            <a:r>
              <a:rPr lang="en-GB" sz="1800" kern="0" dirty="0">
                <a:effectLst/>
                <a:latin typeface="Arial" panose="020B0604020202020204" pitchFamily="34" charset="0"/>
                <a:ea typeface="宋体" panose="02010600030101010101" pitchFamily="2" charset="-122"/>
                <a:cs typeface="Times New Roman" panose="02020603050405020304" pitchFamily="18" charset="0"/>
              </a:rPr>
              <a:t> </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106000"/>
              </a:lnSpc>
              <a:spcAft>
                <a:spcPts val="800"/>
              </a:spcAft>
            </a:pPr>
            <a:r>
              <a:rPr lang="zh-CN"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讨论切勿仅限于认证团队。</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ct val="106000"/>
              </a:lnSpc>
              <a:spcAft>
                <a:spcPts val="800"/>
              </a:spcAft>
            </a:pPr>
            <a:r>
              <a:rPr lang="zh-CN"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在获得</a:t>
            </a:r>
            <a:r>
              <a:rPr lang="en-GB"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FSC</a:t>
            </a:r>
            <a:r>
              <a:rPr lang="zh-CN"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认可的等效认证</a:t>
            </a:r>
            <a:r>
              <a:rPr lang="zh-CN" altLang="en-US"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体系</a:t>
            </a:r>
            <a:r>
              <a:rPr lang="zh-CN"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a:t>
            </a:r>
            <a:r>
              <a:rPr lang="en-GB"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SA8000</a:t>
            </a:r>
            <a:r>
              <a:rPr lang="zh-CN"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）的认证后，承包商通常可豁免接受相关要求的审核；更多详情请参阅</a:t>
            </a:r>
            <a:r>
              <a:rPr lang="en-GB"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ADVICE-40-004-24</a:t>
            </a:r>
            <a:r>
              <a:rPr lang="zh-CN" sz="1800" kern="100" dirty="0">
                <a:solidFill>
                  <a:srgbClr val="000000"/>
                </a:solidFill>
                <a:effectLst/>
                <a:latin typeface="Arial" panose="020B0604020202020204" pitchFamily="34" charset="0"/>
                <a:ea typeface="宋体" panose="02010600030101010101" pitchFamily="2" charset="-122"/>
                <a:cs typeface="Times New Roman" panose="02020603050405020304" pitchFamily="18" charset="0"/>
              </a:rPr>
              <a:t>。</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5626097-E9B2-4669-BF50-D0A17DF95281}" type="slidenum">
              <a:rPr lang="en-US" smtClean="0"/>
              <a:t>20</a:t>
            </a:fld>
            <a:endParaRPr lang="en-US" dirty="0"/>
          </a:p>
        </p:txBody>
      </p:sp>
    </p:spTree>
    <p:extLst>
      <p:ext uri="{BB962C8B-B14F-4D97-AF65-F5344CB8AC3E}">
        <p14:creationId xmlns:p14="http://schemas.microsoft.com/office/powerpoint/2010/main" val="20991740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文件</a:t>
            </a:r>
            <a:r>
              <a:rPr lang="en-GB" sz="1800" b="1" kern="100" dirty="0">
                <a:effectLst/>
                <a:latin typeface="Arial" panose="020B0604020202020204" pitchFamily="34" charset="0"/>
                <a:ea typeface="宋体" panose="02010600030101010101" pitchFamily="2" charset="-122"/>
                <a:cs typeface="Times New Roman" panose="02020603050405020304" pitchFamily="18" charset="0"/>
              </a:rPr>
              <a:t>/</a:t>
            </a: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信息来源</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政策</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GB" sz="1800" kern="100" dirty="0">
                <a:effectLst/>
                <a:latin typeface="Arial" panose="020B0604020202020204" pitchFamily="34" charset="0"/>
                <a:ea typeface="宋体" panose="02010600030101010101" pitchFamily="2" charset="-122"/>
                <a:cs typeface="Times New Roman" panose="02020603050405020304" pitchFamily="18" charset="0"/>
              </a:rPr>
              <a:t>SA8000:2014</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证书</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GB" sz="1800" kern="100" dirty="0">
                <a:effectLst/>
                <a:latin typeface="Arial" panose="020B0604020202020204" pitchFamily="34" charset="0"/>
                <a:ea typeface="宋体" panose="02010600030101010101" pitchFamily="2" charset="-122"/>
                <a:cs typeface="Times New Roman" panose="02020603050405020304" pitchFamily="18" charset="0"/>
              </a:rPr>
              <a:t>SA8000:2014</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审核报告</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仍需与员工进行面谈</a:t>
            </a:r>
            <a:r>
              <a:rPr lang="zh-CN" sz="1800" kern="100" dirty="0">
                <a:effectLst/>
                <a:latin typeface="Calibri" panose="020F0502020204030204" pitchFamily="34" charset="0"/>
                <a:ea typeface="Arial" panose="020B0604020202020204" pitchFamily="34" charset="0"/>
                <a:cs typeface="Times New Roman" panose="02020603050405020304" pitchFamily="18" charset="0"/>
              </a:rPr>
              <a:t> </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务必对高风险承包商进行现场巡视</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107000"/>
              </a:lnSpc>
              <a:spcAft>
                <a:spcPts val="800"/>
              </a:spcAft>
            </a:pPr>
            <a:r>
              <a:rPr lang="en-US" sz="1800" b="1" kern="100" dirty="0">
                <a:effectLst/>
                <a:latin typeface="Arial" panose="020B0604020202020204" pitchFamily="34" charset="0"/>
                <a:ea typeface="宋体" panose="02010600030101010101" pitchFamily="2" charset="-122"/>
                <a:cs typeface="Times New Roman" panose="02020603050405020304" pitchFamily="18" charset="0"/>
              </a:rPr>
              <a:t> </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107000"/>
              </a:lnSpc>
              <a:spcAft>
                <a:spcPts val="800"/>
              </a:spcAft>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现场核实：</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务必对被视为高风险的承包商进行现场核实。</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nSpc>
                <a:spcPct val="107000"/>
              </a:lnSpc>
              <a:spcAft>
                <a:spcPts val="800"/>
              </a:spcAft>
            </a:pPr>
            <a:endParaRPr lang="en-US" altLang="zh-CN" sz="1800" b="1" kern="100" dirty="0">
              <a:effectLst/>
              <a:latin typeface="Arial" panose="020B0604020202020204" pitchFamily="34" charset="0"/>
              <a:ea typeface="宋体" panose="02010600030101010101" pitchFamily="2" charset="-122"/>
              <a:cs typeface="Times New Roman" panose="02020603050405020304" pitchFamily="18" charset="0"/>
            </a:endParaRPr>
          </a:p>
          <a:p>
            <a:pPr>
              <a:lnSpc>
                <a:spcPct val="107000"/>
              </a:lnSpc>
              <a:spcAft>
                <a:spcPts val="800"/>
              </a:spcAft>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核实</a:t>
            </a:r>
            <a:r>
              <a:rPr lang="en-GB" sz="1800" b="1" kern="100" dirty="0">
                <a:effectLst/>
                <a:latin typeface="Arial" panose="020B0604020202020204" pitchFamily="34" charset="0"/>
                <a:ea typeface="宋体" panose="02010600030101010101" pitchFamily="2" charset="-122"/>
                <a:cs typeface="Times New Roman" panose="02020603050405020304" pitchFamily="18" charset="0"/>
              </a:rPr>
              <a:t>SA8000</a:t>
            </a: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认证的有效性：</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171450" indent="-171450">
              <a:buFont typeface="Arial" panose="020B0604020202020204" pitchFamily="34" charset="0"/>
              <a:buChar char="•"/>
            </a:pPr>
            <a:r>
              <a:rPr lang="en-GB" sz="1800" dirty="0">
                <a:effectLst/>
                <a:latin typeface="Arial" panose="020B0604020202020204" pitchFamily="34" charset="0"/>
                <a:ea typeface="宋体" panose="02010600030101010101" pitchFamily="2" charset="-122"/>
                <a:cs typeface="Times New Roman" panose="02020603050405020304" pitchFamily="18" charset="0"/>
              </a:rPr>
              <a:t>SA8000</a:t>
            </a:r>
            <a:r>
              <a:rPr lang="zh-CN" sz="1800" dirty="0">
                <a:effectLst/>
                <a:latin typeface="Arial" panose="020B0604020202020204" pitchFamily="34" charset="0"/>
                <a:ea typeface="宋体" panose="02010600030101010101" pitchFamily="2" charset="-122"/>
                <a:cs typeface="Times New Roman" panose="02020603050405020304" pitchFamily="18" charset="0"/>
              </a:rPr>
              <a:t>认证的有效性（状态）可通过</a:t>
            </a:r>
            <a:r>
              <a:rPr lang="en-GB" sz="1800" dirty="0">
                <a:effectLst/>
                <a:latin typeface="Arial" panose="020B0604020202020204" pitchFamily="34" charset="0"/>
                <a:ea typeface="宋体" panose="02010600030101010101" pitchFamily="2" charset="-122"/>
                <a:cs typeface="Times New Roman" panose="02020603050405020304" pitchFamily="18" charset="0"/>
              </a:rPr>
              <a:t>SA8000</a:t>
            </a:r>
            <a:r>
              <a:rPr lang="zh-CN" sz="1800" dirty="0">
                <a:effectLst/>
                <a:latin typeface="Arial" panose="020B0604020202020204" pitchFamily="34" charset="0"/>
                <a:ea typeface="宋体" panose="02010600030101010101" pitchFamily="2" charset="-122"/>
                <a:cs typeface="Times New Roman" panose="02020603050405020304" pitchFamily="18" charset="0"/>
              </a:rPr>
              <a:t>官网的证书信息进行查询：</a:t>
            </a:r>
            <a:r>
              <a:rPr lang="en-GB" sz="1800" u="sng" dirty="0">
                <a:solidFill>
                  <a:srgbClr val="0563C1"/>
                </a:solidFill>
                <a:effectLst/>
                <a:latin typeface="Arial" panose="020B0604020202020204" pitchFamily="34" charset="0"/>
                <a:ea typeface="宋体" panose="02010600030101010101" pitchFamily="2" charset="-122"/>
                <a:cs typeface="Times New Roman" panose="02020603050405020304" pitchFamily="18" charset="0"/>
                <a:hlinkClick r:id="rId3"/>
              </a:rPr>
              <a:t>SA8000</a:t>
            </a:r>
            <a:r>
              <a:rPr lang="zh-CN" sz="1800" u="sng" dirty="0">
                <a:solidFill>
                  <a:srgbClr val="0563C1"/>
                </a:solidFill>
                <a:effectLst/>
                <a:latin typeface="Arial" panose="020B0604020202020204" pitchFamily="34" charset="0"/>
                <a:ea typeface="宋体" panose="02010600030101010101" pitchFamily="2" charset="-122"/>
                <a:cs typeface="Times New Roman" panose="02020603050405020304" pitchFamily="18" charset="0"/>
                <a:hlinkClick r:id="rId3"/>
              </a:rPr>
              <a:t>认证查询</a:t>
            </a:r>
            <a:r>
              <a:rPr lang="en-GB" sz="1800" u="sng" dirty="0">
                <a:solidFill>
                  <a:srgbClr val="0563C1"/>
                </a:solidFill>
                <a:effectLst/>
                <a:latin typeface="Arial" panose="020B0604020202020204" pitchFamily="34" charset="0"/>
                <a:ea typeface="宋体" panose="02010600030101010101" pitchFamily="2" charset="-122"/>
                <a:cs typeface="Times New Roman" panose="02020603050405020304" pitchFamily="18" charset="0"/>
                <a:hlinkClick r:id="rId3"/>
              </a:rPr>
              <a:t> – SAI</a:t>
            </a:r>
            <a:r>
              <a:rPr lang="en-US" dirty="0">
                <a:hlinkClick r:id="rId3"/>
              </a:rPr>
              <a:t>A (https://sa-intl.org/sa8000-search/)</a:t>
            </a:r>
            <a:endParaRPr lang="en-US" dirty="0"/>
          </a:p>
          <a:p>
            <a:pPr marL="0" indent="0">
              <a:buFont typeface="Arial" panose="020B0604020202020204" pitchFamily="34" charset="0"/>
              <a:buNone/>
            </a:pPr>
            <a:endParaRPr lang="en-US" dirty="0"/>
          </a:p>
          <a:p>
            <a:pPr marL="0" marR="0">
              <a:lnSpc>
                <a:spcPct val="107000"/>
              </a:lnSpc>
              <a:spcBef>
                <a:spcPts val="0"/>
              </a:spcBef>
              <a:spcAft>
                <a:spcPts val="0"/>
              </a:spcAft>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5626097-E9B2-4669-BF50-D0A17DF95281}" type="slidenum">
              <a:rPr lang="en-US" smtClean="0"/>
              <a:t>21</a:t>
            </a:fld>
            <a:endParaRPr lang="en-US" dirty="0"/>
          </a:p>
        </p:txBody>
      </p:sp>
    </p:spTree>
    <p:extLst>
      <p:ext uri="{BB962C8B-B14F-4D97-AF65-F5344CB8AC3E}">
        <p14:creationId xmlns:p14="http://schemas.microsoft.com/office/powerpoint/2010/main" val="3752490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遵循国际劳工组织对该议题的指南。</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国际劳工组织指南：</a:t>
            </a:r>
            <a:r>
              <a:rPr lang="en-GB" sz="1800" u="sng" kern="100" dirty="0">
                <a:solidFill>
                  <a:srgbClr val="0563C1"/>
                </a:solidFill>
                <a:effectLst/>
                <a:latin typeface="Arial" panose="020B0604020202020204" pitchFamily="34" charset="0"/>
                <a:ea typeface="宋体" panose="02010600030101010101" pitchFamily="2" charset="-122"/>
                <a:cs typeface="Times New Roman" panose="02020603050405020304" pitchFamily="18" charset="0"/>
                <a:hlinkClick r:id="rId3"/>
              </a:rPr>
              <a:t>https://www.ilo.org/publications/supplier-guidance-preventing-identifying-and-addressing-child-labour</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 </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ct val="107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根据该文件第</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4.2.2</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节规定，审核员需填写《童工情况通知单》，并与当地</a:t>
            </a:r>
            <a:r>
              <a:rPr lang="zh-CN" altLang="en-US" sz="1800" kern="100" dirty="0">
                <a:effectLst/>
                <a:latin typeface="Arial" panose="020B0604020202020204" pitchFamily="34" charset="0"/>
                <a:ea typeface="宋体" panose="02010600030101010101" pitchFamily="2" charset="-122"/>
                <a:cs typeface="Times New Roman" panose="02020603050405020304" pitchFamily="18" charset="0"/>
              </a:rPr>
              <a:t>整改</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专家合作。若当地</a:t>
            </a:r>
            <a:r>
              <a:rPr lang="zh-CN" altLang="en-US" sz="1800" kern="100" dirty="0">
                <a:effectLst/>
                <a:latin typeface="Arial" panose="020B0604020202020204" pitchFamily="34" charset="0"/>
                <a:ea typeface="宋体" panose="02010600030101010101" pitchFamily="2" charset="-122"/>
                <a:cs typeface="Times New Roman" panose="02020603050405020304" pitchFamily="18" charset="0"/>
              </a:rPr>
              <a:t>无整改</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专家，审核员应向国际劳工组织办事处及其他联合国机构（如联合国儿童基金会（</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UNICFE</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））寻求支持。</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994DE5D-D124-47B3-A099-7A63DE52BDDA}" type="slidenum">
              <a:rPr lang="en-US" smtClean="0"/>
              <a:t>22</a:t>
            </a:fld>
            <a:endParaRPr lang="en-US" dirty="0"/>
          </a:p>
        </p:txBody>
      </p:sp>
    </p:spTree>
    <p:extLst>
      <p:ext uri="{BB962C8B-B14F-4D97-AF65-F5344CB8AC3E}">
        <p14:creationId xmlns:p14="http://schemas.microsoft.com/office/powerpoint/2010/main" val="4263076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理想情况下，本应与所有相关部门进行交流，但实际操作中往往难以实现。关键在于确保由适当人员提供合规方面的准确信息。</a:t>
            </a:r>
            <a:endParaRPr lang="en-US" altLang="zh-CN" sz="1800" dirty="0">
              <a:effectLst/>
              <a:latin typeface="Arial" panose="020B0604020202020204" pitchFamily="34" charset="0"/>
              <a:ea typeface="宋体" panose="02010600030101010101" pitchFamily="2" charset="-122"/>
              <a:cs typeface="Times New Roman" panose="02020603050405020304" pitchFamily="18" charset="0"/>
            </a:endParaRPr>
          </a:p>
          <a:p>
            <a:endParaRPr lang="en-US" dirty="0"/>
          </a:p>
          <a:p>
            <a:r>
              <a:rPr lang="zh-CN" sz="1800" b="1" dirty="0">
                <a:effectLst/>
                <a:latin typeface="Arial" panose="020B0604020202020204" pitchFamily="34" charset="0"/>
                <a:ea typeface="宋体" panose="02010600030101010101" pitchFamily="2" charset="-122"/>
                <a:cs typeface="Times New Roman" panose="02020603050405020304" pitchFamily="18" charset="0"/>
              </a:rPr>
              <a:t>文件</a:t>
            </a:r>
            <a:endParaRPr lang="en-US" b="1" dirty="0"/>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政策声明（可纳入操作规程）。</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手册</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公告栏</a:t>
            </a: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网站</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培训资料 </a:t>
            </a:r>
            <a:endParaRPr lang="en-US" altLang="zh-CN"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自我评</a:t>
            </a:r>
            <a:r>
              <a:rPr lang="zh-CN" sz="1800" dirty="0">
                <a:effectLst/>
                <a:latin typeface="Arial" panose="020B0604020202020204" pitchFamily="34" charset="0"/>
                <a:ea typeface="宋体" panose="02010600030101010101" pitchFamily="2" charset="-122"/>
                <a:cs typeface="Times New Roman" panose="02020603050405020304" pitchFamily="18" charset="0"/>
              </a:rPr>
              <a:t>估表</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zh-CN" sz="1800" b="1" dirty="0">
                <a:effectLst/>
                <a:latin typeface="Arial" panose="020B0604020202020204" pitchFamily="34" charset="0"/>
                <a:ea typeface="宋体" panose="02010600030101010101" pitchFamily="2" charset="-122"/>
                <a:cs typeface="Times New Roman" panose="02020603050405020304" pitchFamily="18" charset="0"/>
              </a:rPr>
              <a:t>面谈对象</a:t>
            </a:r>
            <a:endParaRPr lang="en-US" b="1" dirty="0"/>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产销</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监管链代表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人力资源部门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法务部门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a:t>
            </a:r>
            <a:endParaRPr lang="en-US" altLang="zh-CN"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endParaRPr lang="en-US" altLang="zh-CN"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r>
              <a:rPr lang="zh-CN" altLang="en-US" sz="1200" dirty="0">
                <a:effectLst/>
                <a:latin typeface="Arial" panose="020B0604020202020204" pitchFamily="34" charset="0"/>
                <a:ea typeface="宋体" panose="02010600030101010101" pitchFamily="2" charset="-122"/>
                <a:cs typeface="Times New Roman" panose="02020603050405020304" pitchFamily="18" charset="0"/>
              </a:rPr>
              <a:t>政</a:t>
            </a:r>
            <a:r>
              <a:rPr lang="zh-CN" altLang="zh-CN" sz="1200" dirty="0">
                <a:effectLst/>
                <a:latin typeface="Arial" panose="020B0604020202020204" pitchFamily="34" charset="0"/>
                <a:ea typeface="宋体" panose="02010600030101010101" pitchFamily="2" charset="-122"/>
                <a:cs typeface="Times New Roman" panose="02020603050405020304" pitchFamily="18" charset="0"/>
              </a:rPr>
              <a:t>策声明：可能包含多份文件，切忌照搬标准条款原文。</a:t>
            </a:r>
            <a:endParaRPr lang="en-US" altLang="zh-CN" sz="1200" dirty="0">
              <a:effectLst/>
              <a:latin typeface="Arial" panose="020B0604020202020204" pitchFamily="34"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dirty="0">
                <a:effectLst/>
                <a:latin typeface="Arial" panose="020B0604020202020204" pitchFamily="34" charset="0"/>
                <a:ea typeface="宋体" panose="02010600030101010101" pitchFamily="2" charset="-122"/>
                <a:cs typeface="Times New Roman" panose="02020603050405020304" pitchFamily="18" charset="0"/>
              </a:rPr>
              <a:t>自</a:t>
            </a:r>
            <a:r>
              <a:rPr lang="zh-CN" altLang="zh-CN" sz="1200" dirty="0">
                <a:effectLst/>
                <a:latin typeface="Arial" panose="020B0604020202020204" pitchFamily="34" charset="0"/>
                <a:ea typeface="宋体" panose="02010600030101010101" pitchFamily="2" charset="-122"/>
                <a:cs typeface="Times New Roman" panose="02020603050405020304" pitchFamily="18" charset="0"/>
              </a:rPr>
              <a:t>我评估表：可使用由</a:t>
            </a:r>
            <a:r>
              <a:rPr lang="en-GB" altLang="zh-CN" sz="1200" dirty="0">
                <a:effectLst/>
                <a:latin typeface="Arial" panose="020B0604020202020204" pitchFamily="34" charset="0"/>
                <a:ea typeface="宋体" panose="02010600030101010101" pitchFamily="2" charset="-122"/>
                <a:cs typeface="Times New Roman" panose="02020603050405020304" pitchFamily="18" charset="0"/>
              </a:rPr>
              <a:t>FSC</a:t>
            </a:r>
            <a:r>
              <a:rPr lang="zh-CN" altLang="zh-CN" sz="1200" dirty="0">
                <a:effectLst/>
                <a:latin typeface="Arial" panose="020B0604020202020204" pitchFamily="34" charset="0"/>
                <a:ea typeface="宋体" panose="02010600030101010101" pitchFamily="2" charset="-122"/>
                <a:cs typeface="Times New Roman" panose="02020603050405020304" pitchFamily="18" charset="0"/>
              </a:rPr>
              <a:t>提供的模板。须由证书持有者填写并签署方为有效。</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5626097-E9B2-4669-BF50-D0A17DF95281}" type="slidenum">
              <a:rPr lang="en-US" smtClean="0"/>
              <a:t>5</a:t>
            </a:fld>
            <a:endParaRPr lang="en-US" dirty="0"/>
          </a:p>
        </p:txBody>
      </p:sp>
    </p:spTree>
    <p:extLst>
      <p:ext uri="{BB962C8B-B14F-4D97-AF65-F5344CB8AC3E}">
        <p14:creationId xmlns:p14="http://schemas.microsoft.com/office/powerpoint/2010/main" val="41301982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545" name="Google Shape;54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理想情况下，本应与所有相关部门进行交流，但实际操作中往往难以实现。关键在于确保由适当人员提供合规方面的准确信息。</a:t>
            </a:r>
            <a:endParaRPr lang="en-US" dirty="0"/>
          </a:p>
          <a:p>
            <a:r>
              <a:rPr lang="zh-CN" sz="1800" b="1" dirty="0">
                <a:effectLst/>
                <a:latin typeface="Arial" panose="020B0604020202020204" pitchFamily="34" charset="0"/>
                <a:ea typeface="宋体" panose="02010600030101010101" pitchFamily="2" charset="-122"/>
                <a:cs typeface="Times New Roman" panose="02020603050405020304" pitchFamily="18" charset="0"/>
              </a:rPr>
              <a:t>文件</a:t>
            </a:r>
            <a:endParaRPr lang="en-US" b="1" dirty="0"/>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政策</a:t>
            </a: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手册</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自我</a:t>
            </a:r>
            <a:r>
              <a:rPr lang="zh-CN" sz="1800" dirty="0">
                <a:effectLst/>
                <a:latin typeface="Arial" panose="020B0604020202020204" pitchFamily="34" charset="0"/>
                <a:ea typeface="宋体" panose="02010600030101010101" pitchFamily="2" charset="-122"/>
                <a:cs typeface="Times New Roman" panose="02020603050405020304" pitchFamily="18" charset="0"/>
              </a:rPr>
              <a:t>评估表</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面谈对象</a:t>
            </a:r>
            <a:endParaRPr lang="en-US" b="1" dirty="0"/>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产销监管链代表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zh-CN" sz="1800" dirty="0">
                <a:effectLst/>
                <a:latin typeface="Arial" panose="020B0604020202020204" pitchFamily="34" charset="0"/>
                <a:ea typeface="宋体" panose="02010600030101010101" pitchFamily="2" charset="-122"/>
                <a:cs typeface="Times New Roman" panose="02020603050405020304" pitchFamily="18" charset="0"/>
              </a:rPr>
              <a:t>务必核实</a:t>
            </a:r>
            <a:r>
              <a:rPr lang="en-GB"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评估自我评估表中所涉内容的实施情况</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171450" marR="0" indent="-171450">
              <a:lnSpc>
                <a:spcPct val="107000"/>
              </a:lnSpc>
              <a:spcBef>
                <a:spcPts val="0"/>
              </a:spcBef>
              <a:spcAft>
                <a:spcPts val="0"/>
              </a:spcAft>
              <a:buFont typeface="Arial" panose="020B0604020202020204" pitchFamily="34" charset="0"/>
              <a:buChar char="•"/>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5626097-E9B2-4669-BF50-D0A17DF95281}" type="slidenum">
              <a:rPr lang="en-US" smtClean="0"/>
              <a:t>6</a:t>
            </a:fld>
            <a:endParaRPr lang="en-US" dirty="0"/>
          </a:p>
        </p:txBody>
      </p:sp>
    </p:spTree>
    <p:extLst>
      <p:ext uri="{BB962C8B-B14F-4D97-AF65-F5344CB8AC3E}">
        <p14:creationId xmlns:p14="http://schemas.microsoft.com/office/powerpoint/2010/main" val="1170075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dirty="0">
                <a:effectLst/>
                <a:latin typeface="Arial" panose="020B0604020202020204" pitchFamily="34" charset="0"/>
                <a:ea typeface="宋体" panose="02010600030101010101" pitchFamily="2" charset="-122"/>
                <a:cs typeface="Times New Roman" panose="02020603050405020304" pitchFamily="18" charset="0"/>
              </a:rPr>
              <a:t>7</a:t>
            </a:r>
            <a:r>
              <a:rPr lang="zh-CN" sz="1800" dirty="0">
                <a:effectLst/>
                <a:latin typeface="Arial" panose="020B0604020202020204" pitchFamily="34" charset="0"/>
                <a:ea typeface="宋体" panose="02010600030101010101" pitchFamily="2" charset="-122"/>
                <a:cs typeface="Times New Roman" panose="02020603050405020304" pitchFamily="18" charset="0"/>
              </a:rPr>
              <a:t>章</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的</a:t>
            </a:r>
            <a:r>
              <a:rPr lang="zh-CN" sz="1800" dirty="0">
                <a:effectLst/>
                <a:latin typeface="Arial" panose="020B0604020202020204" pitchFamily="34" charset="0"/>
                <a:ea typeface="宋体" panose="02010600030101010101" pitchFamily="2" charset="-122"/>
                <a:cs typeface="Times New Roman" panose="02020603050405020304" pitchFamily="18" charset="0"/>
              </a:rPr>
              <a:t>所有要求及所有</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核心劳工要求</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均</a:t>
            </a:r>
            <a:r>
              <a:rPr lang="zh-CN" sz="1800" dirty="0">
                <a:effectLst/>
                <a:latin typeface="Arial" panose="020B0604020202020204" pitchFamily="34" charset="0"/>
                <a:ea typeface="宋体" panose="02010600030101010101" pitchFamily="2" charset="-122"/>
                <a:cs typeface="Times New Roman" panose="02020603050405020304" pitchFamily="18" charset="0"/>
              </a:rPr>
              <a:t>适用。</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某些情形虽未明确纳入</a:t>
            </a:r>
            <a:r>
              <a:rPr lang="en-GB" sz="1800" dirty="0">
                <a:effectLst/>
                <a:latin typeface="Arial" panose="020B0604020202020204" pitchFamily="34" charset="0"/>
                <a:ea typeface="宋体" panose="02010600030101010101" pitchFamily="2" charset="-122"/>
                <a:cs typeface="Times New Roman" panose="02020603050405020304" pitchFamily="18" charset="0"/>
              </a:rPr>
              <a:t>FSC</a:t>
            </a:r>
            <a:r>
              <a:rPr lang="zh-CN" sz="1800" dirty="0">
                <a:effectLst/>
                <a:latin typeface="Arial" panose="020B0604020202020204" pitchFamily="34" charset="0"/>
                <a:ea typeface="宋体" panose="02010600030101010101" pitchFamily="2" charset="-122"/>
                <a:cs typeface="Times New Roman" panose="02020603050405020304" pitchFamily="18" charset="0"/>
              </a:rPr>
              <a:t>核心劳工要求范畴，但仍构成侵犯劳工权益的行为，例如未</a:t>
            </a:r>
            <a:r>
              <a:rPr lang="zh-CN" altLang="zh-CN" sz="1800" dirty="0">
                <a:effectLst/>
                <a:latin typeface="Arial" panose="020B0604020202020204" pitchFamily="34" charset="0"/>
                <a:ea typeface="宋体" panose="02010600030101010101" pitchFamily="2" charset="-122"/>
                <a:cs typeface="Times New Roman" panose="02020603050405020304" pitchFamily="18" charset="0"/>
              </a:rPr>
              <a:t>依法</a:t>
            </a:r>
            <a:r>
              <a:rPr lang="zh-CN" sz="1800" dirty="0">
                <a:effectLst/>
                <a:latin typeface="Arial" panose="020B0604020202020204" pitchFamily="34" charset="0"/>
                <a:ea typeface="宋体" panose="02010600030101010101" pitchFamily="2" charset="-122"/>
                <a:cs typeface="Times New Roman" panose="02020603050405020304" pitchFamily="18" charset="0"/>
              </a:rPr>
              <a:t>向政府缴纳法定社会保险费。</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zh-CN" sz="1800" dirty="0">
                <a:effectLst/>
                <a:latin typeface="Arial" panose="020B0604020202020204" pitchFamily="34" charset="0"/>
                <a:ea typeface="宋体" panose="02010600030101010101" pitchFamily="2" charset="-122"/>
                <a:cs typeface="Times New Roman" panose="02020603050405020304" pitchFamily="18" charset="0"/>
              </a:rPr>
              <a:t>理想情况下，本应与所有相关部门进行交流，但实际操作中往往难以实现。关键在于确保由适当人员提供合规方面的准确信息。</a:t>
            </a:r>
            <a:endParaRPr lang="en-US" dirty="0"/>
          </a:p>
          <a:p>
            <a:r>
              <a:rPr lang="zh-CN" sz="1800" b="1" dirty="0">
                <a:effectLst/>
                <a:latin typeface="Arial" panose="020B0604020202020204" pitchFamily="34" charset="0"/>
                <a:ea typeface="宋体" panose="02010600030101010101" pitchFamily="2" charset="-122"/>
                <a:cs typeface="Times New Roman" panose="02020603050405020304" pitchFamily="18" charset="0"/>
              </a:rPr>
              <a:t>文件</a:t>
            </a:r>
            <a:endParaRPr lang="en-US" b="1" dirty="0"/>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政策</a:t>
            </a: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手册</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自我</a:t>
            </a:r>
            <a:r>
              <a:rPr lang="zh-CN" sz="1800" dirty="0">
                <a:effectLst/>
                <a:latin typeface="Arial" panose="020B0604020202020204" pitchFamily="34" charset="0"/>
                <a:ea typeface="宋体" panose="02010600030101010101" pitchFamily="2" charset="-122"/>
                <a:cs typeface="Times New Roman" panose="02020603050405020304" pitchFamily="18" charset="0"/>
              </a:rPr>
              <a:t>评估表</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zh-CN" sz="1800" b="1" dirty="0">
                <a:effectLst/>
                <a:latin typeface="Arial" panose="020B0604020202020204" pitchFamily="34" charset="0"/>
                <a:ea typeface="宋体" panose="02010600030101010101" pitchFamily="2" charset="-122"/>
                <a:cs typeface="Times New Roman" panose="02020603050405020304" pitchFamily="18" charset="0"/>
              </a:rPr>
              <a:t>面谈对象</a:t>
            </a:r>
            <a:endParaRPr lang="en-US" b="1" dirty="0"/>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产销</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监管链代表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人力资源部门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法务部门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会计</a:t>
            </a: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工资核算部门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实习生</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0" marR="0">
              <a:lnSpc>
                <a:spcPct val="107000"/>
              </a:lnSpc>
              <a:spcBef>
                <a:spcPts val="0"/>
              </a:spcBef>
              <a:spcAft>
                <a:spcPts val="0"/>
              </a:spcAft>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994DE5D-D124-47B3-A099-7A63DE52BDDA}" type="slidenum">
              <a:rPr lang="en-US" smtClean="0"/>
              <a:t>7</a:t>
            </a:fld>
            <a:endParaRPr lang="en-US" dirty="0"/>
          </a:p>
        </p:txBody>
      </p:sp>
    </p:spTree>
    <p:extLst>
      <p:ext uri="{BB962C8B-B14F-4D97-AF65-F5344CB8AC3E}">
        <p14:creationId xmlns:p14="http://schemas.microsoft.com/office/powerpoint/2010/main" val="3120792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您无需向员工索要身份证件。只需核查档案即可，因为证书持有者应负责确保员工达到法定工作年龄，而您只需查阅系统记录</a:t>
            </a:r>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理想情况下，本应与所有相关部门进行交流，但实际操作中往往难以实现。关键在于确保由适当人员提供合规方面的准确信息。</a:t>
            </a:r>
            <a:endParaRPr lang="en-US" dirty="0"/>
          </a:p>
          <a:p>
            <a:r>
              <a:rPr lang="zh-CN" sz="1800" b="1" dirty="0">
                <a:effectLst/>
                <a:latin typeface="Arial" panose="020B0604020202020204" pitchFamily="34" charset="0"/>
                <a:ea typeface="宋体" panose="02010600030101010101" pitchFamily="2" charset="-122"/>
                <a:cs typeface="Times New Roman" panose="02020603050405020304" pitchFamily="18" charset="0"/>
              </a:rPr>
              <a:t>文件</a:t>
            </a:r>
            <a:endParaRPr lang="en-US" b="1" dirty="0"/>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员工</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身份证件</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劳动合同</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政策</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员工登</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记册</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花名册</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工资单</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en-US" dirty="0"/>
          </a:p>
          <a:p>
            <a:r>
              <a:rPr lang="zh-CN" sz="1800" b="1" dirty="0">
                <a:effectLst/>
                <a:latin typeface="Arial" panose="020B0604020202020204" pitchFamily="34" charset="0"/>
                <a:ea typeface="宋体" panose="02010600030101010101" pitchFamily="2" charset="-122"/>
                <a:cs typeface="Times New Roman" panose="02020603050405020304" pitchFamily="18" charset="0"/>
              </a:rPr>
              <a:t>面谈对象</a:t>
            </a:r>
            <a:endParaRPr lang="en-US" b="1" dirty="0"/>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人力资源部门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法务部门（如有）</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工资核算部门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实习生</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0" marR="0">
              <a:lnSpc>
                <a:spcPct val="107000"/>
              </a:lnSpc>
              <a:spcBef>
                <a:spcPts val="0"/>
              </a:spcBef>
              <a:spcAft>
                <a:spcPts val="0"/>
              </a:spcAft>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切记要核查存档的员工身份证件（复印件）。切勿浮于表面。</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994DE5D-D124-47B3-A099-7A63DE52BDDA}" type="slidenum">
              <a:rPr lang="en-US" smtClean="0"/>
              <a:t>8</a:t>
            </a:fld>
            <a:endParaRPr lang="en-US" dirty="0"/>
          </a:p>
        </p:txBody>
      </p:sp>
    </p:spTree>
    <p:extLst>
      <p:ext uri="{BB962C8B-B14F-4D97-AF65-F5344CB8AC3E}">
        <p14:creationId xmlns:p14="http://schemas.microsoft.com/office/powerpoint/2010/main" val="1151599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1" name="Google Shape;391;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首先，请小组阅读问题，然后请一人或两人回答问题。接下来，切换到下一页幻灯片，展示参考答案并进行讨论。</a:t>
            </a:r>
            <a:endParaRPr lang="en-US" dirty="0">
              <a:ea typeface="Calibri"/>
              <a:cs typeface="Calibri"/>
            </a:endParaRPr>
          </a:p>
        </p:txBody>
      </p:sp>
      <p:sp>
        <p:nvSpPr>
          <p:cNvPr id="392" name="Google Shape;392;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9</a:t>
            </a:fld>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907831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这是否构成</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不符合项</a:t>
            </a:r>
            <a:r>
              <a:rPr lang="zh-CN" sz="1800" dirty="0">
                <a:effectLst/>
                <a:latin typeface="Arial" panose="020B0604020202020204" pitchFamily="34" charset="0"/>
                <a:ea typeface="宋体" panose="02010600030101010101" pitchFamily="2" charset="-122"/>
                <a:cs typeface="Times New Roman" panose="02020603050405020304" pitchFamily="18" charset="0"/>
              </a:rPr>
              <a:t>？是的</a:t>
            </a:r>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违反了哪项要求？政策中未能全面涵盖相关要求。</a:t>
            </a:r>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是否建议执行更多核查？是的，仅凭面谈中反映的信息不足以确认。建议检查以下事项：工种、法定要求以及是否存在</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雇佣</a:t>
            </a:r>
            <a:r>
              <a:rPr lang="zh-CN" sz="1800" dirty="0">
                <a:effectLst/>
                <a:latin typeface="Arial" panose="020B0604020202020204" pitchFamily="34" charset="0"/>
                <a:ea typeface="宋体" panose="02010600030101010101" pitchFamily="2" charset="-122"/>
                <a:cs typeface="Times New Roman" panose="02020603050405020304" pitchFamily="18" charset="0"/>
              </a:rPr>
              <a:t>未满</a:t>
            </a:r>
            <a:r>
              <a:rPr lang="en-GB" sz="1800" dirty="0">
                <a:effectLst/>
                <a:latin typeface="Arial" panose="020B0604020202020204" pitchFamily="34" charset="0"/>
                <a:ea typeface="宋体" panose="02010600030101010101" pitchFamily="2" charset="-122"/>
                <a:cs typeface="Times New Roman" panose="02020603050405020304" pitchFamily="18" charset="0"/>
              </a:rPr>
              <a:t>18</a:t>
            </a:r>
            <a:r>
              <a:rPr lang="zh-CN" sz="1800" dirty="0">
                <a:effectLst/>
                <a:latin typeface="Arial" panose="020B0604020202020204" pitchFamily="34" charset="0"/>
                <a:ea typeface="宋体" panose="02010600030101010101" pitchFamily="2" charset="-122"/>
                <a:cs typeface="Times New Roman" panose="02020603050405020304" pitchFamily="18" charset="0"/>
              </a:rPr>
              <a:t>岁人员的情况。</a:t>
            </a:r>
            <a:r>
              <a:rPr lang="en-US" dirty="0"/>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47346-9A5A-42F1-BAB9-164FF55B0AC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7909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理想情况下，本应与所有相关部门进行交流，但实际操作中往往难以实现。关键在于确保由适当人员提供合规方面的准确信息。</a:t>
            </a:r>
            <a:endParaRPr lang="en-US" dirty="0"/>
          </a:p>
          <a:p>
            <a:r>
              <a:rPr lang="zh-CN" sz="1800" b="1" dirty="0">
                <a:effectLst/>
                <a:latin typeface="Arial" panose="020B0604020202020204" pitchFamily="34" charset="0"/>
                <a:ea typeface="宋体" panose="02010600030101010101" pitchFamily="2" charset="-122"/>
                <a:cs typeface="Times New Roman" panose="02020603050405020304" pitchFamily="18" charset="0"/>
              </a:rPr>
              <a:t>文件</a:t>
            </a:r>
            <a:endParaRPr lang="en-US" b="1" dirty="0"/>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政策</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声明</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劳动合同</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工资单</a:t>
            </a: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工资名册</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（每日）工作考勤记录</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工资软件</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离职</a:t>
            </a: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辞职或解雇记录</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lvl="0" indent="-285750" algn="l" defTabSz="914400" rtl="0" eaLnBrk="1" latinLnBrk="0" hangingPunct="1">
              <a:lnSpc>
                <a:spcPct val="107000"/>
              </a:lnSpc>
              <a:spcBef>
                <a:spcPts val="0"/>
              </a:spcBef>
              <a:spcAft>
                <a:spcPts val="0"/>
              </a:spcAft>
              <a:buFont typeface="Arial" panose="020B0604020202020204" pitchFamily="34" charset="0"/>
              <a:buChar char="•"/>
              <a:tabLst>
                <a:tab pos="457200" algn="l"/>
              </a:tabLst>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申诉记</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录</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en-US" dirty="0"/>
          </a:p>
          <a:p>
            <a:r>
              <a:rPr lang="zh-CN" sz="1800" b="1" dirty="0">
                <a:effectLst/>
                <a:latin typeface="Arial" panose="020B0604020202020204" pitchFamily="34" charset="0"/>
                <a:ea typeface="宋体" panose="02010600030101010101" pitchFamily="2" charset="-122"/>
                <a:cs typeface="Times New Roman" panose="02020603050405020304" pitchFamily="18" charset="0"/>
              </a:rPr>
              <a:t>面谈对象</a:t>
            </a:r>
            <a:endParaRPr lang="en-US" b="1" dirty="0"/>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员工</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代表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人力资源部门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法务部门</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员工</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540000" marR="0" indent="-285750" algn="l" defTabSz="914400" rtl="0" eaLnBrk="1" latinLnBrk="0" hangingPunct="1">
              <a:lnSpc>
                <a:spcPct val="107000"/>
              </a:lnSpc>
              <a:spcBef>
                <a:spcPts val="0"/>
              </a:spcBef>
              <a:spcAft>
                <a:spcPts val="0"/>
              </a:spcAft>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工会</a:t>
            </a:r>
            <a:endParaRPr 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endParaRPr lang="en-US" dirty="0"/>
          </a:p>
          <a:p>
            <a:pPr marL="0" marR="0">
              <a:lnSpc>
                <a:spcPct val="107000"/>
              </a:lnSpc>
              <a:spcBef>
                <a:spcPts val="0"/>
              </a:spcBef>
              <a:spcAft>
                <a:spcPts val="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讨论切勿仅限于认证团队。</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详细阅读劳动合同核心条款（年假、薪资、解雇条件等）。审查加班工资的计算。</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n-US" kern="100" dirty="0">
              <a:latin typeface="Calibri" panose="020F0502020204030204" pitchFamily="34" charset="0"/>
              <a:ea typeface="Calibri" panose="020F0502020204030204" pitchFamily="34" charset="0"/>
              <a:cs typeface="Calibri"/>
            </a:endParaRPr>
          </a:p>
          <a:p>
            <a:pPr>
              <a:lnSpc>
                <a:spcPct val="107000"/>
              </a:lnSpc>
            </a:pPr>
            <a:r>
              <a:rPr lang="en-GB" sz="1800" dirty="0">
                <a:effectLst/>
                <a:latin typeface="Arial" panose="020B0604020202020204" pitchFamily="34" charset="0"/>
                <a:ea typeface="宋体" panose="02010600030101010101" pitchFamily="2" charset="-122"/>
                <a:cs typeface="Times New Roman" panose="02020603050405020304" pitchFamily="18" charset="0"/>
              </a:rPr>
              <a:t>FCL = </a:t>
            </a:r>
            <a:r>
              <a:rPr lang="zh-CN" sz="1800" dirty="0">
                <a:effectLst/>
                <a:latin typeface="Arial" panose="020B0604020202020204" pitchFamily="34" charset="0"/>
                <a:ea typeface="宋体" panose="02010600030101010101" pitchFamily="2" charset="-122"/>
                <a:cs typeface="Times New Roman" panose="02020603050405020304" pitchFamily="18" charset="0"/>
              </a:rPr>
              <a:t>结社自由和集体谈判</a:t>
            </a:r>
            <a:endParaRPr lang="en-US" kern="100" dirty="0">
              <a:latin typeface="Calibri" panose="020F0502020204030204" pitchFamily="34" charset="0"/>
              <a:ea typeface="Calibri" panose="020F0502020204030204" pitchFamily="34" charset="0"/>
              <a:cs typeface="Calibri"/>
            </a:endParaRPr>
          </a:p>
        </p:txBody>
      </p:sp>
      <p:sp>
        <p:nvSpPr>
          <p:cNvPr id="4" name="Slide Number Placeholder 3"/>
          <p:cNvSpPr>
            <a:spLocks noGrp="1"/>
          </p:cNvSpPr>
          <p:nvPr>
            <p:ph type="sldNum" sz="quarter" idx="5"/>
          </p:nvPr>
        </p:nvSpPr>
        <p:spPr/>
        <p:txBody>
          <a:bodyPr/>
          <a:lstStyle/>
          <a:p>
            <a:fld id="{0994DE5D-D124-47B3-A099-7A63DE52BDDA}" type="slidenum">
              <a:rPr lang="en-US" smtClean="0"/>
              <a:t>11</a:t>
            </a:fld>
            <a:endParaRPr lang="en-US" dirty="0"/>
          </a:p>
        </p:txBody>
      </p:sp>
    </p:spTree>
    <p:extLst>
      <p:ext uri="{BB962C8B-B14F-4D97-AF65-F5344CB8AC3E}">
        <p14:creationId xmlns:p14="http://schemas.microsoft.com/office/powerpoint/2010/main" val="3821802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DEAFA4-8541-C5C0-584B-BF780E1010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ACF059-535D-90F3-5621-3F07DFE39E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956A88-12A4-EE18-EA3B-FD075719CDC7}"/>
              </a:ext>
            </a:extLst>
          </p:cNvPr>
          <p:cNvSpPr>
            <a:spLocks noGrp="1"/>
          </p:cNvSpPr>
          <p:nvPr>
            <p:ph type="body" idx="1"/>
          </p:nvPr>
        </p:nvSpPr>
        <p:spPr/>
        <p:txBody>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刻意未限定法律背景（比如某国是否需根据国家法律支付加班费），以便学员自行探究</a:t>
            </a:r>
            <a:r>
              <a:rPr lang="en-GB"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开展讨论。</a:t>
            </a:r>
            <a:endParaRPr lang="en-US" dirty="0">
              <a:ea typeface="Calibri"/>
              <a:cs typeface="Calibri"/>
            </a:endParaRPr>
          </a:p>
          <a:p>
            <a:r>
              <a:rPr lang="zh-CN" sz="1800" dirty="0">
                <a:effectLst/>
                <a:latin typeface="Arial" panose="020B0604020202020204" pitchFamily="34" charset="0"/>
                <a:ea typeface="宋体" panose="02010600030101010101" pitchFamily="2" charset="-122"/>
                <a:cs typeface="Times New Roman" panose="02020603050405020304" pitchFamily="18" charset="0"/>
              </a:rPr>
              <a:t>在某些国家中，加班工资因加班类型不同而存在不同的支付比例。例如，在法定节假日工作的薪资按正常日薪的</a:t>
            </a:r>
            <a:r>
              <a:rPr lang="en-GB" sz="1800" dirty="0">
                <a:effectLst/>
                <a:latin typeface="Arial" panose="020B0604020202020204" pitchFamily="34" charset="0"/>
                <a:ea typeface="宋体" panose="02010600030101010101" pitchFamily="2" charset="-122"/>
                <a:cs typeface="Times New Roman" panose="02020603050405020304" pitchFamily="18" charset="0"/>
              </a:rPr>
              <a:t>200%</a:t>
            </a:r>
            <a:r>
              <a:rPr lang="zh-CN" sz="1800" dirty="0">
                <a:effectLst/>
                <a:latin typeface="Arial" panose="020B0604020202020204" pitchFamily="34" charset="0"/>
                <a:ea typeface="宋体" panose="02010600030101010101" pitchFamily="2" charset="-122"/>
                <a:cs typeface="Times New Roman" panose="02020603050405020304" pitchFamily="18" charset="0"/>
              </a:rPr>
              <a:t>支付。若日薪为</a:t>
            </a:r>
            <a:r>
              <a:rPr lang="en-GB" sz="1800" dirty="0">
                <a:effectLst/>
                <a:latin typeface="Arial" panose="020B0604020202020204" pitchFamily="34" charset="0"/>
                <a:ea typeface="宋体" panose="02010600030101010101" pitchFamily="2" charset="-122"/>
                <a:cs typeface="Times New Roman" panose="02020603050405020304" pitchFamily="18" charset="0"/>
              </a:rPr>
              <a:t>100</a:t>
            </a:r>
            <a:r>
              <a:rPr lang="zh-CN" sz="1800" dirty="0">
                <a:effectLst/>
                <a:latin typeface="Arial" panose="020B0604020202020204" pitchFamily="34" charset="0"/>
                <a:ea typeface="宋体" panose="02010600030101010101" pitchFamily="2" charset="-122"/>
                <a:cs typeface="Times New Roman" panose="02020603050405020304" pitchFamily="18" charset="0"/>
              </a:rPr>
              <a:t>美元，则员工在法定节假日工作当日可获得</a:t>
            </a:r>
            <a:r>
              <a:rPr lang="en-GB" sz="1800" dirty="0">
                <a:effectLst/>
                <a:latin typeface="Arial" panose="020B0604020202020204" pitchFamily="34" charset="0"/>
                <a:ea typeface="宋体" panose="02010600030101010101" pitchFamily="2" charset="-122"/>
                <a:cs typeface="Times New Roman" panose="02020603050405020304" pitchFamily="18" charset="0"/>
              </a:rPr>
              <a:t>200</a:t>
            </a:r>
            <a:r>
              <a:rPr lang="zh-CN" sz="1800" dirty="0">
                <a:effectLst/>
                <a:latin typeface="Arial" panose="020B0604020202020204" pitchFamily="34" charset="0"/>
                <a:ea typeface="宋体" panose="02010600030101010101" pitchFamily="2" charset="-122"/>
                <a:cs typeface="Times New Roman" panose="02020603050405020304" pitchFamily="18" charset="0"/>
              </a:rPr>
              <a:t>美元报酬。</a:t>
            </a:r>
            <a:endParaRPr lang="en-US" dirty="0"/>
          </a:p>
        </p:txBody>
      </p:sp>
      <p:sp>
        <p:nvSpPr>
          <p:cNvPr id="4" name="Slide Number Placeholder 3">
            <a:extLst>
              <a:ext uri="{FF2B5EF4-FFF2-40B4-BE49-F238E27FC236}">
                <a16:creationId xmlns:a16="http://schemas.microsoft.com/office/drawing/2014/main" id="{3C7DF783-0279-1A80-AA70-41CB637E4A0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47346-9A5A-42F1-BAB9-164FF55B0AC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94447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23"/>
        <p:cNvGrpSpPr/>
        <p:nvPr/>
      </p:nvGrpSpPr>
      <p:grpSpPr>
        <a:xfrm>
          <a:off x="0" y="0"/>
          <a:ext cx="0" cy="0"/>
          <a:chOff x="0" y="0"/>
          <a:chExt cx="0" cy="0"/>
        </a:xfrm>
      </p:grpSpPr>
      <p:pic>
        <p:nvPicPr>
          <p:cNvPr id="30" name="Google Shape;30;p4"/>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24" name="Google Shape;24;p4"/>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sp>
        <p:nvSpPr>
          <p:cNvPr id="25" name="Google Shape;25;p4"/>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6" name="Google Shape;26;p4"/>
          <p:cNvCxnSpPr>
            <a:cxnSpLocks/>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7" name="Google Shape;27;p4"/>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8" name="Google Shape;28;p4"/>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9" name="Google Shape;29;p4"/>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extLst>
      <p:ext uri="{BB962C8B-B14F-4D97-AF65-F5344CB8AC3E}">
        <p14:creationId xmlns:p14="http://schemas.microsoft.com/office/powerpoint/2010/main" val="381417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Simple slide - two columns" userDrawn="1">
  <p:cSld name="1_Simple slide - two columns">
    <p:spTree>
      <p:nvGrpSpPr>
        <p:cNvPr id="1" name="Shape 154"/>
        <p:cNvGrpSpPr/>
        <p:nvPr/>
      </p:nvGrpSpPr>
      <p:grpSpPr>
        <a:xfrm>
          <a:off x="0" y="0"/>
          <a:ext cx="0" cy="0"/>
          <a:chOff x="0" y="0"/>
          <a:chExt cx="0" cy="0"/>
        </a:xfrm>
      </p:grpSpPr>
      <p:sp>
        <p:nvSpPr>
          <p:cNvPr id="155" name="Google Shape;155;p2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157" name="Google Shape;157;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58" name="Google Shape;158;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59" name="Google Shape;159;p20"/>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dirty="0"/>
          </a:p>
        </p:txBody>
      </p:sp>
      <p:pic>
        <p:nvPicPr>
          <p:cNvPr id="160" name="Google Shape;160;p20"/>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extLst>
      <p:ext uri="{BB962C8B-B14F-4D97-AF65-F5344CB8AC3E}">
        <p14:creationId xmlns:p14="http://schemas.microsoft.com/office/powerpoint/2010/main" val="203965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imple slide" userDrawn="1">
  <p:cSld name="Simple slide">
    <p:spTree>
      <p:nvGrpSpPr>
        <p:cNvPr id="1" name="Shape 164"/>
        <p:cNvGrpSpPr/>
        <p:nvPr/>
      </p:nvGrpSpPr>
      <p:grpSpPr>
        <a:xfrm>
          <a:off x="0" y="0"/>
          <a:ext cx="0" cy="0"/>
          <a:chOff x="0" y="0"/>
          <a:chExt cx="0" cy="0"/>
        </a:xfrm>
      </p:grpSpPr>
      <p:sp>
        <p:nvSpPr>
          <p:cNvPr id="165" name="Google Shape;165;p21"/>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cxnSp>
        <p:nvCxnSpPr>
          <p:cNvPr id="166" name="Google Shape;166;p21"/>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67" name="Google Shape;167;p21"/>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68" name="Google Shape;168;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69" name="Google Shape;169;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0" name="Google Shape;170;p21"/>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3162379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imple slide - half block" preserve="1">
  <p:cSld name="Simple slide - half block">
    <p:spTree>
      <p:nvGrpSpPr>
        <p:cNvPr id="1" name="Shape 173"/>
        <p:cNvGrpSpPr/>
        <p:nvPr/>
      </p:nvGrpSpPr>
      <p:grpSpPr>
        <a:xfrm>
          <a:off x="0" y="0"/>
          <a:ext cx="0" cy="0"/>
          <a:chOff x="0" y="0"/>
          <a:chExt cx="0" cy="0"/>
        </a:xfrm>
      </p:grpSpPr>
      <p:sp>
        <p:nvSpPr>
          <p:cNvPr id="174" name="Google Shape;174;p22"/>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175" name="Google Shape;175;p22"/>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cxnSp>
        <p:nvCxnSpPr>
          <p:cNvPr id="176" name="Google Shape;176;p22"/>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77" name="Google Shape;177;p22"/>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78" name="Google Shape;178;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9" name="Google Shape;179;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80" name="Google Shape;180;p2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dirty="0"/>
          </a:p>
        </p:txBody>
      </p:sp>
      <p:sp>
        <p:nvSpPr>
          <p:cNvPr id="181" name="Google Shape;181;p22"/>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182" name="Google Shape;182;p22"/>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extLst>
      <p:ext uri="{BB962C8B-B14F-4D97-AF65-F5344CB8AC3E}">
        <p14:creationId xmlns:p14="http://schemas.microsoft.com/office/powerpoint/2010/main" val="28793950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Tree>
    <p:extLst>
      <p:ext uri="{BB962C8B-B14F-4D97-AF65-F5344CB8AC3E}">
        <p14:creationId xmlns:p14="http://schemas.microsoft.com/office/powerpoint/2010/main" val="53769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23"/>
        <p:cNvGrpSpPr/>
        <p:nvPr/>
      </p:nvGrpSpPr>
      <p:grpSpPr>
        <a:xfrm>
          <a:off x="0" y="0"/>
          <a:ext cx="0" cy="0"/>
          <a:chOff x="0" y="0"/>
          <a:chExt cx="0" cy="0"/>
        </a:xfrm>
      </p:grpSpPr>
      <p:cxnSp>
        <p:nvCxnSpPr>
          <p:cNvPr id="24" name="Google Shape;24;g148ffbbd734_0_145"/>
          <p:cNvCxnSpPr/>
          <p:nvPr/>
        </p:nvCxnSpPr>
        <p:spPr>
          <a:xfrm rot="5400000">
            <a:off x="1658675" y="3454385"/>
            <a:ext cx="4753600" cy="0"/>
          </a:xfrm>
          <a:prstGeom prst="straightConnector1">
            <a:avLst/>
          </a:prstGeom>
          <a:noFill/>
          <a:ln w="9525" cap="flat" cmpd="sng">
            <a:solidFill>
              <a:srgbClr val="DD1C24">
                <a:alpha val="29019"/>
              </a:srgbClr>
            </a:solidFill>
            <a:prstDash val="solid"/>
            <a:miter lim="400000"/>
            <a:headEnd type="none" w="sm" len="sm"/>
            <a:tailEnd type="none" w="sm" len="sm"/>
          </a:ln>
        </p:spPr>
      </p:cxnSp>
      <p:cxnSp>
        <p:nvCxnSpPr>
          <p:cNvPr id="25" name="Google Shape;25;g148ffbbd734_0_145"/>
          <p:cNvCxnSpPr/>
          <p:nvPr/>
        </p:nvCxnSpPr>
        <p:spPr>
          <a:xfrm rot="5400000">
            <a:off x="5748077" y="3454383"/>
            <a:ext cx="4753600" cy="0"/>
          </a:xfrm>
          <a:prstGeom prst="straightConnector1">
            <a:avLst/>
          </a:prstGeom>
          <a:noFill/>
          <a:ln w="9525" cap="flat" cmpd="sng">
            <a:solidFill>
              <a:srgbClr val="DD1C24">
                <a:alpha val="29019"/>
              </a:srgbClr>
            </a:solidFill>
            <a:prstDash val="solid"/>
            <a:miter lim="400000"/>
            <a:headEnd type="none" w="sm" len="sm"/>
            <a:tailEnd type="none" w="sm" len="sm"/>
          </a:ln>
        </p:spPr>
      </p:cxnSp>
    </p:spTree>
    <p:extLst>
      <p:ext uri="{BB962C8B-B14F-4D97-AF65-F5344CB8AC3E}">
        <p14:creationId xmlns:p14="http://schemas.microsoft.com/office/powerpoint/2010/main" val="18273605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6"/>
        <p:cNvGrpSpPr/>
        <p:nvPr/>
      </p:nvGrpSpPr>
      <p:grpSpPr>
        <a:xfrm>
          <a:off x="0" y="0"/>
          <a:ext cx="0" cy="0"/>
          <a:chOff x="0" y="0"/>
          <a:chExt cx="0" cy="0"/>
        </a:xfrm>
      </p:grpSpPr>
    </p:spTree>
    <p:extLst>
      <p:ext uri="{BB962C8B-B14F-4D97-AF65-F5344CB8AC3E}">
        <p14:creationId xmlns:p14="http://schemas.microsoft.com/office/powerpoint/2010/main" val="32963059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el und Inhalt" type="obj">
  <p:cSld name="Titel und Inhalt">
    <p:spTree>
      <p:nvGrpSpPr>
        <p:cNvPr id="1" name="Shape 35"/>
        <p:cNvGrpSpPr/>
        <p:nvPr/>
      </p:nvGrpSpPr>
      <p:grpSpPr>
        <a:xfrm>
          <a:off x="0" y="0"/>
          <a:ext cx="0" cy="0"/>
          <a:chOff x="0" y="0"/>
          <a:chExt cx="0" cy="0"/>
        </a:xfrm>
      </p:grpSpPr>
      <p:sp>
        <p:nvSpPr>
          <p:cNvPr id="36" name="Google Shape;36;p68"/>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37" name="Google Shape;37;p68"/>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609585" marR="0" lvl="0" indent="-575719" algn="l" rtl="0">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rial"/>
                <a:sym typeface="Arial"/>
              </a:defRPr>
            </a:lvl1pPr>
            <a:lvl2pPr marL="1219170" marR="0" lvl="1" indent="-541853" algn="l" rtl="0">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828754" marR="0" lvl="2" indent="-507987" algn="l" rtl="0">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2438339" marR="0" lvl="3"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3047924" marR="0" lvl="4"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3657509" marR="0" lvl="5"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dirty="0"/>
          </a:p>
        </p:txBody>
      </p:sp>
      <p:sp>
        <p:nvSpPr>
          <p:cNvPr id="38" name="Google Shape;38;p68"/>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dirty="0"/>
          </a:p>
        </p:txBody>
      </p:sp>
      <p:sp>
        <p:nvSpPr>
          <p:cNvPr id="39" name="Google Shape;39;p68"/>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dirty="0"/>
          </a:p>
        </p:txBody>
      </p:sp>
      <p:sp>
        <p:nvSpPr>
          <p:cNvPr id="40" name="Google Shape;40;p68"/>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9pPr>
          </a:lstStyle>
          <a:p>
            <a:fld id="{00000000-1234-1234-1234-123412341234}" type="slidenum">
              <a:rPr lang="de-DE" smtClean="0"/>
              <a:pPr/>
              <a:t>‹#›</a:t>
            </a:fld>
            <a:endParaRPr lang="de-DE" dirty="0"/>
          </a:p>
        </p:txBody>
      </p:sp>
    </p:spTree>
    <p:extLst>
      <p:ext uri="{BB962C8B-B14F-4D97-AF65-F5344CB8AC3E}">
        <p14:creationId xmlns:p14="http://schemas.microsoft.com/office/powerpoint/2010/main" val="16976845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Leer" type="blank">
  <p:cSld name="Leer">
    <p:spTree>
      <p:nvGrpSpPr>
        <p:cNvPr id="1" name="Shape 27"/>
        <p:cNvGrpSpPr/>
        <p:nvPr/>
      </p:nvGrpSpPr>
      <p:grpSpPr>
        <a:xfrm>
          <a:off x="0" y="0"/>
          <a:ext cx="0" cy="0"/>
          <a:chOff x="0" y="0"/>
          <a:chExt cx="0" cy="0"/>
        </a:xfrm>
      </p:grpSpPr>
      <p:sp>
        <p:nvSpPr>
          <p:cNvPr id="28" name="Google Shape;28;p91"/>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dirty="0"/>
          </a:p>
        </p:txBody>
      </p:sp>
      <p:sp>
        <p:nvSpPr>
          <p:cNvPr id="29" name="Google Shape;29;p91"/>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dirty="0"/>
          </a:p>
        </p:txBody>
      </p:sp>
      <p:sp>
        <p:nvSpPr>
          <p:cNvPr id="30" name="Google Shape;30;p91"/>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9pPr>
          </a:lstStyle>
          <a:p>
            <a:fld id="{00000000-1234-1234-1234-123412341234}" type="slidenum">
              <a:rPr lang="de-DE" smtClean="0"/>
              <a:pPr/>
              <a:t>‹#›</a:t>
            </a:fld>
            <a:endParaRPr lang="de-DE" dirty="0"/>
          </a:p>
        </p:txBody>
      </p:sp>
    </p:spTree>
    <p:extLst>
      <p:ext uri="{BB962C8B-B14F-4D97-AF65-F5344CB8AC3E}">
        <p14:creationId xmlns:p14="http://schemas.microsoft.com/office/powerpoint/2010/main" val="21176772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Emty white copy" type="tx">
  <p:cSld name="Emty white copy">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5236045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83"/>
        <p:cNvGrpSpPr/>
        <p:nvPr/>
      </p:nvGrpSpPr>
      <p:grpSpPr>
        <a:xfrm>
          <a:off x="0" y="0"/>
          <a:ext cx="0" cy="0"/>
          <a:chOff x="0" y="0"/>
          <a:chExt cx="0" cy="0"/>
        </a:xfrm>
      </p:grpSpPr>
      <p:pic>
        <p:nvPicPr>
          <p:cNvPr id="184" name="Google Shape;184;p23"/>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85" name="Google Shape;185;p23"/>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cxnSp>
        <p:nvCxnSpPr>
          <p:cNvPr id="186" name="Google Shape;186;p23"/>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87" name="Google Shape;187;p23"/>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88" name="Google Shape;188;p23"/>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dirty="0">
                <a:solidFill>
                  <a:srgbClr val="FFFFFF"/>
                </a:solidFill>
                <a:latin typeface="Avenir"/>
                <a:ea typeface="Avenir"/>
                <a:cs typeface="Avenir"/>
                <a:sym typeface="Avenir"/>
              </a:rPr>
              <a:t>asi-info@asi-assurance.org</a:t>
            </a:r>
            <a:endParaRPr sz="1600" b="0" i="0" u="none" strike="noStrike" cap="none" dirty="0">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dirty="0">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dirty="0">
                <a:solidFill>
                  <a:srgbClr val="FFFFFF"/>
                </a:solidFill>
                <a:latin typeface="Avenir"/>
                <a:ea typeface="Avenir"/>
                <a:cs typeface="Avenir"/>
                <a:sym typeface="Avenir"/>
              </a:rPr>
              <a:t>www.asi-assurance.org</a:t>
            </a:r>
            <a:endParaRPr sz="1600" b="0" i="0" u="none" strike="noStrike" cap="none" dirty="0">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dirty="0">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dirty="0">
                <a:solidFill>
                  <a:srgbClr val="FFFFFF"/>
                </a:solidFill>
                <a:latin typeface="Avenir"/>
                <a:ea typeface="Avenir"/>
                <a:cs typeface="Avenir"/>
                <a:sym typeface="Avenir"/>
              </a:rPr>
              <a:t>assurance-services-international</a:t>
            </a:r>
            <a:endParaRPr sz="1600" b="0" i="0" u="none" strike="noStrike" cap="none" dirty="0">
              <a:solidFill>
                <a:srgbClr val="000000"/>
              </a:solidFill>
              <a:latin typeface="Avenir"/>
              <a:ea typeface="Avenir"/>
              <a:cs typeface="Avenir"/>
              <a:sym typeface="Avenir"/>
            </a:endParaRPr>
          </a:p>
          <a:p>
            <a:pPr marL="0" marR="0" lvl="0" indent="0" algn="l" rtl="0">
              <a:lnSpc>
                <a:spcPct val="100000"/>
              </a:lnSpc>
              <a:spcBef>
                <a:spcPts val="0"/>
              </a:spcBef>
              <a:spcAft>
                <a:spcPts val="0"/>
              </a:spcAft>
              <a:buNone/>
            </a:pPr>
            <a:endParaRPr sz="1600" b="0" i="0" u="none" strike="noStrike" cap="none" dirty="0">
              <a:solidFill>
                <a:srgbClr val="000000"/>
              </a:solidFill>
              <a:latin typeface="Avenir"/>
              <a:ea typeface="Avenir"/>
              <a:cs typeface="Avenir"/>
              <a:sym typeface="Avenir"/>
            </a:endParaRPr>
          </a:p>
        </p:txBody>
      </p:sp>
      <p:pic>
        <p:nvPicPr>
          <p:cNvPr id="189" name="Google Shape;189;p23"/>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90" name="Google Shape;190;p23"/>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91" name="Google Shape;191;p23"/>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92" name="Google Shape;192;p23"/>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0" i="0" u="none" strike="noStrike" cap="none" dirty="0">
                <a:solidFill>
                  <a:schemeClr val="accent6"/>
                </a:solidFill>
                <a:latin typeface="Avenir"/>
                <a:ea typeface="Avenir"/>
                <a:cs typeface="Avenir"/>
                <a:sym typeface="Avenir"/>
              </a:rPr>
              <a:t>Get in touch</a:t>
            </a:r>
            <a:endParaRPr sz="4400" b="0" i="0" u="none" strike="noStrike" cap="none" dirty="0">
              <a:solidFill>
                <a:schemeClr val="accent6"/>
              </a:solidFill>
              <a:latin typeface="Avenir"/>
              <a:ea typeface="Avenir"/>
              <a:cs typeface="Avenir"/>
              <a:sym typeface="Avenir"/>
            </a:endParaRPr>
          </a:p>
        </p:txBody>
      </p:sp>
    </p:spTree>
    <p:extLst>
      <p:ext uri="{BB962C8B-B14F-4D97-AF65-F5344CB8AC3E}">
        <p14:creationId xmlns:p14="http://schemas.microsoft.com/office/powerpoint/2010/main" val="1049209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45"/>
        <p:cNvGrpSpPr/>
        <p:nvPr/>
      </p:nvGrpSpPr>
      <p:grpSpPr>
        <a:xfrm>
          <a:off x="0" y="0"/>
          <a:ext cx="0" cy="0"/>
          <a:chOff x="0" y="0"/>
          <a:chExt cx="0" cy="0"/>
        </a:xfrm>
      </p:grpSpPr>
      <p:pic>
        <p:nvPicPr>
          <p:cNvPr id="46" name="Google Shape;46;p7"/>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47" name="Google Shape;47;p7"/>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rgbClr val="000000"/>
              </a:solidFill>
              <a:latin typeface="Avenir"/>
              <a:ea typeface="Arial"/>
              <a:cs typeface="Arial"/>
              <a:sym typeface="Arial"/>
            </a:endParaRPr>
          </a:p>
        </p:txBody>
      </p:sp>
      <p:cxnSp>
        <p:nvCxnSpPr>
          <p:cNvPr id="48" name="Google Shape;48;p7"/>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49" name="Google Shape;49;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0" name="Google Shape;50;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dirty="0"/>
          </a:p>
        </p:txBody>
      </p:sp>
      <p:sp>
        <p:nvSpPr>
          <p:cNvPr id="51" name="Google Shape;51;p7"/>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34390835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151"/>
        <p:cNvGrpSpPr/>
        <p:nvPr/>
      </p:nvGrpSpPr>
      <p:grpSpPr>
        <a:xfrm>
          <a:off x="0" y="0"/>
          <a:ext cx="0" cy="0"/>
          <a:chOff x="0" y="0"/>
          <a:chExt cx="0" cy="0"/>
        </a:xfrm>
      </p:grpSpPr>
      <p:pic>
        <p:nvPicPr>
          <p:cNvPr id="152" name="Google Shape;152;p19"/>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153" name="Google Shape;153;p19"/>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154" name="Google Shape;154;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55" name="Google Shape;155;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56" name="Google Shape;156;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dirty="0"/>
          </a:p>
        </p:txBody>
      </p:sp>
      <p:sp>
        <p:nvSpPr>
          <p:cNvPr id="157" name="Google Shape;157;p19"/>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58" name="Google Shape;158;p19"/>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1890354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159"/>
        <p:cNvGrpSpPr/>
        <p:nvPr/>
      </p:nvGrpSpPr>
      <p:grpSpPr>
        <a:xfrm>
          <a:off x="0" y="0"/>
          <a:ext cx="0" cy="0"/>
          <a:chOff x="0" y="0"/>
          <a:chExt cx="0" cy="0"/>
        </a:xfrm>
      </p:grpSpPr>
      <p:sp>
        <p:nvSpPr>
          <p:cNvPr id="160" name="Google Shape;160;p23"/>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1" name="Google Shape;161;p23"/>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2" name="Google Shape;162;p23"/>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9174768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63"/>
        <p:cNvGrpSpPr/>
        <p:nvPr/>
      </p:nvGrpSpPr>
      <p:grpSpPr>
        <a:xfrm>
          <a:off x="0" y="0"/>
          <a:ext cx="0" cy="0"/>
          <a:chOff x="0" y="0"/>
          <a:chExt cx="0" cy="0"/>
        </a:xfrm>
      </p:grpSpPr>
      <p:sp>
        <p:nvSpPr>
          <p:cNvPr id="164" name="Google Shape;164;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dirty="0"/>
          </a:p>
        </p:txBody>
      </p:sp>
      <p:sp>
        <p:nvSpPr>
          <p:cNvPr id="165" name="Google Shape;165;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dirty="0"/>
          </a:p>
        </p:txBody>
      </p:sp>
      <p:sp>
        <p:nvSpPr>
          <p:cNvPr id="166" name="Google Shape;166;p24"/>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dirty="0"/>
          </a:p>
        </p:txBody>
      </p:sp>
      <p:sp>
        <p:nvSpPr>
          <p:cNvPr id="167" name="Google Shape;167;p24"/>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8" name="Google Shape;168;p24"/>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9" name="Google Shape;169;p24"/>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1454172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70"/>
        <p:cNvGrpSpPr/>
        <p:nvPr/>
      </p:nvGrpSpPr>
      <p:grpSpPr>
        <a:xfrm>
          <a:off x="0" y="0"/>
          <a:ext cx="0" cy="0"/>
          <a:chOff x="0" y="0"/>
          <a:chExt cx="0" cy="0"/>
        </a:xfrm>
      </p:grpSpPr>
      <p:sp>
        <p:nvSpPr>
          <p:cNvPr id="171" name="Google Shape;171;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73" name="Google Shape;173;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4" name="Google Shape;174;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5" name="Google Shape;175;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9471449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76"/>
        <p:cNvGrpSpPr/>
        <p:nvPr/>
      </p:nvGrpSpPr>
      <p:grpSpPr>
        <a:xfrm>
          <a:off x="0" y="0"/>
          <a:ext cx="0" cy="0"/>
          <a:chOff x="0" y="0"/>
          <a:chExt cx="0" cy="0"/>
        </a:xfrm>
      </p:grpSpPr>
      <p:sp>
        <p:nvSpPr>
          <p:cNvPr id="177" name="Google Shape;177;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8" name="Google Shape;178;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9" name="Google Shape;179;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80" name="Google Shape;180;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81" name="Google Shape;181;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5555189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82"/>
        <p:cNvGrpSpPr/>
        <p:nvPr/>
      </p:nvGrpSpPr>
      <p:grpSpPr>
        <a:xfrm>
          <a:off x="0" y="0"/>
          <a:ext cx="0" cy="0"/>
          <a:chOff x="0" y="0"/>
          <a:chExt cx="0" cy="0"/>
        </a:xfrm>
      </p:grpSpPr>
      <p:sp>
        <p:nvSpPr>
          <p:cNvPr id="183" name="Google Shape;183;p2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 name="Google Shape;184;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85" name="Google Shape;185;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86" name="Google Shape;186;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87" name="Google Shape;187;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10966845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88"/>
        <p:cNvGrpSpPr/>
        <p:nvPr/>
      </p:nvGrpSpPr>
      <p:grpSpPr>
        <a:xfrm>
          <a:off x="0" y="0"/>
          <a:ext cx="0" cy="0"/>
          <a:chOff x="0" y="0"/>
          <a:chExt cx="0" cy="0"/>
        </a:xfrm>
      </p:grpSpPr>
      <p:sp>
        <p:nvSpPr>
          <p:cNvPr id="189" name="Google Shape;189;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0" name="Google Shape;190;p2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1" name="Google Shape;191;p2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2" name="Google Shape;192;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93" name="Google Shape;193;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94" name="Google Shape;194;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17202248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195"/>
        <p:cNvGrpSpPr/>
        <p:nvPr/>
      </p:nvGrpSpPr>
      <p:grpSpPr>
        <a:xfrm>
          <a:off x="0" y="0"/>
          <a:ext cx="0" cy="0"/>
          <a:chOff x="0" y="0"/>
          <a:chExt cx="0" cy="0"/>
        </a:xfrm>
      </p:grpSpPr>
      <p:sp>
        <p:nvSpPr>
          <p:cNvPr id="196" name="Google Shape;196;p3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7" name="Google Shape;197;p3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8" name="Google Shape;198;p3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9" name="Google Shape;199;p3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00" name="Google Shape;200;p3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1" name="Google Shape;20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02" name="Google Shape;20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03" name="Google Shape;20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36079348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04"/>
        <p:cNvGrpSpPr/>
        <p:nvPr/>
      </p:nvGrpSpPr>
      <p:grpSpPr>
        <a:xfrm>
          <a:off x="0" y="0"/>
          <a:ext cx="0" cy="0"/>
          <a:chOff x="0" y="0"/>
          <a:chExt cx="0" cy="0"/>
        </a:xfrm>
      </p:grpSpPr>
      <p:sp>
        <p:nvSpPr>
          <p:cNvPr id="205" name="Google Shape;205;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07" name="Google Shape;207;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08" name="Google Shape;208;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39007033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9"/>
        <p:cNvGrpSpPr/>
        <p:nvPr/>
      </p:nvGrpSpPr>
      <p:grpSpPr>
        <a:xfrm>
          <a:off x="0" y="0"/>
          <a:ext cx="0" cy="0"/>
          <a:chOff x="0" y="0"/>
          <a:chExt cx="0" cy="0"/>
        </a:xfrm>
      </p:grpSpPr>
      <p:sp>
        <p:nvSpPr>
          <p:cNvPr id="210" name="Google Shape;210;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11" name="Google Shape;211;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12" name="Google Shape;212;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603100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53"/>
        <p:cNvGrpSpPr/>
        <p:nvPr/>
      </p:nvGrpSpPr>
      <p:grpSpPr>
        <a:xfrm>
          <a:off x="0" y="0"/>
          <a:ext cx="0" cy="0"/>
          <a:chOff x="0" y="0"/>
          <a:chExt cx="0" cy="0"/>
        </a:xfrm>
      </p:grpSpPr>
      <p:pic>
        <p:nvPicPr>
          <p:cNvPr id="54" name="Google Shape;54;p8"/>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55" name="Google Shape;55;p8"/>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Calibri"/>
              <a:ea typeface="Calibri"/>
              <a:cs typeface="Calibri"/>
              <a:sym typeface="Calibri"/>
            </a:endParaRPr>
          </a:p>
        </p:txBody>
      </p:sp>
      <p:cxnSp>
        <p:nvCxnSpPr>
          <p:cNvPr id="56" name="Google Shape;56;p8"/>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57" name="Google Shape;57;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8" name="Google Shape;58;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9" name="Google Shape;59;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dirty="0"/>
          </a:p>
        </p:txBody>
      </p:sp>
      <p:sp>
        <p:nvSpPr>
          <p:cNvPr id="60" name="Google Shape;60;p8"/>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634221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213"/>
        <p:cNvGrpSpPr/>
        <p:nvPr/>
      </p:nvGrpSpPr>
      <p:grpSpPr>
        <a:xfrm>
          <a:off x="0" y="0"/>
          <a:ext cx="0" cy="0"/>
          <a:chOff x="0" y="0"/>
          <a:chExt cx="0" cy="0"/>
        </a:xfrm>
      </p:grpSpPr>
      <p:sp>
        <p:nvSpPr>
          <p:cNvPr id="214" name="Google Shape;214;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5" name="Google Shape;215;p3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16" name="Google Shape;216;p3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17" name="Google Shape;217;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18" name="Google Shape;218;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19" name="Google Shape;219;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15336696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220"/>
        <p:cNvGrpSpPr/>
        <p:nvPr/>
      </p:nvGrpSpPr>
      <p:grpSpPr>
        <a:xfrm>
          <a:off x="0" y="0"/>
          <a:ext cx="0" cy="0"/>
          <a:chOff x="0" y="0"/>
          <a:chExt cx="0" cy="0"/>
        </a:xfrm>
      </p:grpSpPr>
      <p:sp>
        <p:nvSpPr>
          <p:cNvPr id="221" name="Google Shape;221;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2" name="Google Shape;222;p34"/>
          <p:cNvSpPr>
            <a:spLocks noGrp="1"/>
          </p:cNvSpPr>
          <p:nvPr>
            <p:ph type="pic" idx="2"/>
          </p:nvPr>
        </p:nvSpPr>
        <p:spPr>
          <a:xfrm>
            <a:off x="5183188" y="987425"/>
            <a:ext cx="6172200" cy="4873625"/>
          </a:xfrm>
          <a:prstGeom prst="rect">
            <a:avLst/>
          </a:prstGeom>
          <a:noFill/>
          <a:ln>
            <a:noFill/>
          </a:ln>
        </p:spPr>
      </p:sp>
      <p:sp>
        <p:nvSpPr>
          <p:cNvPr id="223" name="Google Shape;223;p3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24" name="Google Shape;224;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25" name="Google Shape;225;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26" name="Google Shape;226;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6779297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227"/>
        <p:cNvGrpSpPr/>
        <p:nvPr/>
      </p:nvGrpSpPr>
      <p:grpSpPr>
        <a:xfrm>
          <a:off x="0" y="0"/>
          <a:ext cx="0" cy="0"/>
          <a:chOff x="0" y="0"/>
          <a:chExt cx="0" cy="0"/>
        </a:xfrm>
      </p:grpSpPr>
      <p:sp>
        <p:nvSpPr>
          <p:cNvPr id="228" name="Google Shape;228;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3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0" name="Google Shape;230;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31" name="Google Shape;231;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32" name="Google Shape;232;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14946222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233"/>
        <p:cNvGrpSpPr/>
        <p:nvPr/>
      </p:nvGrpSpPr>
      <p:grpSpPr>
        <a:xfrm>
          <a:off x="0" y="0"/>
          <a:ext cx="0" cy="0"/>
          <a:chOff x="0" y="0"/>
          <a:chExt cx="0" cy="0"/>
        </a:xfrm>
      </p:grpSpPr>
      <p:sp>
        <p:nvSpPr>
          <p:cNvPr id="234" name="Google Shape;234;p3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5" name="Google Shape;235;p3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6" name="Google Shape;236;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37" name="Google Shape;237;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38" name="Google Shape;238;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1044830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61"/>
        <p:cNvGrpSpPr/>
        <p:nvPr/>
      </p:nvGrpSpPr>
      <p:grpSpPr>
        <a:xfrm>
          <a:off x="0" y="0"/>
          <a:ext cx="0" cy="0"/>
          <a:chOff x="0" y="0"/>
          <a:chExt cx="0" cy="0"/>
        </a:xfrm>
      </p:grpSpPr>
      <p:pic>
        <p:nvPicPr>
          <p:cNvPr id="62" name="Google Shape;62;p9"/>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63" name="Google Shape;63;p9"/>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64" name="Google Shape;64;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5" name="Google Shape;65;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6" name="Google Shape;66;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dirty="0"/>
          </a:p>
        </p:txBody>
      </p:sp>
      <p:cxnSp>
        <p:nvCxnSpPr>
          <p:cNvPr id="67" name="Google Shape;67;p9"/>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68" name="Google Shape;68;p9"/>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24038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69"/>
        <p:cNvGrpSpPr/>
        <p:nvPr/>
      </p:nvGrpSpPr>
      <p:grpSpPr>
        <a:xfrm>
          <a:off x="0" y="0"/>
          <a:ext cx="0" cy="0"/>
          <a:chOff x="0" y="0"/>
          <a:chExt cx="0" cy="0"/>
        </a:xfrm>
      </p:grpSpPr>
      <p:pic>
        <p:nvPicPr>
          <p:cNvPr id="70" name="Google Shape;70;p10"/>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71" name="Google Shape;71;p10"/>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72" name="Google Shape;7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3" name="Google Shape;7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4" name="Google Shape;7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dirty="0"/>
          </a:p>
        </p:txBody>
      </p:sp>
      <p:sp>
        <p:nvSpPr>
          <p:cNvPr id="75" name="Google Shape;75;p10"/>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6" name="Google Shape;76;p10"/>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3766809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77"/>
        <p:cNvGrpSpPr/>
        <p:nvPr/>
      </p:nvGrpSpPr>
      <p:grpSpPr>
        <a:xfrm>
          <a:off x="0" y="0"/>
          <a:ext cx="0" cy="0"/>
          <a:chOff x="0" y="0"/>
          <a:chExt cx="0" cy="0"/>
        </a:xfrm>
      </p:grpSpPr>
      <p:pic>
        <p:nvPicPr>
          <p:cNvPr id="78" name="Google Shape;78;p11"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79" name="Google Shape;79;p11"/>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sp>
        <p:nvSpPr>
          <p:cNvPr id="80" name="Google Shape;80;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1" name="Google Shape;81;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2" name="Google Shape;82;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dirty="0"/>
          </a:p>
        </p:txBody>
      </p:sp>
      <p:sp>
        <p:nvSpPr>
          <p:cNvPr id="83" name="Google Shape;83;p11"/>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4" name="Google Shape;84;p11"/>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extLst>
      <p:ext uri="{BB962C8B-B14F-4D97-AF65-F5344CB8AC3E}">
        <p14:creationId xmlns:p14="http://schemas.microsoft.com/office/powerpoint/2010/main" val="1172886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93"/>
        <p:cNvGrpSpPr/>
        <p:nvPr/>
      </p:nvGrpSpPr>
      <p:grpSpPr>
        <a:xfrm>
          <a:off x="0" y="0"/>
          <a:ext cx="0" cy="0"/>
          <a:chOff x="0" y="0"/>
          <a:chExt cx="0" cy="0"/>
        </a:xfrm>
      </p:grpSpPr>
      <p:pic>
        <p:nvPicPr>
          <p:cNvPr id="94" name="Google Shape;94;p13"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95" name="Google Shape;95;p13"/>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sp>
        <p:nvSpPr>
          <p:cNvPr id="96" name="Google Shape;9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97" name="Google Shape;9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98" name="Google Shape;9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dirty="0"/>
          </a:p>
        </p:txBody>
      </p:sp>
      <p:sp>
        <p:nvSpPr>
          <p:cNvPr id="99" name="Google Shape;99;p13"/>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0" name="Google Shape;100;p13"/>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101" name="Google Shape;101;p13"/>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spTree>
    <p:extLst>
      <p:ext uri="{BB962C8B-B14F-4D97-AF65-F5344CB8AC3E}">
        <p14:creationId xmlns:p14="http://schemas.microsoft.com/office/powerpoint/2010/main" val="1108765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110"/>
        <p:cNvGrpSpPr/>
        <p:nvPr/>
      </p:nvGrpSpPr>
      <p:grpSpPr>
        <a:xfrm>
          <a:off x="0" y="0"/>
          <a:ext cx="0" cy="0"/>
          <a:chOff x="0" y="0"/>
          <a:chExt cx="0" cy="0"/>
        </a:xfrm>
      </p:grpSpPr>
      <p:pic>
        <p:nvPicPr>
          <p:cNvPr id="111" name="Google Shape;111;p15"/>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112" name="Google Shape;11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13" name="Google Shape;11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14" name="Google Shape;11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dirty="0"/>
          </a:p>
        </p:txBody>
      </p:sp>
      <p:sp>
        <p:nvSpPr>
          <p:cNvPr id="115" name="Google Shape;115;p15"/>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116" name="Google Shape;116;p15"/>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117" name="Google Shape;117;p15"/>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2625365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118"/>
        <p:cNvGrpSpPr/>
        <p:nvPr/>
      </p:nvGrpSpPr>
      <p:grpSpPr>
        <a:xfrm>
          <a:off x="0" y="0"/>
          <a:ext cx="0" cy="0"/>
          <a:chOff x="0" y="0"/>
          <a:chExt cx="0" cy="0"/>
        </a:xfrm>
      </p:grpSpPr>
      <p:sp>
        <p:nvSpPr>
          <p:cNvPr id="119" name="Google Shape;119;p16"/>
          <p:cNvSpPr/>
          <p:nvPr/>
        </p:nvSpPr>
        <p:spPr>
          <a:xfrm>
            <a:off x="-38912" y="-127000"/>
            <a:ext cx="12404144" cy="7151357"/>
          </a:xfrm>
          <a:prstGeom prst="rect">
            <a:avLst/>
          </a:prstGeom>
          <a:solidFill>
            <a:srgbClr val="FFFFFF"/>
          </a:solidFill>
          <a:ln>
            <a:noFill/>
          </a:ln>
        </p:spPr>
      </p:sp>
      <p:sp>
        <p:nvSpPr>
          <p:cNvPr id="120" name="Google Shape;120;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21" name="Google Shape;121;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22" name="Google Shape;122;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dirty="0"/>
          </a:p>
        </p:txBody>
      </p:sp>
      <p:sp>
        <p:nvSpPr>
          <p:cNvPr id="123" name="Google Shape;123;p16"/>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venir"/>
              <a:ea typeface="Arial"/>
              <a:cs typeface="Arial"/>
              <a:sym typeface="Arial"/>
            </a:endParaRPr>
          </a:p>
        </p:txBody>
      </p:sp>
      <p:sp>
        <p:nvSpPr>
          <p:cNvPr id="124" name="Google Shape;124;p16"/>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25" name="Google Shape;125;p16"/>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extLst>
      <p:ext uri="{BB962C8B-B14F-4D97-AF65-F5344CB8AC3E}">
        <p14:creationId xmlns:p14="http://schemas.microsoft.com/office/powerpoint/2010/main" val="921776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2.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13" name="Google Shape;13;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14" name="Google Shape;14;p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288785179"/>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
        <p:cNvGrpSpPr/>
        <p:nvPr/>
      </p:nvGrpSpPr>
      <p:grpSpPr>
        <a:xfrm>
          <a:off x="0" y="0"/>
          <a:ext cx="0" cy="0"/>
          <a:chOff x="0" y="0"/>
          <a:chExt cx="0" cy="0"/>
        </a:xfrm>
      </p:grpSpPr>
      <p:sp>
        <p:nvSpPr>
          <p:cNvPr id="146" name="Google Shape;14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7" name="Google Shape;14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149" name="Google Shape;14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150" name="Google Shape;15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3247131398"/>
      </p:ext>
    </p:extLst>
  </p:cSld>
  <p:clrMap bg1="lt1" tx1="dk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3" Type="http://schemas.openxmlformats.org/officeDocument/2006/relationships/hyperlink" Target="https://www.ilo.org/publications/supplier-guidance-preventing-identifying-and-addressing-child-labour" TargetMode="External"/><Relationship Id="rId2" Type="http://schemas.openxmlformats.org/officeDocument/2006/relationships/notesSlide" Target="../notesSlides/notesSlide19.xml"/><Relationship Id="rId1" Type="http://schemas.openxmlformats.org/officeDocument/2006/relationships/slideLayout" Target="../slideLayouts/slideLayout29.xml"/><Relationship Id="rId5" Type="http://schemas.openxmlformats.org/officeDocument/2006/relationships/image" Target="../media/image16.sv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820BD-1A05-4BF4-8409-80C229E15FBC}"/>
              </a:ext>
            </a:extLst>
          </p:cNvPr>
          <p:cNvSpPr>
            <a:spLocks noGrp="1"/>
          </p:cNvSpPr>
          <p:nvPr>
            <p:ph type="ctrTitle" idx="4294967295"/>
          </p:nvPr>
        </p:nvSpPr>
        <p:spPr>
          <a:xfrm>
            <a:off x="426329" y="711200"/>
            <a:ext cx="8993247" cy="2336800"/>
          </a:xfrm>
        </p:spPr>
        <p:txBody>
          <a:bodyPr>
            <a:normAutofit/>
          </a:bodyPr>
          <a:lstStyle/>
          <a:p>
            <a:r>
              <a:rPr lang="zh-CN" dirty="0">
                <a:latin typeface="+mj-lt"/>
                <a:ea typeface="SimSun"/>
              </a:rPr>
              <a:t>FSC</a:t>
            </a:r>
            <a:r>
              <a:rPr lang="zh-CN" baseline="30000" dirty="0">
                <a:latin typeface="+mj-lt"/>
                <a:ea typeface="SimSun"/>
              </a:rPr>
              <a:t>(R)</a:t>
            </a:r>
            <a:r>
              <a:rPr lang="zh-CN" dirty="0">
                <a:latin typeface="+mj-lt"/>
                <a:ea typeface="SimSun"/>
              </a:rPr>
              <a:t>产销监管链核心</a:t>
            </a:r>
            <a:br>
              <a:rPr lang="en-US" altLang="zh-CN" dirty="0">
                <a:latin typeface="+mj-lt"/>
                <a:ea typeface="SimSun"/>
              </a:rPr>
            </a:br>
            <a:r>
              <a:rPr lang="zh-CN" dirty="0">
                <a:latin typeface="+mj-lt"/>
                <a:ea typeface="SimSun"/>
              </a:rPr>
              <a:t>劳工要求（CLR）审核员培训</a:t>
            </a:r>
          </a:p>
        </p:txBody>
      </p:sp>
      <p:sp>
        <p:nvSpPr>
          <p:cNvPr id="3" name="Subtitle 2">
            <a:extLst>
              <a:ext uri="{FF2B5EF4-FFF2-40B4-BE49-F238E27FC236}">
                <a16:creationId xmlns:a16="http://schemas.microsoft.com/office/drawing/2014/main" id="{82E0780B-85E4-46E0-BE10-AFC80F5B0B8B}"/>
              </a:ext>
            </a:extLst>
          </p:cNvPr>
          <p:cNvSpPr>
            <a:spLocks noGrp="1"/>
          </p:cNvSpPr>
          <p:nvPr>
            <p:ph type="body" idx="4294967295"/>
          </p:nvPr>
        </p:nvSpPr>
        <p:spPr>
          <a:xfrm>
            <a:off x="296011" y="4163859"/>
            <a:ext cx="8085666" cy="1265238"/>
          </a:xfrm>
        </p:spPr>
        <p:txBody>
          <a:bodyPr>
            <a:normAutofit/>
          </a:bodyPr>
          <a:lstStyle/>
          <a:p>
            <a:pPr marL="177800" indent="0">
              <a:buNone/>
            </a:pPr>
            <a:r>
              <a:rPr lang="zh-CN" dirty="0"/>
              <a:t>FSC认证要求评估最佳实践指南</a:t>
            </a:r>
          </a:p>
        </p:txBody>
      </p:sp>
      <p:sp>
        <p:nvSpPr>
          <p:cNvPr id="4" name="Text Placeholder 3">
            <a:extLst>
              <a:ext uri="{FF2B5EF4-FFF2-40B4-BE49-F238E27FC236}">
                <a16:creationId xmlns:a16="http://schemas.microsoft.com/office/drawing/2014/main" id="{4DDF93D9-D97C-4AE2-BBE3-602AD0F4BE2E}"/>
              </a:ext>
            </a:extLst>
          </p:cNvPr>
          <p:cNvSpPr>
            <a:spLocks noGrp="1"/>
          </p:cNvSpPr>
          <p:nvPr>
            <p:ph type="body" idx="4294967295"/>
          </p:nvPr>
        </p:nvSpPr>
        <p:spPr>
          <a:xfrm>
            <a:off x="423333" y="3315833"/>
            <a:ext cx="4995863" cy="848026"/>
          </a:xfrm>
        </p:spPr>
        <p:txBody>
          <a:bodyPr>
            <a:noAutofit/>
          </a:bodyPr>
          <a:lstStyle/>
          <a:p>
            <a:pPr marL="50800" indent="0">
              <a:buNone/>
            </a:pPr>
            <a:r>
              <a:rPr lang="zh-CN" dirty="0"/>
              <a:t>模块4.2</a:t>
            </a:r>
          </a:p>
        </p:txBody>
      </p:sp>
    </p:spTree>
    <p:extLst>
      <p:ext uri="{BB962C8B-B14F-4D97-AF65-F5344CB8AC3E}">
        <p14:creationId xmlns:p14="http://schemas.microsoft.com/office/powerpoint/2010/main" val="3403730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71496DF-72AE-44F4-9937-2C0A1A34E9D6}"/>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lang="en-US" sz="1200" b="0" i="0" u="none" strike="noStrike" kern="1200" cap="none" spc="0" normalizeH="0" baseline="0" noProof="0" dirty="0">
              <a:ln>
                <a:noFill/>
              </a:ln>
              <a:solidFill>
                <a:srgbClr val="8B8C8C"/>
              </a:solidFill>
              <a:effectLst/>
              <a:uLnTx/>
              <a:uFillTx/>
              <a:latin typeface="Avenir"/>
              <a:sym typeface="Avenir"/>
            </a:endParaRPr>
          </a:p>
        </p:txBody>
      </p:sp>
      <p:sp>
        <p:nvSpPr>
          <p:cNvPr id="3" name="Title 2">
            <a:extLst>
              <a:ext uri="{FF2B5EF4-FFF2-40B4-BE49-F238E27FC236}">
                <a16:creationId xmlns:a16="http://schemas.microsoft.com/office/drawing/2014/main" id="{CAB8124D-DB34-4465-87AB-EDC3DF31CE61}"/>
              </a:ext>
            </a:extLst>
          </p:cNvPr>
          <p:cNvSpPr>
            <a:spLocks noGrp="1"/>
          </p:cNvSpPr>
          <p:nvPr>
            <p:ph type="ctrTitle" idx="4294967295"/>
          </p:nvPr>
        </p:nvSpPr>
        <p:spPr>
          <a:xfrm>
            <a:off x="538204" y="1527857"/>
            <a:ext cx="11115591" cy="4828493"/>
          </a:xfrm>
        </p:spPr>
        <p:txBody>
          <a:bodyPr anchor="t">
            <a:noAutofit/>
          </a:bodyPr>
          <a:lstStyle/>
          <a:p>
            <a:pPr marL="0" marR="0" lvl="0" indent="0" defTabSz="914400" rtl="0" eaLnBrk="1" fontAlgn="auto" latinLnBrk="0" hangingPunct="1">
              <a:lnSpc>
                <a:spcPct val="120000"/>
              </a:lnSpc>
              <a:spcBef>
                <a:spcPts val="0"/>
              </a:spcBef>
              <a:spcAft>
                <a:spcPts val="0"/>
              </a:spcAft>
              <a:tabLst/>
              <a:defRPr/>
            </a:pPr>
            <a:r>
              <a:rPr kumimoji="0" lang="zh-CN" sz="2000" b="0" i="0" u="none" strike="noStrike" cap="none" normalizeH="0" baseline="0" noProof="0" dirty="0">
                <a:ln>
                  <a:noFill/>
                </a:ln>
                <a:solidFill>
                  <a:srgbClr val="000000"/>
                </a:solidFill>
                <a:effectLst/>
                <a:uLnTx/>
                <a:uFillTx/>
                <a:latin typeface="+mj-lt"/>
                <a:ea typeface="SimSun"/>
                <a:cs typeface="+mn-cs"/>
              </a:rPr>
              <a:t>审核员未予确认此项规定是否违反了马来西亚《1966年儿童及青少年（雇佣）法案》（Act 350）的规定，即剥夺了“青少年”从事轻体力劳动的合法权益。“青少年”指既非儿童又未满16岁的任何人。</a:t>
            </a:r>
            <a:br>
              <a:rPr kumimoji="0" lang="zh-CN" sz="2000" b="0" i="0" u="none" strike="noStrike" cap="none" normalizeH="0" baseline="0" noProof="0" dirty="0">
                <a:ln>
                  <a:noFill/>
                </a:ln>
                <a:solidFill>
                  <a:srgbClr val="000000"/>
                </a:solidFill>
                <a:effectLst/>
                <a:uLnTx/>
                <a:uFillTx/>
                <a:latin typeface="+mj-lt"/>
                <a:ea typeface="SimSun"/>
                <a:cs typeface="+mn-cs"/>
              </a:rPr>
            </a:br>
            <a:br>
              <a:rPr kumimoji="0" lang="zh-CN" sz="2000" b="0" i="0" u="none" strike="noStrike" cap="none" normalizeH="0" baseline="0" noProof="0" dirty="0">
                <a:ln>
                  <a:noFill/>
                </a:ln>
                <a:solidFill>
                  <a:srgbClr val="000000"/>
                </a:solidFill>
                <a:effectLst/>
                <a:uLnTx/>
                <a:uFillTx/>
                <a:latin typeface="+mj-lt"/>
                <a:ea typeface="SimSun"/>
                <a:cs typeface="+mn-cs"/>
              </a:rPr>
            </a:br>
            <a:r>
              <a:rPr kumimoji="0" lang="zh-CN" sz="2000" b="0" i="0" u="none" strike="noStrike" cap="none" normalizeH="0" baseline="0" noProof="0" dirty="0">
                <a:ln>
                  <a:noFill/>
                </a:ln>
                <a:solidFill>
                  <a:srgbClr val="000000"/>
                </a:solidFill>
                <a:effectLst/>
                <a:uLnTx/>
                <a:uFillTx/>
                <a:latin typeface="+mj-lt"/>
                <a:ea typeface="SimSun"/>
                <a:cs typeface="+mn-cs"/>
              </a:rPr>
              <a:t>该证书持有者全面禁止雇佣青少年的政策构成歧视性条款。 </a:t>
            </a:r>
            <a:br>
              <a:rPr kumimoji="0" lang="zh-CN" sz="2000" b="0" i="0" u="none" strike="noStrike" cap="none" normalizeH="0" baseline="0" noProof="0" dirty="0">
                <a:ln>
                  <a:noFill/>
                </a:ln>
                <a:solidFill>
                  <a:srgbClr val="000000"/>
                </a:solidFill>
                <a:effectLst/>
                <a:uLnTx/>
                <a:uFillTx/>
                <a:latin typeface="+mj-lt"/>
                <a:ea typeface="SimSun"/>
                <a:cs typeface="+mn-cs"/>
              </a:rPr>
            </a:br>
            <a:r>
              <a:rPr kumimoji="0" lang="zh-CN" sz="2000" b="0" i="0" u="none" strike="noStrike" cap="none" normalizeH="0" baseline="0" noProof="0" dirty="0">
                <a:ln>
                  <a:noFill/>
                </a:ln>
                <a:solidFill>
                  <a:srgbClr val="000000"/>
                </a:solidFill>
                <a:effectLst/>
                <a:uLnTx/>
                <a:uFillTx/>
                <a:latin typeface="+mj-lt"/>
                <a:ea typeface="SimSun"/>
                <a:cs typeface="+mn-cs"/>
              </a:rPr>
              <a:t>这</a:t>
            </a:r>
            <a:r>
              <a:rPr kumimoji="0" lang="zh-CN" sz="2000" b="0" i="0" u="sng" strike="noStrike" cap="none" normalizeH="0" baseline="0" noProof="0" dirty="0">
                <a:ln>
                  <a:noFill/>
                </a:ln>
                <a:solidFill>
                  <a:srgbClr val="000000"/>
                </a:solidFill>
                <a:effectLst/>
                <a:uLnTx/>
                <a:uFillTx/>
                <a:latin typeface="+mj-lt"/>
                <a:ea typeface="SimSun"/>
                <a:cs typeface="+mn-cs"/>
              </a:rPr>
              <a:t>并非童工问题，而是涉及就业歧视。</a:t>
            </a:r>
            <a:r>
              <a:rPr kumimoji="0" lang="zh-CN" sz="2000" b="0" i="0" u="none" strike="noStrike" cap="none" normalizeH="0" baseline="0" noProof="0" dirty="0">
                <a:ln>
                  <a:noFill/>
                </a:ln>
                <a:solidFill>
                  <a:srgbClr val="000000"/>
                </a:solidFill>
                <a:effectLst/>
                <a:uLnTx/>
                <a:uFillTx/>
                <a:latin typeface="+mj-lt"/>
                <a:ea typeface="SimSun"/>
                <a:cs typeface="+mn-cs"/>
              </a:rPr>
              <a:t>然而，企业政策将其纳入童工范畴。因此，此项政策存在</a:t>
            </a:r>
            <a:r>
              <a:rPr kumimoji="0" lang="zh-CN" altLang="en-US" sz="2000" b="0" i="0" u="none" strike="noStrike" cap="none" normalizeH="0" baseline="0" noProof="0" dirty="0">
                <a:ln>
                  <a:noFill/>
                </a:ln>
                <a:solidFill>
                  <a:srgbClr val="000000"/>
                </a:solidFill>
                <a:effectLst/>
                <a:uLnTx/>
                <a:uFillTx/>
                <a:latin typeface="+mj-lt"/>
                <a:ea typeface="SimSun"/>
                <a:cs typeface="+mn-cs"/>
              </a:rPr>
              <a:t>不符合项</a:t>
            </a:r>
            <a:r>
              <a:rPr kumimoji="0" lang="zh-CN" sz="2000" b="0" i="0" u="none" strike="noStrike" cap="none" normalizeH="0" baseline="0" noProof="0" dirty="0">
                <a:ln>
                  <a:noFill/>
                </a:ln>
                <a:solidFill>
                  <a:srgbClr val="000000"/>
                </a:solidFill>
                <a:effectLst/>
                <a:uLnTx/>
                <a:uFillTx/>
                <a:latin typeface="+mj-lt"/>
                <a:ea typeface="SimSun"/>
                <a:cs typeface="+mn-cs"/>
              </a:rPr>
              <a:t>情形（政策规定与地方法规或FSC要求存在冲突或不一致）。但鉴于未发现任何低于法定最低就业年龄的从业人员，故无确凿证据表明存在童工问题。</a:t>
            </a:r>
            <a:br>
              <a:rPr kumimoji="0" lang="zh-CN" sz="2000" b="0" i="0" u="none" strike="noStrike" cap="none" normalizeH="0" baseline="0" noProof="0" dirty="0">
                <a:ln>
                  <a:noFill/>
                </a:ln>
                <a:solidFill>
                  <a:srgbClr val="000000"/>
                </a:solidFill>
                <a:effectLst/>
                <a:uLnTx/>
                <a:uFillTx/>
                <a:latin typeface="+mj-lt"/>
                <a:ea typeface="SimSun"/>
                <a:cs typeface="+mn-cs"/>
              </a:rPr>
            </a:br>
            <a:br>
              <a:rPr kumimoji="0" lang="zh-CN" sz="2000" b="0" i="0" u="none" strike="noStrike" cap="none" normalizeH="0" baseline="0" noProof="0" dirty="0">
                <a:ln>
                  <a:noFill/>
                </a:ln>
                <a:solidFill>
                  <a:srgbClr val="000000"/>
                </a:solidFill>
                <a:effectLst/>
                <a:uLnTx/>
                <a:uFillTx/>
                <a:latin typeface="+mj-lt"/>
                <a:ea typeface="SimSun"/>
                <a:cs typeface="+mn-cs"/>
              </a:rPr>
            </a:br>
            <a:r>
              <a:rPr kumimoji="0" lang="zh-CN" sz="2000" b="0" i="0" u="none" strike="noStrike" cap="none" normalizeH="0" baseline="0" noProof="0" dirty="0">
                <a:ln>
                  <a:noFill/>
                </a:ln>
                <a:solidFill>
                  <a:srgbClr val="000000"/>
                </a:solidFill>
                <a:effectLst/>
                <a:uLnTx/>
                <a:uFillTx/>
                <a:latin typeface="+mj-lt"/>
                <a:ea typeface="SimSun"/>
                <a:cs typeface="+mn-cs"/>
              </a:rPr>
              <a:t>违反下列要求：FSC-STD-40-004：</a:t>
            </a:r>
            <a:r>
              <a:rPr lang="zh-CN" sz="2000" dirty="0">
                <a:solidFill>
                  <a:srgbClr val="000000"/>
                </a:solidFill>
                <a:latin typeface="+mj-lt"/>
                <a:ea typeface="SimSun"/>
                <a:cs typeface="+mn-cs"/>
              </a:rPr>
              <a:t>第</a:t>
            </a:r>
            <a:r>
              <a:rPr kumimoji="0" lang="zh-CN" sz="2000" b="0" i="0" u="none" strike="noStrike" cap="none" normalizeH="0" baseline="0" noProof="0" dirty="0">
                <a:ln>
                  <a:noFill/>
                </a:ln>
                <a:solidFill>
                  <a:srgbClr val="000000"/>
                </a:solidFill>
                <a:effectLst/>
                <a:uLnTx/>
                <a:uFillTx/>
                <a:latin typeface="+mj-lt"/>
                <a:ea typeface="SimSun"/>
                <a:cs typeface="+mn-cs"/>
              </a:rPr>
              <a:t>1.5条（政策声明）</a:t>
            </a:r>
            <a:br>
              <a:rPr kumimoji="0" lang="zh-CN" sz="2000" b="0" i="0" u="none" strike="noStrike" cap="none" normalizeH="0" baseline="0" noProof="0" dirty="0">
                <a:ln>
                  <a:noFill/>
                </a:ln>
                <a:solidFill>
                  <a:srgbClr val="000000"/>
                </a:solidFill>
                <a:effectLst/>
                <a:uLnTx/>
                <a:uFillTx/>
                <a:latin typeface="+mj-lt"/>
                <a:ea typeface="SimSun"/>
                <a:cs typeface="+mn-cs"/>
              </a:rPr>
            </a:br>
            <a:r>
              <a:rPr kumimoji="0" lang="zh-CN" sz="2000" b="0" i="0" u="none" strike="noStrike" cap="none" normalizeH="0" baseline="0" noProof="0" dirty="0">
                <a:ln>
                  <a:noFill/>
                </a:ln>
                <a:solidFill>
                  <a:srgbClr val="000000"/>
                </a:solidFill>
                <a:effectLst/>
                <a:uLnTx/>
                <a:uFillTx/>
                <a:latin typeface="+mj-lt"/>
                <a:ea typeface="SimSun"/>
                <a:cs typeface="+mn-cs"/>
              </a:rPr>
              <a:t>另请参见第7.2.3条：禁止雇佣未满18岁人员从事危险或繁重的体力劳动，但依照国家批准的法律法规进行培训的情形除外。</a:t>
            </a:r>
          </a:p>
        </p:txBody>
      </p:sp>
      <p:sp>
        <p:nvSpPr>
          <p:cNvPr id="4" name="TextBox 3">
            <a:extLst>
              <a:ext uri="{FF2B5EF4-FFF2-40B4-BE49-F238E27FC236}">
                <a16:creationId xmlns:a16="http://schemas.microsoft.com/office/drawing/2014/main" id="{79EF10A2-008C-4A09-BB9A-0F6A9C0C3F38}"/>
              </a:ext>
            </a:extLst>
          </p:cNvPr>
          <p:cNvSpPr txBox="1"/>
          <p:nvPr/>
        </p:nvSpPr>
        <p:spPr>
          <a:xfrm>
            <a:off x="538204" y="811617"/>
            <a:ext cx="21082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sz="2800" b="1" i="0" u="none" strike="noStrike" cap="none" normalizeH="0" baseline="0" noProof="0">
                <a:ln>
                  <a:noFill/>
                </a:ln>
                <a:effectLst/>
                <a:uLnTx/>
                <a:uFillTx/>
                <a:latin typeface="Arial"/>
                <a:ea typeface="SimSun"/>
                <a:cs typeface="+mn-cs"/>
              </a:rPr>
              <a:t>回答</a:t>
            </a:r>
          </a:p>
        </p:txBody>
      </p:sp>
    </p:spTree>
    <p:extLst>
      <p:ext uri="{BB962C8B-B14F-4D97-AF65-F5344CB8AC3E}">
        <p14:creationId xmlns:p14="http://schemas.microsoft.com/office/powerpoint/2010/main" val="2105250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35241DA3-5BB9-479C-B2B4-124967B56B02}"/>
              </a:ext>
            </a:extLst>
          </p:cNvPr>
          <p:cNvGraphicFramePr>
            <a:graphicFrameLocks noGrp="1"/>
          </p:cNvGraphicFramePr>
          <p:nvPr>
            <p:extLst>
              <p:ext uri="{D42A27DB-BD31-4B8C-83A1-F6EECF244321}">
                <p14:modId xmlns:p14="http://schemas.microsoft.com/office/powerpoint/2010/main" val="1641759530"/>
              </p:ext>
            </p:extLst>
          </p:nvPr>
        </p:nvGraphicFramePr>
        <p:xfrm>
          <a:off x="526068" y="1029927"/>
          <a:ext cx="7655899" cy="5135294"/>
        </p:xfrm>
        <a:graphic>
          <a:graphicData uri="http://schemas.openxmlformats.org/drawingml/2006/table">
            <a:tbl>
              <a:tblPr firstRow="1" firstCol="1" bandRow="1">
                <a:tableStyleId>{073A0DAA-6AF3-43AB-8588-CEC1D06C72B9}</a:tableStyleId>
              </a:tblPr>
              <a:tblGrid>
                <a:gridCol w="2377579">
                  <a:extLst>
                    <a:ext uri="{9D8B030D-6E8A-4147-A177-3AD203B41FA5}">
                      <a16:colId xmlns:a16="http://schemas.microsoft.com/office/drawing/2014/main" val="3996685100"/>
                    </a:ext>
                  </a:extLst>
                </a:gridCol>
                <a:gridCol w="2086094">
                  <a:extLst>
                    <a:ext uri="{9D8B030D-6E8A-4147-A177-3AD203B41FA5}">
                      <a16:colId xmlns:a16="http://schemas.microsoft.com/office/drawing/2014/main" val="4102611379"/>
                    </a:ext>
                  </a:extLst>
                </a:gridCol>
                <a:gridCol w="3192226">
                  <a:extLst>
                    <a:ext uri="{9D8B030D-6E8A-4147-A177-3AD203B41FA5}">
                      <a16:colId xmlns:a16="http://schemas.microsoft.com/office/drawing/2014/main" val="2931325750"/>
                    </a:ext>
                  </a:extLst>
                </a:gridCol>
              </a:tblGrid>
              <a:tr h="411014">
                <a:tc rowSpan="6">
                  <a:txBody>
                    <a:bodyPr/>
                    <a:lstStyle/>
                    <a:p>
                      <a:pPr marL="0" marR="0">
                        <a:lnSpc>
                          <a:spcPct val="107000"/>
                        </a:lnSpc>
                        <a:spcBef>
                          <a:spcPts val="0"/>
                        </a:spcBef>
                        <a:spcAft>
                          <a:spcPts val="0"/>
                        </a:spcAft>
                      </a:pPr>
                      <a:r>
                        <a:rPr lang="zh-CN" sz="2000" b="1" dirty="0">
                          <a:effectLst/>
                        </a:rPr>
                        <a:t>强迫或强制劳动（FCL）</a:t>
                      </a:r>
                    </a:p>
                    <a:p>
                      <a:pPr marL="0" marR="0" algn="l" rtl="0">
                        <a:lnSpc>
                          <a:spcPct val="107000"/>
                        </a:lnSpc>
                        <a:spcBef>
                          <a:spcPts val="0"/>
                        </a:spcBef>
                        <a:spcAft>
                          <a:spcPts val="0"/>
                        </a:spcAft>
                      </a:pPr>
                      <a:endParaRPr lang="en-US" sz="2000" b="1" kern="100" dirty="0">
                        <a:effectLst/>
                      </a:endParaRPr>
                    </a:p>
                    <a:p>
                      <a:pPr marL="0" marR="0">
                        <a:lnSpc>
                          <a:spcPct val="107000"/>
                        </a:lnSpc>
                        <a:spcBef>
                          <a:spcPts val="0"/>
                        </a:spcBef>
                        <a:spcAft>
                          <a:spcPts val="0"/>
                        </a:spcAft>
                      </a:pPr>
                      <a:r>
                        <a:rPr lang="zh-CN" sz="2000" b="1" dirty="0">
                          <a:effectLst/>
                        </a:rPr>
                        <a:t>国际劳工组织</a:t>
                      </a:r>
                      <a:br>
                        <a:rPr lang="en-US" altLang="zh-CN" sz="2000" b="1" dirty="0">
                          <a:effectLst/>
                        </a:rPr>
                      </a:br>
                      <a:r>
                        <a:rPr lang="zh-CN" sz="2000" b="1" dirty="0">
                          <a:effectLst/>
                        </a:rPr>
                        <a:t>第029号和</a:t>
                      </a:r>
                      <a:br>
                        <a:rPr lang="en-US" altLang="zh-CN" sz="2000" b="1" dirty="0">
                          <a:effectLst/>
                        </a:rPr>
                      </a:br>
                      <a:r>
                        <a:rPr lang="zh-CN" sz="2000" b="1" dirty="0">
                          <a:effectLst/>
                        </a:rPr>
                        <a:t>第105号公约</a:t>
                      </a:r>
                    </a:p>
                    <a:p>
                      <a:pPr marL="0" marR="0" algn="l" rtl="0">
                        <a:lnSpc>
                          <a:spcPct val="107000"/>
                        </a:lnSpc>
                        <a:spcBef>
                          <a:spcPts val="0"/>
                        </a:spcBef>
                        <a:spcAft>
                          <a:spcPts val="0"/>
                        </a:spcAft>
                      </a:pPr>
                      <a:endParaRPr lang="en-US" sz="2000" b="1" kern="100" dirty="0">
                        <a:effectLst/>
                      </a:endParaRPr>
                    </a:p>
                    <a:p>
                      <a:pPr marL="0" marR="0" lvl="0" indent="0" algn="l" defTabSz="609585" rtl="0" eaLnBrk="1" fontAlgn="auto" latinLnBrk="0" hangingPunct="1">
                        <a:lnSpc>
                          <a:spcPct val="107000"/>
                        </a:lnSpc>
                        <a:spcBef>
                          <a:spcPts val="0"/>
                        </a:spcBef>
                        <a:spcAft>
                          <a:spcPts val="0"/>
                        </a:spcAft>
                        <a:buClrTx/>
                        <a:buSzTx/>
                        <a:buFontTx/>
                        <a:buNone/>
                        <a:tabLst/>
                        <a:defRPr/>
                      </a:pPr>
                      <a:r>
                        <a:rPr lang="zh-CN" sz="2000" b="1" dirty="0">
                          <a:effectLst/>
                        </a:rPr>
                        <a:t>FSC-STD- 40-004 V3-1，第7.3条</a:t>
                      </a:r>
                    </a:p>
                  </a:txBody>
                  <a:tcPr marL="68580" marR="68580" marT="0" marB="0" anchor="ctr"/>
                </a:tc>
                <a:tc>
                  <a:txBody>
                    <a:bodyPr/>
                    <a:lstStyle/>
                    <a:p>
                      <a:pPr marL="0" marR="0">
                        <a:lnSpc>
                          <a:spcPct val="107000"/>
                        </a:lnSpc>
                        <a:spcBef>
                          <a:spcPts val="0"/>
                        </a:spcBef>
                        <a:spcAft>
                          <a:spcPts val="0"/>
                        </a:spcAft>
                      </a:pPr>
                      <a:r>
                        <a:rPr lang="zh-CN" sz="1800" b="1" dirty="0">
                          <a:effectLst/>
                        </a:rPr>
                        <a:t>核心议题</a:t>
                      </a:r>
                    </a:p>
                  </a:txBody>
                  <a:tcPr marL="68580" marR="68580" marT="0" marB="0" anchor="ctr"/>
                </a:tc>
                <a:tc>
                  <a:txBody>
                    <a:bodyPr/>
                    <a:lstStyle/>
                    <a:p>
                      <a:pPr marL="0" marR="0">
                        <a:lnSpc>
                          <a:spcPct val="107000"/>
                        </a:lnSpc>
                        <a:spcBef>
                          <a:spcPts val="0"/>
                        </a:spcBef>
                        <a:spcAft>
                          <a:spcPts val="0"/>
                        </a:spcAft>
                      </a:pPr>
                      <a:r>
                        <a:rPr lang="zh-CN" sz="1800" b="1" dirty="0">
                          <a:effectLst/>
                        </a:rPr>
                        <a:t>目的/合规</a:t>
                      </a:r>
                    </a:p>
                  </a:txBody>
                  <a:tcPr marL="68580" marR="68580" marT="0" marB="0" anchor="ctr"/>
                </a:tc>
                <a:extLst>
                  <a:ext uri="{0D108BD9-81ED-4DB2-BD59-A6C34878D82A}">
                    <a16:rowId xmlns:a16="http://schemas.microsoft.com/office/drawing/2014/main" val="1837911501"/>
                  </a:ext>
                </a:extLst>
              </a:tr>
              <a:tr h="826270">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强迫或强制劳动（FCL）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dirty="0">
                          <a:effectLst/>
                        </a:rPr>
                        <a:t>加班</a:t>
                      </a:r>
                    </a:p>
                  </a:txBody>
                  <a:tcPr marL="68580" marR="68580" marT="0" marB="0" anchor="ctr"/>
                </a:tc>
                <a:tc>
                  <a:txBody>
                    <a:bodyPr/>
                    <a:lstStyle/>
                    <a:p>
                      <a:pPr marL="0" marR="0" algn="just">
                        <a:lnSpc>
                          <a:spcPct val="107000"/>
                        </a:lnSpc>
                        <a:spcBef>
                          <a:spcPts val="0"/>
                        </a:spcBef>
                        <a:spcAft>
                          <a:spcPts val="0"/>
                        </a:spcAft>
                      </a:pPr>
                      <a:r>
                        <a:rPr lang="zh-CN" sz="1800" dirty="0">
                          <a:effectLst/>
                        </a:rPr>
                        <a:t>加班遵循自愿原则，并按法定标准支付加班工资</a:t>
                      </a:r>
                    </a:p>
                  </a:txBody>
                  <a:tcPr marL="68580" marR="144000" marT="0" marB="0" anchor="ctr"/>
                </a:tc>
                <a:extLst>
                  <a:ext uri="{0D108BD9-81ED-4DB2-BD59-A6C34878D82A}">
                    <a16:rowId xmlns:a16="http://schemas.microsoft.com/office/drawing/2014/main" val="1528196954"/>
                  </a:ext>
                </a:extLst>
              </a:tr>
              <a:tr h="1064712">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dirty="0">
                          <a:effectLst/>
                        </a:rPr>
                        <a:t>面向员工的</a:t>
                      </a:r>
                      <a:br>
                        <a:rPr lang="en-US" altLang="zh-CN" sz="1800" dirty="0">
                          <a:effectLst/>
                        </a:rPr>
                      </a:br>
                      <a:r>
                        <a:rPr lang="zh-CN" sz="1800" dirty="0">
                          <a:effectLst/>
                        </a:rPr>
                        <a:t>借款及贷款服务</a:t>
                      </a:r>
                    </a:p>
                  </a:txBody>
                  <a:tcPr marL="68580" marR="68580" marT="0" marB="0" anchor="ctr"/>
                </a:tc>
                <a:tc>
                  <a:txBody>
                    <a:bodyPr/>
                    <a:lstStyle/>
                    <a:p>
                      <a:pPr marL="0" marR="0" algn="just">
                        <a:lnSpc>
                          <a:spcPct val="107000"/>
                        </a:lnSpc>
                        <a:spcBef>
                          <a:spcPts val="0"/>
                        </a:spcBef>
                        <a:spcAft>
                          <a:spcPts val="0"/>
                        </a:spcAft>
                      </a:pPr>
                      <a:r>
                        <a:rPr lang="zh-CN" sz="1800" dirty="0">
                          <a:effectLst/>
                        </a:rPr>
                        <a:t>严禁实施债务质役行为（发放的贷款金额超出劳动者薪资承受能力） </a:t>
                      </a:r>
                    </a:p>
                  </a:txBody>
                  <a:tcPr marL="68580" marR="144000" marT="0" marB="0" anchor="ctr"/>
                </a:tc>
                <a:extLst>
                  <a:ext uri="{0D108BD9-81ED-4DB2-BD59-A6C34878D82A}">
                    <a16:rowId xmlns:a16="http://schemas.microsoft.com/office/drawing/2014/main" val="1263483147"/>
                  </a:ext>
                </a:extLst>
              </a:tr>
              <a:tr h="801666">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a:effectLst/>
                        </a:rPr>
                        <a:t>监禁性劳役</a:t>
                      </a:r>
                    </a:p>
                  </a:txBody>
                  <a:tcPr marL="68580" marR="68580" marT="0" marB="0" anchor="ctr"/>
                </a:tc>
                <a:tc>
                  <a:txBody>
                    <a:bodyPr/>
                    <a:lstStyle/>
                    <a:p>
                      <a:pPr marL="0" marR="0" algn="just">
                        <a:lnSpc>
                          <a:spcPct val="107000"/>
                        </a:lnSpc>
                        <a:spcBef>
                          <a:spcPts val="0"/>
                        </a:spcBef>
                        <a:spcAft>
                          <a:spcPts val="0"/>
                        </a:spcAft>
                      </a:pPr>
                      <a:r>
                        <a:rPr lang="zh-CN" sz="1800" dirty="0">
                          <a:effectLst/>
                        </a:rPr>
                        <a:t>须符合法律框架并恪守核心劳工要求</a:t>
                      </a:r>
                    </a:p>
                  </a:txBody>
                  <a:tcPr marL="68580" marR="144000" marT="0" marB="0" anchor="ctr"/>
                </a:tc>
                <a:extLst>
                  <a:ext uri="{0D108BD9-81ED-4DB2-BD59-A6C34878D82A}">
                    <a16:rowId xmlns:a16="http://schemas.microsoft.com/office/drawing/2014/main" val="1034311995"/>
                  </a:ext>
                </a:extLst>
              </a:tr>
              <a:tr h="1077238">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nSpc>
                          <a:spcPct val="107000"/>
                        </a:lnSpc>
                        <a:spcBef>
                          <a:spcPts val="0"/>
                        </a:spcBef>
                        <a:spcAft>
                          <a:spcPts val="0"/>
                        </a:spcAft>
                      </a:pPr>
                      <a:r>
                        <a:rPr lang="zh-CN" sz="1800">
                          <a:effectLst/>
                        </a:rPr>
                        <a:t>合同内容</a:t>
                      </a:r>
                    </a:p>
                  </a:txBody>
                  <a:tcPr marL="68580" marR="68580" marT="0" marB="0" anchor="ctr"/>
                </a:tc>
                <a:tc>
                  <a:txBody>
                    <a:bodyPr/>
                    <a:lstStyle/>
                    <a:p>
                      <a:pPr marL="0" marR="0" algn="just">
                        <a:lnSpc>
                          <a:spcPct val="107000"/>
                        </a:lnSpc>
                        <a:spcBef>
                          <a:spcPts val="0"/>
                        </a:spcBef>
                        <a:spcAft>
                          <a:spcPts val="0"/>
                        </a:spcAft>
                      </a:pPr>
                      <a:r>
                        <a:rPr lang="zh-CN" sz="1800" dirty="0">
                          <a:effectLst/>
                        </a:rPr>
                        <a:t>强迫或强制劳动有时源于合同条款（例如包含导致工作非完全自愿的强制性规定）</a:t>
                      </a:r>
                    </a:p>
                  </a:txBody>
                  <a:tcPr marL="68580" marR="144000" marT="0" marB="0" anchor="ctr"/>
                </a:tc>
                <a:extLst>
                  <a:ext uri="{0D108BD9-81ED-4DB2-BD59-A6C34878D82A}">
                    <a16:rowId xmlns:a16="http://schemas.microsoft.com/office/drawing/2014/main" val="2801067489"/>
                  </a:ext>
                </a:extLst>
              </a:tr>
              <a:tr h="954394">
                <a:tc vMerge="1">
                  <a:txBody>
                    <a:bodyPr/>
                    <a:lstStyle/>
                    <a:p>
                      <a:pPr marL="0" marR="0" algn="l" rtl="0">
                        <a:lnSpc>
                          <a:spcPct val="107000"/>
                        </a:lnSpc>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a:effectLst/>
                        </a:rPr>
                        <a:t>扣留证件</a:t>
                      </a:r>
                    </a:p>
                  </a:txBody>
                  <a:tcPr marL="68580" marR="68580" marT="0" marB="0" anchor="ctr"/>
                </a:tc>
                <a:tc>
                  <a:txBody>
                    <a:bodyPr/>
                    <a:lstStyle/>
                    <a:p>
                      <a:pPr marL="0" marR="0" algn="just">
                        <a:lnSpc>
                          <a:spcPct val="107000"/>
                        </a:lnSpc>
                        <a:spcBef>
                          <a:spcPts val="0"/>
                        </a:spcBef>
                        <a:spcAft>
                          <a:spcPts val="0"/>
                        </a:spcAft>
                      </a:pPr>
                      <a:r>
                        <a:rPr lang="zh-CN" sz="1800" dirty="0">
                          <a:effectLst/>
                        </a:rPr>
                        <a:t>员工应享有行动自由权且可自行保管证件（如护照）</a:t>
                      </a:r>
                    </a:p>
                  </a:txBody>
                  <a:tcPr marL="68580" marR="144000" marT="0" marB="0" anchor="ctr"/>
                </a:tc>
                <a:extLst>
                  <a:ext uri="{0D108BD9-81ED-4DB2-BD59-A6C34878D82A}">
                    <a16:rowId xmlns:a16="http://schemas.microsoft.com/office/drawing/2014/main" val="4075770486"/>
                  </a:ext>
                </a:extLst>
              </a:tr>
            </a:tbl>
          </a:graphicData>
        </a:graphic>
      </p:graphicFrame>
      <p:sp>
        <p:nvSpPr>
          <p:cNvPr id="7" name="Title 1">
            <a:extLst>
              <a:ext uri="{FF2B5EF4-FFF2-40B4-BE49-F238E27FC236}">
                <a16:creationId xmlns:a16="http://schemas.microsoft.com/office/drawing/2014/main" id="{2E1D6F9B-CF22-47DA-92FC-ADA31C59702B}"/>
              </a:ext>
            </a:extLst>
          </p:cNvPr>
          <p:cNvSpPr txBox="1">
            <a:spLocks/>
          </p:cNvSpPr>
          <p:nvPr/>
        </p:nvSpPr>
        <p:spPr>
          <a:xfrm>
            <a:off x="530352" y="301925"/>
            <a:ext cx="9987663" cy="67238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sz="2800" b="1"/>
              <a:t>FSC核心劳工要求审核 – 最佳实践指南</a:t>
            </a:r>
          </a:p>
        </p:txBody>
      </p:sp>
      <p:graphicFrame>
        <p:nvGraphicFramePr>
          <p:cNvPr id="2" name="Table 1">
            <a:extLst>
              <a:ext uri="{FF2B5EF4-FFF2-40B4-BE49-F238E27FC236}">
                <a16:creationId xmlns:a16="http://schemas.microsoft.com/office/drawing/2014/main" id="{7FFF58FE-6977-6172-4C64-BEAECC4D9FD6}"/>
              </a:ext>
            </a:extLst>
          </p:cNvPr>
          <p:cNvGraphicFramePr>
            <a:graphicFrameLocks noGrp="1"/>
          </p:cNvGraphicFramePr>
          <p:nvPr>
            <p:extLst>
              <p:ext uri="{D42A27DB-BD31-4B8C-83A1-F6EECF244321}">
                <p14:modId xmlns:p14="http://schemas.microsoft.com/office/powerpoint/2010/main" val="2626764513"/>
              </p:ext>
            </p:extLst>
          </p:nvPr>
        </p:nvGraphicFramePr>
        <p:xfrm>
          <a:off x="8348670" y="1029926"/>
          <a:ext cx="3615699" cy="3193485"/>
        </p:xfrm>
        <a:graphic>
          <a:graphicData uri="http://schemas.openxmlformats.org/drawingml/2006/table">
            <a:tbl>
              <a:tblPr firstRow="1" bandRow="1">
                <a:tableStyleId>{073A0DAA-6AF3-43AB-8588-CEC1D06C72B9}</a:tableStyleId>
              </a:tblPr>
              <a:tblGrid>
                <a:gridCol w="3615699">
                  <a:extLst>
                    <a:ext uri="{9D8B030D-6E8A-4147-A177-3AD203B41FA5}">
                      <a16:colId xmlns:a16="http://schemas.microsoft.com/office/drawing/2014/main" val="1902414553"/>
                    </a:ext>
                  </a:extLst>
                </a:gridCol>
              </a:tblGrid>
              <a:tr h="387911">
                <a:tc>
                  <a:txBody>
                    <a:bodyPr/>
                    <a:lstStyle/>
                    <a:p>
                      <a:r>
                        <a:rPr lang="zh-CN" sz="2000">
                          <a:latin typeface="+mj-lt"/>
                          <a:ea typeface="SimSun"/>
                        </a:rPr>
                        <a:t>讨论</a:t>
                      </a:r>
                    </a:p>
                  </a:txBody>
                  <a:tcPr/>
                </a:tc>
                <a:extLst>
                  <a:ext uri="{0D108BD9-81ED-4DB2-BD59-A6C34878D82A}">
                    <a16:rowId xmlns:a16="http://schemas.microsoft.com/office/drawing/2014/main" val="2062977448"/>
                  </a:ext>
                </a:extLst>
              </a:tr>
              <a:tr h="932415">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Q1.</a:t>
                      </a:r>
                      <a:r>
                        <a:rPr lang="en-US" altLang="zh-CN" sz="2000" b="1" dirty="0">
                          <a:latin typeface="+mj-lt"/>
                          <a:ea typeface="SimSun"/>
                        </a:rPr>
                        <a:t>	</a:t>
                      </a:r>
                      <a:r>
                        <a:rPr lang="zh-CN" sz="2000" dirty="0">
                          <a:latin typeface="+mj-lt"/>
                          <a:ea typeface="SimSun"/>
                        </a:rPr>
                        <a:t>您需要调阅哪种类型的文件/记录？ </a:t>
                      </a:r>
                    </a:p>
                  </a:txBody>
                  <a:tcPr anchor="ctr"/>
                </a:tc>
                <a:extLst>
                  <a:ext uri="{0D108BD9-81ED-4DB2-BD59-A6C34878D82A}">
                    <a16:rowId xmlns:a16="http://schemas.microsoft.com/office/drawing/2014/main" val="819185674"/>
                  </a:ext>
                </a:extLst>
              </a:tr>
              <a:tr h="932415">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Q2.</a:t>
                      </a:r>
                      <a:r>
                        <a:rPr lang="en-US" altLang="zh-CN" sz="2000" b="1" dirty="0">
                          <a:latin typeface="+mj-lt"/>
                          <a:ea typeface="SimSun"/>
                        </a:rPr>
                        <a:t>	</a:t>
                      </a:r>
                      <a:r>
                        <a:rPr lang="zh-CN" sz="2000" dirty="0">
                          <a:latin typeface="+mj-lt"/>
                          <a:ea typeface="SimSun"/>
                        </a:rPr>
                        <a:t>您需要考虑与哪些人进行谈话？</a:t>
                      </a:r>
                    </a:p>
                  </a:txBody>
                  <a:tcPr anchor="ctr"/>
                </a:tc>
                <a:extLst>
                  <a:ext uri="{0D108BD9-81ED-4DB2-BD59-A6C34878D82A}">
                    <a16:rowId xmlns:a16="http://schemas.microsoft.com/office/drawing/2014/main" val="187084507"/>
                  </a:ext>
                </a:extLst>
              </a:tr>
              <a:tr h="932415">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Q3.</a:t>
                      </a:r>
                      <a:r>
                        <a:rPr lang="en-US" altLang="zh-CN" sz="2000" b="1" dirty="0">
                          <a:latin typeface="+mj-lt"/>
                          <a:ea typeface="SimSun"/>
                        </a:rPr>
                        <a:t>	</a:t>
                      </a:r>
                      <a:r>
                        <a:rPr lang="zh-CN" sz="2000" dirty="0">
                          <a:latin typeface="+mj-lt"/>
                          <a:ea typeface="SimSun"/>
                        </a:rPr>
                        <a:t>在此阶段审查劳动合同的重要性如何？ </a:t>
                      </a:r>
                    </a:p>
                  </a:txBody>
                  <a:tcPr anchor="ctr"/>
                </a:tc>
                <a:extLst>
                  <a:ext uri="{0D108BD9-81ED-4DB2-BD59-A6C34878D82A}">
                    <a16:rowId xmlns:a16="http://schemas.microsoft.com/office/drawing/2014/main" val="2465659037"/>
                  </a:ext>
                </a:extLst>
              </a:tr>
            </a:tbl>
          </a:graphicData>
        </a:graphic>
      </p:graphicFrame>
    </p:spTree>
    <p:extLst>
      <p:ext uri="{BB962C8B-B14F-4D97-AF65-F5344CB8AC3E}">
        <p14:creationId xmlns:p14="http://schemas.microsoft.com/office/powerpoint/2010/main" val="3253652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57664-C134-A9F0-6662-2E927F9B21F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318ADC-54D3-3918-C0A0-66B8A3646A8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12</a:t>
            </a:fld>
            <a:endParaRPr kumimoji="0" lang="en-US" sz="1200" b="0" i="0" u="none" strike="noStrike" kern="1200" cap="none" spc="0" normalizeH="0" baseline="0" noProof="0" dirty="0">
              <a:ln>
                <a:noFill/>
              </a:ln>
              <a:solidFill>
                <a:srgbClr val="8B8C8C"/>
              </a:solidFill>
              <a:effectLst/>
              <a:uLnTx/>
              <a:uFillTx/>
              <a:latin typeface="Avenir"/>
              <a:sym typeface="Avenir"/>
            </a:endParaRPr>
          </a:p>
        </p:txBody>
      </p:sp>
      <p:sp>
        <p:nvSpPr>
          <p:cNvPr id="6" name="Google Shape;395;p7">
            <a:extLst>
              <a:ext uri="{FF2B5EF4-FFF2-40B4-BE49-F238E27FC236}">
                <a16:creationId xmlns:a16="http://schemas.microsoft.com/office/drawing/2014/main" id="{918E26DB-EA27-223E-1687-D7D9BB6A9465}"/>
              </a:ext>
            </a:extLst>
          </p:cNvPr>
          <p:cNvSpPr txBox="1">
            <a:spLocks/>
          </p:cNvSpPr>
          <p:nvPr/>
        </p:nvSpPr>
        <p:spPr>
          <a:xfrm>
            <a:off x="568265" y="348292"/>
            <a:ext cx="3486150" cy="825500"/>
          </a:xfrm>
          <a:prstGeom prst="rect">
            <a:avLst/>
          </a:prstGeom>
          <a:noFill/>
          <a:ln>
            <a:noFill/>
          </a:ln>
        </p:spPr>
        <p:txBody>
          <a:bodyPr spcFirstLastPara="1" wrap="square" lIns="91425" tIns="45700" rIns="91425" bIns="45700" anchor="b" anchorCtr="0">
            <a:normAutofit fontScale="975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ct val="88888"/>
            </a:pPr>
            <a:r>
              <a:rPr lang="zh-CN" sz="2800" b="1">
                <a:solidFill>
                  <a:schemeClr val="tx1"/>
                </a:solidFill>
                <a:latin typeface="+mj-lt"/>
                <a:ea typeface="SimSun"/>
                <a:cs typeface="+mj-cs"/>
              </a:rPr>
              <a:t>练习</a:t>
            </a:r>
          </a:p>
        </p:txBody>
      </p:sp>
      <p:sp>
        <p:nvSpPr>
          <p:cNvPr id="8" name="Google Shape;396;p7">
            <a:extLst>
              <a:ext uri="{FF2B5EF4-FFF2-40B4-BE49-F238E27FC236}">
                <a16:creationId xmlns:a16="http://schemas.microsoft.com/office/drawing/2014/main" id="{2F653534-B986-EFCA-FD07-17B1CB5FB283}"/>
              </a:ext>
            </a:extLst>
          </p:cNvPr>
          <p:cNvSpPr txBox="1"/>
          <p:nvPr/>
        </p:nvSpPr>
        <p:spPr>
          <a:xfrm>
            <a:off x="680254" y="1504683"/>
            <a:ext cx="6959037" cy="3848634"/>
          </a:xfrm>
          <a:prstGeom prst="rect">
            <a:avLst/>
          </a:prstGeom>
          <a:solidFill>
            <a:schemeClr val="lt1"/>
          </a:solidFill>
          <a:ln>
            <a:noFill/>
          </a:ln>
        </p:spPr>
        <p:txBody>
          <a:bodyPr spcFirstLastPara="1" wrap="square" lIns="0" tIns="0" rIns="0" bIns="0" anchor="t" anchorCtr="0">
            <a:noAutofit/>
          </a:bodyPr>
          <a:lstStyle/>
          <a:p>
            <a:pPr marL="0" marR="0" lvl="0" indent="0" algn="just" defTabSz="914400" rtl="0" eaLnBrk="1" fontAlgn="auto" latinLnBrk="0" hangingPunct="1">
              <a:lnSpc>
                <a:spcPct val="120000"/>
              </a:lnSpc>
              <a:spcBef>
                <a:spcPts val="0"/>
              </a:spcBef>
              <a:spcAft>
                <a:spcPts val="0"/>
              </a:spcAft>
              <a:buClr>
                <a:srgbClr val="2B2E2F"/>
              </a:buClr>
              <a:buSzPts val="720"/>
              <a:buFont typeface="Arial"/>
              <a:buNone/>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审核发现，某公司以正常工资标准支付加班工资。经与管理层代表、人力资源部门、工会代表及员工面谈，证实了这一点。 </a:t>
            </a:r>
          </a:p>
          <a:p>
            <a:pPr marL="0" marR="0" lvl="0" indent="0" algn="just" defTabSz="914400" rtl="0" eaLnBrk="1" fontAlgn="auto" latinLnBrk="0" hangingPunct="1">
              <a:lnSpc>
                <a:spcPct val="120000"/>
              </a:lnSpc>
              <a:spcBef>
                <a:spcPts val="0"/>
              </a:spcBef>
              <a:spcAft>
                <a:spcPts val="0"/>
              </a:spcAft>
              <a:buClr>
                <a:srgbClr val="2B2E2F"/>
              </a:buClr>
              <a:buSzPts val="720"/>
              <a:buFont typeface="Arial"/>
              <a:buNone/>
              <a:tabLst/>
              <a:defRPr/>
            </a:pPr>
            <a:endParaRPr kumimoji="0" lang="en-US" sz="2400" b="0" i="0" u="none" strike="noStrike" kern="0" cap="none" spc="0" normalizeH="0" baseline="0" noProof="0" dirty="0">
              <a:ln>
                <a:noFill/>
              </a:ln>
              <a:solidFill>
                <a:srgbClr val="2B2E2F"/>
              </a:solidFill>
              <a:effectLst/>
              <a:uLnTx/>
              <a:uFillTx/>
              <a:latin typeface="+mj-lt"/>
              <a:ea typeface="Avenir"/>
              <a:cs typeface="Avenir"/>
              <a:sym typeface="Avenir"/>
            </a:endParaRPr>
          </a:p>
          <a:p>
            <a:pPr marL="0" marR="0" lvl="0" indent="0" algn="just" defTabSz="914400" rtl="0" eaLnBrk="1" fontAlgn="auto" latinLnBrk="0" hangingPunct="1">
              <a:lnSpc>
                <a:spcPct val="120000"/>
              </a:lnSpc>
              <a:spcBef>
                <a:spcPts val="0"/>
              </a:spcBef>
              <a:spcAft>
                <a:spcPts val="0"/>
              </a:spcAft>
              <a:buClr>
                <a:srgbClr val="2B2E2F"/>
              </a:buClr>
              <a:buSzPts val="720"/>
              <a:buFont typeface="Arial"/>
              <a:buNone/>
              <a:tabLst/>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人力资源部门进一步明确表示，公司通过发放激励奖金取代法定加班工资。然而，审核员在计算激励奖金并与加班工资比较后发现，激励奖金低于加班工资。  </a:t>
            </a:r>
          </a:p>
        </p:txBody>
      </p:sp>
      <p:graphicFrame>
        <p:nvGraphicFramePr>
          <p:cNvPr id="3" name="Table 2">
            <a:extLst>
              <a:ext uri="{FF2B5EF4-FFF2-40B4-BE49-F238E27FC236}">
                <a16:creationId xmlns:a16="http://schemas.microsoft.com/office/drawing/2014/main" id="{29662063-FD13-EA3C-CF4C-71C545BAB24B}"/>
              </a:ext>
            </a:extLst>
          </p:cNvPr>
          <p:cNvGraphicFramePr>
            <a:graphicFrameLocks noGrp="1"/>
          </p:cNvGraphicFramePr>
          <p:nvPr>
            <p:extLst>
              <p:ext uri="{D42A27DB-BD31-4B8C-83A1-F6EECF244321}">
                <p14:modId xmlns:p14="http://schemas.microsoft.com/office/powerpoint/2010/main" val="1462073400"/>
              </p:ext>
            </p:extLst>
          </p:nvPr>
        </p:nvGraphicFramePr>
        <p:xfrm>
          <a:off x="7905510" y="1504683"/>
          <a:ext cx="3884540" cy="2285510"/>
        </p:xfrm>
        <a:graphic>
          <a:graphicData uri="http://schemas.openxmlformats.org/drawingml/2006/table">
            <a:tbl>
              <a:tblPr firstRow="1" bandRow="1">
                <a:tableStyleId>{073A0DAA-6AF3-43AB-8588-CEC1D06C72B9}</a:tableStyleId>
              </a:tblPr>
              <a:tblGrid>
                <a:gridCol w="3884540">
                  <a:extLst>
                    <a:ext uri="{9D8B030D-6E8A-4147-A177-3AD203B41FA5}">
                      <a16:colId xmlns:a16="http://schemas.microsoft.com/office/drawing/2014/main" val="1902414553"/>
                    </a:ext>
                  </a:extLst>
                </a:gridCol>
              </a:tblGrid>
              <a:tr h="387911">
                <a:tc>
                  <a:txBody>
                    <a:bodyPr/>
                    <a:lstStyle/>
                    <a:p>
                      <a:r>
                        <a:rPr lang="zh-CN" sz="2400" dirty="0">
                          <a:latin typeface="+mj-lt"/>
                          <a:ea typeface="SimSun"/>
                        </a:rPr>
                        <a:t>讨论</a:t>
                      </a:r>
                    </a:p>
                  </a:txBody>
                  <a:tcPr/>
                </a:tc>
                <a:extLst>
                  <a:ext uri="{0D108BD9-81ED-4DB2-BD59-A6C34878D82A}">
                    <a16:rowId xmlns:a16="http://schemas.microsoft.com/office/drawing/2014/main" val="2062977448"/>
                  </a:ext>
                </a:extLst>
              </a:tr>
              <a:tr h="914155">
                <a:tc>
                  <a:txBody>
                    <a:bodyPr/>
                    <a:lstStyle/>
                    <a:p>
                      <a:pPr marL="450850" marR="0" lvl="0" indent="-450850" algn="l" defTabSz="914400" rtl="0" eaLnBrk="1" fontAlgn="auto" latinLnBrk="0" hangingPunct="1">
                        <a:lnSpc>
                          <a:spcPct val="100000"/>
                        </a:lnSpc>
                        <a:spcBef>
                          <a:spcPts val="0"/>
                        </a:spcBef>
                        <a:spcAft>
                          <a:spcPts val="0"/>
                        </a:spcAft>
                        <a:buClr>
                          <a:srgbClr val="000000"/>
                        </a:buClr>
                        <a:buSzTx/>
                        <a:buFont typeface="Arial"/>
                        <a:buNone/>
                        <a:tabLst/>
                        <a:defRPr/>
                      </a:pPr>
                      <a:r>
                        <a:rPr lang="zh-CN" sz="2400" b="1" dirty="0">
                          <a:latin typeface="+mj-lt"/>
                          <a:ea typeface="SimSun"/>
                        </a:rPr>
                        <a:t>Q1.</a:t>
                      </a:r>
                      <a:r>
                        <a:rPr lang="en-US" altLang="zh-CN" sz="2400" b="1" dirty="0">
                          <a:latin typeface="+mj-lt"/>
                          <a:ea typeface="SimSun"/>
                        </a:rPr>
                        <a:t> </a:t>
                      </a:r>
                      <a:r>
                        <a:rPr lang="zh-CN" sz="2400" spc="-40" baseline="0" dirty="0">
                          <a:latin typeface="+mj-lt"/>
                          <a:ea typeface="SimSun"/>
                        </a:rPr>
                        <a:t>这种情况是否构成</a:t>
                      </a:r>
                      <a:r>
                        <a:rPr lang="zh-CN" altLang="en-US" sz="2400" spc="-40" baseline="0" dirty="0">
                          <a:latin typeface="+mj-lt"/>
                          <a:ea typeface="SimSun"/>
                        </a:rPr>
                        <a:t>不符合项</a:t>
                      </a:r>
                      <a:r>
                        <a:rPr lang="zh-CN" sz="2400" spc="-40" baseline="0" dirty="0">
                          <a:latin typeface="+mj-lt"/>
                          <a:ea typeface="SimSun"/>
                        </a:rPr>
                        <a:t>？ </a:t>
                      </a:r>
                    </a:p>
                  </a:txBody>
                  <a:tcPr anchor="ctr"/>
                </a:tc>
                <a:extLst>
                  <a:ext uri="{0D108BD9-81ED-4DB2-BD59-A6C34878D82A}">
                    <a16:rowId xmlns:a16="http://schemas.microsoft.com/office/drawing/2014/main" val="819185674"/>
                  </a:ext>
                </a:extLst>
              </a:tr>
              <a:tr h="914155">
                <a:tc>
                  <a:txBody>
                    <a:bodyPr/>
                    <a:lstStyle/>
                    <a:p>
                      <a:pPr marL="450850" marR="0" lvl="0" indent="-450850" algn="l" defTabSz="914400" rtl="0" eaLnBrk="1" fontAlgn="auto" latinLnBrk="0" hangingPunct="1">
                        <a:lnSpc>
                          <a:spcPct val="100000"/>
                        </a:lnSpc>
                        <a:spcBef>
                          <a:spcPts val="0"/>
                        </a:spcBef>
                        <a:spcAft>
                          <a:spcPts val="0"/>
                        </a:spcAft>
                        <a:buClr>
                          <a:srgbClr val="000000"/>
                        </a:buClr>
                        <a:buSzTx/>
                        <a:buFont typeface="Arial"/>
                        <a:buNone/>
                        <a:tabLst/>
                        <a:defRPr/>
                      </a:pPr>
                      <a:r>
                        <a:rPr lang="zh-CN" sz="2400" b="1" dirty="0">
                          <a:latin typeface="+mj-lt"/>
                          <a:ea typeface="SimSun"/>
                        </a:rPr>
                        <a:t>Q2.</a:t>
                      </a:r>
                      <a:r>
                        <a:rPr lang="en-US" altLang="zh-CN" sz="2400" b="1" dirty="0">
                          <a:latin typeface="+mj-lt"/>
                          <a:ea typeface="SimSun"/>
                        </a:rPr>
                        <a:t> </a:t>
                      </a:r>
                      <a:r>
                        <a:rPr lang="zh-CN" sz="2400" dirty="0">
                          <a:latin typeface="+mj-lt"/>
                          <a:ea typeface="SimSun"/>
                        </a:rPr>
                        <a:t>违反了哪项要求？</a:t>
                      </a:r>
                    </a:p>
                  </a:txBody>
                  <a:tcPr anchor="ctr"/>
                </a:tc>
                <a:extLst>
                  <a:ext uri="{0D108BD9-81ED-4DB2-BD59-A6C34878D82A}">
                    <a16:rowId xmlns:a16="http://schemas.microsoft.com/office/drawing/2014/main" val="187084507"/>
                  </a:ext>
                </a:extLst>
              </a:tr>
            </a:tbl>
          </a:graphicData>
        </a:graphic>
      </p:graphicFrame>
    </p:spTree>
    <p:extLst>
      <p:ext uri="{BB962C8B-B14F-4D97-AF65-F5344CB8AC3E}">
        <p14:creationId xmlns:p14="http://schemas.microsoft.com/office/powerpoint/2010/main" val="474349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71496DF-72AE-44F4-9937-2C0A1A34E9D6}"/>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13</a:t>
            </a:fld>
            <a:endParaRPr kumimoji="0" lang="en-US" sz="1200" b="0" i="0" u="none" strike="noStrike" kern="1200" cap="none" spc="0" normalizeH="0" baseline="0" noProof="0" dirty="0">
              <a:ln>
                <a:noFill/>
              </a:ln>
              <a:solidFill>
                <a:srgbClr val="8B8C8C"/>
              </a:solidFill>
              <a:effectLst/>
              <a:uLnTx/>
              <a:uFillTx/>
              <a:latin typeface="Avenir"/>
              <a:sym typeface="Avenir"/>
            </a:endParaRPr>
          </a:p>
        </p:txBody>
      </p:sp>
      <p:sp>
        <p:nvSpPr>
          <p:cNvPr id="3" name="Title 2">
            <a:extLst>
              <a:ext uri="{FF2B5EF4-FFF2-40B4-BE49-F238E27FC236}">
                <a16:creationId xmlns:a16="http://schemas.microsoft.com/office/drawing/2014/main" id="{CAB8124D-DB34-4465-87AB-EDC3DF31CE61}"/>
              </a:ext>
            </a:extLst>
          </p:cNvPr>
          <p:cNvSpPr>
            <a:spLocks noGrp="1"/>
          </p:cNvSpPr>
          <p:nvPr>
            <p:ph type="ctrTitle" idx="4294967295"/>
          </p:nvPr>
        </p:nvSpPr>
        <p:spPr>
          <a:xfrm>
            <a:off x="531962" y="1711265"/>
            <a:ext cx="9839589" cy="4082451"/>
          </a:xfrm>
        </p:spPr>
        <p:txBody>
          <a:bodyPr anchor="t">
            <a:noAutofit/>
          </a:bodyPr>
          <a:lstStyle/>
          <a:p>
            <a:pPr>
              <a:lnSpc>
                <a:spcPct val="120000"/>
              </a:lnSpc>
              <a:defRPr/>
            </a:pPr>
            <a:r>
              <a:rPr lang="zh-CN" sz="2400" dirty="0">
                <a:solidFill>
                  <a:schemeClr val="tx1"/>
                </a:solidFill>
                <a:latin typeface="+mj-lt"/>
                <a:ea typeface="SimSun"/>
                <a:cs typeface="+mn-cs"/>
              </a:rPr>
              <a:t>存在</a:t>
            </a:r>
            <a:r>
              <a:rPr lang="zh-CN" altLang="en-US" sz="2400" dirty="0">
                <a:solidFill>
                  <a:schemeClr val="tx1"/>
                </a:solidFill>
                <a:latin typeface="+mj-lt"/>
                <a:ea typeface="SimSun"/>
                <a:cs typeface="+mn-cs"/>
              </a:rPr>
              <a:t>不符合项</a:t>
            </a:r>
            <a:r>
              <a:rPr lang="zh-CN" sz="2400" dirty="0">
                <a:solidFill>
                  <a:schemeClr val="tx1"/>
                </a:solidFill>
                <a:latin typeface="+mj-lt"/>
                <a:ea typeface="SimSun"/>
                <a:cs typeface="+mn-cs"/>
              </a:rPr>
              <a:t>。 </a:t>
            </a:r>
            <a:br>
              <a:rPr lang="zh-CN" sz="2400" dirty="0">
                <a:solidFill>
                  <a:schemeClr val="tx1"/>
                </a:solidFill>
                <a:latin typeface="+mj-lt"/>
                <a:ea typeface="SimSun"/>
                <a:cs typeface="+mn-cs"/>
              </a:rPr>
            </a:br>
            <a:br>
              <a:rPr lang="zh-CN" sz="2400" dirty="0">
                <a:solidFill>
                  <a:schemeClr val="tx1"/>
                </a:solidFill>
                <a:latin typeface="+mj-lt"/>
                <a:ea typeface="SimSun"/>
                <a:cs typeface="+mn-cs"/>
              </a:rPr>
            </a:br>
            <a:r>
              <a:rPr lang="zh-CN" sz="2400" b="1" dirty="0">
                <a:solidFill>
                  <a:schemeClr val="tx1"/>
                </a:solidFill>
                <a:latin typeface="+mj-lt"/>
                <a:ea typeface="SimSun"/>
                <a:cs typeface="+mn-cs"/>
              </a:rPr>
              <a:t>为什么？</a:t>
            </a:r>
            <a:br>
              <a:rPr lang="zh-CN" sz="2400" dirty="0">
                <a:solidFill>
                  <a:schemeClr val="tx1"/>
                </a:solidFill>
                <a:latin typeface="+mj-lt"/>
                <a:ea typeface="SimSun"/>
                <a:cs typeface="+mn-cs"/>
              </a:rPr>
            </a:br>
            <a:r>
              <a:rPr lang="zh-CN" sz="2400" dirty="0">
                <a:solidFill>
                  <a:schemeClr val="tx1"/>
                </a:solidFill>
                <a:latin typeface="+mj-lt"/>
                <a:ea typeface="SimSun"/>
                <a:cs typeface="+mn-cs"/>
              </a:rPr>
              <a:t>在某些国家中，加班工资因加班类型不同而存在不同的支付比例。</a:t>
            </a:r>
            <a:br>
              <a:rPr lang="zh-CN" sz="2400" dirty="0">
                <a:latin typeface="+mj-lt"/>
                <a:ea typeface="SimSun"/>
                <a:cs typeface="+mn-cs"/>
              </a:rPr>
            </a:br>
            <a:br>
              <a:rPr lang="zh-CN" sz="2400" dirty="0">
                <a:latin typeface="+mj-lt"/>
                <a:ea typeface="SimSun"/>
                <a:cs typeface="+mn-cs"/>
              </a:rPr>
            </a:br>
            <a:r>
              <a:rPr lang="zh-CN" sz="2400" dirty="0">
                <a:solidFill>
                  <a:schemeClr val="tx1"/>
                </a:solidFill>
                <a:latin typeface="+mj-lt"/>
                <a:ea typeface="SimSun"/>
                <a:cs typeface="+mn-cs"/>
              </a:rPr>
              <a:t>本案例中，该证书持有者</a:t>
            </a:r>
            <a:r>
              <a:rPr kumimoji="0" lang="zh-CN" sz="2400" b="0" i="0" u="none" strike="noStrike" cap="none" normalizeH="0" baseline="0" noProof="0" dirty="0">
                <a:ln>
                  <a:noFill/>
                </a:ln>
                <a:solidFill>
                  <a:schemeClr val="tx1"/>
                </a:solidFill>
                <a:effectLst/>
                <a:uLnTx/>
                <a:uFillTx/>
                <a:latin typeface="+mj-lt"/>
                <a:ea typeface="SimSun"/>
                <a:cs typeface="+mn-cs"/>
              </a:rPr>
              <a:t>未遵守加班工资法定计算标准。因此，该公司</a:t>
            </a:r>
            <a:r>
              <a:rPr kumimoji="0" lang="zh-CN" sz="2400" b="0" i="0" u="sng" strike="noStrike" cap="none" normalizeH="0" baseline="0" noProof="0" dirty="0">
                <a:ln>
                  <a:noFill/>
                </a:ln>
                <a:solidFill>
                  <a:schemeClr val="tx1"/>
                </a:solidFill>
                <a:effectLst/>
                <a:uLnTx/>
                <a:uFillTx/>
                <a:latin typeface="+mj-lt"/>
                <a:ea typeface="SimSun"/>
                <a:cs typeface="+mn-cs"/>
              </a:rPr>
              <a:t>未遵守国家劳动法关于加班工资支付的规定</a:t>
            </a:r>
            <a:r>
              <a:rPr kumimoji="0" lang="zh-CN" sz="2400" b="0" i="0" u="none" strike="noStrike" cap="none" normalizeH="0" baseline="0" noProof="0" dirty="0">
                <a:ln>
                  <a:noFill/>
                </a:ln>
                <a:solidFill>
                  <a:schemeClr val="tx1"/>
                </a:solidFill>
                <a:effectLst/>
                <a:uLnTx/>
                <a:uFillTx/>
                <a:latin typeface="+mj-lt"/>
                <a:ea typeface="SimSun"/>
                <a:cs typeface="+mn-cs"/>
              </a:rPr>
              <a:t>。</a:t>
            </a:r>
            <a:br>
              <a:rPr lang="zh-CN" sz="2400" b="0" i="0" u="none" strike="noStrike" cap="none" normalizeH="0" baseline="0" noProof="0" dirty="0">
                <a:ln>
                  <a:noFill/>
                </a:ln>
                <a:effectLst/>
                <a:uLnTx/>
                <a:uFillTx/>
                <a:latin typeface="+mj-lt"/>
                <a:ea typeface="SimSun"/>
                <a:cs typeface="+mn-cs"/>
              </a:rPr>
            </a:br>
            <a:br>
              <a:rPr lang="zh-CN" sz="2400" b="0" i="0" u="none" strike="noStrike" cap="none" normalizeH="0" baseline="0" noProof="0" dirty="0">
                <a:ln>
                  <a:noFill/>
                </a:ln>
                <a:effectLst/>
                <a:uLnTx/>
                <a:uFillTx/>
                <a:latin typeface="+mj-lt"/>
                <a:ea typeface="SimSun"/>
                <a:cs typeface="+mn-cs"/>
              </a:rPr>
            </a:br>
            <a:endParaRPr lang="zh-CN" sz="2400" b="0" i="0" u="none" strike="noStrike" cap="none" normalizeH="0" baseline="0" noProof="0" dirty="0">
              <a:ln>
                <a:noFill/>
              </a:ln>
              <a:effectLst/>
              <a:uLnTx/>
              <a:uFillTx/>
              <a:latin typeface="+mj-lt"/>
              <a:ea typeface="SimSun"/>
              <a:cs typeface="+mn-cs"/>
            </a:endParaRPr>
          </a:p>
        </p:txBody>
      </p:sp>
      <p:sp>
        <p:nvSpPr>
          <p:cNvPr id="4" name="TextBox 3">
            <a:extLst>
              <a:ext uri="{FF2B5EF4-FFF2-40B4-BE49-F238E27FC236}">
                <a16:creationId xmlns:a16="http://schemas.microsoft.com/office/drawing/2014/main" id="{79EF10A2-008C-4A09-BB9A-0F6A9C0C3F38}"/>
              </a:ext>
            </a:extLst>
          </p:cNvPr>
          <p:cNvSpPr txBox="1"/>
          <p:nvPr/>
        </p:nvSpPr>
        <p:spPr>
          <a:xfrm>
            <a:off x="531962" y="771896"/>
            <a:ext cx="21082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sz="2800" b="1" i="0" u="none" strike="noStrike" cap="none" normalizeH="0" baseline="0" noProof="0">
                <a:ln>
                  <a:noFill/>
                </a:ln>
                <a:effectLst/>
                <a:uLnTx/>
                <a:uFillTx/>
                <a:latin typeface="Arial"/>
                <a:ea typeface="SimSun"/>
                <a:cs typeface="+mn-cs"/>
              </a:rPr>
              <a:t>回答</a:t>
            </a:r>
          </a:p>
        </p:txBody>
      </p:sp>
      <p:sp>
        <p:nvSpPr>
          <p:cNvPr id="6" name="TextBox 5">
            <a:extLst>
              <a:ext uri="{FF2B5EF4-FFF2-40B4-BE49-F238E27FC236}">
                <a16:creationId xmlns:a16="http://schemas.microsoft.com/office/drawing/2014/main" id="{CAB651D3-B1ED-7601-615B-636F2D3877FB}"/>
              </a:ext>
            </a:extLst>
          </p:cNvPr>
          <p:cNvSpPr txBox="1"/>
          <p:nvPr/>
        </p:nvSpPr>
        <p:spPr>
          <a:xfrm>
            <a:off x="531962" y="5424384"/>
            <a:ext cx="6931828" cy="461665"/>
          </a:xfrm>
          <a:prstGeom prst="rect">
            <a:avLst/>
          </a:prstGeom>
          <a:noFill/>
        </p:spPr>
        <p:txBody>
          <a:bodyPr wrap="square">
            <a:spAutoFit/>
          </a:bodyPr>
          <a:lstStyle/>
          <a:p>
            <a:r>
              <a:rPr kumimoji="0" lang="zh-CN" sz="2400" b="0" i="0" u="none" strike="noStrike" cap="none" normalizeH="0" baseline="0" noProof="0" dirty="0">
                <a:ln>
                  <a:noFill/>
                </a:ln>
                <a:solidFill>
                  <a:srgbClr val="000000"/>
                </a:solidFill>
                <a:effectLst/>
                <a:uLnTx/>
                <a:uFillTx/>
                <a:latin typeface="+mj-lt"/>
                <a:ea typeface="SimSun"/>
                <a:cs typeface="+mn-cs"/>
              </a:rPr>
              <a:t>违反下列要求：FSC-STD-40-004：第7.1条</a:t>
            </a:r>
          </a:p>
        </p:txBody>
      </p:sp>
    </p:spTree>
    <p:extLst>
      <p:ext uri="{BB962C8B-B14F-4D97-AF65-F5344CB8AC3E}">
        <p14:creationId xmlns:p14="http://schemas.microsoft.com/office/powerpoint/2010/main" val="4078858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919C4154-7450-462D-8853-022048400611}"/>
              </a:ext>
            </a:extLst>
          </p:cNvPr>
          <p:cNvGraphicFramePr>
            <a:graphicFrameLocks noGrp="1"/>
          </p:cNvGraphicFramePr>
          <p:nvPr>
            <p:extLst>
              <p:ext uri="{D42A27DB-BD31-4B8C-83A1-F6EECF244321}">
                <p14:modId xmlns:p14="http://schemas.microsoft.com/office/powerpoint/2010/main" val="4066193677"/>
              </p:ext>
            </p:extLst>
          </p:nvPr>
        </p:nvGraphicFramePr>
        <p:xfrm>
          <a:off x="412463" y="1278814"/>
          <a:ext cx="8338906" cy="4808834"/>
        </p:xfrm>
        <a:graphic>
          <a:graphicData uri="http://schemas.openxmlformats.org/drawingml/2006/table">
            <a:tbl>
              <a:tblPr firstRow="1" firstCol="1" bandRow="1">
                <a:tableStyleId>{073A0DAA-6AF3-43AB-8588-CEC1D06C72B9}</a:tableStyleId>
              </a:tblPr>
              <a:tblGrid>
                <a:gridCol w="2482118">
                  <a:extLst>
                    <a:ext uri="{9D8B030D-6E8A-4147-A177-3AD203B41FA5}">
                      <a16:colId xmlns:a16="http://schemas.microsoft.com/office/drawing/2014/main" val="3865265702"/>
                    </a:ext>
                  </a:extLst>
                </a:gridCol>
                <a:gridCol w="2795633">
                  <a:extLst>
                    <a:ext uri="{9D8B030D-6E8A-4147-A177-3AD203B41FA5}">
                      <a16:colId xmlns:a16="http://schemas.microsoft.com/office/drawing/2014/main" val="143131504"/>
                    </a:ext>
                  </a:extLst>
                </a:gridCol>
                <a:gridCol w="3061155">
                  <a:extLst>
                    <a:ext uri="{9D8B030D-6E8A-4147-A177-3AD203B41FA5}">
                      <a16:colId xmlns:a16="http://schemas.microsoft.com/office/drawing/2014/main" val="588513412"/>
                    </a:ext>
                  </a:extLst>
                </a:gridCol>
              </a:tblGrid>
              <a:tr h="412846">
                <a:tc rowSpan="6">
                  <a:txBody>
                    <a:bodyPr/>
                    <a:lstStyle/>
                    <a:p>
                      <a:pPr marL="0" marR="0">
                        <a:lnSpc>
                          <a:spcPct val="107000"/>
                        </a:lnSpc>
                        <a:spcBef>
                          <a:spcPts val="0"/>
                        </a:spcBef>
                        <a:spcAft>
                          <a:spcPts val="0"/>
                        </a:spcAft>
                      </a:pPr>
                      <a:r>
                        <a:rPr lang="zh-CN" sz="1800" b="1" dirty="0">
                          <a:effectLst/>
                        </a:rPr>
                        <a:t>歧视（DIS） </a:t>
                      </a:r>
                    </a:p>
                    <a:p>
                      <a:pPr marL="0" marR="0" algn="l" rtl="0">
                        <a:lnSpc>
                          <a:spcPct val="107000"/>
                        </a:lnSpc>
                        <a:spcBef>
                          <a:spcPts val="0"/>
                        </a:spcBef>
                        <a:spcAft>
                          <a:spcPts val="0"/>
                        </a:spcAft>
                      </a:pPr>
                      <a:endParaRPr lang="en-US" sz="1800" b="1" kern="100" dirty="0">
                        <a:effectLst/>
                      </a:endParaRPr>
                    </a:p>
                    <a:p>
                      <a:pPr marL="0" marR="0">
                        <a:lnSpc>
                          <a:spcPct val="107000"/>
                        </a:lnSpc>
                        <a:spcBef>
                          <a:spcPts val="0"/>
                        </a:spcBef>
                        <a:spcAft>
                          <a:spcPts val="0"/>
                        </a:spcAft>
                      </a:pPr>
                      <a:r>
                        <a:rPr lang="zh-CN" sz="1800" b="1" dirty="0">
                          <a:effectLst/>
                        </a:rPr>
                        <a:t>国际劳工组织</a:t>
                      </a:r>
                      <a:br>
                        <a:rPr lang="en-US" altLang="zh-CN" sz="1800" b="1" dirty="0">
                          <a:effectLst/>
                        </a:rPr>
                      </a:br>
                      <a:r>
                        <a:rPr lang="zh-CN" sz="1800" b="1" dirty="0">
                          <a:effectLst/>
                        </a:rPr>
                        <a:t>第111号和</a:t>
                      </a:r>
                      <a:br>
                        <a:rPr lang="en-US" altLang="zh-CN" sz="1800" b="1" dirty="0">
                          <a:effectLst/>
                        </a:rPr>
                      </a:br>
                      <a:r>
                        <a:rPr lang="zh-CN" sz="1800" b="1" dirty="0">
                          <a:effectLst/>
                        </a:rPr>
                        <a:t>第100号公约</a:t>
                      </a:r>
                    </a:p>
                    <a:p>
                      <a:pPr marL="0" marR="0" lvl="0" indent="0" algn="l" defTabSz="609585" rtl="0" eaLnBrk="1" fontAlgn="auto" latinLnBrk="0" hangingPunct="1">
                        <a:lnSpc>
                          <a:spcPct val="107000"/>
                        </a:lnSpc>
                        <a:spcBef>
                          <a:spcPts val="0"/>
                        </a:spcBef>
                        <a:spcAft>
                          <a:spcPts val="0"/>
                        </a:spcAft>
                        <a:buClrTx/>
                        <a:buSzTx/>
                        <a:buFontTx/>
                        <a:buNone/>
                        <a:tabLst/>
                        <a:defRPr/>
                      </a:pPr>
                      <a:endParaRPr lang="en-US" sz="1800" b="1" kern="100" dirty="0">
                        <a:effectLst/>
                      </a:endParaRPr>
                    </a:p>
                    <a:p>
                      <a:pPr marL="0" marR="0" lvl="0" indent="0" algn="l" defTabSz="609585" rtl="0" eaLnBrk="1" fontAlgn="auto" latinLnBrk="0" hangingPunct="1">
                        <a:lnSpc>
                          <a:spcPct val="107000"/>
                        </a:lnSpc>
                        <a:spcBef>
                          <a:spcPts val="0"/>
                        </a:spcBef>
                        <a:spcAft>
                          <a:spcPts val="0"/>
                        </a:spcAft>
                        <a:buClrTx/>
                        <a:buSzTx/>
                        <a:buFontTx/>
                        <a:buNone/>
                        <a:tabLst/>
                        <a:defRPr/>
                      </a:pPr>
                      <a:r>
                        <a:rPr lang="zh-CN" sz="1800" b="1" dirty="0">
                          <a:effectLst/>
                        </a:rPr>
                        <a:t>FSC-STD- 40-004 </a:t>
                      </a:r>
                      <a:br>
                        <a:rPr lang="en-US" altLang="zh-CN" sz="1800" b="1" dirty="0">
                          <a:effectLst/>
                        </a:rPr>
                      </a:br>
                      <a:r>
                        <a:rPr lang="zh-CN" sz="1800" b="1" dirty="0">
                          <a:effectLst/>
                        </a:rPr>
                        <a:t>V3-1，第7.4条</a:t>
                      </a:r>
                    </a:p>
                  </a:txBody>
                  <a:tcPr marL="68580" marR="144000" marT="0" marB="0" anchor="ctr"/>
                </a:tc>
                <a:tc>
                  <a:txBody>
                    <a:bodyPr/>
                    <a:lstStyle/>
                    <a:p>
                      <a:pPr marL="0" marR="0">
                        <a:lnSpc>
                          <a:spcPct val="107000"/>
                        </a:lnSpc>
                        <a:spcBef>
                          <a:spcPts val="0"/>
                        </a:spcBef>
                        <a:spcAft>
                          <a:spcPts val="0"/>
                        </a:spcAft>
                      </a:pPr>
                      <a:r>
                        <a:rPr lang="zh-CN" sz="1800" b="1" dirty="0">
                          <a:effectLst/>
                        </a:rPr>
                        <a:t>核心议题/聚焦领域</a:t>
                      </a:r>
                    </a:p>
                  </a:txBody>
                  <a:tcPr marL="68580" marR="144000" marT="0" marB="0" anchor="ctr"/>
                </a:tc>
                <a:tc>
                  <a:txBody>
                    <a:bodyPr/>
                    <a:lstStyle/>
                    <a:p>
                      <a:pPr marL="0" marR="0">
                        <a:lnSpc>
                          <a:spcPct val="107000"/>
                        </a:lnSpc>
                        <a:spcBef>
                          <a:spcPts val="0"/>
                        </a:spcBef>
                        <a:spcAft>
                          <a:spcPts val="0"/>
                        </a:spcAft>
                      </a:pPr>
                      <a:r>
                        <a:rPr lang="zh-CN" sz="1800" b="1" dirty="0">
                          <a:effectLst/>
                        </a:rPr>
                        <a:t>目的/合规</a:t>
                      </a:r>
                    </a:p>
                  </a:txBody>
                  <a:tcPr marL="68580" marR="144000" marT="0" marB="0" anchor="ctr"/>
                </a:tc>
                <a:extLst>
                  <a:ext uri="{0D108BD9-81ED-4DB2-BD59-A6C34878D82A}">
                    <a16:rowId xmlns:a16="http://schemas.microsoft.com/office/drawing/2014/main" val="759490710"/>
                  </a:ext>
                </a:extLst>
              </a:tr>
              <a:tr h="881076">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歧视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07000"/>
                        </a:lnSpc>
                        <a:spcBef>
                          <a:spcPts val="0"/>
                        </a:spcBef>
                        <a:spcAft>
                          <a:spcPts val="0"/>
                        </a:spcAft>
                      </a:pPr>
                      <a:r>
                        <a:rPr lang="zh-CN" sz="1800" dirty="0">
                          <a:effectLst/>
                        </a:rPr>
                        <a:t>关于歧视的法律规定</a:t>
                      </a:r>
                    </a:p>
                  </a:txBody>
                  <a:tcPr marL="68580" marR="144000" marT="0" marB="0"/>
                </a:tc>
                <a:tc>
                  <a:txBody>
                    <a:bodyPr/>
                    <a:lstStyle/>
                    <a:p>
                      <a:pPr marL="0" marR="0" algn="just">
                        <a:lnSpc>
                          <a:spcPct val="107000"/>
                        </a:lnSpc>
                        <a:spcBef>
                          <a:spcPts val="0"/>
                        </a:spcBef>
                        <a:spcAft>
                          <a:spcPts val="0"/>
                        </a:spcAft>
                      </a:pPr>
                      <a:r>
                        <a:rPr lang="zh-CN" sz="1800" dirty="0">
                          <a:effectLst/>
                        </a:rPr>
                        <a:t>是否存在涵盖歧视的法律</a:t>
                      </a:r>
                      <a:br>
                        <a:rPr lang="en-US" altLang="zh-CN" sz="1800" dirty="0">
                          <a:effectLst/>
                        </a:rPr>
                      </a:br>
                      <a:r>
                        <a:rPr lang="zh-CN" sz="1800" dirty="0">
                          <a:effectLst/>
                        </a:rPr>
                        <a:t>规定</a:t>
                      </a:r>
                    </a:p>
                  </a:txBody>
                  <a:tcPr marL="68580" marR="144000" marT="0" marB="0"/>
                </a:tc>
                <a:extLst>
                  <a:ext uri="{0D108BD9-81ED-4DB2-BD59-A6C34878D82A}">
                    <a16:rowId xmlns:a16="http://schemas.microsoft.com/office/drawing/2014/main" val="3910909891"/>
                  </a:ext>
                </a:extLst>
              </a:tr>
              <a:tr h="881076">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07000"/>
                        </a:lnSpc>
                        <a:spcBef>
                          <a:spcPts val="0"/>
                        </a:spcBef>
                        <a:spcAft>
                          <a:spcPts val="0"/>
                        </a:spcAft>
                      </a:pPr>
                      <a:r>
                        <a:rPr lang="zh-CN" sz="1800" dirty="0">
                          <a:effectLst/>
                        </a:rPr>
                        <a:t>政府保护</a:t>
                      </a:r>
                    </a:p>
                  </a:txBody>
                  <a:tcPr marL="68580" marR="144000" marT="0" marB="0"/>
                </a:tc>
                <a:tc>
                  <a:txBody>
                    <a:bodyPr/>
                    <a:lstStyle/>
                    <a:p>
                      <a:pPr marL="0" marR="0" algn="just">
                        <a:lnSpc>
                          <a:spcPct val="107000"/>
                        </a:lnSpc>
                        <a:spcBef>
                          <a:spcPts val="0"/>
                        </a:spcBef>
                        <a:spcAft>
                          <a:spcPts val="0"/>
                        </a:spcAft>
                      </a:pPr>
                      <a:r>
                        <a:rPr lang="zh-CN" sz="1800" dirty="0">
                          <a:effectLst/>
                        </a:rPr>
                        <a:t>是否存在保护任何人遭受</a:t>
                      </a:r>
                      <a:br>
                        <a:rPr lang="en-US" altLang="zh-CN" sz="1800" dirty="0">
                          <a:effectLst/>
                        </a:rPr>
                      </a:br>
                      <a:r>
                        <a:rPr lang="zh-CN" sz="1800" dirty="0">
                          <a:effectLst/>
                        </a:rPr>
                        <a:t>歧视的法律规定</a:t>
                      </a:r>
                    </a:p>
                  </a:txBody>
                  <a:tcPr marL="68580" marR="144000" marT="0" marB="0"/>
                </a:tc>
                <a:extLst>
                  <a:ext uri="{0D108BD9-81ED-4DB2-BD59-A6C34878D82A}">
                    <a16:rowId xmlns:a16="http://schemas.microsoft.com/office/drawing/2014/main" val="2080155999"/>
                  </a:ext>
                </a:extLst>
              </a:tr>
              <a:tr h="1018498">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07000"/>
                        </a:lnSpc>
                        <a:spcBef>
                          <a:spcPts val="0"/>
                        </a:spcBef>
                        <a:spcAft>
                          <a:spcPts val="0"/>
                        </a:spcAft>
                      </a:pPr>
                      <a:r>
                        <a:rPr lang="zh-CN" sz="1800" dirty="0">
                          <a:effectLst/>
                        </a:rPr>
                        <a:t>性别平等与多元</a:t>
                      </a:r>
                      <a:r>
                        <a:rPr lang="zh-CN" altLang="en-US" sz="1800" dirty="0">
                          <a:effectLst/>
                        </a:rPr>
                        <a:t>化</a:t>
                      </a:r>
                      <a:endParaRPr lang="zh-CN" sz="1800" dirty="0">
                        <a:effectLst/>
                      </a:endParaRPr>
                    </a:p>
                  </a:txBody>
                  <a:tcPr marL="68580" marR="144000" marT="0" marB="0"/>
                </a:tc>
                <a:tc>
                  <a:txBody>
                    <a:bodyPr/>
                    <a:lstStyle/>
                    <a:p>
                      <a:pPr marL="0" marR="0" lvl="0" algn="just">
                        <a:lnSpc>
                          <a:spcPct val="107000"/>
                        </a:lnSpc>
                        <a:spcBef>
                          <a:spcPts val="0"/>
                        </a:spcBef>
                        <a:spcAft>
                          <a:spcPts val="0"/>
                        </a:spcAft>
                        <a:buNone/>
                      </a:pPr>
                      <a:r>
                        <a:rPr lang="zh-CN" sz="1800" b="0" u="none" strike="noStrike" baseline="0" noProof="0" dirty="0">
                          <a:solidFill>
                            <a:srgbClr val="2B2E2F"/>
                          </a:solidFill>
                          <a:effectLst/>
                        </a:rPr>
                        <a:t>员工的技能和所做贡献是否受到重视（在晋升层面常存在歧视）</a:t>
                      </a:r>
                    </a:p>
                  </a:txBody>
                  <a:tcPr marL="68580" marR="144000" marT="0" marB="0"/>
                </a:tc>
                <a:extLst>
                  <a:ext uri="{0D108BD9-81ED-4DB2-BD59-A6C34878D82A}">
                    <a16:rowId xmlns:a16="http://schemas.microsoft.com/office/drawing/2014/main" val="3141321309"/>
                  </a:ext>
                </a:extLst>
              </a:tr>
              <a:tr h="734262">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07000"/>
                        </a:lnSpc>
                        <a:spcBef>
                          <a:spcPts val="0"/>
                        </a:spcBef>
                        <a:spcAft>
                          <a:spcPts val="0"/>
                        </a:spcAft>
                      </a:pPr>
                      <a:r>
                        <a:rPr lang="zh-CN" sz="1800" dirty="0">
                          <a:effectLst/>
                        </a:rPr>
                        <a:t>平等</a:t>
                      </a:r>
                      <a:r>
                        <a:rPr lang="zh-CN" altLang="en-US" sz="1800" dirty="0">
                          <a:effectLst/>
                        </a:rPr>
                        <a:t>原则</a:t>
                      </a:r>
                      <a:endParaRPr lang="zh-CN" sz="1800" dirty="0">
                        <a:effectLst/>
                      </a:endParaRPr>
                    </a:p>
                  </a:txBody>
                  <a:tcPr marL="68580" marR="144000" marT="0" marB="0"/>
                </a:tc>
                <a:tc>
                  <a:txBody>
                    <a:bodyPr/>
                    <a:lstStyle/>
                    <a:p>
                      <a:pPr marL="0" marR="0" lvl="0" algn="l">
                        <a:lnSpc>
                          <a:spcPct val="107000"/>
                        </a:lnSpc>
                        <a:spcBef>
                          <a:spcPts val="0"/>
                        </a:spcBef>
                        <a:spcAft>
                          <a:spcPts val="0"/>
                        </a:spcAft>
                        <a:buNone/>
                      </a:pPr>
                      <a:r>
                        <a:rPr lang="zh-CN" sz="1800" b="0" u="none" strike="noStrike" baseline="0" noProof="0" dirty="0">
                          <a:solidFill>
                            <a:srgbClr val="2B2E2F"/>
                          </a:solidFill>
                          <a:effectLst/>
                        </a:rPr>
                        <a:t>员工是否享有平等机会与</a:t>
                      </a:r>
                      <a:br>
                        <a:rPr lang="en-US" altLang="zh-CN" sz="1800" b="0" u="none" strike="noStrike" baseline="0" noProof="0" dirty="0">
                          <a:solidFill>
                            <a:srgbClr val="2B2E2F"/>
                          </a:solidFill>
                          <a:effectLst/>
                        </a:rPr>
                      </a:br>
                      <a:r>
                        <a:rPr lang="zh-CN" sz="1800" b="0" u="none" strike="noStrike" baseline="0" noProof="0" dirty="0">
                          <a:solidFill>
                            <a:srgbClr val="2B2E2F"/>
                          </a:solidFill>
                          <a:effectLst/>
                        </a:rPr>
                        <a:t>待遇</a:t>
                      </a:r>
                    </a:p>
                  </a:txBody>
                  <a:tcPr marL="68580" marR="144000" marT="0" marB="0"/>
                </a:tc>
                <a:extLst>
                  <a:ext uri="{0D108BD9-81ED-4DB2-BD59-A6C34878D82A}">
                    <a16:rowId xmlns:a16="http://schemas.microsoft.com/office/drawing/2014/main" val="229929676"/>
                  </a:ext>
                </a:extLst>
              </a:tr>
              <a:tr h="881076">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07000"/>
                        </a:lnSpc>
                        <a:spcBef>
                          <a:spcPts val="0"/>
                        </a:spcBef>
                        <a:spcAft>
                          <a:spcPts val="0"/>
                        </a:spcAft>
                      </a:pPr>
                      <a:r>
                        <a:rPr lang="zh-CN" sz="1800" dirty="0">
                          <a:effectLst/>
                        </a:rPr>
                        <a:t>其他歧视（年龄、残障、性取向、宗教信仰等）</a:t>
                      </a:r>
                    </a:p>
                  </a:txBody>
                  <a:tcPr marL="68580" marR="144000" marT="0" marB="0"/>
                </a:tc>
                <a:tc>
                  <a:txBody>
                    <a:bodyPr/>
                    <a:lstStyle/>
                    <a:p>
                      <a:pPr marL="0" marR="0" algn="just">
                        <a:lnSpc>
                          <a:spcPct val="107000"/>
                        </a:lnSpc>
                        <a:spcBef>
                          <a:spcPts val="300"/>
                        </a:spcBef>
                        <a:spcAft>
                          <a:spcPts val="300"/>
                        </a:spcAft>
                      </a:pPr>
                      <a:r>
                        <a:rPr lang="zh-CN" sz="1800" dirty="0">
                          <a:effectLst/>
                        </a:rPr>
                        <a:t>是否制定了消除招聘、晋升及职场环境中系统性障碍的政策</a:t>
                      </a:r>
                    </a:p>
                  </a:txBody>
                  <a:tcPr marL="68580" marR="144000" marT="0" marB="0"/>
                </a:tc>
                <a:extLst>
                  <a:ext uri="{0D108BD9-81ED-4DB2-BD59-A6C34878D82A}">
                    <a16:rowId xmlns:a16="http://schemas.microsoft.com/office/drawing/2014/main" val="223578770"/>
                  </a:ext>
                </a:extLst>
              </a:tr>
            </a:tbl>
          </a:graphicData>
        </a:graphic>
      </p:graphicFrame>
      <p:sp>
        <p:nvSpPr>
          <p:cNvPr id="7" name="Title 1">
            <a:extLst>
              <a:ext uri="{FF2B5EF4-FFF2-40B4-BE49-F238E27FC236}">
                <a16:creationId xmlns:a16="http://schemas.microsoft.com/office/drawing/2014/main" id="{BA34A90F-265A-4444-B1ED-2F611C78AFDD}"/>
              </a:ext>
            </a:extLst>
          </p:cNvPr>
          <p:cNvSpPr txBox="1">
            <a:spLocks/>
          </p:cNvSpPr>
          <p:nvPr/>
        </p:nvSpPr>
        <p:spPr>
          <a:xfrm>
            <a:off x="412463" y="406865"/>
            <a:ext cx="8758828" cy="758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sz="2800" b="1"/>
              <a:t>FSC核心劳工要求审核 – 最佳实践指南 </a:t>
            </a:r>
          </a:p>
        </p:txBody>
      </p:sp>
      <p:graphicFrame>
        <p:nvGraphicFramePr>
          <p:cNvPr id="2" name="Table 1">
            <a:extLst>
              <a:ext uri="{FF2B5EF4-FFF2-40B4-BE49-F238E27FC236}">
                <a16:creationId xmlns:a16="http://schemas.microsoft.com/office/drawing/2014/main" id="{FBB96B3C-82CD-5B74-EFEE-01AA81E11402}"/>
              </a:ext>
            </a:extLst>
          </p:cNvPr>
          <p:cNvGraphicFramePr>
            <a:graphicFrameLocks noGrp="1"/>
          </p:cNvGraphicFramePr>
          <p:nvPr>
            <p:extLst>
              <p:ext uri="{D42A27DB-BD31-4B8C-83A1-F6EECF244321}">
                <p14:modId xmlns:p14="http://schemas.microsoft.com/office/powerpoint/2010/main" val="3544581035"/>
              </p:ext>
            </p:extLst>
          </p:nvPr>
        </p:nvGraphicFramePr>
        <p:xfrm>
          <a:off x="8909938" y="1278814"/>
          <a:ext cx="3162457" cy="3413760"/>
        </p:xfrm>
        <a:graphic>
          <a:graphicData uri="http://schemas.openxmlformats.org/drawingml/2006/table">
            <a:tbl>
              <a:tblPr firstRow="1" bandRow="1">
                <a:tableStyleId>{073A0DAA-6AF3-43AB-8588-CEC1D06C72B9}</a:tableStyleId>
              </a:tblPr>
              <a:tblGrid>
                <a:gridCol w="3162457">
                  <a:extLst>
                    <a:ext uri="{9D8B030D-6E8A-4147-A177-3AD203B41FA5}">
                      <a16:colId xmlns:a16="http://schemas.microsoft.com/office/drawing/2014/main" val="1902414553"/>
                    </a:ext>
                  </a:extLst>
                </a:gridCol>
              </a:tblGrid>
              <a:tr h="387911">
                <a:tc>
                  <a:txBody>
                    <a:bodyPr/>
                    <a:lstStyle/>
                    <a:p>
                      <a:r>
                        <a:rPr lang="zh-CN" sz="2000" dirty="0">
                          <a:latin typeface="+mj-lt"/>
                          <a:ea typeface="SimSun"/>
                        </a:rPr>
                        <a:t>讨论</a:t>
                      </a:r>
                    </a:p>
                  </a:txBody>
                  <a:tcPr/>
                </a:tc>
                <a:extLst>
                  <a:ext uri="{0D108BD9-81ED-4DB2-BD59-A6C34878D82A}">
                    <a16:rowId xmlns:a16="http://schemas.microsoft.com/office/drawing/2014/main" val="2062977448"/>
                  </a:ext>
                </a:extLst>
              </a:tr>
              <a:tr h="1005840">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Q1.</a:t>
                      </a:r>
                      <a:r>
                        <a:rPr lang="en-US" altLang="zh-CN" sz="2000" b="1" dirty="0">
                          <a:latin typeface="+mj-lt"/>
                          <a:ea typeface="SimSun"/>
                        </a:rPr>
                        <a:t>	</a:t>
                      </a:r>
                      <a:r>
                        <a:rPr lang="zh-CN" sz="2000" dirty="0">
                          <a:latin typeface="+mj-lt"/>
                          <a:ea typeface="SimSun"/>
                        </a:rPr>
                        <a:t>您需要调阅哪种类型的文件/记录？ </a:t>
                      </a:r>
                    </a:p>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2000" dirty="0">
                        <a:latin typeface="+mj-lt"/>
                      </a:endParaRPr>
                    </a:p>
                  </a:txBody>
                  <a:tcPr anchor="ctr"/>
                </a:tc>
                <a:extLst>
                  <a:ext uri="{0D108BD9-81ED-4DB2-BD59-A6C34878D82A}">
                    <a16:rowId xmlns:a16="http://schemas.microsoft.com/office/drawing/2014/main" val="819185674"/>
                  </a:ext>
                </a:extLst>
              </a:tr>
              <a:tr h="1005840">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Q2.</a:t>
                      </a:r>
                      <a:r>
                        <a:rPr lang="en-US" altLang="zh-CN" sz="2000" b="1" dirty="0">
                          <a:latin typeface="+mj-lt"/>
                          <a:ea typeface="SimSun"/>
                        </a:rPr>
                        <a:t>	</a:t>
                      </a:r>
                      <a:r>
                        <a:rPr lang="zh-CN" sz="2000" dirty="0">
                          <a:latin typeface="+mj-lt"/>
                          <a:ea typeface="SimSun"/>
                        </a:rPr>
                        <a:t>您需要考虑与哪些人进行谈话？</a:t>
                      </a:r>
                    </a:p>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2000" dirty="0">
                        <a:latin typeface="+mj-lt"/>
                      </a:endParaRPr>
                    </a:p>
                  </a:txBody>
                  <a:tcPr anchor="ctr"/>
                </a:tc>
                <a:extLst>
                  <a:ext uri="{0D108BD9-81ED-4DB2-BD59-A6C34878D82A}">
                    <a16:rowId xmlns:a16="http://schemas.microsoft.com/office/drawing/2014/main" val="187084507"/>
                  </a:ext>
                </a:extLst>
              </a:tr>
              <a:tr h="1005840">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Q3.</a:t>
                      </a:r>
                      <a:r>
                        <a:rPr lang="en-US" altLang="zh-CN" sz="2000" b="1" dirty="0">
                          <a:latin typeface="+mj-lt"/>
                          <a:ea typeface="SimSun"/>
                        </a:rPr>
                        <a:t>	</a:t>
                      </a:r>
                      <a:r>
                        <a:rPr lang="zh-CN" sz="2000" dirty="0">
                          <a:latin typeface="+mj-lt"/>
                          <a:ea typeface="SimSun"/>
                        </a:rPr>
                        <a:t>培训、晋升等政策如何？这些是否重要？ </a:t>
                      </a:r>
                    </a:p>
                  </a:txBody>
                  <a:tcPr anchor="ctr"/>
                </a:tc>
                <a:extLst>
                  <a:ext uri="{0D108BD9-81ED-4DB2-BD59-A6C34878D82A}">
                    <a16:rowId xmlns:a16="http://schemas.microsoft.com/office/drawing/2014/main" val="2465659037"/>
                  </a:ext>
                </a:extLst>
              </a:tr>
            </a:tbl>
          </a:graphicData>
        </a:graphic>
      </p:graphicFrame>
    </p:spTree>
    <p:extLst>
      <p:ext uri="{BB962C8B-B14F-4D97-AF65-F5344CB8AC3E}">
        <p14:creationId xmlns:p14="http://schemas.microsoft.com/office/powerpoint/2010/main" val="5425056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71496DF-72AE-44F4-9937-2C0A1A34E9D6}"/>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15</a:t>
            </a:fld>
            <a:endParaRPr kumimoji="0" lang="en-US" sz="1200" b="0" i="0" u="none" strike="noStrike" kern="1200" cap="none" spc="0" normalizeH="0" baseline="0" noProof="0" dirty="0">
              <a:ln>
                <a:noFill/>
              </a:ln>
              <a:solidFill>
                <a:srgbClr val="8B8C8C"/>
              </a:solidFill>
              <a:effectLst/>
              <a:uLnTx/>
              <a:uFillTx/>
              <a:latin typeface="Avenir"/>
              <a:sym typeface="Avenir"/>
            </a:endParaRPr>
          </a:p>
        </p:txBody>
      </p:sp>
      <p:sp>
        <p:nvSpPr>
          <p:cNvPr id="6" name="Google Shape;395;p7">
            <a:extLst>
              <a:ext uri="{FF2B5EF4-FFF2-40B4-BE49-F238E27FC236}">
                <a16:creationId xmlns:a16="http://schemas.microsoft.com/office/drawing/2014/main" id="{B19239B7-8591-E2D4-F4CD-B8010035F71D}"/>
              </a:ext>
            </a:extLst>
          </p:cNvPr>
          <p:cNvSpPr txBox="1">
            <a:spLocks/>
          </p:cNvSpPr>
          <p:nvPr/>
        </p:nvSpPr>
        <p:spPr>
          <a:xfrm>
            <a:off x="438869" y="489991"/>
            <a:ext cx="3486150" cy="825500"/>
          </a:xfrm>
          <a:prstGeom prst="rect">
            <a:avLst/>
          </a:prstGeom>
          <a:noFill/>
          <a:ln>
            <a:noFill/>
          </a:ln>
        </p:spPr>
        <p:txBody>
          <a:bodyPr spcFirstLastPara="1" wrap="square" lIns="91425" tIns="45700" rIns="91425" bIns="45700" anchor="b" anchorCtr="0">
            <a:normAutofit fontScale="975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ct val="88888"/>
            </a:pPr>
            <a:r>
              <a:rPr lang="zh-CN" sz="2800" b="1">
                <a:solidFill>
                  <a:schemeClr val="tx1"/>
                </a:solidFill>
                <a:latin typeface="+mj-lt"/>
                <a:ea typeface="SimSun"/>
                <a:cs typeface="+mj-cs"/>
              </a:rPr>
              <a:t>练习</a:t>
            </a:r>
          </a:p>
        </p:txBody>
      </p:sp>
      <p:sp>
        <p:nvSpPr>
          <p:cNvPr id="8" name="Google Shape;396;p7">
            <a:extLst>
              <a:ext uri="{FF2B5EF4-FFF2-40B4-BE49-F238E27FC236}">
                <a16:creationId xmlns:a16="http://schemas.microsoft.com/office/drawing/2014/main" id="{85577857-1C4A-FD51-70DF-A42E91AF0B1E}"/>
              </a:ext>
            </a:extLst>
          </p:cNvPr>
          <p:cNvSpPr txBox="1"/>
          <p:nvPr/>
        </p:nvSpPr>
        <p:spPr>
          <a:xfrm>
            <a:off x="593162" y="1635257"/>
            <a:ext cx="7879506" cy="3819880"/>
          </a:xfrm>
          <a:prstGeom prst="rect">
            <a:avLst/>
          </a:prstGeom>
          <a:solidFill>
            <a:schemeClr val="lt1"/>
          </a:solidFill>
          <a:ln>
            <a:noFill/>
          </a:ln>
        </p:spPr>
        <p:txBody>
          <a:bodyPr spcFirstLastPara="1" wrap="square" lIns="0" tIns="0" rIns="180000" bIns="0" anchor="t" anchorCtr="0">
            <a:normAutofit/>
          </a:bodyPr>
          <a:lstStyle/>
          <a:p>
            <a:pPr marL="0" marR="0" lvl="0" indent="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zh-CN" sz="2400" b="0" i="0" u="none" strike="noStrike" cap="none" normalizeH="0" baseline="0" noProof="0" dirty="0">
                <a:ln>
                  <a:noFill/>
                </a:ln>
                <a:solidFill>
                  <a:prstClr val="black"/>
                </a:solidFill>
                <a:effectLst/>
                <a:uLnTx/>
                <a:uFillTx/>
                <a:latin typeface="+mj-lt"/>
                <a:ea typeface="SimSun"/>
              </a:rPr>
              <a:t>审核期间对工资单进行了审查。抽查了</a:t>
            </a:r>
            <a:r>
              <a:rPr kumimoji="0" lang="zh-CN" sz="2400" b="0" i="0" u="sng" strike="noStrike" cap="none" normalizeH="0" baseline="0" noProof="0" dirty="0">
                <a:ln>
                  <a:noFill/>
                </a:ln>
                <a:solidFill>
                  <a:prstClr val="black"/>
                </a:solidFill>
                <a:effectLst/>
                <a:uLnTx/>
                <a:uFillTx/>
                <a:latin typeface="+mj-lt"/>
                <a:ea typeface="SimSun"/>
              </a:rPr>
              <a:t>同一团队且岗位相同</a:t>
            </a:r>
            <a:r>
              <a:rPr kumimoji="0" lang="zh-CN" sz="2400" b="0" i="0" u="none" strike="noStrike" cap="none" normalizeH="0" baseline="0" noProof="0" dirty="0">
                <a:ln>
                  <a:noFill/>
                </a:ln>
                <a:solidFill>
                  <a:prstClr val="black"/>
                </a:solidFill>
                <a:effectLst/>
                <a:uLnTx/>
                <a:uFillTx/>
                <a:latin typeface="+mj-lt"/>
                <a:ea typeface="SimSun"/>
              </a:rPr>
              <a:t>的3名员工的工资单，经审查发现，公司为这3位员工发放的工资存在差异。 </a:t>
            </a:r>
          </a:p>
          <a:p>
            <a:pPr marL="0" marR="0" lvl="0" indent="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zh-CN" sz="2400" b="0" i="0" u="sng" strike="noStrike" cap="none" normalizeH="0" baseline="0" noProof="0" dirty="0">
                <a:ln>
                  <a:noFill/>
                </a:ln>
                <a:solidFill>
                  <a:prstClr val="black"/>
                </a:solidFill>
                <a:effectLst/>
                <a:uLnTx/>
                <a:uFillTx/>
                <a:latin typeface="+mj-lt"/>
                <a:ea typeface="SimSun"/>
              </a:rPr>
              <a:t>公司未能解释</a:t>
            </a:r>
            <a:r>
              <a:rPr kumimoji="0" lang="zh-CN" sz="2400" b="0" i="0" u="none" strike="noStrike" cap="none" normalizeH="0" baseline="0" noProof="0" dirty="0">
                <a:ln>
                  <a:noFill/>
                </a:ln>
                <a:solidFill>
                  <a:prstClr val="black"/>
                </a:solidFill>
                <a:effectLst/>
                <a:uLnTx/>
                <a:uFillTx/>
                <a:latin typeface="+mj-lt"/>
                <a:ea typeface="SimSun"/>
              </a:rPr>
              <a:t>工资差异背后的原因。 </a:t>
            </a:r>
          </a:p>
        </p:txBody>
      </p:sp>
      <p:graphicFrame>
        <p:nvGraphicFramePr>
          <p:cNvPr id="3" name="Table 2">
            <a:extLst>
              <a:ext uri="{FF2B5EF4-FFF2-40B4-BE49-F238E27FC236}">
                <a16:creationId xmlns:a16="http://schemas.microsoft.com/office/drawing/2014/main" id="{9E467A65-33DD-C4C6-38F3-5CBE6DE0DAA1}"/>
              </a:ext>
            </a:extLst>
          </p:cNvPr>
          <p:cNvGraphicFramePr>
            <a:graphicFrameLocks noGrp="1"/>
          </p:cNvGraphicFramePr>
          <p:nvPr>
            <p:extLst>
              <p:ext uri="{D42A27DB-BD31-4B8C-83A1-F6EECF244321}">
                <p14:modId xmlns:p14="http://schemas.microsoft.com/office/powerpoint/2010/main" val="2908922145"/>
              </p:ext>
            </p:extLst>
          </p:nvPr>
        </p:nvGraphicFramePr>
        <p:xfrm>
          <a:off x="8472668" y="1635257"/>
          <a:ext cx="3514522" cy="2314904"/>
        </p:xfrm>
        <a:graphic>
          <a:graphicData uri="http://schemas.openxmlformats.org/drawingml/2006/table">
            <a:tbl>
              <a:tblPr firstRow="1" bandRow="1">
                <a:tableStyleId>{073A0DAA-6AF3-43AB-8588-CEC1D06C72B9}</a:tableStyleId>
              </a:tblPr>
              <a:tblGrid>
                <a:gridCol w="3514522">
                  <a:extLst>
                    <a:ext uri="{9D8B030D-6E8A-4147-A177-3AD203B41FA5}">
                      <a16:colId xmlns:a16="http://schemas.microsoft.com/office/drawing/2014/main" val="4149987725"/>
                    </a:ext>
                  </a:extLst>
                </a:gridCol>
              </a:tblGrid>
              <a:tr h="387911">
                <a:tc>
                  <a:txBody>
                    <a:bodyPr/>
                    <a:lstStyle/>
                    <a:p>
                      <a:r>
                        <a:rPr lang="zh-CN" sz="2000" dirty="0">
                          <a:latin typeface="+mj-lt"/>
                          <a:ea typeface="SimSun"/>
                        </a:rPr>
                        <a:t>讨论</a:t>
                      </a:r>
                    </a:p>
                  </a:txBody>
                  <a:tcPr/>
                </a:tc>
                <a:extLst>
                  <a:ext uri="{0D108BD9-81ED-4DB2-BD59-A6C34878D82A}">
                    <a16:rowId xmlns:a16="http://schemas.microsoft.com/office/drawing/2014/main" val="567325550"/>
                  </a:ext>
                </a:extLst>
              </a:tr>
              <a:tr h="959332">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lang="zh-CN" sz="2000" b="1" dirty="0">
                          <a:latin typeface="+mj-lt"/>
                          <a:ea typeface="SimSun"/>
                          <a:cs typeface="Avenir"/>
                          <a:sym typeface="Avenir"/>
                        </a:rPr>
                        <a:t>Q1.</a:t>
                      </a:r>
                      <a:r>
                        <a:rPr lang="en-US" altLang="zh-CN" sz="2000" b="1" dirty="0">
                          <a:latin typeface="+mj-lt"/>
                          <a:ea typeface="SimSun"/>
                          <a:cs typeface="Avenir"/>
                          <a:sym typeface="Avenir"/>
                        </a:rPr>
                        <a:t> </a:t>
                      </a:r>
                      <a:r>
                        <a:rPr kumimoji="0" lang="zh-CN" sz="2000" b="0" i="0" u="none" strike="noStrike" cap="none" normalizeH="0" baseline="0" noProof="0" dirty="0">
                          <a:ln>
                            <a:noFill/>
                          </a:ln>
                          <a:solidFill>
                            <a:srgbClr val="000000"/>
                          </a:solidFill>
                          <a:effectLst/>
                          <a:uLnTx/>
                          <a:uFillTx/>
                          <a:latin typeface="+mj-lt"/>
                          <a:ea typeface="SimSun"/>
                          <a:cs typeface="Avenir"/>
                          <a:sym typeface="Avenir"/>
                        </a:rPr>
                        <a:t>这种情况是否构成</a:t>
                      </a:r>
                      <a:r>
                        <a:rPr kumimoji="0" lang="zh-CN" altLang="en-US" sz="2000" b="0" i="0" u="none" strike="noStrike" cap="none" normalizeH="0" baseline="0" noProof="0" dirty="0">
                          <a:ln>
                            <a:noFill/>
                          </a:ln>
                          <a:solidFill>
                            <a:srgbClr val="000000"/>
                          </a:solidFill>
                          <a:effectLst/>
                          <a:uLnTx/>
                          <a:uFillTx/>
                          <a:latin typeface="+mj-lt"/>
                          <a:ea typeface="SimSun"/>
                          <a:cs typeface="Avenir"/>
                          <a:sym typeface="Avenir"/>
                        </a:rPr>
                        <a:t>不符合项</a:t>
                      </a:r>
                      <a:r>
                        <a:rPr kumimoji="0" lang="zh-CN" sz="2000" b="0" i="0" u="none" strike="noStrike" cap="none" normalizeH="0" baseline="0" noProof="0" dirty="0">
                          <a:ln>
                            <a:noFill/>
                          </a:ln>
                          <a:solidFill>
                            <a:srgbClr val="000000"/>
                          </a:solidFill>
                          <a:effectLst/>
                          <a:uLnTx/>
                          <a:uFillTx/>
                          <a:latin typeface="+mj-lt"/>
                          <a:ea typeface="SimSun"/>
                          <a:cs typeface="Avenir"/>
                          <a:sym typeface="Avenir"/>
                        </a:rPr>
                        <a:t>？ </a:t>
                      </a:r>
                    </a:p>
                  </a:txBody>
                  <a:tcPr anchor="ctr"/>
                </a:tc>
                <a:extLst>
                  <a:ext uri="{0D108BD9-81ED-4DB2-BD59-A6C34878D82A}">
                    <a16:rowId xmlns:a16="http://schemas.microsoft.com/office/drawing/2014/main" val="2955280928"/>
                  </a:ext>
                </a:extLst>
              </a:tr>
              <a:tr h="959332">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lang="zh-CN" sz="2000" b="1" dirty="0">
                          <a:latin typeface="+mj-lt"/>
                          <a:ea typeface="SimSun"/>
                        </a:rPr>
                        <a:t>Q2.</a:t>
                      </a:r>
                      <a:r>
                        <a:rPr lang="en-US" altLang="zh-CN" sz="2000" b="1" dirty="0">
                          <a:latin typeface="+mj-lt"/>
                          <a:ea typeface="SimSun"/>
                        </a:rPr>
                        <a:t> </a:t>
                      </a:r>
                      <a:r>
                        <a:rPr lang="zh-CN" sz="2000" dirty="0">
                          <a:latin typeface="+mj-lt"/>
                          <a:ea typeface="SimSun"/>
                        </a:rPr>
                        <a:t>违反了哪项要求？ </a:t>
                      </a:r>
                    </a:p>
                  </a:txBody>
                  <a:tcPr anchor="ctr"/>
                </a:tc>
                <a:extLst>
                  <a:ext uri="{0D108BD9-81ED-4DB2-BD59-A6C34878D82A}">
                    <a16:rowId xmlns:a16="http://schemas.microsoft.com/office/drawing/2014/main" val="1689574547"/>
                  </a:ext>
                </a:extLst>
              </a:tr>
            </a:tbl>
          </a:graphicData>
        </a:graphic>
      </p:graphicFrame>
    </p:spTree>
    <p:extLst>
      <p:ext uri="{BB962C8B-B14F-4D97-AF65-F5344CB8AC3E}">
        <p14:creationId xmlns:p14="http://schemas.microsoft.com/office/powerpoint/2010/main" val="626736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DBC7EE-CF44-E125-C02F-EE9BAD21E34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D11DB72-4B11-77D7-FA5B-19B4F77C1E0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16</a:t>
            </a:fld>
            <a:endParaRPr kumimoji="0" lang="en-US" sz="1200" b="0" i="0" u="none" strike="noStrike" kern="1200" cap="none" spc="0" normalizeH="0" baseline="0" noProof="0" dirty="0">
              <a:ln>
                <a:noFill/>
              </a:ln>
              <a:solidFill>
                <a:srgbClr val="8B8C8C"/>
              </a:solidFill>
              <a:effectLst/>
              <a:uLnTx/>
              <a:uFillTx/>
              <a:latin typeface="Avenir"/>
              <a:sym typeface="Avenir"/>
            </a:endParaRPr>
          </a:p>
        </p:txBody>
      </p:sp>
      <p:sp>
        <p:nvSpPr>
          <p:cNvPr id="3" name="Title 2">
            <a:extLst>
              <a:ext uri="{FF2B5EF4-FFF2-40B4-BE49-F238E27FC236}">
                <a16:creationId xmlns:a16="http://schemas.microsoft.com/office/drawing/2014/main" id="{2E1FA23C-51C3-9CAD-2BD0-57055CE5DB9A}"/>
              </a:ext>
            </a:extLst>
          </p:cNvPr>
          <p:cNvSpPr>
            <a:spLocks noGrp="1"/>
          </p:cNvSpPr>
          <p:nvPr>
            <p:ph type="ctrTitle" idx="4294967295"/>
          </p:nvPr>
        </p:nvSpPr>
        <p:spPr>
          <a:xfrm>
            <a:off x="628818" y="1720405"/>
            <a:ext cx="9316848" cy="4017574"/>
          </a:xfrm>
        </p:spPr>
        <p:txBody>
          <a:bodyPr anchor="t">
            <a:noAutofit/>
          </a:bodyPr>
          <a:lstStyle/>
          <a:p>
            <a:pPr lvl="0">
              <a:lnSpc>
                <a:spcPct val="120000"/>
              </a:lnSpc>
              <a:defRPr/>
            </a:pPr>
            <a:r>
              <a:rPr kumimoji="0" lang="zh-CN" sz="2400" b="0" i="0" u="none" strike="noStrike" cap="none" normalizeH="0" baseline="0" noProof="0" dirty="0">
                <a:ln>
                  <a:noFill/>
                </a:ln>
                <a:solidFill>
                  <a:schemeClr val="tx1"/>
                </a:solidFill>
                <a:effectLst/>
                <a:uLnTx/>
                <a:uFillTx/>
                <a:latin typeface="+mj-lt"/>
                <a:ea typeface="SimSun"/>
                <a:cs typeface="+mn-cs"/>
              </a:rPr>
              <a:t>可能</a:t>
            </a:r>
            <a:r>
              <a:rPr kumimoji="0" lang="zh-CN" altLang="en-US" sz="2400" b="0" i="0" u="none" strike="noStrike" cap="none" normalizeH="0" baseline="0" noProof="0" dirty="0">
                <a:ln>
                  <a:noFill/>
                </a:ln>
                <a:solidFill>
                  <a:schemeClr val="tx1"/>
                </a:solidFill>
                <a:effectLst/>
                <a:uLnTx/>
                <a:uFillTx/>
                <a:latin typeface="+mj-lt"/>
                <a:ea typeface="SimSun"/>
                <a:cs typeface="+mn-cs"/>
              </a:rPr>
              <a:t>存在不符合项</a:t>
            </a:r>
            <a:r>
              <a:rPr kumimoji="0" lang="zh-CN" sz="2400" b="0" i="0" u="none" strike="noStrike" cap="none" normalizeH="0" baseline="0" noProof="0" dirty="0">
                <a:ln>
                  <a:noFill/>
                </a:ln>
                <a:solidFill>
                  <a:schemeClr val="tx1"/>
                </a:solidFill>
                <a:effectLst/>
                <a:uLnTx/>
                <a:uFillTx/>
                <a:latin typeface="+mj-lt"/>
                <a:ea typeface="SimSun"/>
                <a:cs typeface="+mn-cs"/>
              </a:rPr>
              <a:t>。</a:t>
            </a:r>
            <a:br>
              <a:rPr kumimoji="0" lang="zh-CN" sz="2400" b="0" i="0" u="none" strike="noStrike" cap="none" normalizeH="0" baseline="0" noProof="0" dirty="0">
                <a:ln>
                  <a:noFill/>
                </a:ln>
                <a:solidFill>
                  <a:schemeClr val="tx1"/>
                </a:solidFill>
                <a:effectLst/>
                <a:uLnTx/>
                <a:uFillTx/>
                <a:latin typeface="+mj-lt"/>
                <a:ea typeface="SimSun"/>
                <a:cs typeface="+mn-cs"/>
              </a:rPr>
            </a:br>
            <a:r>
              <a:rPr kumimoji="0" lang="zh-CN" sz="2400" b="0" i="0" u="none" strike="noStrike" cap="none" normalizeH="0" baseline="0" noProof="0" dirty="0">
                <a:ln>
                  <a:noFill/>
                </a:ln>
                <a:solidFill>
                  <a:schemeClr val="tx1"/>
                </a:solidFill>
                <a:effectLst/>
                <a:uLnTx/>
                <a:uFillTx/>
                <a:latin typeface="+mj-lt"/>
                <a:ea typeface="SimSun"/>
                <a:cs typeface="+mn-cs"/>
              </a:rPr>
              <a:t>由于未提供任何证据，这可能表明存在</a:t>
            </a:r>
            <a:r>
              <a:rPr kumimoji="0" lang="zh-CN" sz="2400" i="0" u="sng" strike="noStrike" cap="none" normalizeH="0" baseline="0" noProof="0" dirty="0">
                <a:ln>
                  <a:noFill/>
                </a:ln>
                <a:solidFill>
                  <a:schemeClr val="tx1"/>
                </a:solidFill>
                <a:effectLst/>
                <a:uLnTx/>
                <a:uFillTx/>
                <a:latin typeface="+mj-lt"/>
                <a:ea typeface="SimSun"/>
                <a:cs typeface="+mn-cs"/>
              </a:rPr>
              <a:t>潜在的</a:t>
            </a:r>
            <a:r>
              <a:rPr kumimoji="0" lang="zh-CN" sz="2400" b="0" i="0" u="none" strike="noStrike" cap="none" normalizeH="0" baseline="0" noProof="0" dirty="0">
                <a:ln>
                  <a:noFill/>
                </a:ln>
                <a:solidFill>
                  <a:schemeClr val="tx1"/>
                </a:solidFill>
                <a:effectLst/>
                <a:uLnTx/>
                <a:uFillTx/>
                <a:latin typeface="+mj-lt"/>
                <a:ea typeface="SimSun"/>
                <a:cs typeface="+mn-cs"/>
              </a:rPr>
              <a:t>歧视问题。</a:t>
            </a:r>
            <a:br>
              <a:rPr lang="zh-CN" sz="2400" b="0" i="0" u="none" strike="noStrike" cap="none" normalizeH="0" baseline="0" noProof="0" dirty="0">
                <a:ln>
                  <a:noFill/>
                </a:ln>
                <a:effectLst/>
                <a:uLnTx/>
                <a:uFillTx/>
                <a:latin typeface="+mj-lt"/>
                <a:ea typeface="SimSun"/>
                <a:cs typeface="+mn-cs"/>
              </a:rPr>
            </a:br>
            <a:br>
              <a:rPr lang="zh-CN" sz="2400" b="0" i="0" u="none" strike="noStrike" cap="none" normalizeH="0" baseline="0" noProof="0" dirty="0">
                <a:ln>
                  <a:noFill/>
                </a:ln>
                <a:effectLst/>
                <a:uLnTx/>
                <a:uFillTx/>
                <a:latin typeface="+mj-lt"/>
                <a:ea typeface="SimSun"/>
                <a:cs typeface="+mn-cs"/>
              </a:rPr>
            </a:br>
            <a:r>
              <a:rPr kumimoji="0" lang="zh-CN" sz="2400" b="1" i="0" u="none" strike="noStrike" cap="none" normalizeH="0" baseline="0" noProof="0" dirty="0">
                <a:ln>
                  <a:noFill/>
                </a:ln>
                <a:solidFill>
                  <a:schemeClr val="tx1"/>
                </a:solidFill>
                <a:effectLst/>
                <a:uLnTx/>
                <a:uFillTx/>
                <a:latin typeface="+mj-lt"/>
                <a:ea typeface="SimSun"/>
                <a:cs typeface="+mn-cs"/>
              </a:rPr>
              <a:t>为什么？</a:t>
            </a:r>
            <a:br>
              <a:rPr kumimoji="0" lang="zh-CN" sz="2400" b="0" i="0" u="none" strike="noStrike" cap="none" normalizeH="0" baseline="0" noProof="0" dirty="0">
                <a:ln>
                  <a:noFill/>
                </a:ln>
                <a:solidFill>
                  <a:schemeClr val="tx1"/>
                </a:solidFill>
                <a:effectLst/>
                <a:uLnTx/>
                <a:uFillTx/>
                <a:latin typeface="+mj-lt"/>
                <a:ea typeface="SimSun"/>
                <a:cs typeface="+mn-cs"/>
              </a:rPr>
            </a:br>
            <a:r>
              <a:rPr kumimoji="0" lang="zh-CN" sz="2400" b="0" i="0" u="none" strike="noStrike" cap="none" normalizeH="0" baseline="0" noProof="0" dirty="0">
                <a:ln>
                  <a:noFill/>
                </a:ln>
                <a:solidFill>
                  <a:schemeClr val="tx1"/>
                </a:solidFill>
                <a:effectLst/>
                <a:uLnTx/>
                <a:uFillTx/>
                <a:latin typeface="+mj-lt"/>
                <a:ea typeface="SimSun"/>
                <a:cs typeface="+mn-cs"/>
              </a:rPr>
              <a:t>证书持有者未能解释存在工资差异的原因。 </a:t>
            </a:r>
            <a:br>
              <a:rPr kumimoji="0" lang="zh-CN" sz="2400" b="0" i="0" u="none" strike="noStrike" cap="none" normalizeH="0" baseline="0" noProof="0" dirty="0">
                <a:ln>
                  <a:noFill/>
                </a:ln>
                <a:solidFill>
                  <a:schemeClr val="tx1"/>
                </a:solidFill>
                <a:effectLst/>
                <a:uLnTx/>
                <a:uFillTx/>
                <a:latin typeface="+mj-lt"/>
                <a:ea typeface="SimSun"/>
                <a:cs typeface="+mn-cs"/>
              </a:rPr>
            </a:br>
            <a:r>
              <a:rPr kumimoji="0" lang="zh-CN" sz="2400" b="0" i="0" u="none" strike="noStrike" cap="none" normalizeH="0" baseline="0" noProof="0" dirty="0">
                <a:ln>
                  <a:noFill/>
                </a:ln>
                <a:solidFill>
                  <a:schemeClr val="tx1"/>
                </a:solidFill>
                <a:effectLst/>
                <a:uLnTx/>
                <a:uFillTx/>
                <a:latin typeface="+mj-lt"/>
                <a:ea typeface="SimSun"/>
                <a:cs typeface="+mn-cs"/>
              </a:rPr>
              <a:t>因其薪酬体系</a:t>
            </a:r>
            <a:r>
              <a:rPr kumimoji="0" lang="zh-CN" sz="2400" b="0" i="0" u="sng" strike="noStrike" cap="none" normalizeH="0" baseline="0" noProof="0" dirty="0">
                <a:ln>
                  <a:noFill/>
                </a:ln>
                <a:solidFill>
                  <a:schemeClr val="tx1"/>
                </a:solidFill>
                <a:effectLst/>
                <a:uLnTx/>
                <a:uFillTx/>
                <a:latin typeface="+mj-lt"/>
                <a:ea typeface="SimSun"/>
                <a:cs typeface="+mn-cs"/>
              </a:rPr>
              <a:t>可能</a:t>
            </a:r>
            <a:r>
              <a:rPr kumimoji="0" lang="zh-CN" sz="2400" b="0" i="0" u="none" strike="noStrike" cap="none" normalizeH="0" baseline="0" noProof="0" dirty="0">
                <a:ln>
                  <a:noFill/>
                </a:ln>
                <a:solidFill>
                  <a:schemeClr val="tx1"/>
                </a:solidFill>
                <a:effectLst/>
                <a:uLnTx/>
                <a:uFillTx/>
                <a:latin typeface="+mj-lt"/>
                <a:ea typeface="SimSun"/>
                <a:cs typeface="+mn-cs"/>
              </a:rPr>
              <a:t>引发歧视问题，且有证据表明员工待遇存在差异，因此，认定为</a:t>
            </a:r>
            <a:r>
              <a:rPr kumimoji="0" lang="zh-CN" altLang="en-US" sz="2400" b="0" i="0" u="none" strike="noStrike" cap="none" normalizeH="0" baseline="0" noProof="0" dirty="0">
                <a:ln>
                  <a:noFill/>
                </a:ln>
                <a:solidFill>
                  <a:schemeClr val="tx1"/>
                </a:solidFill>
                <a:effectLst/>
                <a:uLnTx/>
                <a:uFillTx/>
                <a:latin typeface="+mj-lt"/>
                <a:ea typeface="SimSun"/>
                <a:cs typeface="+mn-cs"/>
              </a:rPr>
              <a:t>不符合项</a:t>
            </a:r>
            <a:r>
              <a:rPr kumimoji="0" lang="zh-CN" sz="2400" b="0" i="0" u="none" strike="noStrike" cap="none" normalizeH="0" baseline="0" noProof="0" dirty="0">
                <a:ln>
                  <a:noFill/>
                </a:ln>
                <a:solidFill>
                  <a:schemeClr val="tx1"/>
                </a:solidFill>
                <a:effectLst/>
                <a:uLnTx/>
                <a:uFillTx/>
                <a:latin typeface="+mj-lt"/>
                <a:ea typeface="SimSun"/>
                <a:cs typeface="+mn-cs"/>
              </a:rPr>
              <a:t>。</a:t>
            </a:r>
            <a:r>
              <a:rPr lang="zh-CN" altLang="zh-CN" sz="2400" dirty="0">
                <a:latin typeface="Arial" panose="020B0604020202020204" pitchFamily="34" charset="0"/>
                <a:ea typeface="宋体" panose="02010600030101010101" pitchFamily="2" charset="-122"/>
                <a:cs typeface="Times New Roman" panose="02020603050405020304" pitchFamily="18" charset="0"/>
              </a:rPr>
              <a:t>证书持有者</a:t>
            </a:r>
            <a:r>
              <a:rPr lang="zh-CN" altLang="en-US" sz="2400" dirty="0">
                <a:latin typeface="Arial" panose="020B0604020202020204" pitchFamily="34" charset="0"/>
                <a:ea typeface="宋体" panose="02010600030101010101" pitchFamily="2" charset="-122"/>
                <a:cs typeface="Times New Roman" panose="02020603050405020304" pitchFamily="18" charset="0"/>
              </a:rPr>
              <a:t>有责任证明符合性</a:t>
            </a:r>
            <a:r>
              <a:rPr lang="zh-CN" altLang="en-US" sz="2400" dirty="0">
                <a:solidFill>
                  <a:schemeClr val="tx1"/>
                </a:solidFill>
                <a:latin typeface="+mj-lt"/>
                <a:ea typeface="SimSun"/>
                <a:cs typeface="+mn-cs"/>
              </a:rPr>
              <a:t>。</a:t>
            </a:r>
            <a:br>
              <a:rPr lang="zh-CN" sz="2400" b="0" i="0" u="none" strike="noStrike" cap="none" normalizeH="0" baseline="0" noProof="0" dirty="0">
                <a:ln>
                  <a:noFill/>
                </a:ln>
                <a:effectLst/>
                <a:uLnTx/>
                <a:uFillTx/>
                <a:latin typeface="+mj-lt"/>
                <a:ea typeface="SimSun"/>
                <a:cs typeface="+mn-cs"/>
              </a:rPr>
            </a:br>
            <a:br>
              <a:rPr lang="zh-CN" sz="2400" b="0" i="0" u="none" strike="noStrike" cap="none" normalizeH="0" baseline="0" noProof="0" dirty="0">
                <a:ln>
                  <a:noFill/>
                </a:ln>
                <a:effectLst/>
                <a:uLnTx/>
                <a:uFillTx/>
                <a:latin typeface="+mj-lt"/>
                <a:ea typeface="SimSun"/>
                <a:cs typeface="+mn-cs"/>
              </a:rPr>
            </a:br>
            <a:endParaRPr lang="zh-CN" sz="2400" b="0" i="0" u="none" strike="noStrike" cap="none" normalizeH="0" baseline="0" noProof="0" dirty="0">
              <a:ln>
                <a:noFill/>
              </a:ln>
              <a:effectLst/>
              <a:uLnTx/>
              <a:uFillTx/>
              <a:latin typeface="+mj-lt"/>
              <a:ea typeface="SimSun"/>
              <a:cs typeface="+mn-cs"/>
            </a:endParaRPr>
          </a:p>
        </p:txBody>
      </p:sp>
      <p:sp>
        <p:nvSpPr>
          <p:cNvPr id="4" name="TextBox 3">
            <a:extLst>
              <a:ext uri="{FF2B5EF4-FFF2-40B4-BE49-F238E27FC236}">
                <a16:creationId xmlns:a16="http://schemas.microsoft.com/office/drawing/2014/main" id="{66E528E5-A193-58EF-E632-17732C079F3A}"/>
              </a:ext>
            </a:extLst>
          </p:cNvPr>
          <p:cNvSpPr txBox="1"/>
          <p:nvPr/>
        </p:nvSpPr>
        <p:spPr>
          <a:xfrm>
            <a:off x="628818" y="840424"/>
            <a:ext cx="21082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sz="2800" b="1" i="0" u="none" strike="noStrike" cap="none" normalizeH="0" baseline="0" noProof="0">
                <a:ln>
                  <a:noFill/>
                </a:ln>
                <a:effectLst/>
                <a:uLnTx/>
                <a:uFillTx/>
                <a:latin typeface="Arial"/>
                <a:ea typeface="SimSun"/>
                <a:cs typeface="+mn-cs"/>
              </a:rPr>
              <a:t>回答</a:t>
            </a:r>
          </a:p>
        </p:txBody>
      </p:sp>
    </p:spTree>
    <p:extLst>
      <p:ext uri="{BB962C8B-B14F-4D97-AF65-F5344CB8AC3E}">
        <p14:creationId xmlns:p14="http://schemas.microsoft.com/office/powerpoint/2010/main" val="11111784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75042452"/>
              </p:ext>
            </p:extLst>
          </p:nvPr>
        </p:nvGraphicFramePr>
        <p:xfrm>
          <a:off x="702075" y="1186251"/>
          <a:ext cx="7342330" cy="4408344"/>
        </p:xfrm>
        <a:graphic>
          <a:graphicData uri="http://schemas.openxmlformats.org/drawingml/2006/table">
            <a:tbl>
              <a:tblPr firstRow="1" firstCol="1" bandRow="1">
                <a:tableStyleId>{073A0DAA-6AF3-43AB-8588-CEC1D06C72B9}</a:tableStyleId>
              </a:tblPr>
              <a:tblGrid>
                <a:gridCol w="2259377">
                  <a:extLst>
                    <a:ext uri="{9D8B030D-6E8A-4147-A177-3AD203B41FA5}">
                      <a16:colId xmlns:a16="http://schemas.microsoft.com/office/drawing/2014/main" val="2144691855"/>
                    </a:ext>
                  </a:extLst>
                </a:gridCol>
                <a:gridCol w="2158790">
                  <a:extLst>
                    <a:ext uri="{9D8B030D-6E8A-4147-A177-3AD203B41FA5}">
                      <a16:colId xmlns:a16="http://schemas.microsoft.com/office/drawing/2014/main" val="3491469328"/>
                    </a:ext>
                  </a:extLst>
                </a:gridCol>
                <a:gridCol w="2924163">
                  <a:extLst>
                    <a:ext uri="{9D8B030D-6E8A-4147-A177-3AD203B41FA5}">
                      <a16:colId xmlns:a16="http://schemas.microsoft.com/office/drawing/2014/main" val="1654366165"/>
                    </a:ext>
                  </a:extLst>
                </a:gridCol>
              </a:tblGrid>
              <a:tr h="414214">
                <a:tc rowSpan="6">
                  <a:txBody>
                    <a:bodyPr/>
                    <a:lstStyle/>
                    <a:p>
                      <a:pPr marL="0" marR="0">
                        <a:lnSpc>
                          <a:spcPct val="107000"/>
                        </a:lnSpc>
                        <a:spcBef>
                          <a:spcPts val="0"/>
                        </a:spcBef>
                        <a:spcAft>
                          <a:spcPts val="0"/>
                        </a:spcAft>
                      </a:pPr>
                      <a:r>
                        <a:rPr lang="zh-CN" sz="1800" b="1" dirty="0">
                          <a:effectLst/>
                        </a:rPr>
                        <a:t>结社自由和集体谈判（FOA &amp; CB）</a:t>
                      </a:r>
                    </a:p>
                    <a:p>
                      <a:pPr marL="0" marR="0" algn="l" rtl="0">
                        <a:lnSpc>
                          <a:spcPct val="107000"/>
                        </a:lnSpc>
                        <a:spcBef>
                          <a:spcPts val="0"/>
                        </a:spcBef>
                        <a:spcAft>
                          <a:spcPts val="0"/>
                        </a:spcAft>
                      </a:pPr>
                      <a:endParaRPr lang="en-US" sz="1800" b="1" kern="100" dirty="0">
                        <a:effectLst/>
                      </a:endParaRPr>
                    </a:p>
                    <a:p>
                      <a:pPr marL="0" marR="0">
                        <a:lnSpc>
                          <a:spcPct val="107000"/>
                        </a:lnSpc>
                        <a:spcBef>
                          <a:spcPts val="0"/>
                        </a:spcBef>
                        <a:spcAft>
                          <a:spcPts val="0"/>
                        </a:spcAft>
                      </a:pPr>
                      <a:r>
                        <a:rPr lang="zh-CN" sz="1800" b="1" dirty="0">
                          <a:effectLst/>
                        </a:rPr>
                        <a:t>国际劳工组织</a:t>
                      </a:r>
                      <a:br>
                        <a:rPr lang="en-US" altLang="zh-CN" sz="1800" b="1" dirty="0">
                          <a:effectLst/>
                        </a:rPr>
                      </a:br>
                      <a:r>
                        <a:rPr lang="zh-CN" sz="1800" b="1" dirty="0">
                          <a:effectLst/>
                        </a:rPr>
                        <a:t>第098号公约</a:t>
                      </a:r>
                    </a:p>
                    <a:p>
                      <a:pPr marL="0" marR="0" algn="l" rtl="0">
                        <a:lnSpc>
                          <a:spcPct val="107000"/>
                        </a:lnSpc>
                        <a:spcBef>
                          <a:spcPts val="0"/>
                        </a:spcBef>
                        <a:spcAft>
                          <a:spcPts val="0"/>
                        </a:spcAft>
                      </a:pPr>
                      <a:endParaRPr lang="en-US" sz="1800" b="1" kern="100" dirty="0">
                        <a:effectLst/>
                      </a:endParaRPr>
                    </a:p>
                    <a:p>
                      <a:pPr marL="0" marR="0" lvl="0" indent="0" algn="l" defTabSz="609585" rtl="0" eaLnBrk="1" fontAlgn="auto" latinLnBrk="0" hangingPunct="1">
                        <a:lnSpc>
                          <a:spcPct val="107000"/>
                        </a:lnSpc>
                        <a:spcBef>
                          <a:spcPts val="0"/>
                        </a:spcBef>
                        <a:spcAft>
                          <a:spcPts val="0"/>
                        </a:spcAft>
                        <a:buClrTx/>
                        <a:buSzTx/>
                        <a:buFontTx/>
                        <a:buNone/>
                        <a:tabLst/>
                        <a:defRPr/>
                      </a:pPr>
                      <a:r>
                        <a:rPr lang="zh-CN" sz="1800" b="1" dirty="0">
                          <a:effectLst/>
                        </a:rPr>
                        <a:t>FSC-STD- 40-004 V3-1，第7.5条</a:t>
                      </a:r>
                    </a:p>
                    <a:p>
                      <a:pPr marL="0" marR="0" algn="l" rtl="0">
                        <a:lnSpc>
                          <a:spcPct val="107000"/>
                        </a:lnSpc>
                        <a:spcBef>
                          <a:spcPts val="0"/>
                        </a:spcBef>
                        <a:spcAft>
                          <a:spcPts val="0"/>
                        </a:spcAft>
                      </a:pPr>
                      <a:endParaRPr lang="en-US" sz="1800" b="1" kern="100" dirty="0">
                        <a:effectLst/>
                        <a:latin typeface="Avenir"/>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zh-CN" sz="1800" b="1" dirty="0">
                          <a:effectLst/>
                        </a:rPr>
                        <a:t>核心议题</a:t>
                      </a:r>
                    </a:p>
                  </a:txBody>
                  <a:tcPr marL="68580" marR="68580" marT="0" marB="0" anchor="ctr"/>
                </a:tc>
                <a:tc>
                  <a:txBody>
                    <a:bodyPr/>
                    <a:lstStyle/>
                    <a:p>
                      <a:pPr marL="0" marR="0">
                        <a:lnSpc>
                          <a:spcPct val="107000"/>
                        </a:lnSpc>
                        <a:spcBef>
                          <a:spcPts val="0"/>
                        </a:spcBef>
                        <a:spcAft>
                          <a:spcPts val="0"/>
                        </a:spcAft>
                      </a:pPr>
                      <a:r>
                        <a:rPr lang="zh-CN" sz="1800" b="1" dirty="0">
                          <a:effectLst/>
                        </a:rPr>
                        <a:t>目的/为何需要</a:t>
                      </a:r>
                    </a:p>
                  </a:txBody>
                  <a:tcPr marL="68580" marR="68580" marT="0" marB="0" anchor="ctr"/>
                </a:tc>
                <a:extLst>
                  <a:ext uri="{0D108BD9-81ED-4DB2-BD59-A6C34878D82A}">
                    <a16:rowId xmlns:a16="http://schemas.microsoft.com/office/drawing/2014/main" val="382595915"/>
                  </a:ext>
                </a:extLst>
              </a:tr>
              <a:tr h="594191">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dirty="0">
                          <a:effectLst/>
                        </a:rPr>
                        <a:t>工会</a:t>
                      </a:r>
                    </a:p>
                  </a:txBody>
                  <a:tcPr marL="68580" marR="68580" marT="0" marB="0" anchor="ctr"/>
                </a:tc>
                <a:tc>
                  <a:txBody>
                    <a:bodyPr/>
                    <a:lstStyle/>
                    <a:p>
                      <a:pPr marL="0" marR="0">
                        <a:lnSpc>
                          <a:spcPct val="107000"/>
                        </a:lnSpc>
                        <a:spcBef>
                          <a:spcPts val="0"/>
                        </a:spcBef>
                        <a:spcAft>
                          <a:spcPts val="0"/>
                        </a:spcAft>
                      </a:pPr>
                      <a:r>
                        <a:rPr lang="zh-CN" sz="1800" dirty="0">
                          <a:effectLst/>
                        </a:rPr>
                        <a:t>合法的谈判平台</a:t>
                      </a:r>
                    </a:p>
                  </a:txBody>
                  <a:tcPr marL="68580" marR="68580" marT="0" marB="0" anchor="ctr"/>
                </a:tc>
                <a:extLst>
                  <a:ext uri="{0D108BD9-81ED-4DB2-BD59-A6C34878D82A}">
                    <a16:rowId xmlns:a16="http://schemas.microsoft.com/office/drawing/2014/main" val="2881716675"/>
                  </a:ext>
                </a:extLst>
              </a:tr>
              <a:tr h="786539">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nSpc>
                          <a:spcPct val="107000"/>
                        </a:lnSpc>
                        <a:spcBef>
                          <a:spcPts val="0"/>
                        </a:spcBef>
                        <a:spcAft>
                          <a:spcPts val="0"/>
                        </a:spcAft>
                      </a:pPr>
                      <a:r>
                        <a:rPr lang="zh-CN" sz="1800">
                          <a:effectLst/>
                        </a:rPr>
                        <a:t>集体谈判协议（CBA）</a:t>
                      </a:r>
                    </a:p>
                  </a:txBody>
                  <a:tcPr marL="68580" marR="68580" marT="0" marB="0" anchor="ctr"/>
                </a:tc>
                <a:tc>
                  <a:txBody>
                    <a:bodyPr/>
                    <a:lstStyle/>
                    <a:p>
                      <a:pPr marL="0" marR="0">
                        <a:lnSpc>
                          <a:spcPct val="107000"/>
                        </a:lnSpc>
                        <a:spcBef>
                          <a:spcPts val="0"/>
                        </a:spcBef>
                        <a:spcAft>
                          <a:spcPts val="0"/>
                        </a:spcAft>
                      </a:pPr>
                      <a:r>
                        <a:rPr lang="zh-CN" altLang="en-US" sz="1800">
                          <a:effectLst/>
                        </a:rPr>
                        <a:t>劳资双方正式协商达成的结果</a:t>
                      </a:r>
                      <a:endParaRPr lang="zh-CN" sz="1800" dirty="0">
                        <a:effectLst/>
                      </a:endParaRPr>
                    </a:p>
                  </a:txBody>
                  <a:tcPr marL="68580" marR="68580" marT="0" marB="0" anchor="ctr"/>
                </a:tc>
                <a:extLst>
                  <a:ext uri="{0D108BD9-81ED-4DB2-BD59-A6C34878D82A}">
                    <a16:rowId xmlns:a16="http://schemas.microsoft.com/office/drawing/2014/main" val="3035543280"/>
                  </a:ext>
                </a:extLst>
              </a:tr>
              <a:tr h="946992">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a:effectLst/>
                        </a:rPr>
                        <a:t>员工代表</a:t>
                      </a:r>
                    </a:p>
                  </a:txBody>
                  <a:tcPr marL="68580" marR="68580" marT="0" marB="0" anchor="ctr"/>
                </a:tc>
                <a:tc>
                  <a:txBody>
                    <a:bodyPr/>
                    <a:lstStyle/>
                    <a:p>
                      <a:pPr marL="0" marR="0">
                        <a:lnSpc>
                          <a:spcPct val="107000"/>
                        </a:lnSpc>
                        <a:spcBef>
                          <a:spcPts val="0"/>
                        </a:spcBef>
                        <a:spcAft>
                          <a:spcPts val="0"/>
                        </a:spcAft>
                      </a:pPr>
                      <a:r>
                        <a:rPr lang="zh-CN" sz="1800" dirty="0">
                          <a:effectLst/>
                        </a:rPr>
                        <a:t>由员工代表与管理层就任何问题进行沟通</a:t>
                      </a:r>
                    </a:p>
                  </a:txBody>
                  <a:tcPr marL="68580" marR="68580" marT="0" marB="0" anchor="ctr"/>
                </a:tc>
                <a:extLst>
                  <a:ext uri="{0D108BD9-81ED-4DB2-BD59-A6C34878D82A}">
                    <a16:rowId xmlns:a16="http://schemas.microsoft.com/office/drawing/2014/main" val="2305686277"/>
                  </a:ext>
                </a:extLst>
              </a:tr>
              <a:tr h="1040107">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dirty="0">
                          <a:effectLst/>
                        </a:rPr>
                        <a:t>内部投诉机制</a:t>
                      </a:r>
                    </a:p>
                  </a:txBody>
                  <a:tcPr marL="68580" marR="68580" marT="0" marB="0" anchor="ctr"/>
                </a:tc>
                <a:tc>
                  <a:txBody>
                    <a:bodyPr/>
                    <a:lstStyle/>
                    <a:p>
                      <a:pPr marL="0" marR="0">
                        <a:lnSpc>
                          <a:spcPct val="107000"/>
                        </a:lnSpc>
                        <a:spcBef>
                          <a:spcPts val="0"/>
                        </a:spcBef>
                        <a:spcAft>
                          <a:spcPts val="0"/>
                        </a:spcAft>
                      </a:pPr>
                      <a:r>
                        <a:rPr lang="zh-CN" sz="1800" dirty="0">
                          <a:effectLst/>
                        </a:rPr>
                        <a:t>供员工提出建议的法定渠道（例如意见箱）</a:t>
                      </a:r>
                    </a:p>
                    <a:p>
                      <a:pPr marL="0" marR="0" algn="l" rtl="0">
                        <a:lnSpc>
                          <a:spcPct val="107000"/>
                        </a:lnSpc>
                        <a:spcBef>
                          <a:spcPts val="0"/>
                        </a:spcBef>
                        <a:spcAft>
                          <a:spcPts val="0"/>
                        </a:spcAft>
                      </a:pPr>
                      <a:endParaRPr lang="en-US" sz="1800" kern="100" dirty="0">
                        <a:effectLst/>
                        <a:latin typeface="Avenir"/>
                        <a:ea typeface="Calibri"/>
                        <a:cs typeface="Times New Roman"/>
                      </a:endParaRPr>
                    </a:p>
                  </a:txBody>
                  <a:tcPr marL="68580" marR="68580" marT="0" marB="0" anchor="ctr"/>
                </a:tc>
                <a:extLst>
                  <a:ext uri="{0D108BD9-81ED-4DB2-BD59-A6C34878D82A}">
                    <a16:rowId xmlns:a16="http://schemas.microsoft.com/office/drawing/2014/main" val="3491506083"/>
                  </a:ext>
                </a:extLst>
              </a:tr>
              <a:tr h="626301">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a:effectLst/>
                        </a:rPr>
                        <a:t>罢工</a:t>
                      </a:r>
                    </a:p>
                  </a:txBody>
                  <a:tcPr marL="68580" marR="68580" marT="0" marB="0" anchor="ctr"/>
                </a:tc>
                <a:tc>
                  <a:txBody>
                    <a:bodyPr/>
                    <a:lstStyle/>
                    <a:p>
                      <a:pPr marL="0" marR="0">
                        <a:lnSpc>
                          <a:spcPct val="107000"/>
                        </a:lnSpc>
                        <a:spcBef>
                          <a:spcPts val="0"/>
                        </a:spcBef>
                        <a:spcAft>
                          <a:spcPts val="0"/>
                        </a:spcAft>
                      </a:pPr>
                      <a:r>
                        <a:rPr lang="zh-CN" sz="1800" dirty="0">
                          <a:effectLst/>
                        </a:rPr>
                        <a:t>供员工表达诉求的渠道</a:t>
                      </a:r>
                    </a:p>
                  </a:txBody>
                  <a:tcPr marL="68580" marR="68580" marT="0" marB="0" anchor="ctr"/>
                </a:tc>
                <a:extLst>
                  <a:ext uri="{0D108BD9-81ED-4DB2-BD59-A6C34878D82A}">
                    <a16:rowId xmlns:a16="http://schemas.microsoft.com/office/drawing/2014/main" val="593067192"/>
                  </a:ext>
                </a:extLst>
              </a:tr>
            </a:tbl>
          </a:graphicData>
        </a:graphic>
      </p:graphicFrame>
      <p:sp>
        <p:nvSpPr>
          <p:cNvPr id="7" name="Title 1">
            <a:extLst>
              <a:ext uri="{FF2B5EF4-FFF2-40B4-BE49-F238E27FC236}">
                <a16:creationId xmlns:a16="http://schemas.microsoft.com/office/drawing/2014/main" id="{D9B44E0E-8322-4033-ABF1-961215092F4C}"/>
              </a:ext>
            </a:extLst>
          </p:cNvPr>
          <p:cNvSpPr txBox="1">
            <a:spLocks/>
          </p:cNvSpPr>
          <p:nvPr/>
        </p:nvSpPr>
        <p:spPr>
          <a:xfrm>
            <a:off x="702075" y="427426"/>
            <a:ext cx="8527916" cy="758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sz="2800" b="1"/>
              <a:t>FSC核心劳工要求审核 – 最佳实践指南</a:t>
            </a:r>
          </a:p>
        </p:txBody>
      </p:sp>
      <p:graphicFrame>
        <p:nvGraphicFramePr>
          <p:cNvPr id="2" name="Table 1">
            <a:extLst>
              <a:ext uri="{FF2B5EF4-FFF2-40B4-BE49-F238E27FC236}">
                <a16:creationId xmlns:a16="http://schemas.microsoft.com/office/drawing/2014/main" id="{BA31DD86-86D2-0649-9956-ECC946501ACF}"/>
              </a:ext>
            </a:extLst>
          </p:cNvPr>
          <p:cNvGraphicFramePr>
            <a:graphicFrameLocks noGrp="1"/>
          </p:cNvGraphicFramePr>
          <p:nvPr>
            <p:extLst>
              <p:ext uri="{D42A27DB-BD31-4B8C-83A1-F6EECF244321}">
                <p14:modId xmlns:p14="http://schemas.microsoft.com/office/powerpoint/2010/main" val="2215077193"/>
              </p:ext>
            </p:extLst>
          </p:nvPr>
        </p:nvGraphicFramePr>
        <p:xfrm>
          <a:off x="8169757" y="1186251"/>
          <a:ext cx="3786890" cy="3626303"/>
        </p:xfrm>
        <a:graphic>
          <a:graphicData uri="http://schemas.openxmlformats.org/drawingml/2006/table">
            <a:tbl>
              <a:tblPr firstRow="1" bandRow="1">
                <a:tableStyleId>{073A0DAA-6AF3-43AB-8588-CEC1D06C72B9}</a:tableStyleId>
              </a:tblPr>
              <a:tblGrid>
                <a:gridCol w="3786890">
                  <a:extLst>
                    <a:ext uri="{9D8B030D-6E8A-4147-A177-3AD203B41FA5}">
                      <a16:colId xmlns:a16="http://schemas.microsoft.com/office/drawing/2014/main" val="4149987725"/>
                    </a:ext>
                  </a:extLst>
                </a:gridCol>
              </a:tblGrid>
              <a:tr h="387911">
                <a:tc>
                  <a:txBody>
                    <a:bodyPr/>
                    <a:lstStyle/>
                    <a:p>
                      <a:r>
                        <a:rPr lang="zh-CN" sz="2000">
                          <a:latin typeface="+mj-lt"/>
                          <a:ea typeface="SimSun"/>
                        </a:rPr>
                        <a:t>讨论</a:t>
                      </a:r>
                    </a:p>
                  </a:txBody>
                  <a:tcPr/>
                </a:tc>
                <a:extLst>
                  <a:ext uri="{0D108BD9-81ED-4DB2-BD59-A6C34878D82A}">
                    <a16:rowId xmlns:a16="http://schemas.microsoft.com/office/drawing/2014/main" val="567325550"/>
                  </a:ext>
                </a:extLst>
              </a:tr>
              <a:tr h="1131805">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lang="zh-CN" sz="2000" b="1" dirty="0">
                          <a:latin typeface="+mj-lt"/>
                          <a:ea typeface="SimSun"/>
                          <a:cs typeface="Avenir"/>
                          <a:sym typeface="Avenir"/>
                        </a:rPr>
                        <a:t>Q1.</a:t>
                      </a:r>
                      <a:r>
                        <a:rPr lang="en-US" altLang="zh-CN" sz="2000" b="1" dirty="0">
                          <a:latin typeface="+mj-lt"/>
                          <a:ea typeface="SimSun"/>
                          <a:cs typeface="Avenir"/>
                          <a:sym typeface="Avenir"/>
                        </a:rPr>
                        <a:t> </a:t>
                      </a:r>
                      <a:r>
                        <a:rPr kumimoji="0" lang="zh-CN" sz="2000" b="0" i="0" u="none" strike="noStrike" cap="none" normalizeH="0" baseline="0" noProof="0" dirty="0">
                          <a:ln>
                            <a:noFill/>
                          </a:ln>
                          <a:solidFill>
                            <a:srgbClr val="000000"/>
                          </a:solidFill>
                          <a:effectLst/>
                          <a:uLnTx/>
                          <a:uFillTx/>
                          <a:latin typeface="+mj-lt"/>
                          <a:ea typeface="SimSun"/>
                          <a:cs typeface="Avenir"/>
                          <a:sym typeface="Avenir"/>
                        </a:rPr>
                        <a:t>您需要调阅哪种类型的</a:t>
                      </a:r>
                      <a:br>
                        <a:rPr kumimoji="0" lang="en-US" altLang="zh-CN" sz="2000" b="0" i="0" u="none" strike="noStrike" cap="none" normalizeH="0" baseline="0" noProof="0" dirty="0">
                          <a:ln>
                            <a:noFill/>
                          </a:ln>
                          <a:solidFill>
                            <a:srgbClr val="000000"/>
                          </a:solidFill>
                          <a:effectLst/>
                          <a:uLnTx/>
                          <a:uFillTx/>
                          <a:latin typeface="+mj-lt"/>
                          <a:ea typeface="SimSun"/>
                          <a:cs typeface="Avenir"/>
                          <a:sym typeface="Avenir"/>
                        </a:rPr>
                      </a:br>
                      <a:r>
                        <a:rPr kumimoji="0" lang="zh-CN" sz="2000" b="0" i="0" u="none" strike="noStrike" cap="none" normalizeH="0" baseline="0" noProof="0" dirty="0">
                          <a:ln>
                            <a:noFill/>
                          </a:ln>
                          <a:solidFill>
                            <a:srgbClr val="000000"/>
                          </a:solidFill>
                          <a:effectLst/>
                          <a:uLnTx/>
                          <a:uFillTx/>
                          <a:latin typeface="+mj-lt"/>
                          <a:ea typeface="SimSun"/>
                          <a:cs typeface="Avenir"/>
                          <a:sym typeface="Avenir"/>
                        </a:rPr>
                        <a:t>文件/记录？ </a:t>
                      </a:r>
                    </a:p>
                  </a:txBody>
                  <a:tcPr anchor="ctr"/>
                </a:tc>
                <a:extLst>
                  <a:ext uri="{0D108BD9-81ED-4DB2-BD59-A6C34878D82A}">
                    <a16:rowId xmlns:a16="http://schemas.microsoft.com/office/drawing/2014/main" val="2955280928"/>
                  </a:ext>
                </a:extLst>
              </a:tr>
              <a:tr h="966453">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lang="zh-CN" sz="2000" b="1" dirty="0">
                          <a:latin typeface="+mj-lt"/>
                          <a:ea typeface="SimSun"/>
                        </a:rPr>
                        <a:t>Q2.</a:t>
                      </a:r>
                      <a:r>
                        <a:rPr lang="en-US" altLang="zh-CN" sz="2000" b="1" dirty="0">
                          <a:latin typeface="+mj-lt"/>
                          <a:ea typeface="SimSun"/>
                        </a:rPr>
                        <a:t> </a:t>
                      </a:r>
                      <a:r>
                        <a:rPr lang="zh-CN" sz="2000" dirty="0">
                          <a:latin typeface="+mj-lt"/>
                          <a:ea typeface="SimSun"/>
                        </a:rPr>
                        <a:t>您需要考虑与哪些人进行</a:t>
                      </a:r>
                      <a:br>
                        <a:rPr lang="en-US" altLang="zh-CN" sz="2000" dirty="0">
                          <a:latin typeface="+mj-lt"/>
                          <a:ea typeface="SimSun"/>
                        </a:rPr>
                      </a:br>
                      <a:r>
                        <a:rPr lang="zh-CN" sz="2000" dirty="0">
                          <a:latin typeface="+mj-lt"/>
                          <a:ea typeface="SimSun"/>
                        </a:rPr>
                        <a:t>谈话？</a:t>
                      </a:r>
                    </a:p>
                  </a:txBody>
                  <a:tcPr anchor="ctr"/>
                </a:tc>
                <a:extLst>
                  <a:ext uri="{0D108BD9-81ED-4DB2-BD59-A6C34878D82A}">
                    <a16:rowId xmlns:a16="http://schemas.microsoft.com/office/drawing/2014/main" val="1689574547"/>
                  </a:ext>
                </a:extLst>
              </a:tr>
              <a:tr h="1131805">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lang="zh-CN" sz="2000" b="1" dirty="0">
                          <a:latin typeface="+mj-lt"/>
                          <a:ea typeface="SimSun"/>
                        </a:rPr>
                        <a:t>Q3.</a:t>
                      </a:r>
                      <a:r>
                        <a:rPr lang="en-US" altLang="zh-CN" sz="2000" b="1" dirty="0">
                          <a:latin typeface="+mj-lt"/>
                          <a:ea typeface="SimSun"/>
                        </a:rPr>
                        <a:t> </a:t>
                      </a:r>
                      <a:r>
                        <a:rPr lang="zh-CN" sz="2000" dirty="0">
                          <a:latin typeface="+mj-lt"/>
                          <a:ea typeface="SimSun"/>
                        </a:rPr>
                        <a:t>集体谈判协议是否有任何</a:t>
                      </a:r>
                      <a:br>
                        <a:rPr lang="en-US" altLang="zh-CN" sz="2000" dirty="0">
                          <a:latin typeface="+mj-lt"/>
                          <a:ea typeface="SimSun"/>
                        </a:rPr>
                      </a:br>
                      <a:r>
                        <a:rPr lang="zh-CN" sz="2000" dirty="0">
                          <a:latin typeface="+mj-lt"/>
                          <a:ea typeface="SimSun"/>
                        </a:rPr>
                        <a:t>问题？ </a:t>
                      </a:r>
                      <a:br>
                        <a:rPr lang="zh-CN" sz="2000" dirty="0">
                          <a:latin typeface="+mj-lt"/>
                          <a:ea typeface="SimSun"/>
                        </a:rPr>
                      </a:br>
                      <a:r>
                        <a:rPr lang="zh-CN" sz="2000" dirty="0">
                          <a:latin typeface="+mj-lt"/>
                          <a:ea typeface="SimSun"/>
                        </a:rPr>
                        <a:t>您如何应对？ </a:t>
                      </a:r>
                    </a:p>
                  </a:txBody>
                  <a:tcPr anchor="ctr"/>
                </a:tc>
                <a:extLst>
                  <a:ext uri="{0D108BD9-81ED-4DB2-BD59-A6C34878D82A}">
                    <a16:rowId xmlns:a16="http://schemas.microsoft.com/office/drawing/2014/main" val="297411887"/>
                  </a:ext>
                </a:extLst>
              </a:tr>
            </a:tbl>
          </a:graphicData>
        </a:graphic>
      </p:graphicFrame>
    </p:spTree>
    <p:extLst>
      <p:ext uri="{BB962C8B-B14F-4D97-AF65-F5344CB8AC3E}">
        <p14:creationId xmlns:p14="http://schemas.microsoft.com/office/powerpoint/2010/main" val="3682083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EECE1"/>
        </a:solidFill>
        <a:effectLst/>
      </p:bgPr>
    </p:bg>
    <p:spTree>
      <p:nvGrpSpPr>
        <p:cNvPr id="1" name="Shape 393"/>
        <p:cNvGrpSpPr/>
        <p:nvPr/>
      </p:nvGrpSpPr>
      <p:grpSpPr>
        <a:xfrm>
          <a:off x="0" y="0"/>
          <a:ext cx="0" cy="0"/>
          <a:chOff x="0" y="0"/>
          <a:chExt cx="0" cy="0"/>
        </a:xfrm>
      </p:grpSpPr>
      <p:sp>
        <p:nvSpPr>
          <p:cNvPr id="394" name="Google Shape;394;p7"/>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B8C8C"/>
                </a:solidFill>
                <a:effectLst/>
                <a:uLnTx/>
                <a:uFillTx/>
                <a:latin typeface="Avenir"/>
                <a:ea typeface="Avenir"/>
                <a:cs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18</a:t>
            </a:fld>
            <a:endParaRPr kumimoji="0" lang="en-US" sz="1200" b="0" i="0" u="none" strike="noStrike" kern="0" cap="none" spc="0" normalizeH="0" baseline="0" noProof="0" dirty="0">
              <a:ln>
                <a:noFill/>
              </a:ln>
              <a:solidFill>
                <a:srgbClr val="8B8C8C"/>
              </a:solidFill>
              <a:effectLst/>
              <a:uLnTx/>
              <a:uFillTx/>
              <a:latin typeface="Avenir"/>
              <a:ea typeface="Avenir"/>
              <a:cs typeface="Avenir"/>
              <a:sym typeface="Avenir"/>
            </a:endParaRPr>
          </a:p>
        </p:txBody>
      </p:sp>
      <p:sp>
        <p:nvSpPr>
          <p:cNvPr id="2" name="Rectangle 1">
            <a:extLst>
              <a:ext uri="{FF2B5EF4-FFF2-40B4-BE49-F238E27FC236}">
                <a16:creationId xmlns:a16="http://schemas.microsoft.com/office/drawing/2014/main" id="{AA2BDD29-B68D-438D-B78C-4FD4682842B1}"/>
              </a:ext>
            </a:extLst>
          </p:cNvPr>
          <p:cNvSpPr/>
          <p:nvPr/>
        </p:nvSpPr>
        <p:spPr>
          <a:xfrm>
            <a:off x="-61063" y="-134195"/>
            <a:ext cx="12314125" cy="685567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5" name="Google Shape;395;p7"/>
          <p:cNvSpPr txBox="1">
            <a:spLocks noGrp="1"/>
          </p:cNvSpPr>
          <p:nvPr>
            <p:ph type="ctrTitle" idx="4294967295"/>
          </p:nvPr>
        </p:nvSpPr>
        <p:spPr>
          <a:xfrm>
            <a:off x="608704" y="652701"/>
            <a:ext cx="3486150" cy="8255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ct val="88888"/>
              <a:buNone/>
            </a:pPr>
            <a:r>
              <a:rPr lang="zh-CN" sz="2800" b="1">
                <a:solidFill>
                  <a:schemeClr val="tx1"/>
                </a:solidFill>
                <a:latin typeface="+mj-lt"/>
                <a:ea typeface="SimSun"/>
                <a:cs typeface="+mj-cs"/>
              </a:rPr>
              <a:t>练习</a:t>
            </a:r>
          </a:p>
        </p:txBody>
      </p:sp>
      <p:sp>
        <p:nvSpPr>
          <p:cNvPr id="396" name="Google Shape;396;p7"/>
          <p:cNvSpPr txBox="1"/>
          <p:nvPr/>
        </p:nvSpPr>
        <p:spPr>
          <a:xfrm>
            <a:off x="608705" y="1585085"/>
            <a:ext cx="7389401" cy="4072045"/>
          </a:xfrm>
          <a:prstGeom prst="rect">
            <a:avLst/>
          </a:prstGeom>
          <a:solidFill>
            <a:schemeClr val="lt1"/>
          </a:solidFill>
          <a:ln>
            <a:noFill/>
          </a:ln>
        </p:spPr>
        <p:txBody>
          <a:bodyPr spcFirstLastPara="1" wrap="square" lIns="0" tIns="0" rIns="0" bIns="0" anchor="t" anchorCtr="0">
            <a:normAutofit/>
          </a:bodyPr>
          <a:lstStyle/>
          <a:p>
            <a:pPr marL="114300" marR="0" lvl="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zh-CN" sz="2400" b="0" i="0" u="none" strike="noStrike" cap="none" normalizeH="0" baseline="0" noProof="0" dirty="0">
                <a:ln>
                  <a:noFill/>
                </a:ln>
                <a:solidFill>
                  <a:prstClr val="black"/>
                </a:solidFill>
                <a:effectLst/>
                <a:uLnTx/>
                <a:uFillTx/>
                <a:latin typeface="+mj-lt"/>
                <a:ea typeface="SimSun"/>
              </a:rPr>
              <a:t>某组织推选出员工代表，</a:t>
            </a:r>
            <a:r>
              <a:rPr lang="zh-CN" sz="2400" dirty="0">
                <a:solidFill>
                  <a:prstClr val="black"/>
                </a:solidFill>
                <a:latin typeface="+mj-lt"/>
                <a:ea typeface="SimSun"/>
              </a:rPr>
              <a:t>当员工有诉求时，</a:t>
            </a:r>
            <a:r>
              <a:rPr kumimoji="0" lang="zh-CN" sz="2400" b="0" i="0" u="none" strike="noStrike" cap="none" normalizeH="0" baseline="0" noProof="0" dirty="0">
                <a:ln>
                  <a:noFill/>
                </a:ln>
                <a:solidFill>
                  <a:prstClr val="black"/>
                </a:solidFill>
                <a:effectLst/>
                <a:uLnTx/>
                <a:uFillTx/>
                <a:latin typeface="+mj-lt"/>
                <a:ea typeface="SimSun"/>
              </a:rPr>
              <a:t>由代表收集汇总，提交管理层讨论寻求解决方案。 </a:t>
            </a:r>
          </a:p>
          <a:p>
            <a:pPr marL="114300" marR="0" lvl="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zh-CN" sz="2400" b="0" i="0" u="none" strike="noStrike" cap="none" normalizeH="0" baseline="0" noProof="0" dirty="0">
                <a:ln>
                  <a:noFill/>
                </a:ln>
                <a:solidFill>
                  <a:prstClr val="black"/>
                </a:solidFill>
                <a:effectLst/>
                <a:uLnTx/>
                <a:uFillTx/>
                <a:latin typeface="+mj-lt"/>
                <a:ea typeface="SimSun"/>
              </a:rPr>
              <a:t>然而，通过查阅2022年3月、2022年10月及2023年2月的三次会议记录发现，</a:t>
            </a:r>
            <a:r>
              <a:rPr kumimoji="0" lang="zh-CN" sz="2400" b="0" i="1" u="none" strike="noStrike" cap="none" normalizeH="0" baseline="0" noProof="0" dirty="0">
                <a:ln>
                  <a:noFill/>
                </a:ln>
                <a:solidFill>
                  <a:prstClr val="black"/>
                </a:solidFill>
                <a:effectLst/>
                <a:uLnTx/>
                <a:uFillTx/>
                <a:latin typeface="+mj-lt"/>
                <a:ea typeface="SimSun"/>
              </a:rPr>
              <a:t>宿舍与车间过度拥挤、餐食质量/分量及种类不足、车间工人高离职率等问题在历次会议中被反复提及且持续未决</a:t>
            </a:r>
            <a:r>
              <a:rPr kumimoji="0" lang="zh-CN" sz="2400" b="0" i="0" u="none" strike="noStrike" cap="none" normalizeH="0" baseline="0" noProof="0" dirty="0">
                <a:ln>
                  <a:noFill/>
                </a:ln>
                <a:solidFill>
                  <a:prstClr val="black"/>
                </a:solidFill>
                <a:effectLst/>
                <a:uLnTx/>
                <a:uFillTx/>
                <a:latin typeface="+mj-lt"/>
                <a:ea typeface="SimSun"/>
              </a:rPr>
              <a:t>。 </a:t>
            </a:r>
          </a:p>
          <a:p>
            <a:pPr marL="114300" marR="0" lvl="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lang="zh-CN" sz="2400" dirty="0">
                <a:solidFill>
                  <a:prstClr val="black"/>
                </a:solidFill>
                <a:latin typeface="+mj-lt"/>
                <a:ea typeface="SimSun"/>
              </a:rPr>
              <a:t>管理层在本次审核期间未对上述问题作出任何回应。</a:t>
            </a:r>
          </a:p>
        </p:txBody>
      </p:sp>
      <p:graphicFrame>
        <p:nvGraphicFramePr>
          <p:cNvPr id="4" name="Table 3">
            <a:extLst>
              <a:ext uri="{FF2B5EF4-FFF2-40B4-BE49-F238E27FC236}">
                <a16:creationId xmlns:a16="http://schemas.microsoft.com/office/drawing/2014/main" id="{D460F559-A9A8-8000-B8A5-1E2247B0A688}"/>
              </a:ext>
            </a:extLst>
          </p:cNvPr>
          <p:cNvGraphicFramePr>
            <a:graphicFrameLocks noGrp="1"/>
          </p:cNvGraphicFramePr>
          <p:nvPr>
            <p:extLst>
              <p:ext uri="{D42A27DB-BD31-4B8C-83A1-F6EECF244321}">
                <p14:modId xmlns:p14="http://schemas.microsoft.com/office/powerpoint/2010/main" val="247680175"/>
              </p:ext>
            </p:extLst>
          </p:nvPr>
        </p:nvGraphicFramePr>
        <p:xfrm>
          <a:off x="8224939" y="1585085"/>
          <a:ext cx="3514522" cy="2659850"/>
        </p:xfrm>
        <a:graphic>
          <a:graphicData uri="http://schemas.openxmlformats.org/drawingml/2006/table">
            <a:tbl>
              <a:tblPr firstRow="1" bandRow="1">
                <a:tableStyleId>{073A0DAA-6AF3-43AB-8588-CEC1D06C72B9}</a:tableStyleId>
              </a:tblPr>
              <a:tblGrid>
                <a:gridCol w="3514522">
                  <a:extLst>
                    <a:ext uri="{9D8B030D-6E8A-4147-A177-3AD203B41FA5}">
                      <a16:colId xmlns:a16="http://schemas.microsoft.com/office/drawing/2014/main" val="4149987725"/>
                    </a:ext>
                  </a:extLst>
                </a:gridCol>
              </a:tblGrid>
              <a:tr h="387911">
                <a:tc>
                  <a:txBody>
                    <a:bodyPr/>
                    <a:lstStyle/>
                    <a:p>
                      <a:r>
                        <a:rPr lang="zh-CN" sz="2000" dirty="0">
                          <a:latin typeface="+mj-lt"/>
                          <a:ea typeface="SimSun"/>
                        </a:rPr>
                        <a:t>讨论</a:t>
                      </a:r>
                    </a:p>
                  </a:txBody>
                  <a:tcPr/>
                </a:tc>
                <a:extLst>
                  <a:ext uri="{0D108BD9-81ED-4DB2-BD59-A6C34878D82A}">
                    <a16:rowId xmlns:a16="http://schemas.microsoft.com/office/drawing/2014/main" val="567325550"/>
                  </a:ext>
                </a:extLst>
              </a:tr>
              <a:tr h="1131805">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lang="zh-CN" sz="2000" b="1" dirty="0">
                          <a:latin typeface="+mj-lt"/>
                          <a:ea typeface="SimSun"/>
                          <a:cs typeface="Avenir"/>
                          <a:sym typeface="Avenir"/>
                        </a:rPr>
                        <a:t>Q1.</a:t>
                      </a:r>
                      <a:r>
                        <a:rPr lang="en-US" altLang="zh-CN" sz="2000" b="1" dirty="0">
                          <a:latin typeface="+mj-lt"/>
                          <a:ea typeface="SimSun"/>
                          <a:cs typeface="Avenir"/>
                          <a:sym typeface="Avenir"/>
                        </a:rPr>
                        <a:t> </a:t>
                      </a:r>
                      <a:r>
                        <a:rPr kumimoji="0" lang="zh-CN" sz="2000" b="0" i="0" u="none" strike="noStrike" cap="none" normalizeH="0" baseline="0" noProof="0" dirty="0">
                          <a:ln>
                            <a:noFill/>
                          </a:ln>
                          <a:solidFill>
                            <a:srgbClr val="000000"/>
                          </a:solidFill>
                          <a:effectLst/>
                          <a:uLnTx/>
                          <a:uFillTx/>
                          <a:latin typeface="+mj-lt"/>
                          <a:ea typeface="SimSun"/>
                          <a:cs typeface="Avenir"/>
                          <a:sym typeface="Avenir"/>
                        </a:rPr>
                        <a:t>这种情况是否构成</a:t>
                      </a:r>
                      <a:r>
                        <a:rPr kumimoji="0" lang="zh-CN" altLang="en-US" sz="2000" b="0" i="0" u="none" strike="noStrike" cap="none" normalizeH="0" baseline="0" noProof="0" dirty="0">
                          <a:ln>
                            <a:noFill/>
                          </a:ln>
                          <a:solidFill>
                            <a:srgbClr val="000000"/>
                          </a:solidFill>
                          <a:effectLst/>
                          <a:uLnTx/>
                          <a:uFillTx/>
                          <a:latin typeface="+mj-lt"/>
                          <a:ea typeface="SimSun"/>
                          <a:cs typeface="Avenir"/>
                          <a:sym typeface="Avenir"/>
                        </a:rPr>
                        <a:t>不符合项</a:t>
                      </a:r>
                      <a:r>
                        <a:rPr kumimoji="0" lang="zh-CN" sz="2000" b="0" i="0" u="none" strike="noStrike" cap="none" normalizeH="0" baseline="0" noProof="0" dirty="0">
                          <a:ln>
                            <a:noFill/>
                          </a:ln>
                          <a:solidFill>
                            <a:srgbClr val="000000"/>
                          </a:solidFill>
                          <a:effectLst/>
                          <a:uLnTx/>
                          <a:uFillTx/>
                          <a:latin typeface="+mj-lt"/>
                          <a:ea typeface="SimSun"/>
                          <a:cs typeface="Avenir"/>
                          <a:sym typeface="Avenir"/>
                        </a:rPr>
                        <a:t>？ </a:t>
                      </a:r>
                    </a:p>
                  </a:txBody>
                  <a:tcPr anchor="ctr"/>
                </a:tc>
                <a:extLst>
                  <a:ext uri="{0D108BD9-81ED-4DB2-BD59-A6C34878D82A}">
                    <a16:rowId xmlns:a16="http://schemas.microsoft.com/office/drawing/2014/main" val="2955280928"/>
                  </a:ext>
                </a:extLst>
              </a:tr>
              <a:tr h="1131805">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lang="zh-CN" sz="2000" b="1" dirty="0">
                          <a:latin typeface="+mj-lt"/>
                          <a:ea typeface="SimSun"/>
                        </a:rPr>
                        <a:t>Q2.</a:t>
                      </a:r>
                      <a:r>
                        <a:rPr lang="en-US" altLang="zh-CN" sz="2000" b="1" dirty="0">
                          <a:latin typeface="+mj-lt"/>
                          <a:ea typeface="SimSun"/>
                        </a:rPr>
                        <a:t> </a:t>
                      </a:r>
                      <a:r>
                        <a:rPr lang="zh-CN" sz="2000" dirty="0">
                          <a:latin typeface="+mj-lt"/>
                          <a:ea typeface="SimSun"/>
                        </a:rPr>
                        <a:t>违反了哪项要求？ </a:t>
                      </a:r>
                    </a:p>
                  </a:txBody>
                  <a:tcPr anchor="ctr"/>
                </a:tc>
                <a:extLst>
                  <a:ext uri="{0D108BD9-81ED-4DB2-BD59-A6C34878D82A}">
                    <a16:rowId xmlns:a16="http://schemas.microsoft.com/office/drawing/2014/main" val="1689574547"/>
                  </a:ext>
                </a:extLst>
              </a:tr>
            </a:tbl>
          </a:graphicData>
        </a:graphic>
      </p:graphicFrame>
    </p:spTree>
    <p:extLst>
      <p:ext uri="{BB962C8B-B14F-4D97-AF65-F5344CB8AC3E}">
        <p14:creationId xmlns:p14="http://schemas.microsoft.com/office/powerpoint/2010/main" val="946112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71496DF-72AE-44F4-9937-2C0A1A34E9D6}"/>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19</a:t>
            </a:fld>
            <a:endParaRPr kumimoji="0" lang="en-US" sz="1200" b="0" i="0" u="none" strike="noStrike" kern="1200" cap="none" spc="0" normalizeH="0" baseline="0" noProof="0" dirty="0">
              <a:ln>
                <a:noFill/>
              </a:ln>
              <a:solidFill>
                <a:srgbClr val="8B8C8C"/>
              </a:solidFill>
              <a:effectLst/>
              <a:uLnTx/>
              <a:uFillTx/>
              <a:latin typeface="Avenir"/>
              <a:sym typeface="Avenir"/>
            </a:endParaRPr>
          </a:p>
        </p:txBody>
      </p:sp>
      <p:sp>
        <p:nvSpPr>
          <p:cNvPr id="3" name="Title 2">
            <a:extLst>
              <a:ext uri="{FF2B5EF4-FFF2-40B4-BE49-F238E27FC236}">
                <a16:creationId xmlns:a16="http://schemas.microsoft.com/office/drawing/2014/main" id="{CAB8124D-DB34-4465-87AB-EDC3DF31CE61}"/>
              </a:ext>
            </a:extLst>
          </p:cNvPr>
          <p:cNvSpPr>
            <a:spLocks noGrp="1"/>
          </p:cNvSpPr>
          <p:nvPr>
            <p:ph type="ctrTitle" idx="4294967295"/>
          </p:nvPr>
        </p:nvSpPr>
        <p:spPr>
          <a:xfrm>
            <a:off x="765809" y="1863065"/>
            <a:ext cx="10139175" cy="3918191"/>
          </a:xfrm>
        </p:spPr>
        <p:txBody>
          <a:bodyPr anchor="t">
            <a:noAutofit/>
          </a:bodyPr>
          <a:lstStyle/>
          <a:p>
            <a:pPr>
              <a:lnSpc>
                <a:spcPct val="120000"/>
              </a:lnSpc>
              <a:buClrTx/>
              <a:buSzTx/>
              <a:defRPr/>
            </a:pPr>
            <a:r>
              <a:rPr kumimoji="0" lang="zh-CN" sz="2400" b="0" i="0" u="sng" strike="noStrike" cap="none" normalizeH="0" baseline="0" noProof="0" dirty="0">
                <a:ln>
                  <a:noFill/>
                </a:ln>
                <a:solidFill>
                  <a:schemeClr val="tx1"/>
                </a:solidFill>
                <a:effectLst/>
                <a:uLnTx/>
                <a:uFillTx/>
                <a:latin typeface="+mj-lt"/>
                <a:ea typeface="SimSun"/>
                <a:cs typeface="+mn-cs"/>
              </a:rPr>
              <a:t>历次会议反复指出的痼疾沉疴始终未解，</a:t>
            </a:r>
            <a:r>
              <a:rPr lang="zh-CN" sz="2400" b="0" dirty="0">
                <a:solidFill>
                  <a:schemeClr val="tx1"/>
                </a:solidFill>
                <a:latin typeface="+mj-lt"/>
                <a:ea typeface="SimSun"/>
                <a:cs typeface="+mn-cs"/>
              </a:rPr>
              <a:t>表明</a:t>
            </a:r>
            <a:r>
              <a:rPr kumimoji="0" lang="zh-CN" sz="2400" b="0" i="0" u="none" strike="noStrike" cap="none" normalizeH="0" baseline="0" noProof="0" dirty="0">
                <a:ln>
                  <a:noFill/>
                </a:ln>
                <a:solidFill>
                  <a:schemeClr val="tx1"/>
                </a:solidFill>
                <a:effectLst/>
                <a:uLnTx/>
                <a:uFillTx/>
                <a:latin typeface="+mj-lt"/>
                <a:ea typeface="SimSun"/>
                <a:cs typeface="+mn-cs"/>
              </a:rPr>
              <a:t>该组织既未正视员工诉求，</a:t>
            </a:r>
            <a:r>
              <a:rPr lang="zh-CN" sz="2400" dirty="0">
                <a:solidFill>
                  <a:schemeClr val="tx1"/>
                </a:solidFill>
                <a:latin typeface="+mj-lt"/>
                <a:ea typeface="SimSun"/>
                <a:cs typeface="+mn-cs"/>
              </a:rPr>
              <a:t>亦使员工代表机制形同虚设。</a:t>
            </a:r>
            <a:br>
              <a:rPr kumimoji="0" lang="zh-CN" sz="2400" b="1" i="0" u="none" strike="noStrike" cap="none" normalizeH="0" baseline="0" noProof="0" dirty="0">
                <a:ln>
                  <a:noFill/>
                </a:ln>
                <a:effectLst/>
                <a:uLnTx/>
                <a:uFillTx/>
                <a:latin typeface="Arial"/>
                <a:ea typeface="SimSun"/>
                <a:cs typeface="+mn-cs"/>
              </a:rPr>
            </a:br>
            <a:br>
              <a:rPr lang="zh-CN" sz="2400" b="0" i="0" u="none" strike="noStrike" cap="none" normalizeH="0" baseline="0" noProof="0" dirty="0">
                <a:ln>
                  <a:noFill/>
                </a:ln>
                <a:effectLst/>
                <a:uLnTx/>
                <a:uFillTx/>
                <a:latin typeface="+mj-lt"/>
                <a:ea typeface="SimSun"/>
                <a:cs typeface="+mn-cs"/>
              </a:rPr>
            </a:br>
            <a:r>
              <a:rPr lang="zh-CN" sz="2400" dirty="0">
                <a:latin typeface="+mj-lt"/>
                <a:ea typeface="SimSun"/>
                <a:cs typeface="+mn-cs"/>
              </a:rPr>
              <a:t>由于目前无法确认是否存在待“实施”的集体谈判协议、该国法律的具体规定如何以及员工代表是否通过工会代表产生等情况，建议依据第7.5条认定为不合规。 </a:t>
            </a:r>
            <a:br>
              <a:rPr lang="zh-CN" sz="2400" b="0" i="0" u="none" strike="noStrike" cap="none" normalizeH="0" baseline="0" noProof="0" dirty="0">
                <a:ln>
                  <a:noFill/>
                </a:ln>
                <a:effectLst/>
                <a:uLnTx/>
                <a:uFillTx/>
                <a:latin typeface="+mj-lt"/>
                <a:ea typeface="SimSun"/>
                <a:cs typeface="+mn-cs"/>
              </a:rPr>
            </a:br>
            <a:br>
              <a:rPr lang="zh-CN" sz="2400" b="0" i="0" u="none" strike="noStrike" cap="none" normalizeH="0" baseline="0" noProof="0" dirty="0">
                <a:ln>
                  <a:noFill/>
                </a:ln>
                <a:effectLst/>
                <a:uLnTx/>
                <a:uFillTx/>
                <a:latin typeface="+mj-lt"/>
                <a:ea typeface="SimSun"/>
                <a:cs typeface="+mn-cs"/>
              </a:rPr>
            </a:br>
            <a:endParaRPr lang="zh-CN" sz="2400" b="0" i="0" u="none" strike="noStrike" cap="none" normalizeH="0" baseline="0" noProof="0" dirty="0">
              <a:ln>
                <a:noFill/>
              </a:ln>
              <a:effectLst/>
              <a:uLnTx/>
              <a:uFillTx/>
              <a:latin typeface="+mj-lt"/>
              <a:ea typeface="SimSun"/>
              <a:cs typeface="+mn-cs"/>
            </a:endParaRPr>
          </a:p>
        </p:txBody>
      </p:sp>
      <p:sp>
        <p:nvSpPr>
          <p:cNvPr id="4" name="TextBox 3">
            <a:extLst>
              <a:ext uri="{FF2B5EF4-FFF2-40B4-BE49-F238E27FC236}">
                <a16:creationId xmlns:a16="http://schemas.microsoft.com/office/drawing/2014/main" id="{79EF10A2-008C-4A09-BB9A-0F6A9C0C3F38}"/>
              </a:ext>
            </a:extLst>
          </p:cNvPr>
          <p:cNvSpPr txBox="1"/>
          <p:nvPr/>
        </p:nvSpPr>
        <p:spPr>
          <a:xfrm>
            <a:off x="765809" y="1191044"/>
            <a:ext cx="21082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sz="2800" b="1" i="0" u="none" strike="noStrike" cap="none" normalizeH="0" baseline="0" noProof="0" dirty="0">
                <a:ln>
                  <a:noFill/>
                </a:ln>
                <a:effectLst/>
                <a:uLnTx/>
                <a:uFillTx/>
                <a:latin typeface="Arial"/>
                <a:ea typeface="SimSun"/>
                <a:cs typeface="+mn-cs"/>
              </a:rPr>
              <a:t>回答</a:t>
            </a:r>
          </a:p>
        </p:txBody>
      </p:sp>
    </p:spTree>
    <p:extLst>
      <p:ext uri="{BB962C8B-B14F-4D97-AF65-F5344CB8AC3E}">
        <p14:creationId xmlns:p14="http://schemas.microsoft.com/office/powerpoint/2010/main" val="2586007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1BA5C-58E5-43C8-A1D0-CF85D0911DB3}"/>
              </a:ext>
            </a:extLst>
          </p:cNvPr>
          <p:cNvSpPr>
            <a:spLocks noGrp="1"/>
          </p:cNvSpPr>
          <p:nvPr>
            <p:ph type="ctrTitle" idx="4294967295"/>
          </p:nvPr>
        </p:nvSpPr>
        <p:spPr>
          <a:xfrm>
            <a:off x="851505" y="491671"/>
            <a:ext cx="5740400" cy="723900"/>
          </a:xfrm>
        </p:spPr>
        <p:txBody>
          <a:bodyPr>
            <a:noAutofit/>
          </a:bodyPr>
          <a:lstStyle/>
          <a:p>
            <a:r>
              <a:rPr lang="zh-CN" sz="2800" b="1">
                <a:solidFill>
                  <a:schemeClr val="tx1"/>
                </a:solidFill>
                <a:latin typeface="+mj-lt"/>
                <a:ea typeface="SimSun"/>
              </a:rPr>
              <a:t>本模块目标</a:t>
            </a:r>
          </a:p>
        </p:txBody>
      </p:sp>
      <p:sp>
        <p:nvSpPr>
          <p:cNvPr id="3" name="Content Placeholder 2">
            <a:extLst>
              <a:ext uri="{FF2B5EF4-FFF2-40B4-BE49-F238E27FC236}">
                <a16:creationId xmlns:a16="http://schemas.microsoft.com/office/drawing/2014/main" id="{14D49B47-D1CD-44DE-9CDC-2A774DD5B768}"/>
              </a:ext>
            </a:extLst>
          </p:cNvPr>
          <p:cNvSpPr>
            <a:spLocks noGrp="1"/>
          </p:cNvSpPr>
          <p:nvPr>
            <p:ph idx="4294967295"/>
          </p:nvPr>
        </p:nvSpPr>
        <p:spPr>
          <a:xfrm>
            <a:off x="851505" y="1616460"/>
            <a:ext cx="10326914" cy="4267200"/>
          </a:xfrm>
        </p:spPr>
        <p:txBody>
          <a:bodyPr>
            <a:normAutofit/>
          </a:bodyPr>
          <a:lstStyle/>
          <a:p>
            <a:pPr marL="0" indent="0" algn="just">
              <a:lnSpc>
                <a:spcPct val="120000"/>
              </a:lnSpc>
              <a:buNone/>
            </a:pPr>
            <a:r>
              <a:rPr lang="zh-CN" altLang="en-US" sz="2400" dirty="0">
                <a:solidFill>
                  <a:schemeClr val="tx1"/>
                </a:solidFill>
                <a:latin typeface="+mj-lt"/>
                <a:ea typeface="SimSun"/>
              </a:rPr>
              <a:t>本模块介绍的是</a:t>
            </a:r>
            <a:r>
              <a:rPr lang="zh-CN" altLang="zh-CN" sz="2400" dirty="0">
                <a:solidFill>
                  <a:schemeClr val="tx1"/>
                </a:solidFill>
                <a:ea typeface="SimSun"/>
              </a:rPr>
              <a:t>认证机构</a:t>
            </a:r>
            <a:r>
              <a:rPr lang="zh-CN" altLang="en-US" sz="2400" dirty="0">
                <a:solidFill>
                  <a:schemeClr val="tx1"/>
                </a:solidFill>
                <a:latin typeface="+mj-lt"/>
                <a:ea typeface="SimSun"/>
              </a:rPr>
              <a:t>及其审核团队管理 </a:t>
            </a:r>
            <a:r>
              <a:rPr lang="zh-CN" altLang="zh-CN" sz="2400" dirty="0">
                <a:solidFill>
                  <a:schemeClr val="tx1"/>
                </a:solidFill>
                <a:ea typeface="SimSun"/>
              </a:rPr>
              <a:t>FSC产销监管链核心劳工要求</a:t>
            </a:r>
            <a:r>
              <a:rPr lang="zh-CN" altLang="en-US" sz="2400" dirty="0">
                <a:solidFill>
                  <a:schemeClr val="tx1"/>
                </a:solidFill>
                <a:latin typeface="+mj-lt"/>
                <a:ea typeface="SimSun"/>
              </a:rPr>
              <a:t>评估时，所需遵循的核心且重要的</a:t>
            </a:r>
            <a:r>
              <a:rPr lang="en-US" altLang="zh-CN" sz="2400" dirty="0">
                <a:solidFill>
                  <a:schemeClr val="tx1"/>
                </a:solidFill>
                <a:latin typeface="+mj-lt"/>
                <a:ea typeface="SimSun"/>
              </a:rPr>
              <a:t>FSC</a:t>
            </a:r>
            <a:r>
              <a:rPr lang="zh-CN" altLang="en-US" sz="2400" dirty="0">
                <a:solidFill>
                  <a:schemeClr val="tx1"/>
                </a:solidFill>
                <a:latin typeface="+mj-lt"/>
                <a:ea typeface="SimSun"/>
              </a:rPr>
              <a:t>认可要求。</a:t>
            </a:r>
            <a:endParaRPr lang="en-US" altLang="zh-CN" sz="2400" dirty="0">
              <a:solidFill>
                <a:schemeClr val="tx1"/>
              </a:solidFill>
              <a:latin typeface="+mj-lt"/>
              <a:ea typeface="SimSun"/>
            </a:endParaRPr>
          </a:p>
          <a:p>
            <a:pPr marL="0" indent="0" algn="just">
              <a:lnSpc>
                <a:spcPct val="120000"/>
              </a:lnSpc>
              <a:buNone/>
            </a:pPr>
            <a:endParaRPr lang="en-US" sz="2400" dirty="0">
              <a:solidFill>
                <a:schemeClr val="tx1"/>
              </a:solidFill>
              <a:latin typeface="+mj-lt"/>
            </a:endParaRPr>
          </a:p>
          <a:p>
            <a:pPr marL="0" indent="0" algn="just">
              <a:lnSpc>
                <a:spcPct val="120000"/>
              </a:lnSpc>
              <a:buNone/>
            </a:pPr>
            <a:r>
              <a:rPr lang="zh-CN" altLang="en-US" sz="2400" dirty="0">
                <a:solidFill>
                  <a:schemeClr val="tx1"/>
                </a:solidFill>
                <a:latin typeface="+mj-lt"/>
                <a:ea typeface="SimSun"/>
              </a:rPr>
              <a:t>该模块提供了</a:t>
            </a:r>
            <a:r>
              <a:rPr lang="en-US" altLang="zh-CN" sz="2400" dirty="0">
                <a:solidFill>
                  <a:schemeClr val="tx1"/>
                </a:solidFill>
                <a:latin typeface="+mj-lt"/>
                <a:ea typeface="SimSun"/>
              </a:rPr>
              <a:t>FSC</a:t>
            </a:r>
            <a:r>
              <a:rPr lang="zh-CN" altLang="en-US" sz="2400" dirty="0">
                <a:solidFill>
                  <a:schemeClr val="tx1"/>
                </a:solidFill>
                <a:latin typeface="+mj-lt"/>
                <a:ea typeface="SimSun"/>
              </a:rPr>
              <a:t>关于认证机构审核员应如何评估证书持有者层面认证要求的指令，并阐明了</a:t>
            </a:r>
            <a:r>
              <a:rPr lang="en-US" altLang="zh-CN" sz="2400" dirty="0">
                <a:solidFill>
                  <a:schemeClr val="tx1"/>
                </a:solidFill>
                <a:latin typeface="+mj-lt"/>
                <a:ea typeface="SimSun"/>
              </a:rPr>
              <a:t>FSC</a:t>
            </a:r>
            <a:r>
              <a:rPr lang="zh-CN" altLang="en-US" sz="2400" dirty="0">
                <a:solidFill>
                  <a:schemeClr val="tx1"/>
                </a:solidFill>
                <a:latin typeface="+mj-lt"/>
                <a:ea typeface="SimSun"/>
              </a:rPr>
              <a:t>对符合性证据的期望要求。</a:t>
            </a:r>
          </a:p>
        </p:txBody>
      </p:sp>
    </p:spTree>
    <p:extLst>
      <p:ext uri="{BB962C8B-B14F-4D97-AF65-F5344CB8AC3E}">
        <p14:creationId xmlns:p14="http://schemas.microsoft.com/office/powerpoint/2010/main" val="3093441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3338816158"/>
              </p:ext>
            </p:extLst>
          </p:nvPr>
        </p:nvGraphicFramePr>
        <p:xfrm>
          <a:off x="411475" y="1218900"/>
          <a:ext cx="7424586" cy="4722772"/>
        </p:xfrm>
        <a:graphic>
          <a:graphicData uri="http://schemas.openxmlformats.org/drawingml/2006/table">
            <a:tbl>
              <a:tblPr firstRow="1" firstCol="1" bandRow="1">
                <a:tableStyleId>{073A0DAA-6AF3-43AB-8588-CEC1D06C72B9}</a:tableStyleId>
              </a:tblPr>
              <a:tblGrid>
                <a:gridCol w="2048797">
                  <a:extLst>
                    <a:ext uri="{9D8B030D-6E8A-4147-A177-3AD203B41FA5}">
                      <a16:colId xmlns:a16="http://schemas.microsoft.com/office/drawing/2014/main" val="2144691855"/>
                    </a:ext>
                  </a:extLst>
                </a:gridCol>
                <a:gridCol w="1640106">
                  <a:extLst>
                    <a:ext uri="{9D8B030D-6E8A-4147-A177-3AD203B41FA5}">
                      <a16:colId xmlns:a16="http://schemas.microsoft.com/office/drawing/2014/main" val="3491469328"/>
                    </a:ext>
                  </a:extLst>
                </a:gridCol>
                <a:gridCol w="3735683">
                  <a:extLst>
                    <a:ext uri="{9D8B030D-6E8A-4147-A177-3AD203B41FA5}">
                      <a16:colId xmlns:a16="http://schemas.microsoft.com/office/drawing/2014/main" val="1654366165"/>
                    </a:ext>
                  </a:extLst>
                </a:gridCol>
              </a:tblGrid>
              <a:tr h="686688">
                <a:tc rowSpan="6">
                  <a:txBody>
                    <a:bodyPr/>
                    <a:lstStyle/>
                    <a:p>
                      <a:pPr marL="0" marR="0">
                        <a:lnSpc>
                          <a:spcPct val="107000"/>
                        </a:lnSpc>
                        <a:spcBef>
                          <a:spcPts val="0"/>
                        </a:spcBef>
                        <a:spcAft>
                          <a:spcPts val="0"/>
                        </a:spcAft>
                      </a:pPr>
                      <a:r>
                        <a:rPr lang="zh-CN" sz="1800" b="1" dirty="0">
                          <a:effectLst/>
                        </a:rPr>
                        <a:t>承包商FSC核心</a:t>
                      </a:r>
                      <a:br>
                        <a:rPr lang="en-US" altLang="zh-CN" sz="1800" b="1" dirty="0">
                          <a:effectLst/>
                        </a:rPr>
                      </a:br>
                      <a:r>
                        <a:rPr lang="zh-CN" sz="1800" b="1" dirty="0">
                          <a:effectLst/>
                        </a:rPr>
                        <a:t>劳工要求评估 </a:t>
                      </a:r>
                    </a:p>
                    <a:p>
                      <a:pPr marL="0" marR="0" algn="l" rtl="0">
                        <a:lnSpc>
                          <a:spcPct val="107000"/>
                        </a:lnSpc>
                        <a:spcBef>
                          <a:spcPts val="0"/>
                        </a:spcBef>
                        <a:spcAft>
                          <a:spcPts val="0"/>
                        </a:spcAft>
                      </a:pPr>
                      <a:endParaRPr lang="en-US" sz="1800" b="1" kern="100" dirty="0">
                        <a:effectLst/>
                      </a:endParaRPr>
                    </a:p>
                    <a:p>
                      <a:pPr marL="0" marR="0">
                        <a:lnSpc>
                          <a:spcPct val="107000"/>
                        </a:lnSpc>
                        <a:spcBef>
                          <a:spcPts val="0"/>
                        </a:spcBef>
                        <a:spcAft>
                          <a:spcPts val="0"/>
                        </a:spcAft>
                      </a:pPr>
                      <a:r>
                        <a:rPr lang="zh-CN" sz="1800" b="1" dirty="0">
                          <a:effectLst/>
                        </a:rPr>
                        <a:t>FSC-ADV-40-004-23</a:t>
                      </a:r>
                    </a:p>
                    <a:p>
                      <a:pPr marL="0" marR="0" lvl="0" indent="0" algn="l" defTabSz="609585" rtl="0" eaLnBrk="1" fontAlgn="auto" latinLnBrk="0" hangingPunct="1">
                        <a:lnSpc>
                          <a:spcPct val="107000"/>
                        </a:lnSpc>
                        <a:spcBef>
                          <a:spcPts val="0"/>
                        </a:spcBef>
                        <a:spcAft>
                          <a:spcPts val="0"/>
                        </a:spcAft>
                        <a:buClrTx/>
                        <a:buSzTx/>
                        <a:buFontTx/>
                        <a:buNone/>
                        <a:tabLst/>
                        <a:defRPr/>
                      </a:pPr>
                      <a:endParaRPr lang="en-US" sz="1800" b="1" kern="100" dirty="0">
                        <a:effectLst/>
                      </a:endParaRPr>
                    </a:p>
                    <a:p>
                      <a:pPr marL="0" marR="0" lvl="0" indent="0" algn="l" defTabSz="609585" rtl="0" eaLnBrk="1" fontAlgn="auto" latinLnBrk="0" hangingPunct="1">
                        <a:lnSpc>
                          <a:spcPct val="107000"/>
                        </a:lnSpc>
                        <a:spcBef>
                          <a:spcPts val="0"/>
                        </a:spcBef>
                        <a:spcAft>
                          <a:spcPts val="0"/>
                        </a:spcAft>
                        <a:buClrTx/>
                        <a:buSzTx/>
                        <a:buFontTx/>
                        <a:buNone/>
                        <a:tabLst/>
                        <a:defRPr/>
                      </a:pPr>
                      <a:r>
                        <a:rPr lang="zh-CN" sz="1800" b="1" dirty="0">
                          <a:effectLst/>
                        </a:rPr>
                        <a:t>FSC-STD- 40-004 v3.1 第1.6条及</a:t>
                      </a:r>
                      <a:br>
                        <a:rPr lang="en-US" altLang="zh-CN" sz="1800" b="1" dirty="0">
                          <a:effectLst/>
                        </a:rPr>
                      </a:br>
                      <a:r>
                        <a:rPr lang="zh-CN" sz="1800" b="1" dirty="0">
                          <a:effectLst/>
                        </a:rPr>
                        <a:t>第13</a:t>
                      </a:r>
                      <a:r>
                        <a:rPr lang="zh-CN" altLang="en-US" sz="1800" b="1" dirty="0">
                          <a:effectLst/>
                        </a:rPr>
                        <a:t>章</a:t>
                      </a:r>
                      <a:endParaRPr lang="zh-CN" sz="1800" b="1" dirty="0">
                        <a:effectLst/>
                      </a:endParaRPr>
                    </a:p>
                    <a:p>
                      <a:pPr marL="0" marR="0" algn="l" rtl="0">
                        <a:lnSpc>
                          <a:spcPct val="107000"/>
                        </a:lnSpc>
                        <a:spcBef>
                          <a:spcPts val="0"/>
                        </a:spcBef>
                        <a:spcAft>
                          <a:spcPts val="0"/>
                        </a:spcAft>
                      </a:pPr>
                      <a:endParaRPr lang="en-US" sz="1800" b="1" kern="100" dirty="0">
                        <a:effectLst/>
                        <a:latin typeface="Avenir"/>
                        <a:ea typeface="Calibri"/>
                        <a:cs typeface="Times New Roman"/>
                      </a:endParaRPr>
                    </a:p>
                    <a:p>
                      <a:pPr marL="0" marR="0">
                        <a:lnSpc>
                          <a:spcPct val="107000"/>
                        </a:lnSpc>
                        <a:spcBef>
                          <a:spcPts val="0"/>
                        </a:spcBef>
                        <a:spcAft>
                          <a:spcPts val="0"/>
                        </a:spcAft>
                      </a:pPr>
                      <a:r>
                        <a:rPr lang="zh-CN" sz="1800" b="1" dirty="0">
                          <a:effectLst/>
                          <a:latin typeface="Avenir"/>
                          <a:ea typeface="SimSun"/>
                          <a:cs typeface="Times New Roman"/>
                        </a:rPr>
                        <a:t>FSC-ADV-40-004-24</a:t>
                      </a:r>
                    </a:p>
                  </a:txBody>
                  <a:tcPr marL="68580" marR="68580" marT="0" marB="0" anchor="ctr"/>
                </a:tc>
                <a:tc>
                  <a:txBody>
                    <a:bodyPr/>
                    <a:lstStyle/>
                    <a:p>
                      <a:pPr marL="0" marR="0">
                        <a:lnSpc>
                          <a:spcPct val="107000"/>
                        </a:lnSpc>
                        <a:spcBef>
                          <a:spcPts val="0"/>
                        </a:spcBef>
                        <a:spcAft>
                          <a:spcPts val="0"/>
                        </a:spcAft>
                      </a:pPr>
                      <a:r>
                        <a:rPr lang="zh-CN" sz="1800" b="1" dirty="0">
                          <a:effectLst/>
                        </a:rPr>
                        <a:t>核心议题/</a:t>
                      </a:r>
                      <a:br>
                        <a:rPr lang="en-US" altLang="zh-CN" sz="1800" b="1" dirty="0">
                          <a:effectLst/>
                        </a:rPr>
                      </a:br>
                      <a:r>
                        <a:rPr lang="zh-CN" sz="1800" b="1" dirty="0">
                          <a:effectLst/>
                        </a:rPr>
                        <a:t>聚焦领域</a:t>
                      </a:r>
                    </a:p>
                  </a:txBody>
                  <a:tcPr marL="68580" marR="68580" marT="0" marB="0"/>
                </a:tc>
                <a:tc>
                  <a:txBody>
                    <a:bodyPr/>
                    <a:lstStyle/>
                    <a:p>
                      <a:pPr marL="0" marR="0">
                        <a:lnSpc>
                          <a:spcPct val="107000"/>
                        </a:lnSpc>
                        <a:spcBef>
                          <a:spcPts val="0"/>
                        </a:spcBef>
                        <a:spcAft>
                          <a:spcPts val="0"/>
                        </a:spcAft>
                      </a:pPr>
                      <a:r>
                        <a:rPr lang="zh-CN" sz="1800" b="1">
                          <a:effectLst/>
                        </a:rPr>
                        <a:t>目的/合规</a:t>
                      </a:r>
                    </a:p>
                  </a:txBody>
                  <a:tcPr marL="68580" marR="68580" marT="0" marB="0"/>
                </a:tc>
                <a:extLst>
                  <a:ext uri="{0D108BD9-81ED-4DB2-BD59-A6C34878D82A}">
                    <a16:rowId xmlns:a16="http://schemas.microsoft.com/office/drawing/2014/main" val="382595915"/>
                  </a:ext>
                </a:extLst>
              </a:tr>
              <a:tr h="962872">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dirty="0">
                          <a:effectLst/>
                        </a:rPr>
                        <a:t>外包管理</a:t>
                      </a:r>
                    </a:p>
                  </a:txBody>
                  <a:tcPr marL="68580" marR="68580" marT="0" marB="0"/>
                </a:tc>
                <a:tc>
                  <a:txBody>
                    <a:bodyPr/>
                    <a:lstStyle/>
                    <a:p>
                      <a:pPr marL="0" marR="0">
                        <a:lnSpc>
                          <a:spcPct val="107000"/>
                        </a:lnSpc>
                        <a:spcBef>
                          <a:spcPts val="0"/>
                        </a:spcBef>
                        <a:spcAft>
                          <a:spcPts val="0"/>
                        </a:spcAft>
                      </a:pPr>
                      <a:r>
                        <a:rPr lang="zh-CN" sz="1800" dirty="0">
                          <a:effectLst/>
                        </a:rPr>
                        <a:t>根据40-004第13</a:t>
                      </a:r>
                      <a:r>
                        <a:rPr lang="zh-CN" altLang="en-US" sz="1800" dirty="0">
                          <a:effectLst/>
                        </a:rPr>
                        <a:t>章</a:t>
                      </a:r>
                      <a:endParaRPr lang="zh-CN" sz="1800" dirty="0">
                        <a:effectLst/>
                      </a:endParaRPr>
                    </a:p>
                    <a:p>
                      <a:pPr marL="0" marR="0">
                        <a:lnSpc>
                          <a:spcPct val="107000"/>
                        </a:lnSpc>
                        <a:spcBef>
                          <a:spcPts val="0"/>
                        </a:spcBef>
                        <a:spcAft>
                          <a:spcPts val="0"/>
                        </a:spcAft>
                      </a:pPr>
                      <a:r>
                        <a:rPr lang="zh-CN" sz="1800" dirty="0">
                          <a:effectLst/>
                        </a:rPr>
                        <a:t>对于FSC核心劳工要求的具体合规要求，须载入规范性文件 </a:t>
                      </a:r>
                      <a:endParaRPr lang="en-US" altLang="zh-CN" sz="1800" dirty="0">
                        <a:effectLst/>
                      </a:endParaRPr>
                    </a:p>
                  </a:txBody>
                  <a:tcPr marL="68580" marR="68580" marT="0" marB="0"/>
                </a:tc>
                <a:extLst>
                  <a:ext uri="{0D108BD9-81ED-4DB2-BD59-A6C34878D82A}">
                    <a16:rowId xmlns:a16="http://schemas.microsoft.com/office/drawing/2014/main" val="2881716675"/>
                  </a:ext>
                </a:extLst>
              </a:tr>
              <a:tr h="731294">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nSpc>
                          <a:spcPct val="107000"/>
                        </a:lnSpc>
                        <a:spcBef>
                          <a:spcPts val="0"/>
                        </a:spcBef>
                        <a:spcAft>
                          <a:spcPts val="0"/>
                        </a:spcAft>
                      </a:pPr>
                      <a:r>
                        <a:rPr lang="zh-CN" sz="1800">
                          <a:effectLst/>
                        </a:rPr>
                        <a:t>认证范围</a:t>
                      </a:r>
                    </a:p>
                  </a:txBody>
                  <a:tcPr marL="68580" marR="68580" marT="0" marB="0"/>
                </a:tc>
                <a:tc>
                  <a:txBody>
                    <a:bodyPr/>
                    <a:lstStyle/>
                    <a:p>
                      <a:pPr marL="0" marR="0">
                        <a:lnSpc>
                          <a:spcPct val="107000"/>
                        </a:lnSpc>
                        <a:spcBef>
                          <a:spcPts val="0"/>
                        </a:spcBef>
                        <a:spcAft>
                          <a:spcPts val="0"/>
                        </a:spcAft>
                      </a:pPr>
                      <a:r>
                        <a:rPr lang="zh-CN" sz="1800" dirty="0">
                          <a:effectLst/>
                        </a:rPr>
                        <a:t>经营活动须严格限定在产销监管链认证范围内（20-011 V4.2 第2.2条）</a:t>
                      </a:r>
                    </a:p>
                  </a:txBody>
                  <a:tcPr marL="68580" marR="68580" marT="0" marB="0"/>
                </a:tc>
                <a:extLst>
                  <a:ext uri="{0D108BD9-81ED-4DB2-BD59-A6C34878D82A}">
                    <a16:rowId xmlns:a16="http://schemas.microsoft.com/office/drawing/2014/main" val="3035543280"/>
                  </a:ext>
                </a:extLst>
              </a:tr>
              <a:tr h="696673">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a:effectLst/>
                        </a:rPr>
                        <a:t>抽</a:t>
                      </a:r>
                      <a:r>
                        <a:rPr lang="zh-CN" altLang="en-US" sz="1800">
                          <a:effectLst/>
                        </a:rPr>
                        <a:t>查</a:t>
                      </a:r>
                      <a:endParaRPr lang="zh-CN" sz="1800" dirty="0">
                        <a:effectLst/>
                      </a:endParaRPr>
                    </a:p>
                  </a:txBody>
                  <a:tcPr marL="68580" marR="68580" marT="0" marB="0"/>
                </a:tc>
                <a:tc>
                  <a:txBody>
                    <a:bodyPr/>
                    <a:lstStyle/>
                    <a:p>
                      <a:pPr marL="0" marR="0">
                        <a:lnSpc>
                          <a:spcPct val="107000"/>
                        </a:lnSpc>
                        <a:spcBef>
                          <a:spcPts val="0"/>
                        </a:spcBef>
                        <a:spcAft>
                          <a:spcPts val="0"/>
                        </a:spcAft>
                      </a:pPr>
                      <a:r>
                        <a:rPr lang="zh-CN" sz="1800" dirty="0">
                          <a:effectLst/>
                        </a:rPr>
                        <a:t>具体执行请参阅FSC-STD-20-011 V4.2 第9.5条和第9.6条。</a:t>
                      </a:r>
                    </a:p>
                  </a:txBody>
                  <a:tcPr marL="68580" marR="68580" marT="0" marB="0"/>
                </a:tc>
                <a:extLst>
                  <a:ext uri="{0D108BD9-81ED-4DB2-BD59-A6C34878D82A}">
                    <a16:rowId xmlns:a16="http://schemas.microsoft.com/office/drawing/2014/main" val="2305686277"/>
                  </a:ext>
                </a:extLst>
              </a:tr>
              <a:tr h="747607">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dirty="0">
                          <a:effectLst/>
                        </a:rPr>
                        <a:t>自我评估中包含的内容</a:t>
                      </a:r>
                    </a:p>
                  </a:txBody>
                  <a:tcPr marL="68580" marR="68580" marT="0" marB="0"/>
                </a:tc>
                <a:tc>
                  <a:txBody>
                    <a:bodyPr/>
                    <a:lstStyle/>
                    <a:p>
                      <a:pPr marL="0" marR="0">
                        <a:lnSpc>
                          <a:spcPct val="107000"/>
                        </a:lnSpc>
                        <a:spcBef>
                          <a:spcPts val="0"/>
                        </a:spcBef>
                        <a:spcAft>
                          <a:spcPts val="0"/>
                        </a:spcAft>
                      </a:pPr>
                      <a:r>
                        <a:rPr lang="zh-CN" sz="1800" dirty="0">
                          <a:effectLst/>
                        </a:rPr>
                        <a:t>证书持有者须在自我评估表中证实其采用的承包商合规验证机制。</a:t>
                      </a:r>
                    </a:p>
                  </a:txBody>
                  <a:tcPr marL="68580" marR="68580" marT="0" marB="0"/>
                </a:tc>
                <a:extLst>
                  <a:ext uri="{0D108BD9-81ED-4DB2-BD59-A6C34878D82A}">
                    <a16:rowId xmlns:a16="http://schemas.microsoft.com/office/drawing/2014/main" val="3491506083"/>
                  </a:ext>
                </a:extLst>
              </a:tr>
              <a:tr h="897638">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a:effectLst/>
                        </a:rPr>
                        <a:t>风险评估</a:t>
                      </a:r>
                    </a:p>
                  </a:txBody>
                  <a:tcPr marL="68580" marR="68580" marT="0" marB="0"/>
                </a:tc>
                <a:tc>
                  <a:txBody>
                    <a:bodyPr/>
                    <a:lstStyle/>
                    <a:p>
                      <a:pPr marL="0" marR="0">
                        <a:lnSpc>
                          <a:spcPct val="107000"/>
                        </a:lnSpc>
                        <a:spcBef>
                          <a:spcPts val="0"/>
                        </a:spcBef>
                        <a:spcAft>
                          <a:spcPts val="0"/>
                        </a:spcAft>
                      </a:pPr>
                      <a:r>
                        <a:rPr lang="zh-CN" sz="1800" dirty="0">
                          <a:effectLst/>
                        </a:rPr>
                        <a:t>需评估承包商对FSC核心劳工要求的合规风险（考量风险范围、规模及强度）（</a:t>
                      </a:r>
                      <a:r>
                        <a:rPr lang="zh-CN" altLang="en-US" sz="1800" dirty="0">
                          <a:effectLst/>
                        </a:rPr>
                        <a:t>技术指南</a:t>
                      </a:r>
                      <a:r>
                        <a:rPr lang="zh-CN" sz="1800" dirty="0">
                          <a:effectLst/>
                        </a:rPr>
                        <a:t>）。</a:t>
                      </a:r>
                    </a:p>
                  </a:txBody>
                  <a:tcPr marL="68580" marR="68580" marT="0" marB="0"/>
                </a:tc>
                <a:extLst>
                  <a:ext uri="{0D108BD9-81ED-4DB2-BD59-A6C34878D82A}">
                    <a16:rowId xmlns:a16="http://schemas.microsoft.com/office/drawing/2014/main" val="593067192"/>
                  </a:ext>
                </a:extLst>
              </a:tr>
            </a:tbl>
          </a:graphicData>
        </a:graphic>
      </p:graphicFrame>
      <p:sp>
        <p:nvSpPr>
          <p:cNvPr id="7" name="Title 1">
            <a:extLst>
              <a:ext uri="{FF2B5EF4-FFF2-40B4-BE49-F238E27FC236}">
                <a16:creationId xmlns:a16="http://schemas.microsoft.com/office/drawing/2014/main" id="{F99001D6-6F6F-4AA7-8AED-DE057EE124FB}"/>
              </a:ext>
            </a:extLst>
          </p:cNvPr>
          <p:cNvSpPr txBox="1">
            <a:spLocks/>
          </p:cNvSpPr>
          <p:nvPr/>
        </p:nvSpPr>
        <p:spPr>
          <a:xfrm>
            <a:off x="437648" y="416943"/>
            <a:ext cx="10062695" cy="758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sz="2800" b="1"/>
              <a:t>FSC核心劳工要求审核 – 最佳实践指南</a:t>
            </a:r>
          </a:p>
        </p:txBody>
      </p:sp>
      <p:graphicFrame>
        <p:nvGraphicFramePr>
          <p:cNvPr id="2" name="Table 1">
            <a:extLst>
              <a:ext uri="{FF2B5EF4-FFF2-40B4-BE49-F238E27FC236}">
                <a16:creationId xmlns:a16="http://schemas.microsoft.com/office/drawing/2014/main" id="{33F9CD73-C23E-34BC-21B6-6905B2B6F8B7}"/>
              </a:ext>
            </a:extLst>
          </p:cNvPr>
          <p:cNvGraphicFramePr>
            <a:graphicFrameLocks noGrp="1"/>
          </p:cNvGraphicFramePr>
          <p:nvPr>
            <p:extLst>
              <p:ext uri="{D42A27DB-BD31-4B8C-83A1-F6EECF244321}">
                <p14:modId xmlns:p14="http://schemas.microsoft.com/office/powerpoint/2010/main" val="2677520947"/>
              </p:ext>
            </p:extLst>
          </p:nvPr>
        </p:nvGraphicFramePr>
        <p:xfrm>
          <a:off x="8041902" y="1218899"/>
          <a:ext cx="3738623" cy="3635216"/>
        </p:xfrm>
        <a:graphic>
          <a:graphicData uri="http://schemas.openxmlformats.org/drawingml/2006/table">
            <a:tbl>
              <a:tblPr firstRow="1" bandRow="1">
                <a:tableStyleId>{073A0DAA-6AF3-43AB-8588-CEC1D06C72B9}</a:tableStyleId>
              </a:tblPr>
              <a:tblGrid>
                <a:gridCol w="3738623">
                  <a:extLst>
                    <a:ext uri="{9D8B030D-6E8A-4147-A177-3AD203B41FA5}">
                      <a16:colId xmlns:a16="http://schemas.microsoft.com/office/drawing/2014/main" val="155359290"/>
                    </a:ext>
                  </a:extLst>
                </a:gridCol>
              </a:tblGrid>
              <a:tr h="445967">
                <a:tc>
                  <a:txBody>
                    <a:bodyPr/>
                    <a:lstStyle/>
                    <a:p>
                      <a:r>
                        <a:rPr lang="zh-CN" sz="2000">
                          <a:latin typeface="+mj-lt"/>
                          <a:ea typeface="SimSun"/>
                        </a:rPr>
                        <a:t>讨论</a:t>
                      </a:r>
                    </a:p>
                  </a:txBody>
                  <a:tcPr/>
                </a:tc>
                <a:extLst>
                  <a:ext uri="{0D108BD9-81ED-4DB2-BD59-A6C34878D82A}">
                    <a16:rowId xmlns:a16="http://schemas.microsoft.com/office/drawing/2014/main" val="2937849162"/>
                  </a:ext>
                </a:extLst>
              </a:tr>
              <a:tr h="1063083">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lang="zh-CN" sz="2000" b="1" dirty="0">
                          <a:latin typeface="+mj-lt"/>
                          <a:ea typeface="SimSun"/>
                          <a:cs typeface="Avenir"/>
                          <a:sym typeface="Avenir"/>
                        </a:rPr>
                        <a:t>Q1.</a:t>
                      </a:r>
                      <a:r>
                        <a:rPr lang="en-US" altLang="zh-CN" sz="2000" b="1" dirty="0">
                          <a:latin typeface="+mj-lt"/>
                          <a:ea typeface="SimSun"/>
                          <a:cs typeface="Avenir"/>
                          <a:sym typeface="Avenir"/>
                        </a:rPr>
                        <a:t> </a:t>
                      </a:r>
                      <a:r>
                        <a:rPr kumimoji="0" lang="zh-CN" sz="2000" b="0" i="0" u="none" strike="noStrike" cap="none" normalizeH="0" baseline="0" noProof="0" dirty="0">
                          <a:ln>
                            <a:noFill/>
                          </a:ln>
                          <a:solidFill>
                            <a:srgbClr val="000000"/>
                          </a:solidFill>
                          <a:effectLst/>
                          <a:uLnTx/>
                          <a:uFillTx/>
                          <a:latin typeface="+mj-lt"/>
                          <a:ea typeface="SimSun"/>
                          <a:cs typeface="Avenir"/>
                          <a:sym typeface="Avenir"/>
                        </a:rPr>
                        <a:t>您需要调阅哪种类型的文件/记录？ </a:t>
                      </a:r>
                    </a:p>
                  </a:txBody>
                  <a:tcPr anchor="ctr"/>
                </a:tc>
                <a:extLst>
                  <a:ext uri="{0D108BD9-81ED-4DB2-BD59-A6C34878D82A}">
                    <a16:rowId xmlns:a16="http://schemas.microsoft.com/office/drawing/2014/main" val="314972506"/>
                  </a:ext>
                </a:extLst>
              </a:tr>
              <a:tr h="1063083">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kumimoji="0" lang="zh-CN" sz="2000" b="1" i="0" u="none" strike="noStrike" cap="none" normalizeH="0" baseline="0" noProof="0" dirty="0">
                          <a:ln>
                            <a:noFill/>
                          </a:ln>
                          <a:solidFill>
                            <a:srgbClr val="000000"/>
                          </a:solidFill>
                          <a:effectLst/>
                          <a:uLnTx/>
                          <a:uFillTx/>
                          <a:latin typeface="+mj-lt"/>
                          <a:ea typeface="SimSun"/>
                          <a:cs typeface="Avenir"/>
                          <a:sym typeface="Avenir"/>
                        </a:rPr>
                        <a:t>Q2.</a:t>
                      </a:r>
                      <a:r>
                        <a:rPr kumimoji="0" lang="en-US" altLang="zh-CN" sz="2000" b="1" i="0" u="none" strike="noStrike" cap="none" normalizeH="0" baseline="0" noProof="0" dirty="0">
                          <a:ln>
                            <a:noFill/>
                          </a:ln>
                          <a:solidFill>
                            <a:srgbClr val="000000"/>
                          </a:solidFill>
                          <a:effectLst/>
                          <a:uLnTx/>
                          <a:uFillTx/>
                          <a:latin typeface="+mj-lt"/>
                          <a:ea typeface="SimSun"/>
                          <a:cs typeface="Avenir"/>
                          <a:sym typeface="Avenir"/>
                        </a:rPr>
                        <a:t> </a:t>
                      </a:r>
                      <a:r>
                        <a:rPr kumimoji="0" lang="zh-CN" sz="2000" b="0" i="0" u="none" strike="noStrike" cap="none" normalizeH="0" baseline="0" noProof="0" dirty="0">
                          <a:ln>
                            <a:noFill/>
                          </a:ln>
                          <a:solidFill>
                            <a:srgbClr val="000000"/>
                          </a:solidFill>
                          <a:effectLst/>
                          <a:uLnTx/>
                          <a:uFillTx/>
                          <a:latin typeface="+mj-lt"/>
                          <a:ea typeface="SimSun"/>
                          <a:cs typeface="Avenir"/>
                          <a:sym typeface="Avenir"/>
                        </a:rPr>
                        <a:t>您需要考虑与哪些人进行</a:t>
                      </a:r>
                      <a:br>
                        <a:rPr kumimoji="0" lang="en-US" altLang="zh-CN" sz="2000" b="0" i="0" u="none" strike="noStrike" cap="none" normalizeH="0" baseline="0" noProof="0" dirty="0">
                          <a:ln>
                            <a:noFill/>
                          </a:ln>
                          <a:solidFill>
                            <a:srgbClr val="000000"/>
                          </a:solidFill>
                          <a:effectLst/>
                          <a:uLnTx/>
                          <a:uFillTx/>
                          <a:latin typeface="+mj-lt"/>
                          <a:ea typeface="SimSun"/>
                          <a:cs typeface="Avenir"/>
                          <a:sym typeface="Avenir"/>
                        </a:rPr>
                      </a:br>
                      <a:r>
                        <a:rPr kumimoji="0" lang="zh-CN" sz="2000" b="0" i="0" u="none" strike="noStrike" cap="none" normalizeH="0" baseline="0" noProof="0" dirty="0">
                          <a:ln>
                            <a:noFill/>
                          </a:ln>
                          <a:solidFill>
                            <a:srgbClr val="000000"/>
                          </a:solidFill>
                          <a:effectLst/>
                          <a:uLnTx/>
                          <a:uFillTx/>
                          <a:latin typeface="+mj-lt"/>
                          <a:ea typeface="SimSun"/>
                          <a:cs typeface="Avenir"/>
                          <a:sym typeface="Avenir"/>
                        </a:rPr>
                        <a:t>谈话？</a:t>
                      </a:r>
                    </a:p>
                  </a:txBody>
                  <a:tcPr anchor="ctr"/>
                </a:tc>
                <a:extLst>
                  <a:ext uri="{0D108BD9-81ED-4DB2-BD59-A6C34878D82A}">
                    <a16:rowId xmlns:a16="http://schemas.microsoft.com/office/drawing/2014/main" val="1283857690"/>
                  </a:ext>
                </a:extLst>
              </a:tr>
              <a:tr h="1063083">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kumimoji="0" lang="zh-CN" sz="2000" b="1" i="0" u="none" strike="noStrike" cap="none" normalizeH="0" baseline="0" noProof="0" dirty="0">
                          <a:ln>
                            <a:noFill/>
                          </a:ln>
                          <a:solidFill>
                            <a:srgbClr val="000000"/>
                          </a:solidFill>
                          <a:effectLst/>
                          <a:uLnTx/>
                          <a:uFillTx/>
                          <a:latin typeface="+mj-lt"/>
                          <a:ea typeface="SimSun"/>
                          <a:cs typeface="Avenir"/>
                          <a:sym typeface="Avenir"/>
                        </a:rPr>
                        <a:t>Q3.</a:t>
                      </a:r>
                      <a:r>
                        <a:rPr kumimoji="0" lang="en-US" altLang="zh-CN" sz="2000" b="1" i="0" u="none" strike="noStrike" cap="none" normalizeH="0" baseline="0" noProof="0" dirty="0">
                          <a:ln>
                            <a:noFill/>
                          </a:ln>
                          <a:solidFill>
                            <a:srgbClr val="000000"/>
                          </a:solidFill>
                          <a:effectLst/>
                          <a:uLnTx/>
                          <a:uFillTx/>
                          <a:latin typeface="+mj-lt"/>
                          <a:ea typeface="SimSun"/>
                          <a:cs typeface="Avenir"/>
                          <a:sym typeface="Avenir"/>
                        </a:rPr>
                        <a:t> </a:t>
                      </a:r>
                      <a:r>
                        <a:rPr kumimoji="0" lang="zh-CN" sz="2000" b="0" i="0" u="none" strike="noStrike" cap="none" normalizeH="0" baseline="0" noProof="0" dirty="0">
                          <a:ln>
                            <a:noFill/>
                          </a:ln>
                          <a:solidFill>
                            <a:srgbClr val="000000"/>
                          </a:solidFill>
                          <a:effectLst/>
                          <a:uLnTx/>
                          <a:uFillTx/>
                          <a:latin typeface="+mj-lt"/>
                          <a:ea typeface="SimSun"/>
                          <a:cs typeface="Avenir"/>
                          <a:sym typeface="Avenir"/>
                        </a:rPr>
                        <a:t>承包商是否获得了FSC认证或SA8000认证？ </a:t>
                      </a:r>
                    </a:p>
                  </a:txBody>
                  <a:tcPr anchor="ctr"/>
                </a:tc>
                <a:extLst>
                  <a:ext uri="{0D108BD9-81ED-4DB2-BD59-A6C34878D82A}">
                    <a16:rowId xmlns:a16="http://schemas.microsoft.com/office/drawing/2014/main" val="2484325690"/>
                  </a:ext>
                </a:extLst>
              </a:tr>
            </a:tbl>
          </a:graphicData>
        </a:graphic>
      </p:graphicFrame>
    </p:spTree>
    <p:extLst>
      <p:ext uri="{BB962C8B-B14F-4D97-AF65-F5344CB8AC3E}">
        <p14:creationId xmlns:p14="http://schemas.microsoft.com/office/powerpoint/2010/main" val="18169780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4219348136"/>
              </p:ext>
            </p:extLst>
          </p:nvPr>
        </p:nvGraphicFramePr>
        <p:xfrm>
          <a:off x="485468" y="1470995"/>
          <a:ext cx="7118593" cy="4198865"/>
        </p:xfrm>
        <a:graphic>
          <a:graphicData uri="http://schemas.openxmlformats.org/drawingml/2006/table">
            <a:tbl>
              <a:tblPr firstRow="1" firstCol="1" bandRow="1">
                <a:tableStyleId>{073A0DAA-6AF3-43AB-8588-CEC1D06C72B9}</a:tableStyleId>
              </a:tblPr>
              <a:tblGrid>
                <a:gridCol w="2071383">
                  <a:extLst>
                    <a:ext uri="{9D8B030D-6E8A-4147-A177-3AD203B41FA5}">
                      <a16:colId xmlns:a16="http://schemas.microsoft.com/office/drawing/2014/main" val="2144691855"/>
                    </a:ext>
                  </a:extLst>
                </a:gridCol>
                <a:gridCol w="1694735">
                  <a:extLst>
                    <a:ext uri="{9D8B030D-6E8A-4147-A177-3AD203B41FA5}">
                      <a16:colId xmlns:a16="http://schemas.microsoft.com/office/drawing/2014/main" val="3491469328"/>
                    </a:ext>
                  </a:extLst>
                </a:gridCol>
                <a:gridCol w="3352475">
                  <a:extLst>
                    <a:ext uri="{9D8B030D-6E8A-4147-A177-3AD203B41FA5}">
                      <a16:colId xmlns:a16="http://schemas.microsoft.com/office/drawing/2014/main" val="1654366165"/>
                    </a:ext>
                  </a:extLst>
                </a:gridCol>
              </a:tblGrid>
              <a:tr h="686688">
                <a:tc rowSpan="4">
                  <a:txBody>
                    <a:bodyPr/>
                    <a:lstStyle/>
                    <a:p>
                      <a:pPr marL="0" marR="0">
                        <a:lnSpc>
                          <a:spcPct val="107000"/>
                        </a:lnSpc>
                        <a:spcBef>
                          <a:spcPts val="0"/>
                        </a:spcBef>
                        <a:spcAft>
                          <a:spcPts val="0"/>
                        </a:spcAft>
                      </a:pPr>
                      <a:r>
                        <a:rPr lang="zh-CN" sz="2000" b="1" dirty="0">
                          <a:effectLst/>
                        </a:rPr>
                        <a:t>FSC核准的</a:t>
                      </a:r>
                      <a:br>
                        <a:rPr lang="en-US" altLang="zh-CN" sz="2000" b="1" dirty="0">
                          <a:effectLst/>
                        </a:rPr>
                      </a:br>
                      <a:r>
                        <a:rPr lang="zh-CN" sz="2000" b="1" dirty="0">
                          <a:effectLst/>
                        </a:rPr>
                        <a:t>认证</a:t>
                      </a:r>
                      <a:r>
                        <a:rPr lang="zh-CN" altLang="en-US" sz="2000" b="1" dirty="0">
                          <a:effectLst/>
                        </a:rPr>
                        <a:t>体系</a:t>
                      </a:r>
                      <a:endParaRPr lang="zh-CN" sz="2000" b="1" dirty="0">
                        <a:effectLst/>
                      </a:endParaRPr>
                    </a:p>
                    <a:p>
                      <a:pPr marL="0" marR="0" algn="l" rtl="0">
                        <a:lnSpc>
                          <a:spcPct val="107000"/>
                        </a:lnSpc>
                        <a:spcBef>
                          <a:spcPts val="0"/>
                        </a:spcBef>
                        <a:spcAft>
                          <a:spcPts val="0"/>
                        </a:spcAft>
                      </a:pPr>
                      <a:endParaRPr lang="en-US" sz="2000" b="1" kern="100" dirty="0">
                        <a:effectLst/>
                      </a:endParaRPr>
                    </a:p>
                    <a:p>
                      <a:pPr marL="0" marR="0">
                        <a:lnSpc>
                          <a:spcPct val="107000"/>
                        </a:lnSpc>
                        <a:spcBef>
                          <a:spcPts val="0"/>
                        </a:spcBef>
                        <a:spcAft>
                          <a:spcPts val="0"/>
                        </a:spcAft>
                      </a:pPr>
                      <a:r>
                        <a:rPr lang="zh-CN" sz="2000" b="1" dirty="0">
                          <a:effectLst/>
                        </a:rPr>
                        <a:t>FSC-ADV-40-004 - 24</a:t>
                      </a:r>
                    </a:p>
                    <a:p>
                      <a:pPr marL="0" marR="0" algn="l" rtl="0">
                        <a:lnSpc>
                          <a:spcPct val="107000"/>
                        </a:lnSpc>
                        <a:spcBef>
                          <a:spcPts val="0"/>
                        </a:spcBef>
                        <a:spcAft>
                          <a:spcPts val="0"/>
                        </a:spcAft>
                      </a:pPr>
                      <a:endParaRPr lang="en-US" sz="2000" b="1" kern="100" dirty="0">
                        <a:effectLst/>
                      </a:endParaRPr>
                    </a:p>
                    <a:p>
                      <a:pPr marL="0" marR="0" lvl="0" indent="0" algn="l" defTabSz="609585" rtl="0" eaLnBrk="1" fontAlgn="auto" latinLnBrk="0" hangingPunct="1">
                        <a:lnSpc>
                          <a:spcPct val="107000"/>
                        </a:lnSpc>
                        <a:spcBef>
                          <a:spcPts val="0"/>
                        </a:spcBef>
                        <a:spcAft>
                          <a:spcPts val="0"/>
                        </a:spcAft>
                        <a:buClrTx/>
                        <a:buSzTx/>
                        <a:buFontTx/>
                        <a:buNone/>
                        <a:tabLst/>
                        <a:defRPr/>
                      </a:pPr>
                      <a:r>
                        <a:rPr lang="zh-CN" sz="2000" b="1" dirty="0">
                          <a:effectLst/>
                        </a:rPr>
                        <a:t>FSC-STD- 40-004 V3.1 </a:t>
                      </a:r>
                      <a:br>
                        <a:rPr lang="en-US" altLang="zh-CN" sz="2000" b="1" dirty="0">
                          <a:effectLst/>
                        </a:rPr>
                      </a:br>
                      <a:r>
                        <a:rPr lang="zh-CN" sz="2000" b="1" dirty="0">
                          <a:effectLst/>
                        </a:rPr>
                        <a:t>第1.6条、</a:t>
                      </a:r>
                      <a:br>
                        <a:rPr lang="en-US" altLang="zh-CN" sz="2000" b="1" dirty="0">
                          <a:effectLst/>
                        </a:rPr>
                      </a:br>
                      <a:r>
                        <a:rPr lang="zh-CN" sz="2000" b="1" dirty="0">
                          <a:effectLst/>
                        </a:rPr>
                        <a:t>第1.11条、</a:t>
                      </a:r>
                      <a:br>
                        <a:rPr lang="en-US" altLang="zh-CN" sz="2000" b="1" dirty="0">
                          <a:effectLst/>
                        </a:rPr>
                      </a:br>
                      <a:r>
                        <a:rPr lang="zh-CN" sz="2000" b="1" dirty="0">
                          <a:effectLst/>
                        </a:rPr>
                        <a:t>第7</a:t>
                      </a:r>
                      <a:r>
                        <a:rPr lang="zh-CN" altLang="en-US" sz="2000" b="1" dirty="0">
                          <a:effectLst/>
                        </a:rPr>
                        <a:t>章</a:t>
                      </a:r>
                      <a:r>
                        <a:rPr lang="zh-CN" sz="2000" b="1" dirty="0">
                          <a:effectLst/>
                        </a:rPr>
                        <a:t>及附录D</a:t>
                      </a:r>
                    </a:p>
                  </a:txBody>
                  <a:tcPr marL="68580" marR="68580" marT="0" marB="0" anchor="ctr"/>
                </a:tc>
                <a:tc>
                  <a:txBody>
                    <a:bodyPr/>
                    <a:lstStyle/>
                    <a:p>
                      <a:pPr marL="0" marR="0">
                        <a:lnSpc>
                          <a:spcPct val="107000"/>
                        </a:lnSpc>
                        <a:spcBef>
                          <a:spcPts val="0"/>
                        </a:spcBef>
                        <a:spcAft>
                          <a:spcPts val="0"/>
                        </a:spcAft>
                      </a:pPr>
                      <a:r>
                        <a:rPr lang="zh-CN" sz="2000" b="1">
                          <a:effectLst/>
                        </a:rPr>
                        <a:t>核心议题</a:t>
                      </a:r>
                    </a:p>
                  </a:txBody>
                  <a:tcPr marL="68580" marR="68580" marT="0" marB="0"/>
                </a:tc>
                <a:tc>
                  <a:txBody>
                    <a:bodyPr/>
                    <a:lstStyle/>
                    <a:p>
                      <a:pPr marL="0" marR="0">
                        <a:lnSpc>
                          <a:spcPct val="107000"/>
                        </a:lnSpc>
                        <a:spcBef>
                          <a:spcPts val="0"/>
                        </a:spcBef>
                        <a:spcAft>
                          <a:spcPts val="0"/>
                        </a:spcAft>
                      </a:pPr>
                      <a:r>
                        <a:rPr lang="zh-CN" sz="2000" b="1">
                          <a:effectLst/>
                        </a:rPr>
                        <a:t>目的/合规</a:t>
                      </a:r>
                    </a:p>
                  </a:txBody>
                  <a:tcPr marL="68580" marR="68580" marT="0" marB="0"/>
                </a:tc>
                <a:extLst>
                  <a:ext uri="{0D108BD9-81ED-4DB2-BD59-A6C34878D82A}">
                    <a16:rowId xmlns:a16="http://schemas.microsoft.com/office/drawing/2014/main" val="382595915"/>
                  </a:ext>
                </a:extLst>
              </a:tr>
              <a:tr h="1260000">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2000" dirty="0">
                          <a:effectLst/>
                        </a:rPr>
                        <a:t>FSC核准的</a:t>
                      </a:r>
                      <a:br>
                        <a:rPr lang="en-US" altLang="zh-CN" sz="2000" dirty="0">
                          <a:effectLst/>
                        </a:rPr>
                      </a:br>
                      <a:r>
                        <a:rPr lang="zh-CN" sz="2000" dirty="0">
                          <a:effectLst/>
                        </a:rPr>
                        <a:t>认证</a:t>
                      </a:r>
                      <a:r>
                        <a:rPr lang="zh-CN" altLang="en-US" sz="2000" dirty="0">
                          <a:effectLst/>
                        </a:rPr>
                        <a:t>体系</a:t>
                      </a:r>
                      <a:endParaRPr lang="zh-CN" sz="2000" dirty="0">
                        <a:effectLst/>
                      </a:endParaRPr>
                    </a:p>
                  </a:txBody>
                  <a:tcPr marL="68580" marR="68580" marT="0" marB="0" anchor="ctr"/>
                </a:tc>
                <a:tc>
                  <a:txBody>
                    <a:bodyPr/>
                    <a:lstStyle/>
                    <a:p>
                      <a:pPr marL="0" marR="0">
                        <a:lnSpc>
                          <a:spcPct val="107000"/>
                        </a:lnSpc>
                        <a:spcBef>
                          <a:spcPts val="0"/>
                        </a:spcBef>
                        <a:spcAft>
                          <a:spcPts val="0"/>
                        </a:spcAft>
                      </a:pPr>
                      <a:r>
                        <a:rPr lang="zh-CN" sz="2000" dirty="0">
                          <a:effectLst/>
                        </a:rPr>
                        <a:t>第三方认证</a:t>
                      </a:r>
                      <a:r>
                        <a:rPr lang="zh-CN" altLang="en-US" sz="2000" dirty="0">
                          <a:effectLst/>
                        </a:rPr>
                        <a:t>体系</a:t>
                      </a:r>
                      <a:r>
                        <a:rPr lang="zh-CN" sz="2000" dirty="0">
                          <a:effectLst/>
                        </a:rPr>
                        <a:t>，经认定部分或完全等</a:t>
                      </a:r>
                      <a:r>
                        <a:rPr lang="zh-CN" altLang="en-US" sz="2000" dirty="0">
                          <a:effectLst/>
                        </a:rPr>
                        <a:t>效</a:t>
                      </a:r>
                      <a:r>
                        <a:rPr lang="zh-CN" sz="2000" dirty="0">
                          <a:effectLst/>
                        </a:rPr>
                        <a:t>于FSC核心劳工要求所包含的规定 </a:t>
                      </a:r>
                    </a:p>
                  </a:txBody>
                  <a:tcPr marL="68580" marR="68580" marT="0" marB="0" anchor="ctr"/>
                </a:tc>
                <a:extLst>
                  <a:ext uri="{0D108BD9-81ED-4DB2-BD59-A6C34878D82A}">
                    <a16:rowId xmlns:a16="http://schemas.microsoft.com/office/drawing/2014/main" val="2881716675"/>
                  </a:ext>
                </a:extLst>
              </a:tr>
              <a:tr h="776177">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2000" dirty="0">
                          <a:effectLst/>
                        </a:rPr>
                        <a:t>哪个（些）</a:t>
                      </a:r>
                      <a:br>
                        <a:rPr lang="en-US" altLang="zh-CN" sz="2000" dirty="0">
                          <a:effectLst/>
                        </a:rPr>
                      </a:br>
                      <a:r>
                        <a:rPr lang="zh-CN" sz="2000" dirty="0">
                          <a:effectLst/>
                        </a:rPr>
                        <a:t>认证</a:t>
                      </a:r>
                      <a:r>
                        <a:rPr lang="zh-CN" altLang="en-US" sz="2000" dirty="0">
                          <a:effectLst/>
                        </a:rPr>
                        <a:t>体系</a:t>
                      </a:r>
                      <a:r>
                        <a:rPr lang="zh-CN" sz="2000" dirty="0">
                          <a:effectLst/>
                        </a:rPr>
                        <a:t>？</a:t>
                      </a:r>
                    </a:p>
                  </a:txBody>
                  <a:tcPr marL="68580" marR="68580" marT="0" marB="0" anchor="ctr"/>
                </a:tc>
                <a:tc>
                  <a:txBody>
                    <a:bodyPr/>
                    <a:lstStyle/>
                    <a:p>
                      <a:pPr marL="0" marR="0">
                        <a:lnSpc>
                          <a:spcPct val="107000"/>
                        </a:lnSpc>
                        <a:spcBef>
                          <a:spcPts val="0"/>
                        </a:spcBef>
                        <a:spcAft>
                          <a:spcPts val="0"/>
                        </a:spcAft>
                      </a:pPr>
                      <a:r>
                        <a:rPr lang="zh-CN" sz="2000">
                          <a:effectLst/>
                        </a:rPr>
                        <a:t>SA8000:2014</a:t>
                      </a:r>
                    </a:p>
                  </a:txBody>
                  <a:tcPr marL="68580" marR="68580" marT="0" marB="0" anchor="ctr"/>
                </a:tc>
                <a:extLst>
                  <a:ext uri="{0D108BD9-81ED-4DB2-BD59-A6C34878D82A}">
                    <a16:rowId xmlns:a16="http://schemas.microsoft.com/office/drawing/2014/main" val="3491506083"/>
                  </a:ext>
                </a:extLst>
              </a:tr>
              <a:tr h="1476000">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2000" dirty="0">
                          <a:effectLst/>
                        </a:rPr>
                        <a:t>评估</a:t>
                      </a:r>
                    </a:p>
                  </a:txBody>
                  <a:tcPr marL="68580" marR="68580" marT="0" marB="0" anchor="ctr"/>
                </a:tc>
                <a:tc>
                  <a:txBody>
                    <a:bodyPr/>
                    <a:lstStyle/>
                    <a:p>
                      <a:pPr marL="0" marR="0">
                        <a:lnSpc>
                          <a:spcPct val="107000"/>
                        </a:lnSpc>
                        <a:spcBef>
                          <a:spcPts val="0"/>
                        </a:spcBef>
                        <a:spcAft>
                          <a:spcPts val="0"/>
                        </a:spcAft>
                      </a:pPr>
                      <a:r>
                        <a:rPr lang="zh-CN" sz="2000" dirty="0">
                          <a:effectLst/>
                        </a:rPr>
                        <a:t>若经核准的认证</a:t>
                      </a:r>
                      <a:r>
                        <a:rPr lang="zh-CN" altLang="en-US" sz="2000" dirty="0">
                          <a:effectLst/>
                        </a:rPr>
                        <a:t>体系</a:t>
                      </a:r>
                      <a:r>
                        <a:rPr lang="zh-CN" sz="2000" dirty="0">
                          <a:effectLst/>
                        </a:rPr>
                        <a:t>证书在审核时仍在有效期内，认证机构可免予执行FSC核心劳工要求评估</a:t>
                      </a:r>
                    </a:p>
                  </a:txBody>
                  <a:tcPr marL="68580" marR="68580" marT="0" marB="0" anchor="ctr"/>
                </a:tc>
                <a:extLst>
                  <a:ext uri="{0D108BD9-81ED-4DB2-BD59-A6C34878D82A}">
                    <a16:rowId xmlns:a16="http://schemas.microsoft.com/office/drawing/2014/main" val="593067192"/>
                  </a:ext>
                </a:extLst>
              </a:tr>
            </a:tbl>
          </a:graphicData>
        </a:graphic>
      </p:graphicFrame>
      <p:sp>
        <p:nvSpPr>
          <p:cNvPr id="7" name="Title 1">
            <a:extLst>
              <a:ext uri="{FF2B5EF4-FFF2-40B4-BE49-F238E27FC236}">
                <a16:creationId xmlns:a16="http://schemas.microsoft.com/office/drawing/2014/main" id="{87D1B96A-9165-4BF3-B09E-315342C4E584}"/>
              </a:ext>
            </a:extLst>
          </p:cNvPr>
          <p:cNvSpPr txBox="1">
            <a:spLocks/>
          </p:cNvSpPr>
          <p:nvPr/>
        </p:nvSpPr>
        <p:spPr>
          <a:xfrm>
            <a:off x="485468" y="523029"/>
            <a:ext cx="9966154" cy="758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sz="2800" b="1"/>
              <a:t>FSC核心劳工要求审核 – 最佳实践指南 </a:t>
            </a:r>
          </a:p>
        </p:txBody>
      </p:sp>
      <p:graphicFrame>
        <p:nvGraphicFramePr>
          <p:cNvPr id="2" name="Table 1">
            <a:extLst>
              <a:ext uri="{FF2B5EF4-FFF2-40B4-BE49-F238E27FC236}">
                <a16:creationId xmlns:a16="http://schemas.microsoft.com/office/drawing/2014/main" id="{FDCC3ADB-08DA-9B8E-296A-BEA386B4EDC8}"/>
              </a:ext>
            </a:extLst>
          </p:cNvPr>
          <p:cNvGraphicFramePr>
            <a:graphicFrameLocks noGrp="1"/>
          </p:cNvGraphicFramePr>
          <p:nvPr>
            <p:extLst>
              <p:ext uri="{D42A27DB-BD31-4B8C-83A1-F6EECF244321}">
                <p14:modId xmlns:p14="http://schemas.microsoft.com/office/powerpoint/2010/main" val="3960782418"/>
              </p:ext>
            </p:extLst>
          </p:nvPr>
        </p:nvGraphicFramePr>
        <p:xfrm>
          <a:off x="7967909" y="1470995"/>
          <a:ext cx="3738623" cy="3316074"/>
        </p:xfrm>
        <a:graphic>
          <a:graphicData uri="http://schemas.openxmlformats.org/drawingml/2006/table">
            <a:tbl>
              <a:tblPr firstRow="1" bandRow="1">
                <a:tableStyleId>{073A0DAA-6AF3-43AB-8588-CEC1D06C72B9}</a:tableStyleId>
              </a:tblPr>
              <a:tblGrid>
                <a:gridCol w="3738623">
                  <a:extLst>
                    <a:ext uri="{9D8B030D-6E8A-4147-A177-3AD203B41FA5}">
                      <a16:colId xmlns:a16="http://schemas.microsoft.com/office/drawing/2014/main" val="155359290"/>
                    </a:ext>
                  </a:extLst>
                </a:gridCol>
              </a:tblGrid>
              <a:tr h="390025">
                <a:tc>
                  <a:txBody>
                    <a:bodyPr/>
                    <a:lstStyle/>
                    <a:p>
                      <a:r>
                        <a:rPr lang="zh-CN" sz="2000">
                          <a:latin typeface="+mj-lt"/>
                          <a:ea typeface="SimSun"/>
                        </a:rPr>
                        <a:t>讨论</a:t>
                      </a:r>
                    </a:p>
                  </a:txBody>
                  <a:tcPr/>
                </a:tc>
                <a:extLst>
                  <a:ext uri="{0D108BD9-81ED-4DB2-BD59-A6C34878D82A}">
                    <a16:rowId xmlns:a16="http://schemas.microsoft.com/office/drawing/2014/main" val="2937849162"/>
                  </a:ext>
                </a:extLst>
              </a:tr>
              <a:tr h="973278">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lang="zh-CN" sz="2000" b="1" dirty="0">
                          <a:latin typeface="+mj-lt"/>
                          <a:ea typeface="SimSun"/>
                          <a:cs typeface="Avenir"/>
                          <a:sym typeface="Avenir"/>
                        </a:rPr>
                        <a:t>Q1.</a:t>
                      </a:r>
                      <a:r>
                        <a:rPr lang="en-US" altLang="zh-CN" sz="2000" b="1" dirty="0">
                          <a:latin typeface="+mj-lt"/>
                          <a:ea typeface="SimSun"/>
                          <a:cs typeface="Avenir"/>
                          <a:sym typeface="Avenir"/>
                        </a:rPr>
                        <a:t> </a:t>
                      </a:r>
                      <a:r>
                        <a:rPr kumimoji="0" lang="zh-CN" sz="2000" b="0" i="0" u="none" strike="noStrike" cap="none" normalizeH="0" baseline="0" noProof="0" dirty="0">
                          <a:ln>
                            <a:noFill/>
                          </a:ln>
                          <a:solidFill>
                            <a:srgbClr val="000000"/>
                          </a:solidFill>
                          <a:effectLst/>
                          <a:uLnTx/>
                          <a:uFillTx/>
                          <a:latin typeface="+mj-lt"/>
                          <a:ea typeface="SimSun"/>
                          <a:cs typeface="Avenir"/>
                          <a:sym typeface="Avenir"/>
                        </a:rPr>
                        <a:t>您需要调阅哪种类型的文件/记录？ </a:t>
                      </a:r>
                      <a:endParaRPr kumimoji="0" lang="en-US" sz="2000" b="0" i="0" u="none" strike="noStrike" kern="0" cap="none" spc="0" normalizeH="0" baseline="0" noProof="0" dirty="0">
                        <a:ln>
                          <a:noFill/>
                        </a:ln>
                        <a:solidFill>
                          <a:srgbClr val="000000"/>
                        </a:solidFill>
                        <a:effectLst/>
                        <a:uLnTx/>
                        <a:uFillTx/>
                        <a:latin typeface="+mj-lt"/>
                        <a:ea typeface="Avenir"/>
                        <a:cs typeface="Avenir"/>
                        <a:sym typeface="Avenir"/>
                      </a:endParaRPr>
                    </a:p>
                  </a:txBody>
                  <a:tcPr anchor="ctr"/>
                </a:tc>
                <a:extLst>
                  <a:ext uri="{0D108BD9-81ED-4DB2-BD59-A6C34878D82A}">
                    <a16:rowId xmlns:a16="http://schemas.microsoft.com/office/drawing/2014/main" val="314972506"/>
                  </a:ext>
                </a:extLst>
              </a:tr>
              <a:tr h="973278">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kumimoji="0" lang="zh-CN" sz="2000" b="1" i="0" u="none" strike="noStrike" cap="none" normalizeH="0" baseline="0" noProof="0" dirty="0">
                          <a:ln>
                            <a:noFill/>
                          </a:ln>
                          <a:solidFill>
                            <a:srgbClr val="000000"/>
                          </a:solidFill>
                          <a:effectLst/>
                          <a:uLnTx/>
                          <a:uFillTx/>
                          <a:latin typeface="+mj-lt"/>
                          <a:ea typeface="SimSun"/>
                          <a:cs typeface="Avenir"/>
                          <a:sym typeface="Avenir"/>
                        </a:rPr>
                        <a:t>Q2.</a:t>
                      </a:r>
                      <a:r>
                        <a:rPr kumimoji="0" lang="en-US" altLang="zh-CN" sz="2000" b="1" i="0" u="none" strike="noStrike" cap="none" normalizeH="0" baseline="0" noProof="0" dirty="0">
                          <a:ln>
                            <a:noFill/>
                          </a:ln>
                          <a:solidFill>
                            <a:srgbClr val="000000"/>
                          </a:solidFill>
                          <a:effectLst/>
                          <a:uLnTx/>
                          <a:uFillTx/>
                          <a:latin typeface="+mj-lt"/>
                          <a:ea typeface="SimSun"/>
                          <a:cs typeface="Avenir"/>
                          <a:sym typeface="Avenir"/>
                        </a:rPr>
                        <a:t> </a:t>
                      </a:r>
                      <a:r>
                        <a:rPr kumimoji="0" lang="zh-CN" sz="2000" b="0" i="0" u="none" strike="noStrike" cap="none" normalizeH="0" baseline="0" noProof="0" dirty="0">
                          <a:ln>
                            <a:noFill/>
                          </a:ln>
                          <a:solidFill>
                            <a:srgbClr val="000000"/>
                          </a:solidFill>
                          <a:effectLst/>
                          <a:uLnTx/>
                          <a:uFillTx/>
                          <a:latin typeface="+mj-lt"/>
                          <a:ea typeface="SimSun"/>
                          <a:cs typeface="Avenir"/>
                          <a:sym typeface="Avenir"/>
                        </a:rPr>
                        <a:t>是否仍需对所有承包商进行现场核查？</a:t>
                      </a:r>
                    </a:p>
                  </a:txBody>
                  <a:tcPr anchor="ctr"/>
                </a:tc>
                <a:extLst>
                  <a:ext uri="{0D108BD9-81ED-4DB2-BD59-A6C34878D82A}">
                    <a16:rowId xmlns:a16="http://schemas.microsoft.com/office/drawing/2014/main" val="1283857690"/>
                  </a:ext>
                </a:extLst>
              </a:tr>
              <a:tr h="973278">
                <a:tc>
                  <a:txBody>
                    <a:bodyPr/>
                    <a:lstStyle/>
                    <a:p>
                      <a:pPr marR="0" lvl="0" algn="l" defTabSz="914400" rtl="0" eaLnBrk="1" fontAlgn="auto" latinLnBrk="0" hangingPunct="1">
                        <a:lnSpc>
                          <a:spcPct val="100000"/>
                        </a:lnSpc>
                        <a:spcBef>
                          <a:spcPts val="0"/>
                        </a:spcBef>
                        <a:spcAft>
                          <a:spcPts val="0"/>
                        </a:spcAft>
                        <a:buClr>
                          <a:srgbClr val="FFFFFF"/>
                        </a:buClr>
                        <a:buSzPct val="100000"/>
                        <a:tabLst/>
                        <a:defRPr/>
                      </a:pPr>
                      <a:r>
                        <a:rPr kumimoji="0" lang="zh-CN" sz="2000" b="1" i="0" u="none" strike="noStrike" cap="none" normalizeH="0" baseline="0" noProof="0" dirty="0">
                          <a:ln>
                            <a:noFill/>
                          </a:ln>
                          <a:solidFill>
                            <a:srgbClr val="000000"/>
                          </a:solidFill>
                          <a:effectLst/>
                          <a:uLnTx/>
                          <a:uFillTx/>
                          <a:latin typeface="+mj-lt"/>
                          <a:ea typeface="SimSun"/>
                          <a:cs typeface="Avenir"/>
                          <a:sym typeface="Avenir"/>
                        </a:rPr>
                        <a:t>Q3.</a:t>
                      </a:r>
                      <a:r>
                        <a:rPr kumimoji="0" lang="en-US" altLang="zh-CN" sz="2000" b="1" i="0" u="none" strike="noStrike" cap="none" normalizeH="0" baseline="0" noProof="0" dirty="0">
                          <a:ln>
                            <a:noFill/>
                          </a:ln>
                          <a:solidFill>
                            <a:srgbClr val="000000"/>
                          </a:solidFill>
                          <a:effectLst/>
                          <a:uLnTx/>
                          <a:uFillTx/>
                          <a:latin typeface="+mj-lt"/>
                          <a:ea typeface="SimSun"/>
                          <a:cs typeface="Avenir"/>
                          <a:sym typeface="Avenir"/>
                        </a:rPr>
                        <a:t> </a:t>
                      </a:r>
                      <a:r>
                        <a:rPr kumimoji="0" lang="zh-CN" sz="2000" b="0" i="0" u="none" strike="noStrike" cap="none" normalizeH="0" baseline="0" noProof="0" dirty="0">
                          <a:ln>
                            <a:noFill/>
                          </a:ln>
                          <a:solidFill>
                            <a:srgbClr val="000000"/>
                          </a:solidFill>
                          <a:effectLst/>
                          <a:uLnTx/>
                          <a:uFillTx/>
                          <a:latin typeface="+mj-lt"/>
                          <a:ea typeface="SimSun"/>
                          <a:cs typeface="Avenir"/>
                          <a:sym typeface="Avenir"/>
                        </a:rPr>
                        <a:t>如何验证SA8000证书的真实性？ </a:t>
                      </a:r>
                    </a:p>
                  </a:txBody>
                  <a:tcPr anchor="ctr"/>
                </a:tc>
                <a:extLst>
                  <a:ext uri="{0D108BD9-81ED-4DB2-BD59-A6C34878D82A}">
                    <a16:rowId xmlns:a16="http://schemas.microsoft.com/office/drawing/2014/main" val="2484325690"/>
                  </a:ext>
                </a:extLst>
              </a:tr>
            </a:tbl>
          </a:graphicData>
        </a:graphic>
      </p:graphicFrame>
    </p:spTree>
    <p:extLst>
      <p:ext uri="{BB962C8B-B14F-4D97-AF65-F5344CB8AC3E}">
        <p14:creationId xmlns:p14="http://schemas.microsoft.com/office/powerpoint/2010/main" val="25498300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CD81A2A-6ED4-4EF4-A14C-912D31E148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 name="Title 1">
            <a:extLst>
              <a:ext uri="{FF2B5EF4-FFF2-40B4-BE49-F238E27FC236}">
                <a16:creationId xmlns:a16="http://schemas.microsoft.com/office/drawing/2014/main" id="{91DF58F5-2488-4664-BC29-705793DF7C9D}"/>
              </a:ext>
            </a:extLst>
          </p:cNvPr>
          <p:cNvSpPr>
            <a:spLocks noGrp="1"/>
          </p:cNvSpPr>
          <p:nvPr>
            <p:ph type="title" idx="4294967295"/>
          </p:nvPr>
        </p:nvSpPr>
        <p:spPr>
          <a:xfrm>
            <a:off x="838200" y="365125"/>
            <a:ext cx="5393361" cy="1325563"/>
          </a:xfrm>
        </p:spPr>
        <p:txBody>
          <a:bodyPr vert="horz" lIns="91440" tIns="45720" rIns="91440" bIns="45720" rtlCol="0" anchor="ctr">
            <a:normAutofit/>
          </a:bodyPr>
          <a:lstStyle/>
          <a:p>
            <a:pPr>
              <a:lnSpc>
                <a:spcPct val="120000"/>
              </a:lnSpc>
              <a:spcBef>
                <a:spcPct val="0"/>
              </a:spcBef>
            </a:pPr>
            <a:r>
              <a:rPr lang="zh-CN" sz="2400" b="1" dirty="0">
                <a:solidFill>
                  <a:schemeClr val="tx1"/>
                </a:solidFill>
                <a:latin typeface="+mj-lt"/>
                <a:ea typeface="SimSun"/>
                <a:cs typeface="+mj-cs"/>
              </a:rPr>
              <a:t>当发现违法行为或确实存在童工/强迫劳动情况时，应采取何种应对措施？ </a:t>
            </a:r>
          </a:p>
        </p:txBody>
      </p:sp>
      <p:sp>
        <p:nvSpPr>
          <p:cNvPr id="13" name="Freeform: Shape 12">
            <a:extLst>
              <a:ext uri="{FF2B5EF4-FFF2-40B4-BE49-F238E27FC236}">
                <a16:creationId xmlns:a16="http://schemas.microsoft.com/office/drawing/2014/main" id="{1661932C-CA15-4E17-B115-FAE7CBEE47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99F6C197-F5FE-4F0A-A3F1-79491C32FF52}"/>
              </a:ext>
            </a:extLst>
          </p:cNvPr>
          <p:cNvSpPr>
            <a:spLocks noGrp="1"/>
          </p:cNvSpPr>
          <p:nvPr>
            <p:ph idx="4294967295"/>
          </p:nvPr>
        </p:nvSpPr>
        <p:spPr>
          <a:xfrm>
            <a:off x="838201" y="1825625"/>
            <a:ext cx="5257800" cy="4351338"/>
          </a:xfrm>
        </p:spPr>
        <p:txBody>
          <a:bodyPr vert="horz" lIns="91440" tIns="45720" rIns="91440" bIns="45720" rtlCol="0">
            <a:normAutofit lnSpcReduction="10000"/>
          </a:bodyPr>
          <a:lstStyle/>
          <a:p>
            <a:pPr marL="514350" indent="-228600" algn="just">
              <a:lnSpc>
                <a:spcPct val="120000"/>
              </a:lnSpc>
              <a:buFont typeface="Arial" panose="020B0604020202020204" pitchFamily="34" charset="0"/>
              <a:buChar char="•"/>
            </a:pPr>
            <a:r>
              <a:rPr lang="zh-CN" sz="2000" dirty="0">
                <a:solidFill>
                  <a:schemeClr val="tx1"/>
                </a:solidFill>
                <a:latin typeface="+mn-lt"/>
                <a:ea typeface="SimSun"/>
                <a:cs typeface="+mn-cs"/>
              </a:rPr>
              <a:t>若侵犯劳工权益的问题与核心劳工要求无直接关联（如未向国家缴纳社会保险或薪酬核算不当等），则依据第7.1条提出并处理。</a:t>
            </a:r>
          </a:p>
          <a:p>
            <a:pPr marL="514350" indent="-228600" algn="just">
              <a:lnSpc>
                <a:spcPct val="120000"/>
              </a:lnSpc>
              <a:buFont typeface="Arial" panose="020B0604020202020204" pitchFamily="34" charset="0"/>
              <a:buChar char="•"/>
            </a:pPr>
            <a:endParaRPr lang="en-US" sz="2000" kern="1200" dirty="0">
              <a:solidFill>
                <a:schemeClr val="tx1"/>
              </a:solidFill>
              <a:latin typeface="+mn-lt"/>
              <a:ea typeface="+mn-ea"/>
              <a:cs typeface="+mn-cs"/>
            </a:endParaRPr>
          </a:p>
          <a:p>
            <a:pPr marL="514350" indent="-228600" algn="just">
              <a:lnSpc>
                <a:spcPct val="120000"/>
              </a:lnSpc>
              <a:buFont typeface="Arial" panose="020B0604020202020204" pitchFamily="34" charset="0"/>
              <a:buChar char="•"/>
            </a:pPr>
            <a:r>
              <a:rPr lang="zh-CN" sz="2000" dirty="0">
                <a:solidFill>
                  <a:schemeClr val="tx1"/>
                </a:solidFill>
                <a:latin typeface="+mn-lt"/>
                <a:ea typeface="SimSun"/>
                <a:cs typeface="+mn-cs"/>
              </a:rPr>
              <a:t>当发现童工（例如由年仅12岁的工人操作化学品或参与夜班作业）或强迫劳动的实际案例时，须立即向认证机构报告。认证机构应建立向主管部门上报此类案例的机制。 </a:t>
            </a:r>
          </a:p>
          <a:p>
            <a:pPr marL="0" indent="-228600" algn="just">
              <a:lnSpc>
                <a:spcPct val="120000"/>
              </a:lnSpc>
              <a:buFont typeface="Arial" panose="020B0604020202020204" pitchFamily="34" charset="0"/>
              <a:buChar char="•"/>
            </a:pPr>
            <a:r>
              <a:rPr lang="zh-CN" sz="2000" dirty="0">
                <a:solidFill>
                  <a:schemeClr val="tx1"/>
                </a:solidFill>
                <a:latin typeface="+mn-lt"/>
                <a:ea typeface="SimSun"/>
                <a:cs typeface="+mn-cs"/>
              </a:rPr>
              <a:t>另请参见</a:t>
            </a:r>
            <a:r>
              <a:rPr lang="zh-CN" sz="2000" dirty="0">
                <a:solidFill>
                  <a:schemeClr val="tx1"/>
                </a:solidFill>
                <a:latin typeface="+mn-lt"/>
                <a:ea typeface="SimSun"/>
                <a:cs typeface="+mn-cs"/>
                <a:hlinkClick r:id="rId3"/>
              </a:rPr>
              <a:t>国际劳工组织指南</a:t>
            </a:r>
          </a:p>
        </p:txBody>
      </p:sp>
      <p:sp>
        <p:nvSpPr>
          <p:cNvPr id="15" name="Oval 14">
            <a:extLst>
              <a:ext uri="{FF2B5EF4-FFF2-40B4-BE49-F238E27FC236}">
                <a16:creationId xmlns:a16="http://schemas.microsoft.com/office/drawing/2014/main" id="{8590ADD5-9383-4D3D-9047-3DA2593CC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540822" cy="540822"/>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5" descr="Badge Question Mark with solid fill">
            <a:extLst>
              <a:ext uri="{FF2B5EF4-FFF2-40B4-BE49-F238E27FC236}">
                <a16:creationId xmlns:a16="http://schemas.microsoft.com/office/drawing/2014/main" id="{D5E27734-2051-3A69-0C30-F63BE507E0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887184" y="1216485"/>
            <a:ext cx="3781051" cy="3781051"/>
          </a:xfrm>
          <a:custGeom>
            <a:avLst/>
            <a:gdLst/>
            <a:ahLst/>
            <a:cxnLst/>
            <a:rect l="l" t="t" r="r" b="b"/>
            <a:pathLst>
              <a:path w="4114800" h="5712488">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p:spPr>
      </p:pic>
      <p:sp>
        <p:nvSpPr>
          <p:cNvPr id="17" name="Freeform: Shape 16">
            <a:extLst>
              <a:ext uri="{FF2B5EF4-FFF2-40B4-BE49-F238E27FC236}">
                <a16:creationId xmlns:a16="http://schemas.microsoft.com/office/drawing/2014/main" id="{DABE3E45-88CF-45D8-8D40-C773324D9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dirty="0"/>
          </a:p>
        </p:txBody>
      </p:sp>
      <p:cxnSp>
        <p:nvCxnSpPr>
          <p:cNvPr id="19" name="Straight Connector 18">
            <a:extLst>
              <a:ext uri="{FF2B5EF4-FFF2-40B4-BE49-F238E27FC236}">
                <a16:creationId xmlns:a16="http://schemas.microsoft.com/office/drawing/2014/main" id="{49CD1692-827B-4C8D-B4A1-134FD04CF4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1" name="Freeform: Shape 20">
            <a:extLst>
              <a:ext uri="{FF2B5EF4-FFF2-40B4-BE49-F238E27FC236}">
                <a16:creationId xmlns:a16="http://schemas.microsoft.com/office/drawing/2014/main" id="{B91ECDA9-56DC-4270-8F33-01C5637B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6580"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dirty="0"/>
          </a:p>
        </p:txBody>
      </p:sp>
      <p:sp>
        <p:nvSpPr>
          <p:cNvPr id="23" name="Freeform: Shape 22">
            <a:extLst>
              <a:ext uri="{FF2B5EF4-FFF2-40B4-BE49-F238E27FC236}">
                <a16:creationId xmlns:a16="http://schemas.microsoft.com/office/drawing/2014/main" id="{75F47824-961D-465D-84F9-EAE11BC617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 name="Freeform: Shape 24">
            <a:extLst>
              <a:ext uri="{FF2B5EF4-FFF2-40B4-BE49-F238E27FC236}">
                <a16:creationId xmlns:a16="http://schemas.microsoft.com/office/drawing/2014/main" id="{FEC9DA3E-C1D7-472D-B7C0-F71AE41FB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dirty="0"/>
          </a:p>
        </p:txBody>
      </p:sp>
    </p:spTree>
    <p:extLst>
      <p:ext uri="{BB962C8B-B14F-4D97-AF65-F5344CB8AC3E}">
        <p14:creationId xmlns:p14="http://schemas.microsoft.com/office/powerpoint/2010/main" val="2691327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11"/>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23</a:t>
            </a:fld>
            <a:endParaRPr kumimoji="0" lang="en-US" sz="1200" b="0" i="0" u="none" strike="noStrike" kern="0" cap="none" spc="0" normalizeH="0" baseline="0" noProof="0" dirty="0">
              <a:ln>
                <a:noFill/>
              </a:ln>
              <a:solidFill>
                <a:srgbClr val="8B8C8C"/>
              </a:solidFill>
              <a:effectLst/>
              <a:uLnTx/>
              <a:uFillTx/>
              <a:latin typeface="Avenir"/>
              <a:sym typeface="Avenir"/>
            </a:endParaRPr>
          </a:p>
        </p:txBody>
      </p:sp>
      <p:sp>
        <p:nvSpPr>
          <p:cNvPr id="548" name="Google Shape;548;p11"/>
          <p:cNvSpPr txBox="1">
            <a:spLocks noGrp="1"/>
          </p:cNvSpPr>
          <p:nvPr>
            <p:ph type="ctrTitle" idx="4294967295"/>
          </p:nvPr>
        </p:nvSpPr>
        <p:spPr>
          <a:xfrm>
            <a:off x="1495245" y="2868283"/>
            <a:ext cx="7275513" cy="1938338"/>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6000"/>
              <a:buFont typeface="Avenir"/>
              <a:buNone/>
            </a:pPr>
            <a:r>
              <a:rPr lang="zh-CN" dirty="0">
                <a:latin typeface="+mn-ea"/>
                <a:ea typeface="+mn-ea"/>
              </a:rPr>
              <a:t>模块</a:t>
            </a:r>
            <a:r>
              <a:rPr lang="zh-CN" dirty="0"/>
              <a:t>4.2</a:t>
            </a:r>
            <a:r>
              <a:rPr lang="zh-CN" dirty="0">
                <a:latin typeface="+mn-ea"/>
                <a:ea typeface="+mn-ea"/>
              </a:rPr>
              <a:t>到此结束</a:t>
            </a:r>
          </a:p>
        </p:txBody>
      </p:sp>
      <p:sp>
        <p:nvSpPr>
          <p:cNvPr id="549" name="Google Shape;549;p11"/>
          <p:cNvSpPr txBox="1"/>
          <p:nvPr/>
        </p:nvSpPr>
        <p:spPr>
          <a:xfrm>
            <a:off x="1495245" y="3248660"/>
            <a:ext cx="4928415" cy="769401"/>
          </a:xfrm>
          <a:prstGeom prst="rect">
            <a:avLst/>
          </a:prstGeom>
          <a:solidFill>
            <a:schemeClr val="bg1"/>
          </a:solid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zh-CN" sz="4400" b="1" i="0" u="none" strike="noStrike" cap="none" normalizeH="0" baseline="0" noProof="0" dirty="0">
                <a:ln>
                  <a:noFill/>
                </a:ln>
                <a:solidFill>
                  <a:srgbClr val="000000"/>
                </a:solidFill>
                <a:effectLst/>
                <a:uLnTx/>
                <a:uFillTx/>
                <a:latin typeface="Arial"/>
                <a:ea typeface="SimSun"/>
                <a:cs typeface="Arial"/>
                <a:sym typeface="Arial"/>
              </a:rPr>
              <a:t>非常感谢</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D93BF-B7AA-4AFB-B0F2-E7751F8DAC66}"/>
              </a:ext>
            </a:extLst>
          </p:cNvPr>
          <p:cNvSpPr>
            <a:spLocks noGrp="1"/>
          </p:cNvSpPr>
          <p:nvPr>
            <p:ph type="title" idx="4294967295"/>
          </p:nvPr>
        </p:nvSpPr>
        <p:spPr>
          <a:xfrm>
            <a:off x="544286" y="547608"/>
            <a:ext cx="8447088" cy="679450"/>
          </a:xfrm>
        </p:spPr>
        <p:txBody>
          <a:bodyPr>
            <a:normAutofit/>
          </a:bodyPr>
          <a:lstStyle/>
          <a:p>
            <a:r>
              <a:rPr lang="zh-CN" sz="2800" b="1">
                <a:solidFill>
                  <a:schemeClr val="tx1"/>
                </a:solidFill>
                <a:latin typeface="+mj-lt"/>
                <a:ea typeface="SimSun"/>
              </a:rPr>
              <a:t>FSC关键要求</a:t>
            </a:r>
          </a:p>
        </p:txBody>
      </p:sp>
      <p:sp>
        <p:nvSpPr>
          <p:cNvPr id="3" name="Content Placeholder 2">
            <a:extLst>
              <a:ext uri="{FF2B5EF4-FFF2-40B4-BE49-F238E27FC236}">
                <a16:creationId xmlns:a16="http://schemas.microsoft.com/office/drawing/2014/main" id="{F82A67F9-1A1A-401E-8184-88684338AAA2}"/>
              </a:ext>
            </a:extLst>
          </p:cNvPr>
          <p:cNvSpPr>
            <a:spLocks noGrp="1"/>
          </p:cNvSpPr>
          <p:nvPr>
            <p:ph idx="4294967295"/>
          </p:nvPr>
        </p:nvSpPr>
        <p:spPr>
          <a:xfrm>
            <a:off x="544286" y="1252770"/>
            <a:ext cx="7628164" cy="4675188"/>
          </a:xfrm>
        </p:spPr>
        <p:txBody>
          <a:bodyPr spcFirstLastPara="1" wrap="square" lIns="91425" tIns="45700" rIns="91425" bIns="45700" anchor="t" anchorCtr="0">
            <a:noAutofit/>
          </a:bodyPr>
          <a:lstStyle/>
          <a:p>
            <a:pPr marL="50800" indent="0">
              <a:lnSpc>
                <a:spcPct val="100000"/>
              </a:lnSpc>
              <a:buNone/>
            </a:pPr>
            <a:r>
              <a:rPr lang="zh-CN" sz="2400" dirty="0">
                <a:latin typeface="+mj-lt"/>
                <a:ea typeface="SimSun"/>
              </a:rPr>
              <a:t>认证机构应依据适用于被审核组织范围的所有现行最新认证要求开展审核工作。</a:t>
            </a:r>
          </a:p>
          <a:p>
            <a:pPr marL="50800" indent="0">
              <a:lnSpc>
                <a:spcPct val="100000"/>
              </a:lnSpc>
              <a:buNone/>
            </a:pPr>
            <a:endParaRPr lang="en-US" sz="2000" dirty="0">
              <a:latin typeface="+mj-lt"/>
            </a:endParaRPr>
          </a:p>
          <a:p>
            <a:pPr marL="50800" indent="0">
              <a:lnSpc>
                <a:spcPct val="100000"/>
              </a:lnSpc>
              <a:buNone/>
            </a:pPr>
            <a:r>
              <a:rPr lang="zh-CN" sz="2400" dirty="0">
                <a:latin typeface="+mj-lt"/>
                <a:ea typeface="SimSun"/>
              </a:rPr>
              <a:t>必须依据下列条款完整执行FSC产销监管链核心劳工要求的评估：</a:t>
            </a:r>
          </a:p>
          <a:p>
            <a:pPr marL="890588" indent="-358775">
              <a:lnSpc>
                <a:spcPct val="100000"/>
              </a:lnSpc>
            </a:pPr>
            <a:r>
              <a:rPr lang="zh-CN" sz="2400" dirty="0">
                <a:latin typeface="+mj-lt"/>
                <a:ea typeface="SimSun"/>
              </a:rPr>
              <a:t>FSC-STD-40-004 V3-1 第1</a:t>
            </a:r>
            <a:r>
              <a:rPr lang="zh-CN" altLang="en-US" sz="2400" dirty="0">
                <a:latin typeface="+mj-lt"/>
                <a:ea typeface="SimSun"/>
              </a:rPr>
              <a:t>章</a:t>
            </a:r>
            <a:r>
              <a:rPr lang="zh-CN" sz="2400" dirty="0">
                <a:latin typeface="+mj-lt"/>
                <a:ea typeface="SimSun"/>
              </a:rPr>
              <a:t> </a:t>
            </a:r>
          </a:p>
          <a:p>
            <a:pPr marL="890588" indent="-358775">
              <a:lnSpc>
                <a:spcPct val="100000"/>
              </a:lnSpc>
            </a:pPr>
            <a:r>
              <a:rPr lang="zh-CN" sz="2400" dirty="0">
                <a:latin typeface="+mj-lt"/>
                <a:ea typeface="SimSun"/>
              </a:rPr>
              <a:t>FSC-STD-40-004 V3.1 第7</a:t>
            </a:r>
            <a:r>
              <a:rPr lang="zh-CN" altLang="en-US" sz="2400" dirty="0">
                <a:latin typeface="+mj-lt"/>
                <a:ea typeface="SimSun"/>
              </a:rPr>
              <a:t>章</a:t>
            </a:r>
            <a:endParaRPr lang="zh-CN" sz="2400" dirty="0">
              <a:latin typeface="+mj-lt"/>
              <a:ea typeface="SimSun"/>
            </a:endParaRPr>
          </a:p>
          <a:p>
            <a:pPr marL="890588" indent="-358775">
              <a:lnSpc>
                <a:spcPct val="100000"/>
              </a:lnSpc>
            </a:pPr>
            <a:r>
              <a:rPr lang="zh-CN" sz="2400" dirty="0">
                <a:latin typeface="+mj-lt"/>
                <a:ea typeface="SimSun"/>
              </a:rPr>
              <a:t>FSC-STD-40-004 V3.1 附录D</a:t>
            </a:r>
          </a:p>
          <a:p>
            <a:pPr marL="890588" indent="-358775">
              <a:lnSpc>
                <a:spcPct val="100000"/>
              </a:lnSpc>
            </a:pPr>
            <a:r>
              <a:rPr lang="zh-CN" sz="2400" dirty="0">
                <a:latin typeface="+mj-lt"/>
                <a:ea typeface="SimSun"/>
              </a:rPr>
              <a:t>FSC-DIR-40-004、ADVICE-40-004-23</a:t>
            </a:r>
          </a:p>
          <a:p>
            <a:pPr marL="890588" indent="-358775">
              <a:lnSpc>
                <a:spcPct val="100000"/>
              </a:lnSpc>
            </a:pPr>
            <a:r>
              <a:rPr lang="zh-CN" sz="2400" dirty="0">
                <a:latin typeface="+mj-lt"/>
                <a:ea typeface="SimSun"/>
              </a:rPr>
              <a:t>FSC-DIR-40-004、ADVICE-40-004-24</a:t>
            </a:r>
            <a:endParaRPr lang="en-US" dirty="0">
              <a:latin typeface="+mj-lt"/>
            </a:endParaRPr>
          </a:p>
        </p:txBody>
      </p:sp>
      <p:pic>
        <p:nvPicPr>
          <p:cNvPr id="5" name="Picture 4">
            <a:extLst>
              <a:ext uri="{FF2B5EF4-FFF2-40B4-BE49-F238E27FC236}">
                <a16:creationId xmlns:a16="http://schemas.microsoft.com/office/drawing/2014/main" id="{A1750804-76E7-4BD7-8779-FE59AD159B45}"/>
              </a:ext>
            </a:extLst>
          </p:cNvPr>
          <p:cNvPicPr>
            <a:picLocks noChangeAspect="1"/>
          </p:cNvPicPr>
          <p:nvPr/>
        </p:nvPicPr>
        <p:blipFill>
          <a:blip r:embed="rId2"/>
          <a:stretch>
            <a:fillRect/>
          </a:stretch>
        </p:blipFill>
        <p:spPr>
          <a:xfrm rot="1560000">
            <a:off x="8035281" y="2103978"/>
            <a:ext cx="3710935" cy="3464183"/>
          </a:xfrm>
          <a:prstGeom prst="rect">
            <a:avLst/>
          </a:prstGeom>
        </p:spPr>
      </p:pic>
    </p:spTree>
    <p:extLst>
      <p:ext uri="{BB962C8B-B14F-4D97-AF65-F5344CB8AC3E}">
        <p14:creationId xmlns:p14="http://schemas.microsoft.com/office/powerpoint/2010/main" val="642787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3721006660"/>
              </p:ext>
            </p:extLst>
          </p:nvPr>
        </p:nvGraphicFramePr>
        <p:xfrm>
          <a:off x="668215" y="1335540"/>
          <a:ext cx="6615238" cy="4326706"/>
        </p:xfrm>
        <a:graphic>
          <a:graphicData uri="http://schemas.openxmlformats.org/drawingml/2006/table">
            <a:tbl>
              <a:tblPr firstRow="1" firstCol="1" bandRow="1">
                <a:tableStyleId>{073A0DAA-6AF3-43AB-8588-CEC1D06C72B9}</a:tableStyleId>
              </a:tblPr>
              <a:tblGrid>
                <a:gridCol w="2044467">
                  <a:extLst>
                    <a:ext uri="{9D8B030D-6E8A-4147-A177-3AD203B41FA5}">
                      <a16:colId xmlns:a16="http://schemas.microsoft.com/office/drawing/2014/main" val="2144691855"/>
                    </a:ext>
                  </a:extLst>
                </a:gridCol>
                <a:gridCol w="1717608">
                  <a:extLst>
                    <a:ext uri="{9D8B030D-6E8A-4147-A177-3AD203B41FA5}">
                      <a16:colId xmlns:a16="http://schemas.microsoft.com/office/drawing/2014/main" val="3491469328"/>
                    </a:ext>
                  </a:extLst>
                </a:gridCol>
                <a:gridCol w="2853163">
                  <a:extLst>
                    <a:ext uri="{9D8B030D-6E8A-4147-A177-3AD203B41FA5}">
                      <a16:colId xmlns:a16="http://schemas.microsoft.com/office/drawing/2014/main" val="1654366165"/>
                    </a:ext>
                  </a:extLst>
                </a:gridCol>
              </a:tblGrid>
              <a:tr h="339969">
                <a:tc rowSpan="4">
                  <a:txBody>
                    <a:bodyPr/>
                    <a:lstStyle/>
                    <a:p>
                      <a:pPr marL="0" marR="0">
                        <a:lnSpc>
                          <a:spcPct val="107000"/>
                        </a:lnSpc>
                        <a:spcBef>
                          <a:spcPts val="0"/>
                        </a:spcBef>
                        <a:spcAft>
                          <a:spcPts val="0"/>
                        </a:spcAft>
                      </a:pPr>
                      <a:r>
                        <a:rPr lang="zh-CN" sz="2000" b="1" dirty="0">
                          <a:effectLst/>
                        </a:rPr>
                        <a:t>FSC核心劳工要求管理体系、培训与意识培养</a:t>
                      </a:r>
                    </a:p>
                    <a:p>
                      <a:pPr marL="0" marR="0" algn="l" rtl="0">
                        <a:lnSpc>
                          <a:spcPct val="107000"/>
                        </a:lnSpc>
                        <a:spcBef>
                          <a:spcPts val="0"/>
                        </a:spcBef>
                        <a:spcAft>
                          <a:spcPts val="0"/>
                        </a:spcAft>
                      </a:pPr>
                      <a:endParaRPr lang="en-US" sz="1800" b="1" kern="100" dirty="0">
                        <a:effectLst/>
                      </a:endParaRPr>
                    </a:p>
                    <a:p>
                      <a:pPr marL="0" marR="0" lvl="0" indent="0" algn="l" defTabSz="609585" rtl="0" eaLnBrk="1" fontAlgn="auto" latinLnBrk="0" hangingPunct="1">
                        <a:lnSpc>
                          <a:spcPct val="107000"/>
                        </a:lnSpc>
                        <a:spcBef>
                          <a:spcPts val="0"/>
                        </a:spcBef>
                        <a:spcAft>
                          <a:spcPts val="0"/>
                        </a:spcAft>
                        <a:buClrTx/>
                        <a:buSzTx/>
                        <a:buFontTx/>
                        <a:buNone/>
                        <a:tabLst/>
                        <a:defRPr/>
                      </a:pPr>
                      <a:r>
                        <a:rPr lang="zh-CN" sz="1800" b="1" dirty="0">
                          <a:effectLst/>
                        </a:rPr>
                        <a:t>FSC-STD- 40-004 V3-1，第1.1条和第1.4条</a:t>
                      </a:r>
                    </a:p>
                    <a:p>
                      <a:pPr marL="0" marR="0" algn="l" rtl="0">
                        <a:lnSpc>
                          <a:spcPct val="107000"/>
                        </a:lnSpc>
                        <a:spcBef>
                          <a:spcPts val="0"/>
                        </a:spcBef>
                        <a:spcAft>
                          <a:spcPts val="0"/>
                        </a:spcAft>
                      </a:pPr>
                      <a:endParaRPr lang="en-US" sz="1800" b="1" kern="100" dirty="0">
                        <a:effectLst/>
                        <a:latin typeface="Avenir"/>
                        <a:ea typeface="Calibri"/>
                        <a:cs typeface="Times New Roman"/>
                      </a:endParaRPr>
                    </a:p>
                  </a:txBody>
                  <a:tcPr marL="68580" marR="144000" marT="0" marB="0" anchor="ctr"/>
                </a:tc>
                <a:tc>
                  <a:txBody>
                    <a:bodyPr/>
                    <a:lstStyle/>
                    <a:p>
                      <a:pPr marL="0" marR="0">
                        <a:lnSpc>
                          <a:spcPct val="107000"/>
                        </a:lnSpc>
                        <a:spcBef>
                          <a:spcPts val="0"/>
                        </a:spcBef>
                        <a:spcAft>
                          <a:spcPts val="0"/>
                        </a:spcAft>
                      </a:pPr>
                      <a:r>
                        <a:rPr lang="zh-CN" sz="1800" b="1" dirty="0">
                          <a:effectLst/>
                        </a:rPr>
                        <a:t>核心议题</a:t>
                      </a:r>
                    </a:p>
                  </a:txBody>
                  <a:tcPr marL="68580" marR="144000" marT="0" marB="0" anchor="ctr"/>
                </a:tc>
                <a:tc>
                  <a:txBody>
                    <a:bodyPr/>
                    <a:lstStyle/>
                    <a:p>
                      <a:pPr marL="0" marR="0">
                        <a:lnSpc>
                          <a:spcPct val="107000"/>
                        </a:lnSpc>
                        <a:spcBef>
                          <a:spcPts val="0"/>
                        </a:spcBef>
                        <a:spcAft>
                          <a:spcPts val="0"/>
                        </a:spcAft>
                      </a:pPr>
                      <a:r>
                        <a:rPr lang="zh-CN" sz="1800" b="1" dirty="0">
                          <a:effectLst/>
                        </a:rPr>
                        <a:t>目的/合规 </a:t>
                      </a:r>
                    </a:p>
                  </a:txBody>
                  <a:tcPr marL="68580" marR="144000" marT="0" marB="0" anchor="ctr"/>
                </a:tc>
                <a:extLst>
                  <a:ext uri="{0D108BD9-81ED-4DB2-BD59-A6C34878D82A}">
                    <a16:rowId xmlns:a16="http://schemas.microsoft.com/office/drawing/2014/main" val="382595915"/>
                  </a:ext>
                </a:extLst>
              </a:tr>
              <a:tr h="1009076">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0000"/>
                        </a:lnSpc>
                        <a:spcBef>
                          <a:spcPts val="0"/>
                        </a:spcBef>
                        <a:spcAft>
                          <a:spcPts val="0"/>
                        </a:spcAft>
                      </a:pPr>
                      <a:r>
                        <a:rPr lang="zh-CN" sz="1800" dirty="0">
                          <a:effectLst/>
                        </a:rPr>
                        <a:t>管理体系/</a:t>
                      </a:r>
                      <a:br>
                        <a:rPr lang="en-US" altLang="zh-CN" sz="1800" dirty="0">
                          <a:effectLst/>
                        </a:rPr>
                      </a:br>
                      <a:r>
                        <a:rPr lang="zh-CN" sz="1800" dirty="0">
                          <a:effectLst/>
                        </a:rPr>
                        <a:t>操作规程</a:t>
                      </a:r>
                    </a:p>
                  </a:txBody>
                  <a:tcPr marL="68580" marR="144000" marT="0" marB="0"/>
                </a:tc>
                <a:tc>
                  <a:txBody>
                    <a:bodyPr/>
                    <a:lstStyle/>
                    <a:p>
                      <a:pPr marL="0" marR="0" algn="just">
                        <a:lnSpc>
                          <a:spcPct val="110000"/>
                        </a:lnSpc>
                        <a:spcBef>
                          <a:spcPts val="0"/>
                        </a:spcBef>
                        <a:spcAft>
                          <a:spcPts val="0"/>
                        </a:spcAft>
                      </a:pPr>
                      <a:r>
                        <a:rPr lang="zh-CN" sz="1800" dirty="0">
                          <a:effectLst/>
                        </a:rPr>
                        <a:t>证书持有者的产销监管链操作规程须纳入FSC核心劳工要求的实施条款。 </a:t>
                      </a:r>
                    </a:p>
                  </a:txBody>
                  <a:tcPr marL="68580" marR="144000" marT="0" marB="0"/>
                </a:tc>
                <a:extLst>
                  <a:ext uri="{0D108BD9-81ED-4DB2-BD59-A6C34878D82A}">
                    <a16:rowId xmlns:a16="http://schemas.microsoft.com/office/drawing/2014/main" val="2881716675"/>
                  </a:ext>
                </a:extLst>
              </a:tr>
              <a:tr h="2168769">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nSpc>
                          <a:spcPct val="110000"/>
                        </a:lnSpc>
                        <a:spcBef>
                          <a:spcPts val="0"/>
                        </a:spcBef>
                        <a:spcAft>
                          <a:spcPts val="0"/>
                        </a:spcAft>
                      </a:pPr>
                      <a:r>
                        <a:rPr lang="zh-CN" sz="1800">
                          <a:effectLst/>
                        </a:rPr>
                        <a:t>培训 </a:t>
                      </a:r>
                    </a:p>
                  </a:txBody>
                  <a:tcPr marL="68580" marR="144000" marT="0" marB="0" anchor="ctr"/>
                </a:tc>
                <a:tc>
                  <a:txBody>
                    <a:bodyPr/>
                    <a:lstStyle/>
                    <a:p>
                      <a:pPr marL="0" marR="0" algn="just">
                        <a:lnSpc>
                          <a:spcPct val="110000"/>
                        </a:lnSpc>
                        <a:spcBef>
                          <a:spcPts val="0"/>
                        </a:spcBef>
                        <a:spcAft>
                          <a:spcPts val="0"/>
                        </a:spcAft>
                      </a:pPr>
                      <a:r>
                        <a:rPr lang="zh-CN" sz="1800" dirty="0">
                          <a:effectLst/>
                        </a:rPr>
                        <a:t>员工必须了解相关规程和政策。 </a:t>
                      </a:r>
                    </a:p>
                    <a:p>
                      <a:pPr marL="0" marR="0" algn="just" rtl="0">
                        <a:lnSpc>
                          <a:spcPct val="110000"/>
                        </a:lnSpc>
                        <a:spcBef>
                          <a:spcPts val="0"/>
                        </a:spcBef>
                        <a:spcAft>
                          <a:spcPts val="0"/>
                        </a:spcAft>
                      </a:pPr>
                      <a:endParaRPr lang="en-US" sz="1800" kern="100" dirty="0">
                        <a:effectLst/>
                      </a:endParaRPr>
                    </a:p>
                    <a:p>
                      <a:pPr marL="0" marR="0" algn="just">
                        <a:lnSpc>
                          <a:spcPct val="110000"/>
                        </a:lnSpc>
                        <a:spcBef>
                          <a:spcPts val="0"/>
                        </a:spcBef>
                        <a:spcAft>
                          <a:spcPts val="0"/>
                        </a:spcAft>
                      </a:pPr>
                      <a:r>
                        <a:rPr lang="zh-CN" sz="1800" dirty="0">
                          <a:effectLst/>
                        </a:rPr>
                        <a:t>FSC核心劳工要求方面的负责人应了解具体要求和政策</a:t>
                      </a:r>
                    </a:p>
                  </a:txBody>
                  <a:tcPr marL="68580" marR="144000" marT="0" marB="0" anchor="ctr"/>
                </a:tc>
                <a:extLst>
                  <a:ext uri="{0D108BD9-81ED-4DB2-BD59-A6C34878D82A}">
                    <a16:rowId xmlns:a16="http://schemas.microsoft.com/office/drawing/2014/main" val="3035543280"/>
                  </a:ext>
                </a:extLst>
              </a:tr>
              <a:tr h="808892">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0000"/>
                        </a:lnSpc>
                        <a:spcBef>
                          <a:spcPts val="0"/>
                        </a:spcBef>
                        <a:spcAft>
                          <a:spcPts val="0"/>
                        </a:spcAft>
                      </a:pPr>
                      <a:r>
                        <a:rPr lang="zh-CN" sz="1800" dirty="0">
                          <a:effectLst/>
                        </a:rPr>
                        <a:t>记录</a:t>
                      </a:r>
                    </a:p>
                  </a:txBody>
                  <a:tcPr marL="68580" marR="144000" marT="0" marB="0" anchor="ctr"/>
                </a:tc>
                <a:tc>
                  <a:txBody>
                    <a:bodyPr/>
                    <a:lstStyle/>
                    <a:p>
                      <a:pPr marL="0" marR="0" algn="just">
                        <a:lnSpc>
                          <a:spcPct val="110000"/>
                        </a:lnSpc>
                        <a:spcBef>
                          <a:spcPts val="0"/>
                        </a:spcBef>
                        <a:spcAft>
                          <a:spcPts val="0"/>
                        </a:spcAft>
                      </a:pPr>
                      <a:r>
                        <a:rPr lang="zh-CN" sz="1800" dirty="0">
                          <a:effectLst/>
                        </a:rPr>
                        <a:t>须提供证明符合FSC核心劳工要求的记录</a:t>
                      </a:r>
                    </a:p>
                  </a:txBody>
                  <a:tcPr marL="68580" marR="144000" marT="0" marB="0" anchor="ctr"/>
                </a:tc>
                <a:extLst>
                  <a:ext uri="{0D108BD9-81ED-4DB2-BD59-A6C34878D82A}">
                    <a16:rowId xmlns:a16="http://schemas.microsoft.com/office/drawing/2014/main" val="2305686277"/>
                  </a:ext>
                </a:extLst>
              </a:tr>
            </a:tbl>
          </a:graphicData>
        </a:graphic>
      </p:graphicFrame>
      <p:sp>
        <p:nvSpPr>
          <p:cNvPr id="7" name="Title 1">
            <a:extLst>
              <a:ext uri="{FF2B5EF4-FFF2-40B4-BE49-F238E27FC236}">
                <a16:creationId xmlns:a16="http://schemas.microsoft.com/office/drawing/2014/main" id="{D4400EC7-6C5E-4037-ABDD-317FF0591D90}"/>
              </a:ext>
            </a:extLst>
          </p:cNvPr>
          <p:cNvSpPr txBox="1">
            <a:spLocks/>
          </p:cNvSpPr>
          <p:nvPr/>
        </p:nvSpPr>
        <p:spPr>
          <a:xfrm>
            <a:off x="668215" y="456697"/>
            <a:ext cx="9597261" cy="64857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sz="2800" b="1"/>
              <a:t>FSC核心劳工要求审核 – 最佳实践指南</a:t>
            </a:r>
          </a:p>
        </p:txBody>
      </p:sp>
      <p:graphicFrame>
        <p:nvGraphicFramePr>
          <p:cNvPr id="3" name="Table 2">
            <a:extLst>
              <a:ext uri="{FF2B5EF4-FFF2-40B4-BE49-F238E27FC236}">
                <a16:creationId xmlns:a16="http://schemas.microsoft.com/office/drawing/2014/main" id="{00ACF3D4-6A3F-EC4B-99D9-05D7198343E0}"/>
              </a:ext>
            </a:extLst>
          </p:cNvPr>
          <p:cNvGraphicFramePr>
            <a:graphicFrameLocks noGrp="1"/>
          </p:cNvGraphicFramePr>
          <p:nvPr>
            <p:extLst>
              <p:ext uri="{D42A27DB-BD31-4B8C-83A1-F6EECF244321}">
                <p14:modId xmlns:p14="http://schemas.microsoft.com/office/powerpoint/2010/main" val="460137789"/>
              </p:ext>
            </p:extLst>
          </p:nvPr>
        </p:nvGraphicFramePr>
        <p:xfrm>
          <a:off x="7471360" y="1335540"/>
          <a:ext cx="4404266" cy="1735228"/>
        </p:xfrm>
        <a:graphic>
          <a:graphicData uri="http://schemas.openxmlformats.org/drawingml/2006/table">
            <a:tbl>
              <a:tblPr firstRow="1" bandRow="1">
                <a:tableStyleId>{073A0DAA-6AF3-43AB-8588-CEC1D06C72B9}</a:tableStyleId>
              </a:tblPr>
              <a:tblGrid>
                <a:gridCol w="4404266">
                  <a:extLst>
                    <a:ext uri="{9D8B030D-6E8A-4147-A177-3AD203B41FA5}">
                      <a16:colId xmlns:a16="http://schemas.microsoft.com/office/drawing/2014/main" val="1995093375"/>
                    </a:ext>
                  </a:extLst>
                </a:gridCol>
              </a:tblGrid>
              <a:tr h="338401">
                <a:tc>
                  <a:txBody>
                    <a:bodyPr/>
                    <a:lstStyle/>
                    <a:p>
                      <a:r>
                        <a:rPr lang="zh-CN" sz="1800">
                          <a:latin typeface="+mj-lt"/>
                          <a:ea typeface="SimSun"/>
                        </a:rPr>
                        <a:t>讨论</a:t>
                      </a:r>
                    </a:p>
                  </a:txBody>
                  <a:tcPr/>
                </a:tc>
                <a:extLst>
                  <a:ext uri="{0D108BD9-81ED-4DB2-BD59-A6C34878D82A}">
                    <a16:rowId xmlns:a16="http://schemas.microsoft.com/office/drawing/2014/main" val="3608141704"/>
                  </a:ext>
                </a:extLst>
              </a:tr>
              <a:tr h="684734">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zh-CN" sz="1800" b="1" dirty="0">
                          <a:latin typeface="+mj-lt"/>
                          <a:ea typeface="SimSun"/>
                        </a:rPr>
                        <a:t>Q1. </a:t>
                      </a:r>
                      <a:r>
                        <a:rPr lang="zh-CN" sz="1800" dirty="0">
                          <a:latin typeface="+mj-lt"/>
                          <a:ea typeface="SimSun"/>
                        </a:rPr>
                        <a:t>您需要调阅哪种类型的文件/记录？ </a:t>
                      </a:r>
                    </a:p>
                  </a:txBody>
                  <a:tcPr anchor="ctr"/>
                </a:tc>
                <a:extLst>
                  <a:ext uri="{0D108BD9-81ED-4DB2-BD59-A6C34878D82A}">
                    <a16:rowId xmlns:a16="http://schemas.microsoft.com/office/drawing/2014/main" val="544353397"/>
                  </a:ext>
                </a:extLst>
              </a:tr>
              <a:tr h="684734">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zh-CN" sz="1800" b="1" dirty="0">
                          <a:latin typeface="+mj-lt"/>
                          <a:ea typeface="SimSun"/>
                        </a:rPr>
                        <a:t>Q2.</a:t>
                      </a:r>
                      <a:r>
                        <a:rPr lang="en-US" altLang="zh-CN" sz="1800" b="1" dirty="0">
                          <a:latin typeface="+mj-lt"/>
                          <a:ea typeface="SimSun"/>
                        </a:rPr>
                        <a:t> </a:t>
                      </a:r>
                      <a:r>
                        <a:rPr lang="zh-CN" sz="1800" dirty="0">
                          <a:latin typeface="+mj-lt"/>
                          <a:ea typeface="SimSun"/>
                        </a:rPr>
                        <a:t>您需要考虑与哪些人进行谈话？</a:t>
                      </a:r>
                    </a:p>
                  </a:txBody>
                  <a:tcPr anchor="ctr"/>
                </a:tc>
                <a:extLst>
                  <a:ext uri="{0D108BD9-81ED-4DB2-BD59-A6C34878D82A}">
                    <a16:rowId xmlns:a16="http://schemas.microsoft.com/office/drawing/2014/main" val="1422029227"/>
                  </a:ext>
                </a:extLst>
              </a:tr>
            </a:tbl>
          </a:graphicData>
        </a:graphic>
      </p:graphicFrame>
    </p:spTree>
    <p:extLst>
      <p:ext uri="{BB962C8B-B14F-4D97-AF65-F5344CB8AC3E}">
        <p14:creationId xmlns:p14="http://schemas.microsoft.com/office/powerpoint/2010/main" val="2792149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E4C75-4338-43EC-93AA-790CFF4DB395}"/>
              </a:ext>
            </a:extLst>
          </p:cNvPr>
          <p:cNvSpPr>
            <a:spLocks noGrp="1"/>
          </p:cNvSpPr>
          <p:nvPr>
            <p:ph type="title" idx="4294967295"/>
          </p:nvPr>
        </p:nvSpPr>
        <p:spPr>
          <a:xfrm>
            <a:off x="349619" y="342049"/>
            <a:ext cx="10338376" cy="758825"/>
          </a:xfrm>
          <a:prstGeom prst="rect">
            <a:avLst/>
          </a:prstGeom>
        </p:spPr>
        <p:txBody>
          <a:bodyPr>
            <a:noAutofit/>
          </a:bodyPr>
          <a:lstStyle/>
          <a:p>
            <a:pPr algn="l"/>
            <a:r>
              <a:rPr lang="zh-CN" sz="2800" b="1">
                <a:solidFill>
                  <a:schemeClr val="tx1"/>
                </a:solidFill>
                <a:latin typeface="+mj-lt"/>
                <a:ea typeface="SimSun"/>
              </a:rPr>
              <a:t>FSC核心劳工要求审核 – 最佳实践指南</a:t>
            </a:r>
          </a:p>
        </p:txBody>
      </p:sp>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2420701192"/>
              </p:ext>
            </p:extLst>
          </p:nvPr>
        </p:nvGraphicFramePr>
        <p:xfrm>
          <a:off x="349619" y="1300466"/>
          <a:ext cx="6897001" cy="4549349"/>
        </p:xfrm>
        <a:graphic>
          <a:graphicData uri="http://schemas.openxmlformats.org/drawingml/2006/table">
            <a:tbl>
              <a:tblPr firstRow="1" firstCol="1" bandRow="1">
                <a:tableStyleId>{073A0DAA-6AF3-43AB-8588-CEC1D06C72B9}</a:tableStyleId>
              </a:tblPr>
              <a:tblGrid>
                <a:gridCol w="1936381">
                  <a:extLst>
                    <a:ext uri="{9D8B030D-6E8A-4147-A177-3AD203B41FA5}">
                      <a16:colId xmlns:a16="http://schemas.microsoft.com/office/drawing/2014/main" val="2144691855"/>
                    </a:ext>
                  </a:extLst>
                </a:gridCol>
                <a:gridCol w="1897380">
                  <a:extLst>
                    <a:ext uri="{9D8B030D-6E8A-4147-A177-3AD203B41FA5}">
                      <a16:colId xmlns:a16="http://schemas.microsoft.com/office/drawing/2014/main" val="3491469328"/>
                    </a:ext>
                  </a:extLst>
                </a:gridCol>
                <a:gridCol w="3063240">
                  <a:extLst>
                    <a:ext uri="{9D8B030D-6E8A-4147-A177-3AD203B41FA5}">
                      <a16:colId xmlns:a16="http://schemas.microsoft.com/office/drawing/2014/main" val="1654366165"/>
                    </a:ext>
                  </a:extLst>
                </a:gridCol>
              </a:tblGrid>
              <a:tr h="366447">
                <a:tc rowSpan="4">
                  <a:txBody>
                    <a:bodyPr/>
                    <a:lstStyle/>
                    <a:p>
                      <a:pPr marL="0" marR="0">
                        <a:lnSpc>
                          <a:spcPct val="107000"/>
                        </a:lnSpc>
                        <a:spcBef>
                          <a:spcPts val="0"/>
                        </a:spcBef>
                        <a:spcAft>
                          <a:spcPts val="0"/>
                        </a:spcAft>
                      </a:pPr>
                      <a:r>
                        <a:rPr lang="zh-CN" sz="2000" b="1">
                          <a:effectLst/>
                        </a:rPr>
                        <a:t>政策声明</a:t>
                      </a:r>
                    </a:p>
                    <a:p>
                      <a:pPr marL="0" marR="0" algn="l" rtl="0">
                        <a:lnSpc>
                          <a:spcPct val="107000"/>
                        </a:lnSpc>
                        <a:spcBef>
                          <a:spcPts val="0"/>
                        </a:spcBef>
                        <a:spcAft>
                          <a:spcPts val="0"/>
                        </a:spcAft>
                      </a:pPr>
                      <a:endParaRPr lang="en-US" sz="2000" b="1" kern="100" dirty="0">
                        <a:effectLst/>
                      </a:endParaRPr>
                    </a:p>
                    <a:p>
                      <a:pPr marL="0" marR="0" lvl="0" indent="0" algn="l" defTabSz="609585" rtl="0" eaLnBrk="1" fontAlgn="auto" latinLnBrk="0" hangingPunct="1">
                        <a:lnSpc>
                          <a:spcPct val="107000"/>
                        </a:lnSpc>
                        <a:spcBef>
                          <a:spcPts val="0"/>
                        </a:spcBef>
                        <a:spcAft>
                          <a:spcPts val="0"/>
                        </a:spcAft>
                        <a:buClrTx/>
                        <a:buSzTx/>
                        <a:buFontTx/>
                        <a:buNone/>
                        <a:tabLst/>
                        <a:defRPr/>
                      </a:pPr>
                      <a:r>
                        <a:rPr lang="zh-CN" sz="2000" b="1">
                          <a:effectLst/>
                        </a:rPr>
                        <a:t>FSC-STD- 40-004 V3-1，第1.5条</a:t>
                      </a:r>
                    </a:p>
                  </a:txBody>
                  <a:tcPr marL="68580" marR="68580" marT="0" marB="0" anchor="ctr"/>
                </a:tc>
                <a:tc>
                  <a:txBody>
                    <a:bodyPr/>
                    <a:lstStyle/>
                    <a:p>
                      <a:pPr marL="0" marR="0">
                        <a:lnSpc>
                          <a:spcPct val="107000"/>
                        </a:lnSpc>
                        <a:spcBef>
                          <a:spcPts val="0"/>
                        </a:spcBef>
                        <a:spcAft>
                          <a:spcPts val="0"/>
                        </a:spcAft>
                      </a:pPr>
                      <a:r>
                        <a:rPr lang="zh-CN" sz="2000" b="1" dirty="0">
                          <a:effectLst/>
                        </a:rPr>
                        <a:t>核心议题</a:t>
                      </a:r>
                    </a:p>
                  </a:txBody>
                  <a:tcPr marL="68580" marR="68580" marT="0" marB="0" anchor="ctr"/>
                </a:tc>
                <a:tc>
                  <a:txBody>
                    <a:bodyPr/>
                    <a:lstStyle/>
                    <a:p>
                      <a:pPr marL="0" marR="0">
                        <a:lnSpc>
                          <a:spcPct val="107000"/>
                        </a:lnSpc>
                        <a:spcBef>
                          <a:spcPts val="0"/>
                        </a:spcBef>
                        <a:spcAft>
                          <a:spcPts val="0"/>
                        </a:spcAft>
                      </a:pPr>
                      <a:r>
                        <a:rPr lang="zh-CN" sz="2000" b="1" dirty="0">
                          <a:effectLst/>
                        </a:rPr>
                        <a:t>目的/合规</a:t>
                      </a:r>
                    </a:p>
                  </a:txBody>
                  <a:tcPr marL="68580" marR="68580" marT="0" marB="0" anchor="ctr"/>
                </a:tc>
                <a:extLst>
                  <a:ext uri="{0D108BD9-81ED-4DB2-BD59-A6C34878D82A}">
                    <a16:rowId xmlns:a16="http://schemas.microsoft.com/office/drawing/2014/main" val="382595915"/>
                  </a:ext>
                </a:extLst>
              </a:tr>
              <a:tr h="1439702">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2000">
                          <a:effectLst/>
                        </a:rPr>
                        <a:t>政策声明</a:t>
                      </a:r>
                    </a:p>
                  </a:txBody>
                  <a:tcPr marL="68580" marR="68580" marT="0" marB="0" anchor="ctr"/>
                </a:tc>
                <a:tc>
                  <a:txBody>
                    <a:bodyPr/>
                    <a:lstStyle/>
                    <a:p>
                      <a:pPr marL="0" marR="0" algn="just">
                        <a:lnSpc>
                          <a:spcPct val="107000"/>
                        </a:lnSpc>
                        <a:spcBef>
                          <a:spcPts val="0"/>
                        </a:spcBef>
                        <a:spcAft>
                          <a:spcPts val="0"/>
                        </a:spcAft>
                      </a:pPr>
                      <a:r>
                        <a:rPr lang="zh-CN" sz="2000" dirty="0">
                          <a:effectLst/>
                        </a:rPr>
                        <a:t>须形成</a:t>
                      </a:r>
                      <a:r>
                        <a:rPr lang="zh-CN" sz="2000" u="sng" dirty="0">
                          <a:effectLst/>
                        </a:rPr>
                        <a:t>书面</a:t>
                      </a:r>
                      <a:r>
                        <a:rPr lang="zh-CN" sz="2000" dirty="0">
                          <a:effectLst/>
                        </a:rPr>
                        <a:t>形式，且必须引用或包含FSC核心劳工要求的全部四个主题。亦可采用多份文件形式</a:t>
                      </a:r>
                    </a:p>
                  </a:txBody>
                  <a:tcPr marL="68580" marR="144000" marT="0" marB="0" anchor="ctr"/>
                </a:tc>
                <a:extLst>
                  <a:ext uri="{0D108BD9-81ED-4DB2-BD59-A6C34878D82A}">
                    <a16:rowId xmlns:a16="http://schemas.microsoft.com/office/drawing/2014/main" val="2881716675"/>
                  </a:ext>
                </a:extLst>
              </a:tr>
              <a:tr h="797170">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nSpc>
                          <a:spcPct val="107000"/>
                        </a:lnSpc>
                        <a:spcBef>
                          <a:spcPts val="0"/>
                        </a:spcBef>
                        <a:spcAft>
                          <a:spcPts val="0"/>
                        </a:spcAft>
                      </a:pPr>
                      <a:r>
                        <a:rPr lang="zh-CN" sz="2000">
                          <a:effectLst/>
                        </a:rPr>
                        <a:t>实施</a:t>
                      </a:r>
                    </a:p>
                  </a:txBody>
                  <a:tcPr marL="68580" marR="68580" marT="0" marB="0" anchor="ctr"/>
                </a:tc>
                <a:tc>
                  <a:txBody>
                    <a:bodyPr/>
                    <a:lstStyle/>
                    <a:p>
                      <a:pPr marL="0" marR="0" algn="just">
                        <a:lnSpc>
                          <a:spcPct val="107000"/>
                        </a:lnSpc>
                        <a:spcBef>
                          <a:spcPts val="0"/>
                        </a:spcBef>
                        <a:spcAft>
                          <a:spcPts val="0"/>
                        </a:spcAft>
                      </a:pPr>
                      <a:r>
                        <a:rPr lang="zh-CN" sz="2000" dirty="0">
                          <a:effectLst/>
                        </a:rPr>
                        <a:t>政策声明应具约束力且必须执行到位。 </a:t>
                      </a:r>
                    </a:p>
                  </a:txBody>
                  <a:tcPr marL="68580" marR="68580" marT="0" marB="0" anchor="ctr"/>
                </a:tc>
                <a:extLst>
                  <a:ext uri="{0D108BD9-81ED-4DB2-BD59-A6C34878D82A}">
                    <a16:rowId xmlns:a16="http://schemas.microsoft.com/office/drawing/2014/main" val="3035543280"/>
                  </a:ext>
                </a:extLst>
              </a:tr>
              <a:tr h="1946030">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2000">
                          <a:effectLst/>
                        </a:rPr>
                        <a:t>向利益相关方传达</a:t>
                      </a:r>
                    </a:p>
                  </a:txBody>
                  <a:tcPr marL="68580" marR="68580" marT="0" marB="0" anchor="ctr"/>
                </a:tc>
                <a:tc>
                  <a:txBody>
                    <a:bodyPr/>
                    <a:lstStyle/>
                    <a:p>
                      <a:pPr marL="0" marR="0" algn="just">
                        <a:lnSpc>
                          <a:spcPct val="107000"/>
                        </a:lnSpc>
                        <a:spcBef>
                          <a:spcPts val="0"/>
                        </a:spcBef>
                        <a:spcAft>
                          <a:spcPts val="0"/>
                        </a:spcAft>
                      </a:pPr>
                      <a:r>
                        <a:rPr lang="zh-CN" sz="2000" dirty="0">
                          <a:effectLst/>
                        </a:rPr>
                        <a:t>受影响的各方（如员工）必须知悉政策内容 </a:t>
                      </a:r>
                    </a:p>
                    <a:p>
                      <a:pPr marL="0" marR="0" algn="just" rtl="0">
                        <a:lnSpc>
                          <a:spcPct val="107000"/>
                        </a:lnSpc>
                        <a:spcBef>
                          <a:spcPts val="0"/>
                        </a:spcBef>
                        <a:spcAft>
                          <a:spcPts val="0"/>
                        </a:spcAft>
                      </a:pPr>
                      <a:endParaRPr lang="en-US" sz="2000" b="1" u="sng" kern="100" dirty="0">
                        <a:effectLst/>
                      </a:endParaRPr>
                    </a:p>
                    <a:p>
                      <a:pPr marL="0" marR="0" algn="just">
                        <a:lnSpc>
                          <a:spcPct val="107000"/>
                        </a:lnSpc>
                        <a:spcBef>
                          <a:spcPts val="0"/>
                        </a:spcBef>
                        <a:spcAft>
                          <a:spcPts val="0"/>
                        </a:spcAft>
                      </a:pPr>
                      <a:r>
                        <a:rPr lang="zh-CN" sz="2000" b="1" u="sng" dirty="0">
                          <a:effectLst/>
                        </a:rPr>
                        <a:t>语言</a:t>
                      </a:r>
                      <a:r>
                        <a:rPr lang="zh-CN" sz="2000" dirty="0">
                          <a:effectLst/>
                        </a:rPr>
                        <a:t> – 须以各方理解的语言版本提供</a:t>
                      </a:r>
                    </a:p>
                  </a:txBody>
                  <a:tcPr marL="68580" marR="68580" marT="0" marB="0" anchor="ctr"/>
                </a:tc>
                <a:extLst>
                  <a:ext uri="{0D108BD9-81ED-4DB2-BD59-A6C34878D82A}">
                    <a16:rowId xmlns:a16="http://schemas.microsoft.com/office/drawing/2014/main" val="2305686277"/>
                  </a:ext>
                </a:extLst>
              </a:tr>
            </a:tbl>
          </a:graphicData>
        </a:graphic>
      </p:graphicFrame>
      <p:graphicFrame>
        <p:nvGraphicFramePr>
          <p:cNvPr id="3" name="Table 2">
            <a:extLst>
              <a:ext uri="{FF2B5EF4-FFF2-40B4-BE49-F238E27FC236}">
                <a16:creationId xmlns:a16="http://schemas.microsoft.com/office/drawing/2014/main" id="{2191C29A-2317-7546-69F6-028E3DEF6AED}"/>
              </a:ext>
            </a:extLst>
          </p:cNvPr>
          <p:cNvGraphicFramePr>
            <a:graphicFrameLocks noGrp="1"/>
          </p:cNvGraphicFramePr>
          <p:nvPr>
            <p:extLst>
              <p:ext uri="{D42A27DB-BD31-4B8C-83A1-F6EECF244321}">
                <p14:modId xmlns:p14="http://schemas.microsoft.com/office/powerpoint/2010/main" val="3834324408"/>
              </p:ext>
            </p:extLst>
          </p:nvPr>
        </p:nvGraphicFramePr>
        <p:xfrm>
          <a:off x="7438115" y="1304567"/>
          <a:ext cx="4404266" cy="2488200"/>
        </p:xfrm>
        <a:graphic>
          <a:graphicData uri="http://schemas.openxmlformats.org/drawingml/2006/table">
            <a:tbl>
              <a:tblPr firstRow="1" bandRow="1">
                <a:tableStyleId>{073A0DAA-6AF3-43AB-8588-CEC1D06C72B9}</a:tableStyleId>
              </a:tblPr>
              <a:tblGrid>
                <a:gridCol w="4404266">
                  <a:extLst>
                    <a:ext uri="{9D8B030D-6E8A-4147-A177-3AD203B41FA5}">
                      <a16:colId xmlns:a16="http://schemas.microsoft.com/office/drawing/2014/main" val="1995093375"/>
                    </a:ext>
                  </a:extLst>
                </a:gridCol>
              </a:tblGrid>
              <a:tr h="387911">
                <a:tc>
                  <a:txBody>
                    <a:bodyPr/>
                    <a:lstStyle/>
                    <a:p>
                      <a:r>
                        <a:rPr lang="zh-CN" sz="2000">
                          <a:latin typeface="+mj-lt"/>
                          <a:ea typeface="SimSun"/>
                        </a:rPr>
                        <a:t>讨论</a:t>
                      </a:r>
                    </a:p>
                  </a:txBody>
                  <a:tcPr/>
                </a:tc>
                <a:extLst>
                  <a:ext uri="{0D108BD9-81ED-4DB2-BD59-A6C34878D82A}">
                    <a16:rowId xmlns:a16="http://schemas.microsoft.com/office/drawing/2014/main" val="3608141704"/>
                  </a:ext>
                </a:extLst>
              </a:tr>
              <a:tr h="66966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Q1.</a:t>
                      </a:r>
                      <a:r>
                        <a:rPr lang="en-US" altLang="zh-CN" sz="2000" b="1" dirty="0">
                          <a:latin typeface="+mj-lt"/>
                          <a:ea typeface="SimSun"/>
                        </a:rPr>
                        <a:t> </a:t>
                      </a:r>
                      <a:r>
                        <a:rPr lang="zh-CN" sz="2000" dirty="0">
                          <a:latin typeface="+mj-lt"/>
                          <a:ea typeface="SimSun"/>
                        </a:rPr>
                        <a:t>您需要调阅哪种类型的文件/记录？ </a:t>
                      </a:r>
                    </a:p>
                  </a:txBody>
                  <a:tcPr anchor="ctr"/>
                </a:tc>
                <a:extLst>
                  <a:ext uri="{0D108BD9-81ED-4DB2-BD59-A6C34878D82A}">
                    <a16:rowId xmlns:a16="http://schemas.microsoft.com/office/drawing/2014/main" val="544353397"/>
                  </a:ext>
                </a:extLst>
              </a:tr>
              <a:tr h="66966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Q2.</a:t>
                      </a:r>
                      <a:r>
                        <a:rPr lang="en-US" altLang="zh-CN" sz="2000" b="1" dirty="0">
                          <a:latin typeface="+mj-lt"/>
                          <a:ea typeface="SimSun"/>
                        </a:rPr>
                        <a:t> </a:t>
                      </a:r>
                      <a:r>
                        <a:rPr lang="zh-CN" sz="2000" dirty="0">
                          <a:latin typeface="+mj-lt"/>
                          <a:ea typeface="SimSun"/>
                        </a:rPr>
                        <a:t>您需要考虑与哪些人进行谈话？</a:t>
                      </a:r>
                    </a:p>
                  </a:txBody>
                  <a:tcPr anchor="ctr"/>
                </a:tc>
                <a:extLst>
                  <a:ext uri="{0D108BD9-81ED-4DB2-BD59-A6C34878D82A}">
                    <a16:rowId xmlns:a16="http://schemas.microsoft.com/office/drawing/2014/main" val="1422029227"/>
                  </a:ext>
                </a:extLst>
              </a:tr>
              <a:tr h="752622">
                <a:tc>
                  <a:txBody>
                    <a:bodyPr/>
                    <a:lstStyle/>
                    <a:p>
                      <a:pPr marL="0" marR="0" lvl="0" indent="0" algn="l" defTabSz="914400" rtl="0" eaLnBrk="1" fontAlgn="auto" latinLnBrk="0" hangingPunct="1">
                        <a:lnSpc>
                          <a:spcPct val="110000"/>
                        </a:lnSpc>
                        <a:spcBef>
                          <a:spcPts val="0"/>
                        </a:spcBef>
                        <a:spcAft>
                          <a:spcPts val="0"/>
                        </a:spcAft>
                        <a:buClr>
                          <a:srgbClr val="000000"/>
                        </a:buClr>
                        <a:buSzTx/>
                        <a:buFont typeface="Arial"/>
                        <a:buNone/>
                        <a:tabLst/>
                        <a:defRPr/>
                      </a:pPr>
                      <a:r>
                        <a:rPr lang="zh-CN" sz="2000" b="1" dirty="0">
                          <a:latin typeface="+mj-lt"/>
                          <a:ea typeface="SimSun"/>
                        </a:rPr>
                        <a:t>Q3.</a:t>
                      </a:r>
                      <a:r>
                        <a:rPr lang="en-US" altLang="zh-CN" sz="2000" b="1" dirty="0">
                          <a:latin typeface="+mj-lt"/>
                          <a:ea typeface="SimSun"/>
                        </a:rPr>
                        <a:t> </a:t>
                      </a:r>
                      <a:r>
                        <a:rPr lang="zh-CN" sz="2000" dirty="0">
                          <a:latin typeface="+mj-lt"/>
                          <a:ea typeface="SimSun"/>
                        </a:rPr>
                        <a:t>政策声明能否分散在多个不同地点/文件中？ </a:t>
                      </a:r>
                    </a:p>
                  </a:txBody>
                  <a:tcPr anchor="ctr"/>
                </a:tc>
                <a:extLst>
                  <a:ext uri="{0D108BD9-81ED-4DB2-BD59-A6C34878D82A}">
                    <a16:rowId xmlns:a16="http://schemas.microsoft.com/office/drawing/2014/main" val="218801688"/>
                  </a:ext>
                </a:extLst>
              </a:tr>
            </a:tbl>
          </a:graphicData>
        </a:graphic>
      </p:graphicFrame>
    </p:spTree>
    <p:extLst>
      <p:ext uri="{BB962C8B-B14F-4D97-AF65-F5344CB8AC3E}">
        <p14:creationId xmlns:p14="http://schemas.microsoft.com/office/powerpoint/2010/main" val="2088897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1679148589"/>
              </p:ext>
            </p:extLst>
          </p:nvPr>
        </p:nvGraphicFramePr>
        <p:xfrm>
          <a:off x="576017" y="1387175"/>
          <a:ext cx="7221420" cy="4849501"/>
        </p:xfrm>
        <a:graphic>
          <a:graphicData uri="http://schemas.openxmlformats.org/drawingml/2006/table">
            <a:tbl>
              <a:tblPr firstRow="1" firstCol="1" bandRow="1">
                <a:tableStyleId>{073A0DAA-6AF3-43AB-8588-CEC1D06C72B9}</a:tableStyleId>
              </a:tblPr>
              <a:tblGrid>
                <a:gridCol w="2350709">
                  <a:extLst>
                    <a:ext uri="{9D8B030D-6E8A-4147-A177-3AD203B41FA5}">
                      <a16:colId xmlns:a16="http://schemas.microsoft.com/office/drawing/2014/main" val="2144691855"/>
                    </a:ext>
                  </a:extLst>
                </a:gridCol>
                <a:gridCol w="4870711">
                  <a:extLst>
                    <a:ext uri="{9D8B030D-6E8A-4147-A177-3AD203B41FA5}">
                      <a16:colId xmlns:a16="http://schemas.microsoft.com/office/drawing/2014/main" val="3491469328"/>
                    </a:ext>
                  </a:extLst>
                </a:gridCol>
              </a:tblGrid>
              <a:tr h="590710">
                <a:tc rowSpan="4">
                  <a:txBody>
                    <a:bodyPr/>
                    <a:lstStyle/>
                    <a:p>
                      <a:pPr marL="0" marR="0">
                        <a:lnSpc>
                          <a:spcPct val="107000"/>
                        </a:lnSpc>
                        <a:spcBef>
                          <a:spcPts val="0"/>
                        </a:spcBef>
                        <a:spcAft>
                          <a:spcPts val="0"/>
                        </a:spcAft>
                      </a:pPr>
                      <a:r>
                        <a:rPr lang="zh-CN" sz="1800" b="1" dirty="0">
                          <a:effectLst/>
                        </a:rPr>
                        <a:t>FSC核心劳工要求</a:t>
                      </a:r>
                      <a:br>
                        <a:rPr lang="en-US" altLang="zh-CN" sz="1800" b="1" dirty="0">
                          <a:effectLst/>
                        </a:rPr>
                      </a:br>
                      <a:r>
                        <a:rPr lang="zh-CN" sz="1800" b="1" dirty="0">
                          <a:effectLst/>
                        </a:rPr>
                        <a:t>自我评估</a:t>
                      </a:r>
                    </a:p>
                    <a:p>
                      <a:pPr marL="0" marR="0" algn="l" rtl="0">
                        <a:lnSpc>
                          <a:spcPct val="107000"/>
                        </a:lnSpc>
                        <a:spcBef>
                          <a:spcPts val="0"/>
                        </a:spcBef>
                        <a:spcAft>
                          <a:spcPts val="0"/>
                        </a:spcAft>
                      </a:pPr>
                      <a:endParaRPr lang="en-US" sz="1800" b="1" kern="100" dirty="0">
                        <a:effectLst/>
                      </a:endParaRPr>
                    </a:p>
                    <a:p>
                      <a:pPr marL="0" marR="0" lvl="0" indent="0" algn="l" defTabSz="609585" rtl="0" eaLnBrk="1" fontAlgn="auto" latinLnBrk="0" hangingPunct="1">
                        <a:lnSpc>
                          <a:spcPct val="107000"/>
                        </a:lnSpc>
                        <a:spcBef>
                          <a:spcPts val="0"/>
                        </a:spcBef>
                        <a:spcAft>
                          <a:spcPts val="0"/>
                        </a:spcAft>
                        <a:buClrTx/>
                        <a:buSzTx/>
                        <a:buFontTx/>
                        <a:buNone/>
                        <a:tabLst/>
                        <a:defRPr/>
                      </a:pPr>
                      <a:r>
                        <a:rPr lang="zh-CN" sz="1800" b="1" dirty="0">
                          <a:effectLst/>
                        </a:rPr>
                        <a:t>FSC-STD- 40-004 V3-1，第1.6条和</a:t>
                      </a:r>
                      <a:br>
                        <a:rPr lang="en-US" altLang="zh-CN" sz="1800" b="1" dirty="0">
                          <a:effectLst/>
                        </a:rPr>
                      </a:br>
                      <a:r>
                        <a:rPr lang="zh-CN" sz="1800" b="1" dirty="0">
                          <a:effectLst/>
                        </a:rPr>
                        <a:t>附录D</a:t>
                      </a:r>
                    </a:p>
                    <a:p>
                      <a:pPr marL="0" marR="0" algn="l" rtl="0">
                        <a:lnSpc>
                          <a:spcPct val="107000"/>
                        </a:lnSpc>
                        <a:spcBef>
                          <a:spcPts val="0"/>
                        </a:spcBef>
                        <a:spcAft>
                          <a:spcPts val="0"/>
                        </a:spcAft>
                      </a:pPr>
                      <a:endParaRPr lang="en-US" sz="1800" b="1" kern="100" dirty="0">
                        <a:effectLst/>
                        <a:latin typeface="Avenir"/>
                        <a:ea typeface="Calibri"/>
                        <a:cs typeface="Times New Roman"/>
                      </a:endParaRPr>
                    </a:p>
                  </a:txBody>
                  <a:tcPr marL="68580" marR="144000" marT="0" marB="0" anchor="ctr"/>
                </a:tc>
                <a:tc>
                  <a:txBody>
                    <a:bodyPr/>
                    <a:lstStyle/>
                    <a:p>
                      <a:pPr marL="0" marR="0">
                        <a:lnSpc>
                          <a:spcPct val="107000"/>
                        </a:lnSpc>
                        <a:spcBef>
                          <a:spcPts val="0"/>
                        </a:spcBef>
                        <a:spcAft>
                          <a:spcPts val="0"/>
                        </a:spcAft>
                      </a:pPr>
                      <a:r>
                        <a:rPr lang="zh-CN" sz="1800" b="1" dirty="0">
                          <a:effectLst/>
                        </a:rPr>
                        <a:t>目的/合规</a:t>
                      </a:r>
                    </a:p>
                  </a:txBody>
                  <a:tcPr marL="68580" marR="144000" marT="0" marB="0"/>
                </a:tc>
                <a:extLst>
                  <a:ext uri="{0D108BD9-81ED-4DB2-BD59-A6C34878D82A}">
                    <a16:rowId xmlns:a16="http://schemas.microsoft.com/office/drawing/2014/main" val="382595915"/>
                  </a:ext>
                </a:extLst>
              </a:tr>
              <a:tr h="914315">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07000"/>
                        </a:lnSpc>
                        <a:spcBef>
                          <a:spcPts val="0"/>
                        </a:spcBef>
                        <a:spcAft>
                          <a:spcPts val="0"/>
                        </a:spcAft>
                      </a:pPr>
                      <a:r>
                        <a:rPr lang="zh-CN" altLang="en-US" sz="1800" dirty="0">
                          <a:effectLst/>
                        </a:rPr>
                        <a:t>对于多地点或联合，可以集中进行自我评估。</a:t>
                      </a:r>
                    </a:p>
                    <a:p>
                      <a:pPr marL="0" marR="0" algn="just" rtl="0">
                        <a:lnSpc>
                          <a:spcPct val="107000"/>
                        </a:lnSpc>
                        <a:spcBef>
                          <a:spcPts val="0"/>
                        </a:spcBef>
                        <a:spcAft>
                          <a:spcPts val="0"/>
                        </a:spcAft>
                      </a:pPr>
                      <a:endParaRPr lang="en-US" sz="1800" kern="100" dirty="0">
                        <a:effectLst/>
                        <a:latin typeface="Avenir"/>
                        <a:ea typeface="Calibri"/>
                        <a:cs typeface="Times New Roman"/>
                      </a:endParaRPr>
                    </a:p>
                  </a:txBody>
                  <a:tcPr marL="68580" marR="144000" marT="0" marB="0"/>
                </a:tc>
                <a:extLst>
                  <a:ext uri="{0D108BD9-81ED-4DB2-BD59-A6C34878D82A}">
                    <a16:rowId xmlns:a16="http://schemas.microsoft.com/office/drawing/2014/main" val="2881716675"/>
                  </a:ext>
                </a:extLst>
              </a:tr>
              <a:tr h="914315">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gn="just">
                        <a:lnSpc>
                          <a:spcPct val="107000"/>
                        </a:lnSpc>
                        <a:spcBef>
                          <a:spcPts val="0"/>
                        </a:spcBef>
                        <a:spcAft>
                          <a:spcPts val="0"/>
                        </a:spcAft>
                      </a:pPr>
                      <a:r>
                        <a:rPr lang="zh-CN" sz="1800" dirty="0">
                          <a:effectLst/>
                        </a:rPr>
                        <a:t>附录D为规范性文件，因此可依据其内容提出</a:t>
                      </a:r>
                      <a:r>
                        <a:rPr lang="zh-CN" altLang="en-US" sz="1800" dirty="0">
                          <a:effectLst/>
                        </a:rPr>
                        <a:t>不符合项</a:t>
                      </a:r>
                      <a:r>
                        <a:rPr lang="zh-CN" sz="1800" dirty="0">
                          <a:effectLst/>
                        </a:rPr>
                        <a:t>。 </a:t>
                      </a:r>
                    </a:p>
                    <a:p>
                      <a:pPr marL="0" marR="0" algn="just" rtl="0">
                        <a:lnSpc>
                          <a:spcPct val="107000"/>
                        </a:lnSpc>
                        <a:spcBef>
                          <a:spcPts val="0"/>
                        </a:spcBef>
                        <a:spcAft>
                          <a:spcPts val="0"/>
                        </a:spcAft>
                      </a:pPr>
                      <a:endParaRPr lang="en-US" sz="1800" kern="100" dirty="0">
                        <a:effectLst/>
                        <a:latin typeface="Avenir"/>
                        <a:ea typeface="Calibri"/>
                        <a:cs typeface="Times New Roman"/>
                      </a:endParaRPr>
                    </a:p>
                  </a:txBody>
                  <a:tcPr marL="68580" marR="144000" marT="0" marB="0"/>
                </a:tc>
                <a:extLst>
                  <a:ext uri="{0D108BD9-81ED-4DB2-BD59-A6C34878D82A}">
                    <a16:rowId xmlns:a16="http://schemas.microsoft.com/office/drawing/2014/main" val="3035543280"/>
                  </a:ext>
                </a:extLst>
              </a:tr>
              <a:tr h="2430161">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914400" rtl="0" eaLnBrk="1" fontAlgn="auto" latinLnBrk="0" hangingPunct="1">
                        <a:lnSpc>
                          <a:spcPct val="107000"/>
                        </a:lnSpc>
                        <a:spcBef>
                          <a:spcPts val="0"/>
                        </a:spcBef>
                        <a:spcAft>
                          <a:spcPts val="0"/>
                        </a:spcAft>
                        <a:buClrTx/>
                        <a:buSzTx/>
                        <a:buFontTx/>
                        <a:buNone/>
                        <a:tabLst/>
                        <a:defRPr/>
                      </a:pPr>
                      <a:r>
                        <a:rPr lang="zh-CN" sz="1800" dirty="0">
                          <a:effectLst/>
                        </a:rPr>
                        <a:t>自我评估表 </a:t>
                      </a:r>
                    </a:p>
                    <a:p>
                      <a:pPr marL="285750" marR="0" lvl="0" indent="-285750" algn="just"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zh-CN" sz="1800" dirty="0">
                          <a:effectLst/>
                        </a:rPr>
                        <a:t>证书持有者须对自身是否符合FSC核心劳工要求进行评估</a:t>
                      </a:r>
                    </a:p>
                    <a:p>
                      <a:pPr marL="285750" marR="0" lvl="0" indent="-285750" algn="just"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zh-CN" sz="1800" b="1" dirty="0">
                          <a:effectLst/>
                        </a:rPr>
                        <a:t>须确保该文件始终处于最新状态，</a:t>
                      </a:r>
                      <a:r>
                        <a:rPr lang="zh-CN" sz="1800" dirty="0">
                          <a:effectLst/>
                        </a:rPr>
                        <a:t>且须由证书持有者填写并签署方为有效。</a:t>
                      </a:r>
                    </a:p>
                    <a:p>
                      <a:pPr marL="285750" marR="0" lvl="0" indent="-285750" algn="just"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zh-CN" sz="1800" b="1" dirty="0">
                          <a:effectLst/>
                        </a:rPr>
                        <a:t>须在审核前</a:t>
                      </a:r>
                      <a:r>
                        <a:rPr lang="zh-CN" sz="1800" dirty="0">
                          <a:effectLst/>
                        </a:rPr>
                        <a:t>提交至认证机构接受审查</a:t>
                      </a:r>
                      <a:r>
                        <a:rPr lang="zh-CN" sz="1800" b="1" dirty="0">
                          <a:effectLst/>
                        </a:rPr>
                        <a:t> </a:t>
                      </a:r>
                    </a:p>
                    <a:p>
                      <a:pPr marL="285750" marR="0" lvl="0" indent="-285750" algn="just"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zh-CN" sz="1800" dirty="0">
                          <a:effectLst/>
                        </a:rPr>
                        <a:t>可使用</a:t>
                      </a:r>
                      <a:r>
                        <a:rPr lang="zh-CN" sz="1800" b="1" dirty="0">
                          <a:effectLst/>
                        </a:rPr>
                        <a:t>FSC提供的模板</a:t>
                      </a:r>
                      <a:r>
                        <a:rPr lang="zh-CN" sz="1800" dirty="0">
                          <a:effectLst/>
                        </a:rPr>
                        <a:t>。亦可采用自有风格，但核心内容必须严格遵循FSC官方表述 </a:t>
                      </a:r>
                    </a:p>
                  </a:txBody>
                  <a:tcPr marL="68580" marR="144000" marT="0" marB="0"/>
                </a:tc>
                <a:extLst>
                  <a:ext uri="{0D108BD9-81ED-4DB2-BD59-A6C34878D82A}">
                    <a16:rowId xmlns:a16="http://schemas.microsoft.com/office/drawing/2014/main" val="2305686277"/>
                  </a:ext>
                </a:extLst>
              </a:tr>
            </a:tbl>
          </a:graphicData>
        </a:graphic>
      </p:graphicFrame>
      <p:sp>
        <p:nvSpPr>
          <p:cNvPr id="7" name="Title 1">
            <a:extLst>
              <a:ext uri="{FF2B5EF4-FFF2-40B4-BE49-F238E27FC236}">
                <a16:creationId xmlns:a16="http://schemas.microsoft.com/office/drawing/2014/main" id="{1EDFDDAE-D25C-41DE-BB0A-59FC39E5C37B}"/>
              </a:ext>
            </a:extLst>
          </p:cNvPr>
          <p:cNvSpPr txBox="1">
            <a:spLocks/>
          </p:cNvSpPr>
          <p:nvPr/>
        </p:nvSpPr>
        <p:spPr>
          <a:xfrm>
            <a:off x="576017" y="474792"/>
            <a:ext cx="9865464" cy="83903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sz="2800" b="1"/>
              <a:t>FSC核心劳工要求审核 – 最佳实践指南</a:t>
            </a:r>
          </a:p>
        </p:txBody>
      </p:sp>
      <p:graphicFrame>
        <p:nvGraphicFramePr>
          <p:cNvPr id="2" name="Table 1">
            <a:extLst>
              <a:ext uri="{FF2B5EF4-FFF2-40B4-BE49-F238E27FC236}">
                <a16:creationId xmlns:a16="http://schemas.microsoft.com/office/drawing/2014/main" id="{AF3C585F-36F7-D92A-861B-2318D2D44297}"/>
              </a:ext>
            </a:extLst>
          </p:cNvPr>
          <p:cNvGraphicFramePr>
            <a:graphicFrameLocks noGrp="1"/>
          </p:cNvGraphicFramePr>
          <p:nvPr>
            <p:extLst>
              <p:ext uri="{D42A27DB-BD31-4B8C-83A1-F6EECF244321}">
                <p14:modId xmlns:p14="http://schemas.microsoft.com/office/powerpoint/2010/main" val="3769037467"/>
              </p:ext>
            </p:extLst>
          </p:nvPr>
        </p:nvGraphicFramePr>
        <p:xfrm>
          <a:off x="8005274" y="1387175"/>
          <a:ext cx="3928225" cy="2915193"/>
        </p:xfrm>
        <a:graphic>
          <a:graphicData uri="http://schemas.openxmlformats.org/drawingml/2006/table">
            <a:tbl>
              <a:tblPr firstRow="1" bandRow="1">
                <a:tableStyleId>{073A0DAA-6AF3-43AB-8588-CEC1D06C72B9}</a:tableStyleId>
              </a:tblPr>
              <a:tblGrid>
                <a:gridCol w="3928225">
                  <a:extLst>
                    <a:ext uri="{9D8B030D-6E8A-4147-A177-3AD203B41FA5}">
                      <a16:colId xmlns:a16="http://schemas.microsoft.com/office/drawing/2014/main" val="1995093375"/>
                    </a:ext>
                  </a:extLst>
                </a:gridCol>
              </a:tblGrid>
              <a:tr h="387911">
                <a:tc>
                  <a:txBody>
                    <a:bodyPr/>
                    <a:lstStyle/>
                    <a:p>
                      <a:r>
                        <a:rPr lang="zh-CN" sz="2000">
                          <a:latin typeface="+mj-lt"/>
                          <a:ea typeface="SimSun"/>
                        </a:rPr>
                        <a:t>讨论</a:t>
                      </a:r>
                    </a:p>
                  </a:txBody>
                  <a:tcPr/>
                </a:tc>
                <a:extLst>
                  <a:ext uri="{0D108BD9-81ED-4DB2-BD59-A6C34878D82A}">
                    <a16:rowId xmlns:a16="http://schemas.microsoft.com/office/drawing/2014/main" val="3608141704"/>
                  </a:ext>
                </a:extLst>
              </a:tr>
              <a:tr h="839651">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Q1.</a:t>
                      </a:r>
                      <a:r>
                        <a:rPr lang="en-US" altLang="zh-CN" sz="2000" b="1" dirty="0">
                          <a:latin typeface="+mj-lt"/>
                          <a:ea typeface="SimSun"/>
                        </a:rPr>
                        <a:t>	</a:t>
                      </a:r>
                      <a:r>
                        <a:rPr lang="zh-CN" sz="2000" dirty="0">
                          <a:latin typeface="+mj-lt"/>
                          <a:ea typeface="SimSun"/>
                        </a:rPr>
                        <a:t>您需要调阅哪种类型的文件/记录？ </a:t>
                      </a:r>
                    </a:p>
                  </a:txBody>
                  <a:tcPr anchor="ctr"/>
                </a:tc>
                <a:extLst>
                  <a:ext uri="{0D108BD9-81ED-4DB2-BD59-A6C34878D82A}">
                    <a16:rowId xmlns:a16="http://schemas.microsoft.com/office/drawing/2014/main" val="544353397"/>
                  </a:ext>
                </a:extLst>
              </a:tr>
              <a:tr h="839651">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Q2.</a:t>
                      </a:r>
                      <a:r>
                        <a:rPr lang="en-US" altLang="zh-CN" sz="2000" b="1" dirty="0">
                          <a:latin typeface="+mj-lt"/>
                          <a:ea typeface="SimSun"/>
                        </a:rPr>
                        <a:t>	</a:t>
                      </a:r>
                      <a:r>
                        <a:rPr lang="zh-CN" sz="2000" dirty="0">
                          <a:latin typeface="+mj-lt"/>
                          <a:ea typeface="SimSun"/>
                        </a:rPr>
                        <a:t>您需要考虑与哪些人进行</a:t>
                      </a:r>
                      <a:br>
                        <a:rPr lang="en-US" altLang="zh-CN" sz="2000" dirty="0">
                          <a:latin typeface="+mj-lt"/>
                          <a:ea typeface="SimSun"/>
                        </a:rPr>
                      </a:br>
                      <a:r>
                        <a:rPr lang="zh-CN" sz="2000" dirty="0">
                          <a:latin typeface="+mj-lt"/>
                          <a:ea typeface="SimSun"/>
                        </a:rPr>
                        <a:t>谈话？</a:t>
                      </a:r>
                    </a:p>
                  </a:txBody>
                  <a:tcPr anchor="ctr"/>
                </a:tc>
                <a:extLst>
                  <a:ext uri="{0D108BD9-81ED-4DB2-BD59-A6C34878D82A}">
                    <a16:rowId xmlns:a16="http://schemas.microsoft.com/office/drawing/2014/main" val="1422029227"/>
                  </a:ext>
                </a:extLst>
              </a:tr>
              <a:tr h="839651">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Q3.</a:t>
                      </a:r>
                      <a:r>
                        <a:rPr lang="en-US" altLang="zh-CN" sz="2000" b="1" dirty="0">
                          <a:latin typeface="+mj-lt"/>
                          <a:ea typeface="SimSun"/>
                        </a:rPr>
                        <a:t>	</a:t>
                      </a:r>
                      <a:r>
                        <a:rPr lang="zh-CN" sz="2000" dirty="0">
                          <a:latin typeface="+mj-lt"/>
                          <a:ea typeface="SimSun"/>
                        </a:rPr>
                        <a:t>在现场审核期间如何使用自我评估表？ </a:t>
                      </a:r>
                    </a:p>
                  </a:txBody>
                  <a:tcPr anchor="ctr"/>
                </a:tc>
                <a:extLst>
                  <a:ext uri="{0D108BD9-81ED-4DB2-BD59-A6C34878D82A}">
                    <a16:rowId xmlns:a16="http://schemas.microsoft.com/office/drawing/2014/main" val="218801688"/>
                  </a:ext>
                </a:extLst>
              </a:tr>
            </a:tbl>
          </a:graphicData>
        </a:graphic>
      </p:graphicFrame>
    </p:spTree>
    <p:extLst>
      <p:ext uri="{BB962C8B-B14F-4D97-AF65-F5344CB8AC3E}">
        <p14:creationId xmlns:p14="http://schemas.microsoft.com/office/powerpoint/2010/main" val="304827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1F6707F-BACA-469C-894F-F0ECF12BFB4B}"/>
              </a:ext>
            </a:extLst>
          </p:cNvPr>
          <p:cNvGraphicFramePr>
            <a:graphicFrameLocks noGrp="1"/>
          </p:cNvGraphicFramePr>
          <p:nvPr>
            <p:extLst>
              <p:ext uri="{D42A27DB-BD31-4B8C-83A1-F6EECF244321}">
                <p14:modId xmlns:p14="http://schemas.microsoft.com/office/powerpoint/2010/main" val="2486059948"/>
              </p:ext>
            </p:extLst>
          </p:nvPr>
        </p:nvGraphicFramePr>
        <p:xfrm>
          <a:off x="580778" y="1221447"/>
          <a:ext cx="7507107" cy="4328022"/>
        </p:xfrm>
        <a:graphic>
          <a:graphicData uri="http://schemas.openxmlformats.org/drawingml/2006/table">
            <a:tbl>
              <a:tblPr firstRow="1" firstCol="1" bandRow="1">
                <a:tableStyleId>{073A0DAA-6AF3-43AB-8588-CEC1D06C72B9}</a:tableStyleId>
              </a:tblPr>
              <a:tblGrid>
                <a:gridCol w="2018021">
                  <a:extLst>
                    <a:ext uri="{9D8B030D-6E8A-4147-A177-3AD203B41FA5}">
                      <a16:colId xmlns:a16="http://schemas.microsoft.com/office/drawing/2014/main" val="1512217251"/>
                    </a:ext>
                  </a:extLst>
                </a:gridCol>
                <a:gridCol w="1743865">
                  <a:extLst>
                    <a:ext uri="{9D8B030D-6E8A-4147-A177-3AD203B41FA5}">
                      <a16:colId xmlns:a16="http://schemas.microsoft.com/office/drawing/2014/main" val="1739996642"/>
                    </a:ext>
                  </a:extLst>
                </a:gridCol>
                <a:gridCol w="3745221">
                  <a:extLst>
                    <a:ext uri="{9D8B030D-6E8A-4147-A177-3AD203B41FA5}">
                      <a16:colId xmlns:a16="http://schemas.microsoft.com/office/drawing/2014/main" val="3250864154"/>
                    </a:ext>
                  </a:extLst>
                </a:gridCol>
              </a:tblGrid>
              <a:tr h="367991">
                <a:tc rowSpan="5">
                  <a:txBody>
                    <a:bodyPr/>
                    <a:lstStyle/>
                    <a:p>
                      <a:pPr marL="0" marR="0">
                        <a:lnSpc>
                          <a:spcPct val="107000"/>
                        </a:lnSpc>
                        <a:spcBef>
                          <a:spcPts val="0"/>
                        </a:spcBef>
                        <a:spcAft>
                          <a:spcPts val="0"/>
                        </a:spcAft>
                      </a:pPr>
                      <a:r>
                        <a:rPr lang="zh-CN" sz="1800" b="1" dirty="0">
                          <a:effectLst/>
                        </a:rPr>
                        <a:t>国家法律</a:t>
                      </a:r>
                    </a:p>
                    <a:p>
                      <a:pPr marL="0" marR="0" algn="l" rtl="0">
                        <a:lnSpc>
                          <a:spcPct val="107000"/>
                        </a:lnSpc>
                        <a:spcBef>
                          <a:spcPts val="0"/>
                        </a:spcBef>
                        <a:spcAft>
                          <a:spcPts val="0"/>
                        </a:spcAft>
                      </a:pPr>
                      <a:endParaRPr lang="en-US" sz="1800" b="1" kern="100" dirty="0">
                        <a:effectLst/>
                      </a:endParaRPr>
                    </a:p>
                    <a:p>
                      <a:pPr marL="0" marR="0" algn="l" rtl="0">
                        <a:lnSpc>
                          <a:spcPct val="107000"/>
                        </a:lnSpc>
                        <a:spcBef>
                          <a:spcPts val="0"/>
                        </a:spcBef>
                        <a:spcAft>
                          <a:spcPts val="0"/>
                        </a:spcAft>
                      </a:pPr>
                      <a:endParaRPr lang="en-US" sz="1800" b="1" kern="100" dirty="0">
                        <a:effectLst/>
                      </a:endParaRPr>
                    </a:p>
                    <a:p>
                      <a:pPr marL="0" marR="0">
                        <a:lnSpc>
                          <a:spcPct val="107000"/>
                        </a:lnSpc>
                        <a:spcBef>
                          <a:spcPts val="0"/>
                        </a:spcBef>
                        <a:spcAft>
                          <a:spcPts val="0"/>
                        </a:spcAft>
                      </a:pPr>
                      <a:r>
                        <a:rPr lang="zh-CN" sz="1800" b="1" dirty="0">
                          <a:effectLst/>
                        </a:rPr>
                        <a:t>FSC-STD- 40-004 V3-1，第7.1条</a:t>
                      </a:r>
                    </a:p>
                  </a:txBody>
                  <a:tcPr marL="68580" marR="68580" marT="0" marB="0" anchor="ctr"/>
                </a:tc>
                <a:tc>
                  <a:txBody>
                    <a:bodyPr/>
                    <a:lstStyle/>
                    <a:p>
                      <a:pPr marL="0" marR="0">
                        <a:lnSpc>
                          <a:spcPct val="107000"/>
                        </a:lnSpc>
                        <a:spcBef>
                          <a:spcPts val="0"/>
                        </a:spcBef>
                        <a:spcAft>
                          <a:spcPts val="0"/>
                        </a:spcAft>
                      </a:pPr>
                      <a:r>
                        <a:rPr lang="zh-CN" sz="2000" b="1" dirty="0">
                          <a:effectLst/>
                        </a:rPr>
                        <a:t>核心议题</a:t>
                      </a:r>
                    </a:p>
                  </a:txBody>
                  <a:tcPr marL="68580" marR="68580" marT="0" marB="0" anchor="ctr"/>
                </a:tc>
                <a:tc>
                  <a:txBody>
                    <a:bodyPr/>
                    <a:lstStyle/>
                    <a:p>
                      <a:pPr marL="0" marR="0">
                        <a:lnSpc>
                          <a:spcPct val="107000"/>
                        </a:lnSpc>
                        <a:spcBef>
                          <a:spcPts val="0"/>
                        </a:spcBef>
                        <a:spcAft>
                          <a:spcPts val="0"/>
                        </a:spcAft>
                      </a:pPr>
                      <a:r>
                        <a:rPr lang="zh-CN" sz="2000" b="1" dirty="0">
                          <a:effectLst/>
                        </a:rPr>
                        <a:t>目的/合规</a:t>
                      </a:r>
                    </a:p>
                  </a:txBody>
                  <a:tcPr marL="68580" marR="68580" marT="0" marB="0" anchor="ctr"/>
                </a:tc>
                <a:extLst>
                  <a:ext uri="{0D108BD9-81ED-4DB2-BD59-A6C34878D82A}">
                    <a16:rowId xmlns:a16="http://schemas.microsoft.com/office/drawing/2014/main" val="2725963200"/>
                  </a:ext>
                </a:extLst>
              </a:tr>
              <a:tr h="1388224">
                <a:tc vMerge="1">
                  <a:txBody>
                    <a:bodyPr/>
                    <a:lstStyle/>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童工</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国际劳工组织第138号和第182号公约</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dirty="0">
                          <a:effectLst/>
                        </a:rPr>
                        <a:t>国家法律</a:t>
                      </a:r>
                    </a:p>
                  </a:txBody>
                  <a:tcPr marL="68580" marR="68580" marT="0" marB="0" anchor="ctr"/>
                </a:tc>
                <a:tc>
                  <a:txBody>
                    <a:bodyPr/>
                    <a:lstStyle/>
                    <a:p>
                      <a:pPr marL="285750" marR="0" lvl="0" indent="-285750" algn="just"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zh-CN" sz="1800" dirty="0">
                          <a:effectLst/>
                        </a:rPr>
                        <a:t>国际劳工组织公约通常构成国家法律框架的一部分</a:t>
                      </a:r>
                    </a:p>
                    <a:p>
                      <a:pPr marL="285750" marR="0" lvl="0" indent="-285750" algn="just"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zh-CN" sz="1800" dirty="0">
                          <a:effectLst/>
                        </a:rPr>
                        <a:t>务必在审核前研习或掌握适用于核心劳工要求的国家法律。 </a:t>
                      </a:r>
                    </a:p>
                  </a:txBody>
                  <a:tcPr marL="68580" marR="144000" marT="0" marB="0" anchor="ctr"/>
                </a:tc>
                <a:extLst>
                  <a:ext uri="{0D108BD9-81ED-4DB2-BD59-A6C34878D82A}">
                    <a16:rowId xmlns:a16="http://schemas.microsoft.com/office/drawing/2014/main" val="1287226143"/>
                  </a:ext>
                </a:extLst>
              </a:tr>
              <a:tr h="1043353">
                <a:tc vMerge="1">
                  <a:txBody>
                    <a:bodyPr/>
                    <a:lstStyle/>
                    <a:p>
                      <a:endParaRPr lang="en-US"/>
                    </a:p>
                  </a:txBody>
                  <a:tcPr/>
                </a:tc>
                <a:tc>
                  <a:txBody>
                    <a:bodyPr/>
                    <a:lstStyle/>
                    <a:p>
                      <a:pPr marL="0" marR="0">
                        <a:lnSpc>
                          <a:spcPct val="107000"/>
                        </a:lnSpc>
                        <a:spcBef>
                          <a:spcPts val="0"/>
                        </a:spcBef>
                        <a:spcAft>
                          <a:spcPts val="0"/>
                        </a:spcAft>
                      </a:pPr>
                      <a:r>
                        <a:rPr lang="zh-CN" sz="1800" dirty="0">
                          <a:effectLst/>
                        </a:rPr>
                        <a:t>国际劳工组织公约的正式批准</a:t>
                      </a:r>
                    </a:p>
                  </a:txBody>
                  <a:tcPr marL="68580" marR="68580" marT="0" marB="0" anchor="ctr"/>
                </a:tc>
                <a:tc>
                  <a:txBody>
                    <a:bodyPr/>
                    <a:lstStyle/>
                    <a:p>
                      <a:pPr marL="0" marR="0" algn="just">
                        <a:lnSpc>
                          <a:spcPct val="107000"/>
                        </a:lnSpc>
                        <a:spcBef>
                          <a:spcPts val="0"/>
                        </a:spcBef>
                        <a:spcAft>
                          <a:spcPts val="0"/>
                        </a:spcAft>
                      </a:pPr>
                      <a:r>
                        <a:rPr lang="zh-CN" sz="1800" dirty="0">
                          <a:effectLst/>
                        </a:rPr>
                        <a:t>并非所有国家均已正式批准（即承诺遵守）全部国际劳工组织公约，因此需要审慎考量。 </a:t>
                      </a:r>
                    </a:p>
                  </a:txBody>
                  <a:tcPr marL="68580" marR="144000" marT="0" marB="0" anchor="ctr"/>
                </a:tc>
                <a:extLst>
                  <a:ext uri="{0D108BD9-81ED-4DB2-BD59-A6C34878D82A}">
                    <a16:rowId xmlns:a16="http://schemas.microsoft.com/office/drawing/2014/main" val="4076909401"/>
                  </a:ext>
                </a:extLst>
              </a:tr>
              <a:tr h="780113">
                <a:tc vMerge="1">
                  <a:txBody>
                    <a:bodyPr/>
                    <a:lstStyle/>
                    <a:p>
                      <a:endParaRPr lang="en-US"/>
                    </a:p>
                  </a:txBody>
                  <a:tcPr/>
                </a:tc>
                <a:tc>
                  <a:txBody>
                    <a:bodyPr/>
                    <a:lstStyle/>
                    <a:p>
                      <a:pPr marL="0" marR="0">
                        <a:lnSpc>
                          <a:spcPct val="107000"/>
                        </a:lnSpc>
                        <a:spcBef>
                          <a:spcPts val="0"/>
                        </a:spcBef>
                        <a:spcAft>
                          <a:spcPts val="0"/>
                        </a:spcAft>
                      </a:pPr>
                      <a:r>
                        <a:rPr lang="zh-CN" sz="1800">
                          <a:effectLst/>
                        </a:rPr>
                        <a:t>意识培养/培训</a:t>
                      </a:r>
                    </a:p>
                  </a:txBody>
                  <a:tcPr marL="68580" marR="68580" marT="0" marB="0" anchor="ctr"/>
                </a:tc>
                <a:tc>
                  <a:txBody>
                    <a:bodyPr/>
                    <a:lstStyle/>
                    <a:p>
                      <a:pPr marL="0" marR="0" lvl="0" indent="0" algn="just" defTabSz="914400" rtl="0" eaLnBrk="1" fontAlgn="auto" latinLnBrk="0" hangingPunct="1">
                        <a:lnSpc>
                          <a:spcPct val="107000"/>
                        </a:lnSpc>
                        <a:spcBef>
                          <a:spcPts val="0"/>
                        </a:spcBef>
                        <a:spcAft>
                          <a:spcPts val="0"/>
                        </a:spcAft>
                        <a:buClrTx/>
                        <a:buSzTx/>
                        <a:buFontTx/>
                        <a:buNone/>
                        <a:tabLst/>
                        <a:defRPr/>
                      </a:pPr>
                      <a:r>
                        <a:rPr lang="zh-CN" sz="1800" dirty="0">
                          <a:effectLst/>
                        </a:rPr>
                        <a:t>须确保证书持有者知悉相关法律并予以严格遵循</a:t>
                      </a:r>
                    </a:p>
                  </a:txBody>
                  <a:tcPr marL="68580" marR="144000" marT="0" marB="0" anchor="ctr"/>
                </a:tc>
                <a:extLst>
                  <a:ext uri="{0D108BD9-81ED-4DB2-BD59-A6C34878D82A}">
                    <a16:rowId xmlns:a16="http://schemas.microsoft.com/office/drawing/2014/main" val="1852145639"/>
                  </a:ext>
                </a:extLst>
              </a:tr>
              <a:tr h="748341">
                <a:tc vMerge="1">
                  <a:txBody>
                    <a:bodyPr/>
                    <a:lstStyle/>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dirty="0">
                          <a:effectLst/>
                        </a:rPr>
                        <a:t>FSC核心</a:t>
                      </a:r>
                      <a:br>
                        <a:rPr lang="en-US" altLang="zh-CN" sz="1800" dirty="0">
                          <a:effectLst/>
                        </a:rPr>
                      </a:br>
                      <a:r>
                        <a:rPr lang="zh-CN" sz="1800" dirty="0">
                          <a:effectLst/>
                        </a:rPr>
                        <a:t>劳工要求</a:t>
                      </a:r>
                    </a:p>
                  </a:txBody>
                  <a:tcPr marL="68580" marR="68580" marT="0" marB="0" anchor="ctr"/>
                </a:tc>
                <a:tc>
                  <a:txBody>
                    <a:bodyPr/>
                    <a:lstStyle/>
                    <a:p>
                      <a:pPr marL="0" marR="0" algn="just">
                        <a:lnSpc>
                          <a:spcPct val="107000"/>
                        </a:lnSpc>
                        <a:spcBef>
                          <a:spcPts val="0"/>
                        </a:spcBef>
                        <a:spcAft>
                          <a:spcPts val="0"/>
                        </a:spcAft>
                      </a:pPr>
                      <a:r>
                        <a:rPr lang="zh-CN" sz="1800" dirty="0">
                          <a:effectLst/>
                        </a:rPr>
                        <a:t>所有FSC核心劳工要求均以国际劳工组织标准与法定要求为基础</a:t>
                      </a:r>
                    </a:p>
                  </a:txBody>
                  <a:tcPr marL="68580" marR="144000" marT="0" marB="0" anchor="ctr"/>
                </a:tc>
                <a:extLst>
                  <a:ext uri="{0D108BD9-81ED-4DB2-BD59-A6C34878D82A}">
                    <a16:rowId xmlns:a16="http://schemas.microsoft.com/office/drawing/2014/main" val="15580725"/>
                  </a:ext>
                </a:extLst>
              </a:tr>
            </a:tbl>
          </a:graphicData>
        </a:graphic>
      </p:graphicFrame>
      <p:sp>
        <p:nvSpPr>
          <p:cNvPr id="6" name="Title 1">
            <a:extLst>
              <a:ext uri="{FF2B5EF4-FFF2-40B4-BE49-F238E27FC236}">
                <a16:creationId xmlns:a16="http://schemas.microsoft.com/office/drawing/2014/main" id="{B9C40CC9-A077-4B31-A5DA-D9FE90E6D97E}"/>
              </a:ext>
            </a:extLst>
          </p:cNvPr>
          <p:cNvSpPr txBox="1">
            <a:spLocks/>
          </p:cNvSpPr>
          <p:nvPr/>
        </p:nvSpPr>
        <p:spPr>
          <a:xfrm>
            <a:off x="580778" y="376359"/>
            <a:ext cx="8521590" cy="8450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sz="2800" b="1"/>
              <a:t>FSC核心劳工要求审核 – 最佳实践指南</a:t>
            </a:r>
          </a:p>
        </p:txBody>
      </p:sp>
      <p:graphicFrame>
        <p:nvGraphicFramePr>
          <p:cNvPr id="2" name="Table 1">
            <a:extLst>
              <a:ext uri="{FF2B5EF4-FFF2-40B4-BE49-F238E27FC236}">
                <a16:creationId xmlns:a16="http://schemas.microsoft.com/office/drawing/2014/main" id="{619CBC98-FF5D-9191-661E-41D5158B4E5B}"/>
              </a:ext>
            </a:extLst>
          </p:cNvPr>
          <p:cNvGraphicFramePr>
            <a:graphicFrameLocks noGrp="1"/>
          </p:cNvGraphicFramePr>
          <p:nvPr>
            <p:extLst>
              <p:ext uri="{D42A27DB-BD31-4B8C-83A1-F6EECF244321}">
                <p14:modId xmlns:p14="http://schemas.microsoft.com/office/powerpoint/2010/main" val="3522426164"/>
              </p:ext>
            </p:extLst>
          </p:nvPr>
        </p:nvGraphicFramePr>
        <p:xfrm>
          <a:off x="8225632" y="1221447"/>
          <a:ext cx="3615699" cy="1368077"/>
        </p:xfrm>
        <a:graphic>
          <a:graphicData uri="http://schemas.openxmlformats.org/drawingml/2006/table">
            <a:tbl>
              <a:tblPr firstRow="1" bandRow="1">
                <a:tableStyleId>{073A0DAA-6AF3-43AB-8588-CEC1D06C72B9}</a:tableStyleId>
              </a:tblPr>
              <a:tblGrid>
                <a:gridCol w="3615699">
                  <a:extLst>
                    <a:ext uri="{9D8B030D-6E8A-4147-A177-3AD203B41FA5}">
                      <a16:colId xmlns:a16="http://schemas.microsoft.com/office/drawing/2014/main" val="1902414553"/>
                    </a:ext>
                  </a:extLst>
                </a:gridCol>
              </a:tblGrid>
              <a:tr h="387911">
                <a:tc>
                  <a:txBody>
                    <a:bodyPr/>
                    <a:lstStyle/>
                    <a:p>
                      <a:r>
                        <a:rPr lang="zh-CN" sz="2000">
                          <a:latin typeface="+mj-lt"/>
                          <a:ea typeface="SimSun"/>
                        </a:rPr>
                        <a:t>讨论</a:t>
                      </a:r>
                    </a:p>
                  </a:txBody>
                  <a:tcPr/>
                </a:tc>
                <a:extLst>
                  <a:ext uri="{0D108BD9-81ED-4DB2-BD59-A6C34878D82A}">
                    <a16:rowId xmlns:a16="http://schemas.microsoft.com/office/drawing/2014/main" val="2062977448"/>
                  </a:ext>
                </a:extLst>
              </a:tr>
              <a:tr h="971837">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Q1.</a:t>
                      </a:r>
                      <a:r>
                        <a:rPr lang="en-US" altLang="zh-CN" sz="2000" b="1" dirty="0">
                          <a:latin typeface="+mj-lt"/>
                          <a:ea typeface="SimSun"/>
                        </a:rPr>
                        <a:t>	</a:t>
                      </a:r>
                      <a:r>
                        <a:rPr lang="zh-CN" sz="2000" dirty="0">
                          <a:latin typeface="+mj-lt"/>
                          <a:ea typeface="SimSun"/>
                        </a:rPr>
                        <a:t>本条款与FSC核心劳工要求有何相关性？ </a:t>
                      </a:r>
                    </a:p>
                  </a:txBody>
                  <a:tcPr anchor="ctr"/>
                </a:tc>
                <a:extLst>
                  <a:ext uri="{0D108BD9-81ED-4DB2-BD59-A6C34878D82A}">
                    <a16:rowId xmlns:a16="http://schemas.microsoft.com/office/drawing/2014/main" val="819185674"/>
                  </a:ext>
                </a:extLst>
              </a:tr>
            </a:tbl>
          </a:graphicData>
        </a:graphic>
      </p:graphicFrame>
    </p:spTree>
    <p:extLst>
      <p:ext uri="{BB962C8B-B14F-4D97-AF65-F5344CB8AC3E}">
        <p14:creationId xmlns:p14="http://schemas.microsoft.com/office/powerpoint/2010/main" val="3318845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1F6707F-BACA-469C-894F-F0ECF12BFB4B}"/>
              </a:ext>
            </a:extLst>
          </p:cNvPr>
          <p:cNvGraphicFramePr>
            <a:graphicFrameLocks noGrp="1"/>
          </p:cNvGraphicFramePr>
          <p:nvPr>
            <p:extLst>
              <p:ext uri="{D42A27DB-BD31-4B8C-83A1-F6EECF244321}">
                <p14:modId xmlns:p14="http://schemas.microsoft.com/office/powerpoint/2010/main" val="421166243"/>
              </p:ext>
            </p:extLst>
          </p:nvPr>
        </p:nvGraphicFramePr>
        <p:xfrm>
          <a:off x="377204" y="1130995"/>
          <a:ext cx="7373773" cy="4732934"/>
        </p:xfrm>
        <a:graphic>
          <a:graphicData uri="http://schemas.openxmlformats.org/drawingml/2006/table">
            <a:tbl>
              <a:tblPr firstRow="1" firstCol="1" bandRow="1">
                <a:tableStyleId>{073A0DAA-6AF3-43AB-8588-CEC1D06C72B9}</a:tableStyleId>
              </a:tblPr>
              <a:tblGrid>
                <a:gridCol w="2209216">
                  <a:extLst>
                    <a:ext uri="{9D8B030D-6E8A-4147-A177-3AD203B41FA5}">
                      <a16:colId xmlns:a16="http://schemas.microsoft.com/office/drawing/2014/main" val="1512217251"/>
                    </a:ext>
                  </a:extLst>
                </a:gridCol>
                <a:gridCol w="1584102">
                  <a:extLst>
                    <a:ext uri="{9D8B030D-6E8A-4147-A177-3AD203B41FA5}">
                      <a16:colId xmlns:a16="http://schemas.microsoft.com/office/drawing/2014/main" val="1739996642"/>
                    </a:ext>
                  </a:extLst>
                </a:gridCol>
                <a:gridCol w="3580455">
                  <a:extLst>
                    <a:ext uri="{9D8B030D-6E8A-4147-A177-3AD203B41FA5}">
                      <a16:colId xmlns:a16="http://schemas.microsoft.com/office/drawing/2014/main" val="3250864154"/>
                    </a:ext>
                  </a:extLst>
                </a:gridCol>
              </a:tblGrid>
              <a:tr h="403610">
                <a:tc rowSpan="5">
                  <a:txBody>
                    <a:bodyPr/>
                    <a:lstStyle/>
                    <a:p>
                      <a:pPr marL="0" marR="0">
                        <a:lnSpc>
                          <a:spcPct val="107000"/>
                        </a:lnSpc>
                        <a:spcBef>
                          <a:spcPts val="0"/>
                        </a:spcBef>
                        <a:spcAft>
                          <a:spcPts val="0"/>
                        </a:spcAft>
                      </a:pPr>
                      <a:r>
                        <a:rPr lang="zh-CN" sz="2400" b="1" dirty="0">
                          <a:effectLst/>
                        </a:rPr>
                        <a:t>童工</a:t>
                      </a:r>
                    </a:p>
                    <a:p>
                      <a:pPr marL="0" marR="0" algn="l" rtl="0">
                        <a:lnSpc>
                          <a:spcPct val="107000"/>
                        </a:lnSpc>
                        <a:spcBef>
                          <a:spcPts val="0"/>
                        </a:spcBef>
                        <a:spcAft>
                          <a:spcPts val="0"/>
                        </a:spcAft>
                      </a:pPr>
                      <a:endParaRPr lang="en-US" sz="2000" b="1" kern="100" dirty="0">
                        <a:effectLst/>
                      </a:endParaRPr>
                    </a:p>
                    <a:p>
                      <a:pPr marL="0" marR="0">
                        <a:lnSpc>
                          <a:spcPct val="107000"/>
                        </a:lnSpc>
                        <a:spcBef>
                          <a:spcPts val="0"/>
                        </a:spcBef>
                        <a:spcAft>
                          <a:spcPts val="0"/>
                        </a:spcAft>
                      </a:pPr>
                      <a:r>
                        <a:rPr lang="zh-CN" sz="2000" b="1" dirty="0">
                          <a:effectLst/>
                        </a:rPr>
                        <a:t>国际劳工组织第138号和第182号公约</a:t>
                      </a:r>
                    </a:p>
                    <a:p>
                      <a:pPr marL="0" marR="0" algn="l" rtl="0">
                        <a:lnSpc>
                          <a:spcPct val="107000"/>
                        </a:lnSpc>
                        <a:spcBef>
                          <a:spcPts val="0"/>
                        </a:spcBef>
                        <a:spcAft>
                          <a:spcPts val="0"/>
                        </a:spcAft>
                      </a:pPr>
                      <a:endParaRPr lang="en-US" sz="2000" b="1" kern="100" dirty="0">
                        <a:effectLst/>
                      </a:endParaRPr>
                    </a:p>
                    <a:p>
                      <a:pPr marL="0" marR="0">
                        <a:lnSpc>
                          <a:spcPct val="107000"/>
                        </a:lnSpc>
                        <a:spcBef>
                          <a:spcPts val="0"/>
                        </a:spcBef>
                        <a:spcAft>
                          <a:spcPts val="0"/>
                        </a:spcAft>
                      </a:pPr>
                      <a:r>
                        <a:rPr lang="zh-CN" sz="2000" b="1" dirty="0">
                          <a:effectLst/>
                        </a:rPr>
                        <a:t>FSC-STD- 40-004 V3-1，第7.2条</a:t>
                      </a:r>
                    </a:p>
                  </a:txBody>
                  <a:tcPr marL="68580" marR="68580" marT="0" marB="0" anchor="ctr"/>
                </a:tc>
                <a:tc>
                  <a:txBody>
                    <a:bodyPr/>
                    <a:lstStyle/>
                    <a:p>
                      <a:pPr marL="0" marR="0">
                        <a:lnSpc>
                          <a:spcPct val="107000"/>
                        </a:lnSpc>
                        <a:spcBef>
                          <a:spcPts val="0"/>
                        </a:spcBef>
                        <a:spcAft>
                          <a:spcPts val="0"/>
                        </a:spcAft>
                      </a:pPr>
                      <a:r>
                        <a:rPr lang="zh-CN" sz="2000" b="1" dirty="0">
                          <a:effectLst/>
                        </a:rPr>
                        <a:t>核心议题</a:t>
                      </a:r>
                    </a:p>
                  </a:txBody>
                  <a:tcPr marL="68580" marR="68580" marT="0" marB="0" anchor="ctr"/>
                </a:tc>
                <a:tc>
                  <a:txBody>
                    <a:bodyPr/>
                    <a:lstStyle/>
                    <a:p>
                      <a:pPr marL="0" marR="0">
                        <a:lnSpc>
                          <a:spcPct val="107000"/>
                        </a:lnSpc>
                        <a:spcBef>
                          <a:spcPts val="0"/>
                        </a:spcBef>
                        <a:spcAft>
                          <a:spcPts val="0"/>
                        </a:spcAft>
                      </a:pPr>
                      <a:r>
                        <a:rPr lang="zh-CN" sz="2000" b="1" dirty="0">
                          <a:effectLst/>
                        </a:rPr>
                        <a:t>目的/合规</a:t>
                      </a:r>
                    </a:p>
                  </a:txBody>
                  <a:tcPr marL="68580" marR="68580" marT="0" marB="0" anchor="ctr"/>
                </a:tc>
                <a:extLst>
                  <a:ext uri="{0D108BD9-81ED-4DB2-BD59-A6C34878D82A}">
                    <a16:rowId xmlns:a16="http://schemas.microsoft.com/office/drawing/2014/main" val="2725963200"/>
                  </a:ext>
                </a:extLst>
              </a:tr>
              <a:tr h="1146062">
                <a:tc vMerge="1">
                  <a:txBody>
                    <a:bodyPr/>
                    <a:lstStyle/>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童工</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国际劳工组织第138号和第182号公约</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a:effectLst/>
                        </a:rPr>
                        <a:t>最低就业年龄</a:t>
                      </a:r>
                    </a:p>
                  </a:txBody>
                  <a:tcPr marL="68580" marR="68580" marT="0" marB="0" anchor="ctr"/>
                </a:tc>
                <a:tc>
                  <a:txBody>
                    <a:bodyPr/>
                    <a:lstStyle/>
                    <a:p>
                      <a:pPr marL="0" marR="0" algn="just">
                        <a:lnSpc>
                          <a:spcPct val="107000"/>
                        </a:lnSpc>
                        <a:spcBef>
                          <a:spcPts val="0"/>
                        </a:spcBef>
                        <a:spcAft>
                          <a:spcPts val="0"/>
                        </a:spcAft>
                      </a:pPr>
                      <a:r>
                        <a:rPr lang="zh-CN" sz="1800" dirty="0">
                          <a:effectLst/>
                        </a:rPr>
                        <a:t>就业年龄不得低于15岁，或不低于国家/地方法律法规规定的最低年龄，以较高者为准</a:t>
                      </a:r>
                    </a:p>
                  </a:txBody>
                  <a:tcPr marL="68580" marR="144000" marT="0" marB="0" anchor="ctr"/>
                </a:tc>
                <a:extLst>
                  <a:ext uri="{0D108BD9-81ED-4DB2-BD59-A6C34878D82A}">
                    <a16:rowId xmlns:a16="http://schemas.microsoft.com/office/drawing/2014/main" val="1287226143"/>
                  </a:ext>
                </a:extLst>
              </a:tr>
              <a:tr h="799892">
                <a:tc vMerge="1">
                  <a:txBody>
                    <a:bodyPr/>
                    <a:lstStyle/>
                    <a:p>
                      <a:endParaRPr lang="en-US"/>
                    </a:p>
                  </a:txBody>
                  <a:tcPr/>
                </a:tc>
                <a:tc>
                  <a:txBody>
                    <a:bodyPr/>
                    <a:lstStyle/>
                    <a:p>
                      <a:pPr marL="0" marR="0">
                        <a:lnSpc>
                          <a:spcPct val="107000"/>
                        </a:lnSpc>
                        <a:spcBef>
                          <a:spcPts val="0"/>
                        </a:spcBef>
                        <a:spcAft>
                          <a:spcPts val="0"/>
                        </a:spcAft>
                      </a:pPr>
                      <a:r>
                        <a:rPr lang="zh-CN" sz="1800" dirty="0">
                          <a:effectLst/>
                        </a:rPr>
                        <a:t>危险任务</a:t>
                      </a:r>
                    </a:p>
                  </a:txBody>
                  <a:tcPr marL="68580" marR="68580" marT="0" marB="0" anchor="ctr"/>
                </a:tc>
                <a:tc>
                  <a:txBody>
                    <a:bodyPr/>
                    <a:lstStyle/>
                    <a:p>
                      <a:pPr marL="0" marR="0" algn="just">
                        <a:lnSpc>
                          <a:spcPct val="107000"/>
                        </a:lnSpc>
                        <a:spcBef>
                          <a:spcPts val="0"/>
                        </a:spcBef>
                        <a:spcAft>
                          <a:spcPts val="0"/>
                        </a:spcAft>
                      </a:pPr>
                      <a:r>
                        <a:rPr lang="zh-CN" sz="1800" dirty="0">
                          <a:effectLst/>
                        </a:rPr>
                        <a:t>严禁任何未满18岁人员从事危险作业</a:t>
                      </a:r>
                    </a:p>
                  </a:txBody>
                  <a:tcPr marL="68580" marR="144000" marT="0" marB="0" anchor="ctr"/>
                </a:tc>
                <a:extLst>
                  <a:ext uri="{0D108BD9-81ED-4DB2-BD59-A6C34878D82A}">
                    <a16:rowId xmlns:a16="http://schemas.microsoft.com/office/drawing/2014/main" val="4076909401"/>
                  </a:ext>
                </a:extLst>
              </a:tr>
              <a:tr h="799892">
                <a:tc vMerge="1">
                  <a:txBody>
                    <a:bodyPr/>
                    <a:lstStyle/>
                    <a:p>
                      <a:endParaRPr lang="en-US"/>
                    </a:p>
                  </a:txBody>
                  <a:tcPr/>
                </a:tc>
                <a:tc>
                  <a:txBody>
                    <a:bodyPr/>
                    <a:lstStyle/>
                    <a:p>
                      <a:pPr marL="0" marR="0">
                        <a:lnSpc>
                          <a:spcPct val="107000"/>
                        </a:lnSpc>
                        <a:spcBef>
                          <a:spcPts val="0"/>
                        </a:spcBef>
                        <a:spcAft>
                          <a:spcPts val="0"/>
                        </a:spcAft>
                      </a:pPr>
                      <a:r>
                        <a:rPr lang="zh-CN" sz="1800" dirty="0">
                          <a:effectLst/>
                        </a:rPr>
                        <a:t>国家法律</a:t>
                      </a:r>
                      <a:br>
                        <a:rPr lang="en-US" altLang="zh-CN" sz="1800" dirty="0">
                          <a:effectLst/>
                        </a:rPr>
                      </a:br>
                      <a:r>
                        <a:rPr lang="zh-CN" sz="1800" dirty="0">
                          <a:effectLst/>
                        </a:rPr>
                        <a:t>和法规</a:t>
                      </a:r>
                    </a:p>
                  </a:txBody>
                  <a:tcPr marL="68580" marR="68580" marT="0" marB="0" anchor="ctr"/>
                </a:tc>
                <a:tc>
                  <a:txBody>
                    <a:bodyPr/>
                    <a:lstStyle/>
                    <a:p>
                      <a:pPr marL="0" marR="0" algn="just">
                        <a:lnSpc>
                          <a:spcPct val="107000"/>
                        </a:lnSpc>
                        <a:spcBef>
                          <a:spcPts val="0"/>
                        </a:spcBef>
                        <a:spcAft>
                          <a:spcPts val="0"/>
                        </a:spcAft>
                      </a:pPr>
                      <a:r>
                        <a:rPr lang="zh-CN" sz="1800" dirty="0">
                          <a:effectLst/>
                        </a:rPr>
                        <a:t>须确保证书持有者知悉相关法律并予以严格遵循</a:t>
                      </a:r>
                    </a:p>
                  </a:txBody>
                  <a:tcPr marL="68580" marR="144000" marT="0" marB="0" anchor="ctr"/>
                </a:tc>
                <a:extLst>
                  <a:ext uri="{0D108BD9-81ED-4DB2-BD59-A6C34878D82A}">
                    <a16:rowId xmlns:a16="http://schemas.microsoft.com/office/drawing/2014/main" val="1852145639"/>
                  </a:ext>
                </a:extLst>
              </a:tr>
              <a:tr h="1583478">
                <a:tc vMerge="1">
                  <a:txBody>
                    <a:bodyPr/>
                    <a:lstStyle/>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800" dirty="0">
                          <a:effectLst/>
                        </a:rPr>
                        <a:t>最恶劣形式的童工</a:t>
                      </a:r>
                    </a:p>
                  </a:txBody>
                  <a:tcPr marL="68580" marR="68580" marT="0" marB="0" anchor="ctr"/>
                </a:tc>
                <a:tc>
                  <a:txBody>
                    <a:bodyPr/>
                    <a:lstStyle/>
                    <a:p>
                      <a:pPr marL="0" marR="0" algn="just">
                        <a:lnSpc>
                          <a:spcPct val="107000"/>
                        </a:lnSpc>
                        <a:spcBef>
                          <a:spcPts val="0"/>
                        </a:spcBef>
                        <a:spcAft>
                          <a:spcPts val="0"/>
                        </a:spcAft>
                      </a:pPr>
                      <a:r>
                        <a:rPr lang="zh-CN" sz="1800" b="1" u="sng" dirty="0">
                          <a:effectLst/>
                        </a:rPr>
                        <a:t>绝对禁止以下行为：</a:t>
                      </a:r>
                    </a:p>
                    <a:p>
                      <a:pPr marL="0" marR="0" algn="just">
                        <a:lnSpc>
                          <a:spcPct val="107000"/>
                        </a:lnSpc>
                        <a:spcBef>
                          <a:spcPts val="0"/>
                        </a:spcBef>
                        <a:spcAft>
                          <a:spcPts val="0"/>
                        </a:spcAft>
                      </a:pPr>
                      <a:r>
                        <a:rPr lang="zh-CN" sz="1800" dirty="0">
                          <a:effectLst/>
                        </a:rPr>
                        <a:t>奴役；人口贩卖；债务质役；武装冲突征召；淫秽/色情作品制作；毒品贩运或非法活动；实施危害健康/安全/道德的行为； </a:t>
                      </a:r>
                    </a:p>
                  </a:txBody>
                  <a:tcPr marL="68580" marR="144000" marT="0" marB="0" anchor="ctr"/>
                </a:tc>
                <a:extLst>
                  <a:ext uri="{0D108BD9-81ED-4DB2-BD59-A6C34878D82A}">
                    <a16:rowId xmlns:a16="http://schemas.microsoft.com/office/drawing/2014/main" val="15580725"/>
                  </a:ext>
                </a:extLst>
              </a:tr>
            </a:tbl>
          </a:graphicData>
        </a:graphic>
      </p:graphicFrame>
      <p:sp>
        <p:nvSpPr>
          <p:cNvPr id="6" name="Title 1">
            <a:extLst>
              <a:ext uri="{FF2B5EF4-FFF2-40B4-BE49-F238E27FC236}">
                <a16:creationId xmlns:a16="http://schemas.microsoft.com/office/drawing/2014/main" id="{257B221A-9A21-45F5-96E0-63ED18FBCFA5}"/>
              </a:ext>
            </a:extLst>
          </p:cNvPr>
          <p:cNvSpPr txBox="1">
            <a:spLocks/>
          </p:cNvSpPr>
          <p:nvPr/>
        </p:nvSpPr>
        <p:spPr>
          <a:xfrm>
            <a:off x="377204" y="372170"/>
            <a:ext cx="9156913" cy="758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sz="2800" b="1"/>
              <a:t>FSC核心劳工要求审核 – 最佳实践指南</a:t>
            </a:r>
          </a:p>
        </p:txBody>
      </p:sp>
      <p:graphicFrame>
        <p:nvGraphicFramePr>
          <p:cNvPr id="2" name="Table 1">
            <a:extLst>
              <a:ext uri="{FF2B5EF4-FFF2-40B4-BE49-F238E27FC236}">
                <a16:creationId xmlns:a16="http://schemas.microsoft.com/office/drawing/2014/main" id="{44FED7B4-01D7-C249-E10A-2E3CBEE524C8}"/>
              </a:ext>
            </a:extLst>
          </p:cNvPr>
          <p:cNvGraphicFramePr>
            <a:graphicFrameLocks noGrp="1"/>
          </p:cNvGraphicFramePr>
          <p:nvPr>
            <p:extLst>
              <p:ext uri="{D42A27DB-BD31-4B8C-83A1-F6EECF244321}">
                <p14:modId xmlns:p14="http://schemas.microsoft.com/office/powerpoint/2010/main" val="1062109357"/>
              </p:ext>
            </p:extLst>
          </p:nvPr>
        </p:nvGraphicFramePr>
        <p:xfrm>
          <a:off x="7978280" y="1130995"/>
          <a:ext cx="3615699" cy="2533885"/>
        </p:xfrm>
        <a:graphic>
          <a:graphicData uri="http://schemas.openxmlformats.org/drawingml/2006/table">
            <a:tbl>
              <a:tblPr firstRow="1" bandRow="1">
                <a:tableStyleId>{073A0DAA-6AF3-43AB-8588-CEC1D06C72B9}</a:tableStyleId>
              </a:tblPr>
              <a:tblGrid>
                <a:gridCol w="3615699">
                  <a:extLst>
                    <a:ext uri="{9D8B030D-6E8A-4147-A177-3AD203B41FA5}">
                      <a16:colId xmlns:a16="http://schemas.microsoft.com/office/drawing/2014/main" val="1902414553"/>
                    </a:ext>
                  </a:extLst>
                </a:gridCol>
              </a:tblGrid>
              <a:tr h="387911">
                <a:tc>
                  <a:txBody>
                    <a:bodyPr/>
                    <a:lstStyle/>
                    <a:p>
                      <a:r>
                        <a:rPr lang="zh-CN" sz="2000">
                          <a:latin typeface="+mj-lt"/>
                          <a:ea typeface="SimSun"/>
                        </a:rPr>
                        <a:t>讨论</a:t>
                      </a:r>
                    </a:p>
                  </a:txBody>
                  <a:tcPr/>
                </a:tc>
                <a:extLst>
                  <a:ext uri="{0D108BD9-81ED-4DB2-BD59-A6C34878D82A}">
                    <a16:rowId xmlns:a16="http://schemas.microsoft.com/office/drawing/2014/main" val="2062977448"/>
                  </a:ext>
                </a:extLst>
              </a:tr>
              <a:tr h="1131805">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Q1.</a:t>
                      </a:r>
                      <a:r>
                        <a:rPr lang="en-US" altLang="zh-CN" sz="2000" b="1" dirty="0">
                          <a:latin typeface="+mj-lt"/>
                          <a:ea typeface="SimSun"/>
                        </a:rPr>
                        <a:t>	</a:t>
                      </a:r>
                      <a:r>
                        <a:rPr lang="zh-CN" sz="2000" dirty="0">
                          <a:latin typeface="+mj-lt"/>
                          <a:ea typeface="SimSun"/>
                        </a:rPr>
                        <a:t>您需要调阅哪种类型的文件/记录？ </a:t>
                      </a:r>
                    </a:p>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2000" dirty="0">
                        <a:latin typeface="+mj-lt"/>
                      </a:endParaRPr>
                    </a:p>
                  </a:txBody>
                  <a:tcPr anchor="ctr"/>
                </a:tc>
                <a:extLst>
                  <a:ext uri="{0D108BD9-81ED-4DB2-BD59-A6C34878D82A}">
                    <a16:rowId xmlns:a16="http://schemas.microsoft.com/office/drawing/2014/main" val="819185674"/>
                  </a:ext>
                </a:extLst>
              </a:tr>
              <a:tr h="971837">
                <a:tc>
                  <a:txBody>
                    <a:bodyPr/>
                    <a:lstStyle/>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000" b="1" dirty="0">
                          <a:latin typeface="+mj-lt"/>
                          <a:ea typeface="SimSun"/>
                        </a:rPr>
                        <a:t>Q2.</a:t>
                      </a:r>
                      <a:r>
                        <a:rPr lang="en-US" altLang="zh-CN" sz="2000" b="1" dirty="0">
                          <a:latin typeface="+mj-lt"/>
                          <a:ea typeface="SimSun"/>
                        </a:rPr>
                        <a:t>	</a:t>
                      </a:r>
                      <a:r>
                        <a:rPr lang="zh-CN" sz="2000" dirty="0">
                          <a:latin typeface="+mj-lt"/>
                          <a:ea typeface="SimSun"/>
                        </a:rPr>
                        <a:t>您需要考虑与哪些人进行谈话？</a:t>
                      </a:r>
                    </a:p>
                    <a:p>
                      <a:pPr marL="486000" marR="0" lvl="0" indent="-48600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2000" dirty="0">
                        <a:latin typeface="+mj-lt"/>
                      </a:endParaRPr>
                    </a:p>
                  </a:txBody>
                  <a:tcPr anchor="ctr"/>
                </a:tc>
                <a:extLst>
                  <a:ext uri="{0D108BD9-81ED-4DB2-BD59-A6C34878D82A}">
                    <a16:rowId xmlns:a16="http://schemas.microsoft.com/office/drawing/2014/main" val="187084507"/>
                  </a:ext>
                </a:extLst>
              </a:tr>
            </a:tbl>
          </a:graphicData>
        </a:graphic>
      </p:graphicFrame>
    </p:spTree>
    <p:extLst>
      <p:ext uri="{BB962C8B-B14F-4D97-AF65-F5344CB8AC3E}">
        <p14:creationId xmlns:p14="http://schemas.microsoft.com/office/powerpoint/2010/main" val="1272139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7"/>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B8C8C"/>
                </a:solidFill>
                <a:effectLst/>
                <a:uLnTx/>
                <a:uFillTx/>
                <a:latin typeface="Avenir"/>
                <a:ea typeface="Avenir"/>
                <a:cs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9</a:t>
            </a:fld>
            <a:endParaRPr kumimoji="0" lang="en-US" sz="1200" b="0" i="0" u="none" strike="noStrike" kern="0" cap="none" spc="0" normalizeH="0" baseline="0" noProof="0" dirty="0">
              <a:ln>
                <a:noFill/>
              </a:ln>
              <a:solidFill>
                <a:srgbClr val="8B8C8C"/>
              </a:solidFill>
              <a:effectLst/>
              <a:uLnTx/>
              <a:uFillTx/>
              <a:latin typeface="Avenir"/>
              <a:ea typeface="Avenir"/>
              <a:cs typeface="Avenir"/>
              <a:sym typeface="Avenir"/>
            </a:endParaRPr>
          </a:p>
        </p:txBody>
      </p:sp>
      <p:sp>
        <p:nvSpPr>
          <p:cNvPr id="395" name="Google Shape;395;p7"/>
          <p:cNvSpPr txBox="1">
            <a:spLocks noGrp="1"/>
          </p:cNvSpPr>
          <p:nvPr>
            <p:ph type="ctrTitle" idx="4294967295"/>
          </p:nvPr>
        </p:nvSpPr>
        <p:spPr>
          <a:xfrm>
            <a:off x="640151" y="434556"/>
            <a:ext cx="3385509" cy="8255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ct val="88888"/>
              <a:buNone/>
            </a:pPr>
            <a:r>
              <a:rPr lang="zh-CN" sz="2800" b="1">
                <a:solidFill>
                  <a:schemeClr val="tx1"/>
                </a:solidFill>
                <a:latin typeface="+mj-lt"/>
                <a:ea typeface="SimSun"/>
                <a:cs typeface="+mj-cs"/>
              </a:rPr>
              <a:t>练习</a:t>
            </a:r>
          </a:p>
        </p:txBody>
      </p:sp>
      <p:sp>
        <p:nvSpPr>
          <p:cNvPr id="396" name="Google Shape;396;p7"/>
          <p:cNvSpPr txBox="1"/>
          <p:nvPr/>
        </p:nvSpPr>
        <p:spPr>
          <a:xfrm>
            <a:off x="736009" y="1557128"/>
            <a:ext cx="6704451" cy="4255007"/>
          </a:xfrm>
          <a:prstGeom prst="rect">
            <a:avLst/>
          </a:prstGeom>
          <a:solidFill>
            <a:schemeClr val="lt1"/>
          </a:solidFill>
          <a:ln>
            <a:noFill/>
          </a:ln>
        </p:spPr>
        <p:txBody>
          <a:bodyPr spcFirstLastPara="1" wrap="square" lIns="0" tIns="0" rIns="0" bIns="0" anchor="t" anchorCtr="0">
            <a:normAutofit/>
          </a:bodyPr>
          <a:lstStyle/>
          <a:p>
            <a:pPr lvl="0" algn="just">
              <a:lnSpc>
                <a:spcPct val="120000"/>
              </a:lnSpc>
              <a:buClr>
                <a:srgbClr val="2B2E2F"/>
              </a:buClr>
              <a:buSzPts val="720"/>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马来西亚某组织的员工手册中包含以下条款：5.1 “</a:t>
            </a:r>
            <a:r>
              <a:rPr kumimoji="0" lang="zh-CN" sz="2400" b="0" i="1" u="none" strike="noStrike" cap="none" normalizeH="0" baseline="0" noProof="0" dirty="0">
                <a:ln>
                  <a:noFill/>
                </a:ln>
                <a:solidFill>
                  <a:srgbClr val="2B2E2F"/>
                </a:solidFill>
                <a:effectLst/>
                <a:uLnTx/>
                <a:uFillTx/>
                <a:latin typeface="+mj-lt"/>
                <a:ea typeface="SimSun"/>
                <a:cs typeface="Avenir"/>
                <a:sym typeface="Avenir"/>
              </a:rPr>
              <a:t>本公司禁止雇佣</a:t>
            </a:r>
            <a:r>
              <a:rPr lang="zh-CN" altLang="zh-CN" sz="2400" i="1" dirty="0">
                <a:solidFill>
                  <a:srgbClr val="2B2E2F"/>
                </a:solidFill>
                <a:cs typeface="Avenir"/>
                <a:sym typeface="Avenir"/>
              </a:rPr>
              <a:t>童工或未成年工</a:t>
            </a:r>
            <a:r>
              <a:rPr kumimoji="0" lang="zh-CN" sz="2400" b="0" i="0" u="none" strike="noStrike" cap="none" normalizeH="0" baseline="0" noProof="0" dirty="0">
                <a:ln>
                  <a:noFill/>
                </a:ln>
                <a:solidFill>
                  <a:srgbClr val="2B2E2F"/>
                </a:solidFill>
                <a:effectLst/>
                <a:uLnTx/>
                <a:uFillTx/>
                <a:latin typeface="+mj-lt"/>
                <a:ea typeface="SimSun"/>
                <a:cs typeface="Avenir"/>
                <a:sym typeface="Avenir"/>
              </a:rPr>
              <a:t>。” </a:t>
            </a:r>
          </a:p>
          <a:p>
            <a:pPr algn="just">
              <a:lnSpc>
                <a:spcPct val="120000"/>
              </a:lnSpc>
              <a:buSzPts val="720"/>
              <a:buFont typeface="Arial"/>
              <a:defRPr/>
            </a:pPr>
            <a:endParaRPr lang="en-US" sz="2400" kern="0" dirty="0">
              <a:solidFill>
                <a:srgbClr val="2B2E2F"/>
              </a:solidFill>
              <a:latin typeface="+mj-lt"/>
              <a:ea typeface="Avenir"/>
              <a:cs typeface="Avenir"/>
              <a:sym typeface="Avenir"/>
            </a:endParaRPr>
          </a:p>
          <a:p>
            <a:pPr algn="just">
              <a:lnSpc>
                <a:spcPct val="120000"/>
              </a:lnSpc>
              <a:buClr>
                <a:srgbClr val="2B2E2F"/>
              </a:buClr>
              <a:buSzPts val="720"/>
              <a:defRPr/>
            </a:pPr>
            <a:r>
              <a:rPr kumimoji="0" lang="zh-CN" sz="2400" b="0" i="0" u="none" strike="noStrike" cap="none" normalizeH="0" baseline="0" noProof="0" dirty="0">
                <a:ln>
                  <a:noFill/>
                </a:ln>
                <a:solidFill>
                  <a:srgbClr val="2B2E2F"/>
                </a:solidFill>
                <a:effectLst/>
                <a:uLnTx/>
                <a:uFillTx/>
                <a:latin typeface="+mj-lt"/>
                <a:ea typeface="SimSun"/>
                <a:cs typeface="Avenir"/>
                <a:sym typeface="Avenir"/>
              </a:rPr>
              <a:t>在询问管理层时，他们证实了作为证书持有者，绝不雇佣任何童工或未成年工的做法。</a:t>
            </a:r>
            <a:r>
              <a:rPr lang="zh-CN" sz="2400" dirty="0">
                <a:solidFill>
                  <a:srgbClr val="2B2E2F"/>
                </a:solidFill>
                <a:latin typeface="+mj-lt"/>
                <a:ea typeface="SimSun"/>
                <a:cs typeface="Avenir"/>
                <a:sym typeface="Avenir"/>
              </a:rPr>
              <a:t>在面谈期间，审核员可继续提出其他问题。</a:t>
            </a:r>
          </a:p>
          <a:p>
            <a:pPr marL="0" marR="0" lvl="0" indent="0" algn="just" defTabSz="914400" rtl="0" eaLnBrk="1" fontAlgn="auto" latinLnBrk="0" hangingPunct="1">
              <a:lnSpc>
                <a:spcPct val="120000"/>
              </a:lnSpc>
              <a:spcBef>
                <a:spcPts val="0"/>
              </a:spcBef>
              <a:spcAft>
                <a:spcPts val="0"/>
              </a:spcAft>
              <a:buClr>
                <a:srgbClr val="2B2E2F"/>
              </a:buClr>
              <a:buSzPts val="720"/>
              <a:buFont typeface="Arial"/>
              <a:buNone/>
              <a:tabLst/>
              <a:defRPr/>
            </a:pPr>
            <a:endParaRPr lang="en-US" sz="2400" b="0" i="0" u="none" strike="noStrike" kern="0" cap="none" spc="0" normalizeH="0" baseline="0" noProof="0" dirty="0">
              <a:ln>
                <a:noFill/>
              </a:ln>
              <a:solidFill>
                <a:srgbClr val="2B2E2F"/>
              </a:solidFill>
              <a:effectLst/>
              <a:uLnTx/>
              <a:uFillTx/>
              <a:latin typeface="+mj-lt"/>
              <a:ea typeface="Avenir"/>
              <a:cs typeface="Avenir"/>
            </a:endParaRPr>
          </a:p>
        </p:txBody>
      </p:sp>
      <p:graphicFrame>
        <p:nvGraphicFramePr>
          <p:cNvPr id="3" name="Table 2">
            <a:extLst>
              <a:ext uri="{FF2B5EF4-FFF2-40B4-BE49-F238E27FC236}">
                <a16:creationId xmlns:a16="http://schemas.microsoft.com/office/drawing/2014/main" id="{8D810C11-3462-36FB-2404-A221111275D0}"/>
              </a:ext>
            </a:extLst>
          </p:cNvPr>
          <p:cNvGraphicFramePr>
            <a:graphicFrameLocks noGrp="1"/>
          </p:cNvGraphicFramePr>
          <p:nvPr>
            <p:extLst>
              <p:ext uri="{D42A27DB-BD31-4B8C-83A1-F6EECF244321}">
                <p14:modId xmlns:p14="http://schemas.microsoft.com/office/powerpoint/2010/main" val="4151150458"/>
              </p:ext>
            </p:extLst>
          </p:nvPr>
        </p:nvGraphicFramePr>
        <p:xfrm>
          <a:off x="7956148" y="1557128"/>
          <a:ext cx="4052104" cy="3145805"/>
        </p:xfrm>
        <a:graphic>
          <a:graphicData uri="http://schemas.openxmlformats.org/drawingml/2006/table">
            <a:tbl>
              <a:tblPr firstRow="1" bandRow="1">
                <a:tableStyleId>{073A0DAA-6AF3-43AB-8588-CEC1D06C72B9}</a:tableStyleId>
              </a:tblPr>
              <a:tblGrid>
                <a:gridCol w="4052104">
                  <a:extLst>
                    <a:ext uri="{9D8B030D-6E8A-4147-A177-3AD203B41FA5}">
                      <a16:colId xmlns:a16="http://schemas.microsoft.com/office/drawing/2014/main" val="2128607999"/>
                    </a:ext>
                  </a:extLst>
                </a:gridCol>
              </a:tblGrid>
              <a:tr h="365040">
                <a:tc>
                  <a:txBody>
                    <a:bodyPr/>
                    <a:lstStyle/>
                    <a:p>
                      <a:r>
                        <a:rPr lang="zh-CN" sz="2400" dirty="0">
                          <a:latin typeface="+mj-lt"/>
                          <a:ea typeface="SimSun"/>
                        </a:rPr>
                        <a:t>讨论</a:t>
                      </a:r>
                    </a:p>
                  </a:txBody>
                  <a:tcPr/>
                </a:tc>
                <a:extLst>
                  <a:ext uri="{0D108BD9-81ED-4DB2-BD59-A6C34878D82A}">
                    <a16:rowId xmlns:a16="http://schemas.microsoft.com/office/drawing/2014/main" val="2860628430"/>
                  </a:ext>
                </a:extLst>
              </a:tr>
              <a:tr h="663493">
                <a:tc>
                  <a:txBody>
                    <a:bodyPr/>
                    <a:lstStyle/>
                    <a:p>
                      <a:pPr marL="540000" marR="0" lvl="0" indent="-540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400" b="1" dirty="0">
                          <a:latin typeface="+mj-lt"/>
                          <a:ea typeface="SimSun"/>
                        </a:rPr>
                        <a:t>Q1.</a:t>
                      </a:r>
                      <a:r>
                        <a:rPr lang="en-US" altLang="zh-CN" sz="2400" b="1" dirty="0">
                          <a:latin typeface="+mj-lt"/>
                          <a:ea typeface="SimSun"/>
                        </a:rPr>
                        <a:t>	</a:t>
                      </a:r>
                      <a:r>
                        <a:rPr lang="zh-CN" sz="2400" dirty="0">
                          <a:latin typeface="+mj-lt"/>
                          <a:ea typeface="SimSun"/>
                        </a:rPr>
                        <a:t>这种情况是否构成</a:t>
                      </a:r>
                      <a:r>
                        <a:rPr lang="zh-CN" altLang="en-US" sz="2400" dirty="0">
                          <a:latin typeface="+mj-lt"/>
                          <a:ea typeface="SimSun"/>
                        </a:rPr>
                        <a:t>不符合项</a:t>
                      </a:r>
                      <a:r>
                        <a:rPr lang="zh-CN" sz="2400" dirty="0">
                          <a:latin typeface="+mj-lt"/>
                          <a:ea typeface="SimSun"/>
                        </a:rPr>
                        <a:t>？ </a:t>
                      </a:r>
                    </a:p>
                  </a:txBody>
                  <a:tcPr anchor="ctr"/>
                </a:tc>
                <a:extLst>
                  <a:ext uri="{0D108BD9-81ED-4DB2-BD59-A6C34878D82A}">
                    <a16:rowId xmlns:a16="http://schemas.microsoft.com/office/drawing/2014/main" val="2999640111"/>
                  </a:ext>
                </a:extLst>
              </a:tr>
              <a:tr h="607807">
                <a:tc>
                  <a:txBody>
                    <a:bodyPr/>
                    <a:lstStyle/>
                    <a:p>
                      <a:pPr marL="540000" marR="0" lvl="0" indent="-540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400" b="1" i="0" u="none" strike="noStrike" cap="none" dirty="0">
                          <a:solidFill>
                            <a:schemeClr val="dk1"/>
                          </a:solidFill>
                          <a:latin typeface="+mj-lt"/>
                          <a:ea typeface="SimSun"/>
                          <a:cs typeface="+mn-cs"/>
                          <a:sym typeface="Arial"/>
                        </a:rPr>
                        <a:t>Q2.</a:t>
                      </a:r>
                      <a:r>
                        <a:rPr lang="en-US" altLang="zh-CN" sz="2400" b="1" i="0" u="none" strike="noStrike" cap="none" dirty="0">
                          <a:solidFill>
                            <a:schemeClr val="dk1"/>
                          </a:solidFill>
                          <a:latin typeface="+mj-lt"/>
                          <a:ea typeface="SimSun"/>
                          <a:cs typeface="+mn-cs"/>
                          <a:sym typeface="Arial"/>
                        </a:rPr>
                        <a:t>	</a:t>
                      </a:r>
                      <a:r>
                        <a:rPr lang="zh-CN" sz="2400" b="0" i="0" u="none" strike="noStrike" cap="none" dirty="0">
                          <a:solidFill>
                            <a:schemeClr val="dk1"/>
                          </a:solidFill>
                          <a:latin typeface="+mj-lt"/>
                          <a:ea typeface="SimSun"/>
                          <a:cs typeface="+mn-cs"/>
                          <a:sym typeface="Arial"/>
                        </a:rPr>
                        <a:t>若</a:t>
                      </a:r>
                      <a:r>
                        <a:rPr lang="zh-CN" altLang="en-US" sz="2400" b="0" i="0" u="none" strike="noStrike" cap="none" dirty="0">
                          <a:solidFill>
                            <a:schemeClr val="dk1"/>
                          </a:solidFill>
                          <a:latin typeface="+mj-lt"/>
                          <a:ea typeface="SimSun"/>
                          <a:cs typeface="+mn-cs"/>
                          <a:sym typeface="Arial"/>
                        </a:rPr>
                        <a:t>不符合项</a:t>
                      </a:r>
                      <a:r>
                        <a:rPr lang="zh-CN" sz="2400" b="0" i="0" u="none" strike="noStrike" cap="none" dirty="0">
                          <a:solidFill>
                            <a:schemeClr val="dk1"/>
                          </a:solidFill>
                          <a:latin typeface="+mj-lt"/>
                          <a:ea typeface="SimSun"/>
                          <a:cs typeface="+mn-cs"/>
                          <a:sym typeface="Arial"/>
                        </a:rPr>
                        <a:t>，那么违反了哪项要求？ </a:t>
                      </a:r>
                    </a:p>
                  </a:txBody>
                  <a:tcPr anchor="ctr"/>
                </a:tc>
                <a:extLst>
                  <a:ext uri="{0D108BD9-81ED-4DB2-BD59-A6C34878D82A}">
                    <a16:rowId xmlns:a16="http://schemas.microsoft.com/office/drawing/2014/main" val="1678790684"/>
                  </a:ext>
                </a:extLst>
              </a:tr>
              <a:tr h="1042685">
                <a:tc>
                  <a:txBody>
                    <a:bodyPr/>
                    <a:lstStyle/>
                    <a:p>
                      <a:pPr marL="540000" marR="0" lvl="0" indent="-540000" algn="l" defTabSz="914400" rtl="0" eaLnBrk="1" fontAlgn="auto" latinLnBrk="0" hangingPunct="1">
                        <a:lnSpc>
                          <a:spcPct val="100000"/>
                        </a:lnSpc>
                        <a:spcBef>
                          <a:spcPts val="0"/>
                        </a:spcBef>
                        <a:spcAft>
                          <a:spcPts val="0"/>
                        </a:spcAft>
                        <a:buClr>
                          <a:srgbClr val="000000"/>
                        </a:buClr>
                        <a:buSzTx/>
                        <a:buFont typeface="Arial"/>
                        <a:buNone/>
                        <a:tabLst/>
                        <a:defRPr/>
                      </a:pPr>
                      <a:r>
                        <a:rPr lang="zh-CN" sz="2400" b="1" i="0" u="none" strike="noStrike" cap="none" dirty="0">
                          <a:solidFill>
                            <a:schemeClr val="dk1"/>
                          </a:solidFill>
                          <a:latin typeface="+mj-lt"/>
                          <a:ea typeface="SimSun"/>
                          <a:cs typeface="+mn-cs"/>
                          <a:sym typeface="Arial"/>
                        </a:rPr>
                        <a:t>Q3.</a:t>
                      </a:r>
                      <a:r>
                        <a:rPr lang="en-US" altLang="zh-CN" sz="2400" b="1" i="0" u="none" strike="noStrike" cap="none" dirty="0">
                          <a:solidFill>
                            <a:schemeClr val="dk1"/>
                          </a:solidFill>
                          <a:latin typeface="+mj-lt"/>
                          <a:ea typeface="SimSun"/>
                          <a:cs typeface="+mn-cs"/>
                          <a:sym typeface="Arial"/>
                        </a:rPr>
                        <a:t>	</a:t>
                      </a:r>
                      <a:r>
                        <a:rPr lang="zh-CN" sz="2400" b="0" i="0" u="none" strike="noStrike" cap="none" dirty="0">
                          <a:solidFill>
                            <a:schemeClr val="dk1"/>
                          </a:solidFill>
                          <a:latin typeface="+mj-lt"/>
                          <a:ea typeface="SimSun"/>
                          <a:cs typeface="+mn-cs"/>
                          <a:sym typeface="Arial"/>
                        </a:rPr>
                        <a:t>审核员是否需要执行进一步核查？</a:t>
                      </a:r>
                    </a:p>
                  </a:txBody>
                  <a:tcPr anchor="ctr"/>
                </a:tc>
                <a:extLst>
                  <a:ext uri="{0D108BD9-81ED-4DB2-BD59-A6C34878D82A}">
                    <a16:rowId xmlns:a16="http://schemas.microsoft.com/office/drawing/2014/main" val="3937778472"/>
                  </a:ext>
                </a:extLst>
              </a:tr>
            </a:tbl>
          </a:graphicData>
        </a:graphic>
      </p:graphicFrame>
    </p:spTree>
    <p:extLst>
      <p:ext uri="{BB962C8B-B14F-4D97-AF65-F5344CB8AC3E}">
        <p14:creationId xmlns:p14="http://schemas.microsoft.com/office/powerpoint/2010/main" val="3277723664"/>
      </p:ext>
    </p:extLst>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SimSun"/>
        <a:cs typeface=""/>
      </a:majorFont>
      <a:minorFont>
        <a:latin typeface="Calibri" panose="020F0502020204030204"/>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3A8548DD1A7942A88DDF6F55C9776F" ma:contentTypeVersion="19" ma:contentTypeDescription="Create a new document." ma:contentTypeScope="" ma:versionID="82d5eb226bb71cc569a19fc21c2fb2ba">
  <xsd:schema xmlns:xsd="http://www.w3.org/2001/XMLSchema" xmlns:xs="http://www.w3.org/2001/XMLSchema" xmlns:p="http://schemas.microsoft.com/office/2006/metadata/properties" xmlns:ns2="1a13bb96-9e9e-4da2-a0ce-e3f4bfa2db9b" xmlns:ns3="391c59f4-5679-4159-8706-d0a2969e2834" targetNamespace="http://schemas.microsoft.com/office/2006/metadata/properties" ma:root="true" ma:fieldsID="4cc14a468727e845e9ec1e061ca4e360" ns2:_="" ns3:_="">
    <xsd:import namespace="1a13bb96-9e9e-4da2-a0ce-e3f4bfa2db9b"/>
    <xsd:import namespace="391c59f4-5679-4159-8706-d0a2969e283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AutoTags" minOccurs="0"/>
                <xsd:element ref="ns2:MediaLengthInSeconds" minOccurs="0"/>
                <xsd:element ref="ns2:MediaServiceGenerationTime" minOccurs="0"/>
                <xsd:element ref="ns2:MediaServiceEventHashCode" minOccurs="0"/>
                <xsd:element ref="ns2:MediaServiceLocation" minOccurs="0"/>
                <xsd:element ref="ns2:MediaServiceObjectDetectorVersions" minOccurs="0"/>
                <xsd:element ref="ns2:lcf76f155ced4ddcb4097134ff3c332f" minOccurs="0"/>
                <xsd:element ref="ns3:TaxCatchAll" minOccurs="0"/>
                <xsd:element ref="ns2:MediaServiceOCR"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13bb96-9e9e-4da2-a0ce-e3f4bfa2db9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2cac1bc-b845-4316-a757-d4fa565f3c48" ma:termSetId="09814cd3-568e-fe90-9814-8d621ff8fb84" ma:anchorId="fba54fb3-c3e1-fe81-a776-ca4b69148c4d" ma:open="true" ma:isKeyword="false">
      <xsd:complexType>
        <xsd:sequence>
          <xsd:element ref="pc:Terms" minOccurs="0" maxOccurs="1"/>
        </xsd:sequence>
      </xsd:complexType>
    </xsd:element>
    <xsd:element name="MediaServiceOCR" ma:index="24" nillable="true" ma:displayName="Extracted Text" ma:internalName="MediaServiceOCR" ma:readOnly="true">
      <xsd:simpleType>
        <xsd:restriction base="dms:Note">
          <xsd:maxLength value="255"/>
        </xsd:restriction>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91c59f4-5679-4159-8706-d0a2969e28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4c27d5a3-05f5-4922-a213-2c62aaebaf2c}" ma:internalName="TaxCatchAll" ma:showField="CatchAllData" ma:web="391c59f4-5679-4159-8706-d0a2969e283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91c59f4-5679-4159-8706-d0a2969e2834" xsi:nil="true"/>
    <lcf76f155ced4ddcb4097134ff3c332f xmlns="1a13bb96-9e9e-4da2-a0ce-e3f4bfa2db9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4F63FED-D4F8-48F4-BABD-E281B28ACE3A}"/>
</file>

<file path=customXml/itemProps2.xml><?xml version="1.0" encoding="utf-8"?>
<ds:datastoreItem xmlns:ds="http://schemas.openxmlformats.org/officeDocument/2006/customXml" ds:itemID="{42041773-3F50-499E-81F4-C7B01145F67F}">
  <ds:schemaRefs>
    <ds:schemaRef ds:uri="http://schemas.microsoft.com/sharepoint/v3/contenttype/forms"/>
  </ds:schemaRefs>
</ds:datastoreItem>
</file>

<file path=customXml/itemProps3.xml><?xml version="1.0" encoding="utf-8"?>
<ds:datastoreItem xmlns:ds="http://schemas.openxmlformats.org/officeDocument/2006/customXml" ds:itemID="{D0E94042-5A92-4C2E-BA82-5BC54D22DE83}">
  <ds:schemaRefs>
    <ds:schemaRef ds:uri="5b5afd21-02a2-479e-8ccf-e4ace2f9df0f"/>
    <ds:schemaRef ds:uri="http://www.w3.org/XML/1998/namespace"/>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efc2542a-561c-4b3e-ba0c-b6a93958cf96"/>
    <ds:schemaRef ds:uri="http://schemas.microsoft.com/office/2006/metadata/properties"/>
    <ds:schemaRef ds:uri="http://purl.org/dc/dcmitype/"/>
    <ds:schemaRef ds:uri="9138ddcf-61ef-453b-a2ff-3822b629deef"/>
    <ds:schemaRef ds:uri="bfff9e4e-7e48-4fac-9749-39d7eee74a8f"/>
  </ds:schemaRefs>
</ds:datastoreItem>
</file>

<file path=docProps/app.xml><?xml version="1.0" encoding="utf-8"?>
<Properties xmlns="http://schemas.openxmlformats.org/officeDocument/2006/extended-properties" xmlns:vt="http://schemas.openxmlformats.org/officeDocument/2006/docPropsVTypes">
  <TotalTime>171</TotalTime>
  <Words>4222</Words>
  <Application>Microsoft Office PowerPoint</Application>
  <PresentationFormat>宽屏</PresentationFormat>
  <Paragraphs>461</Paragraphs>
  <Slides>23</Slides>
  <Notes>20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23</vt:i4>
      </vt:variant>
    </vt:vector>
  </HeadingPairs>
  <TitlesOfParts>
    <vt:vector size="30" baseType="lpstr">
      <vt:lpstr>Avenir</vt:lpstr>
      <vt:lpstr>SimSun</vt:lpstr>
      <vt:lpstr>Arial</vt:lpstr>
      <vt:lpstr>Arial Black</vt:lpstr>
      <vt:lpstr>Calibri</vt:lpstr>
      <vt:lpstr>1_Office Theme</vt:lpstr>
      <vt:lpstr>Office Theme</vt:lpstr>
      <vt:lpstr>FSC(R)产销监管链核心 劳工要求（CLR）审核员培训</vt:lpstr>
      <vt:lpstr>本模块目标</vt:lpstr>
      <vt:lpstr>FSC关键要求</vt:lpstr>
      <vt:lpstr>PowerPoint 演示文稿</vt:lpstr>
      <vt:lpstr>FSC核心劳工要求审核 – 最佳实践指南</vt:lpstr>
      <vt:lpstr>PowerPoint 演示文稿</vt:lpstr>
      <vt:lpstr>PowerPoint 演示文稿</vt:lpstr>
      <vt:lpstr>PowerPoint 演示文稿</vt:lpstr>
      <vt:lpstr>练习</vt:lpstr>
      <vt:lpstr>审核员未予确认此项规定是否违反了马来西亚《1966年儿童及青少年（雇佣）法案》（Act 350）的规定，即剥夺了“青少年”从事轻体力劳动的合法权益。“青少年”指既非儿童又未满16岁的任何人。  该证书持有者全面禁止雇佣青少年的政策构成歧视性条款。  这并非童工问题，而是涉及就业歧视。然而，企业政策将其纳入童工范畴。因此，此项政策存在不符合项情形（政策规定与地方法规或FSC要求存在冲突或不一致）。但鉴于未发现任何低于法定最低就业年龄的从业人员，故无确凿证据表明存在童工问题。  违反下列要求：FSC-STD-40-004：第1.5条（政策声明） 另请参见第7.2.3条：禁止雇佣未满18岁人员从事危险或繁重的体力劳动，但依照国家批准的法律法规进行培训的情形除外。</vt:lpstr>
      <vt:lpstr>PowerPoint 演示文稿</vt:lpstr>
      <vt:lpstr>PowerPoint 演示文稿</vt:lpstr>
      <vt:lpstr>存在不符合项。   为什么？ 在某些国家中，加班工资因加班类型不同而存在不同的支付比例。  本案例中，该证书持有者未遵守加班工资法定计算标准。因此，该公司未遵守国家劳动法关于加班工资支付的规定。  </vt:lpstr>
      <vt:lpstr>PowerPoint 演示文稿</vt:lpstr>
      <vt:lpstr>PowerPoint 演示文稿</vt:lpstr>
      <vt:lpstr>可能存在不符合项。 由于未提供任何证据，这可能表明存在潜在的歧视问题。  为什么？ 证书持有者未能解释存在工资差异的原因。  因其薪酬体系可能引发歧视问题，且有证据表明员工待遇存在差异，因此，认定为不符合项。证书持有者有责任证明符合性。  </vt:lpstr>
      <vt:lpstr>PowerPoint 演示文稿</vt:lpstr>
      <vt:lpstr>练习</vt:lpstr>
      <vt:lpstr>历次会议反复指出的痼疾沉疴始终未解，表明该组织既未正视员工诉求，亦使员工代表机制形同虚设。  由于目前无法确认是否存在待“实施”的集体谈判协议、该国法律的具体规定如何以及员工代表是否通过工会代表产生等情况，建议依据第7.5条认定为不合规。   </vt:lpstr>
      <vt:lpstr>PowerPoint 演示文稿</vt:lpstr>
      <vt:lpstr>PowerPoint 演示文稿</vt:lpstr>
      <vt:lpstr>当发现违法行为或确实存在童工/强迫劳动情况时，应采取何种应对措施？ </vt:lpstr>
      <vt:lpstr>模块4.2到此结束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Auditor Training on FSC CoC Core Labor Requirements (CLR)</dc:title>
  <dc:creator>Etienne Kuzong</dc:creator>
  <cp:lastModifiedBy>Haggi</cp:lastModifiedBy>
  <cp:revision>504</cp:revision>
  <dcterms:created xsi:type="dcterms:W3CDTF">2024-06-25T10:03:51Z</dcterms:created>
  <dcterms:modified xsi:type="dcterms:W3CDTF">2025-09-23T07:05:39Z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0x010100223A8548DD1A7942A88DDF6F55C9776F</vt:lpwstr>
  </property>
  <property fmtid="{D5CDD505-2E9C-101B-9397-08002B2CF9AE}" pid="3" name="Order">
    <vt:lpwstr>1100100.00000000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