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3"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embeddedFontLst>
    <p:embeddedFont>
      <p:font typeface="Arial Black" panose="020B0A04020102020204" pitchFamily="34"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j+aE1v657cR9fU1SiO159tqjAT2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B5A0E35-6456-4E61-8242-0A8CDA91B877}">
  <a:tblStyle styleId="{8B5A0E35-6456-4E61-8242-0A8CDA91B877}"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g3539178ab25_0_2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 name="Google Shape;47;g3539178ab25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800"/>
              </a:spcAft>
              <a:buClr>
                <a:schemeClr val="dk1"/>
              </a:buClr>
              <a:buSzPts val="1100"/>
              <a:buFont typeface="Arial"/>
              <a:buNone/>
            </a:pPr>
            <a:r>
              <a:rPr lang="en-US" sz="1100" b="1">
                <a:latin typeface="Arial"/>
                <a:ea typeface="Arial"/>
                <a:cs typeface="Arial"/>
                <a:sym typeface="Arial"/>
              </a:rPr>
              <a:t>Ratificación: </a:t>
            </a:r>
            <a:r>
              <a:rPr lang="en-US" sz="1100">
                <a:latin typeface="Arial"/>
                <a:ea typeface="Arial"/>
                <a:cs typeface="Arial"/>
                <a:sym typeface="Arial"/>
              </a:rPr>
              <a:t>la ratificación hace referencia a la aprobación formal de un convenio de la OIT por parte de un Estado miembro. Cuando un país ratifica un convenio de la OIT, se compromete legalmente a aplicar sus disposiciones y a adaptar sus leyes y políticas nacionales a las normas del convenio.</a:t>
            </a:r>
            <a:endParaRPr/>
          </a:p>
        </p:txBody>
      </p:sp>
      <p:sp>
        <p:nvSpPr>
          <p:cNvPr id="138" name="Google Shape;138;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 name="Google Shape;5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Esta lista de preguntas no es exhaustiva. Son sólo algunos ejemplos para ilustrar las posibles preguntas. Por supuesto, cualquiera de estas preguntas puede hacerse a cualquier otra parte interesada en función del contexto.  </a:t>
            </a:r>
            <a:endParaRPr sz="1100">
              <a:latin typeface="Arial"/>
              <a:ea typeface="Arial"/>
              <a:cs typeface="Arial"/>
              <a:sym typeface="Arial"/>
            </a:endParaRPr>
          </a:p>
          <a:p>
            <a:pPr marL="0" lvl="0" indent="0" algn="just"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Utilizar la palabra "niños" y no menores de 18 años es una forma de llamar la atención y hacerlo menos formal. Esto ayuda a romper el hielo. </a:t>
            </a:r>
            <a:endParaRPr/>
          </a:p>
        </p:txBody>
      </p:sp>
      <p:sp>
        <p:nvSpPr>
          <p:cNvPr id="208" name="Google Shape;20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Esta lista de preguntas no es exhaustiva. </a:t>
            </a:r>
            <a:br>
              <a:rPr lang="en-US" sz="1100">
                <a:latin typeface="Arial"/>
                <a:ea typeface="Arial"/>
                <a:cs typeface="Arial"/>
                <a:sym typeface="Arial"/>
              </a:rPr>
            </a:br>
            <a:r>
              <a:rPr lang="en-US" sz="1100">
                <a:latin typeface="Arial"/>
                <a:ea typeface="Arial"/>
                <a:cs typeface="Arial"/>
                <a:sym typeface="Arial"/>
              </a:rPr>
              <a:t>Son sólo algunos ejemplos para ilustrar las posibles preguntas. </a:t>
            </a:r>
            <a:endParaRPr/>
          </a:p>
        </p:txBody>
      </p:sp>
      <p:sp>
        <p:nvSpPr>
          <p:cNvPr id="216" name="Google Shape;21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 name="Google Shape;5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No se proporcionan notas para este módulo.</a:t>
            </a:r>
            <a:endParaRPr/>
          </a:p>
        </p:txBody>
      </p:sp>
      <p:sp>
        <p:nvSpPr>
          <p:cNvPr id="65" name="Google Shape;6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 name="Google Shape;7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 name="Google Shape;8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5"/>
        <p:cNvGrpSpPr/>
        <p:nvPr/>
      </p:nvGrpSpPr>
      <p:grpSpPr>
        <a:xfrm>
          <a:off x="0" y="0"/>
          <a:ext cx="0" cy="0"/>
          <a:chOff x="0" y="0"/>
          <a:chExt cx="0" cy="0"/>
        </a:xfrm>
      </p:grpSpPr>
      <p:sp>
        <p:nvSpPr>
          <p:cNvPr id="16" name="Google Shape;16;p27"/>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7" name="Google Shape;17;p27"/>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8" name="Google Shape;18;p27"/>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0"/>
        <p:cNvGrpSpPr/>
        <p:nvPr/>
      </p:nvGrpSpPr>
      <p:grpSpPr>
        <a:xfrm>
          <a:off x="0" y="0"/>
          <a:ext cx="0" cy="0"/>
          <a:chOff x="0" y="0"/>
          <a:chExt cx="0" cy="0"/>
        </a:xfrm>
      </p:grpSpPr>
      <p:sp>
        <p:nvSpPr>
          <p:cNvPr id="21" name="Google Shape;21;p29"/>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22" name="Google Shape;22;p29"/>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3" name="Google Shape;23;p29"/>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4" name="Google Shape;24;p29"/>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5" name="Google Shape;25;p29"/>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ty white copy" type="tx">
  <p:cSld name="TITLE_AND_BODY">
    <p:spTree>
      <p:nvGrpSpPr>
        <p:cNvPr id="1" name="Shape 2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33"/>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34"/>
        <p:cNvGrpSpPr/>
        <p:nvPr/>
      </p:nvGrpSpPr>
      <p:grpSpPr>
        <a:xfrm>
          <a:off x="0" y="0"/>
          <a:ext cx="0" cy="0"/>
          <a:chOff x="0" y="0"/>
          <a:chExt cx="0" cy="0"/>
        </a:xfrm>
      </p:grpSpPr>
      <p:sp>
        <p:nvSpPr>
          <p:cNvPr id="35" name="Google Shape;35;p33"/>
          <p:cNvSpPr txBox="1">
            <a:spLocks noGrp="1"/>
          </p:cNvSpPr>
          <p:nvPr>
            <p:ph type="title"/>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36" name="Google Shape;36;p33"/>
          <p:cNvSpPr txBox="1">
            <a:spLocks noGrp="1"/>
          </p:cNvSpPr>
          <p:nvPr>
            <p:ph type="body" idx="1"/>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37" name="Google Shape;37;p33"/>
          <p:cNvSpPr txBox="1">
            <a:spLocks noGrp="1"/>
          </p:cNvSpPr>
          <p:nvPr>
            <p:ph type="dt" idx="10"/>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38" name="Google Shape;38;p33"/>
          <p:cNvSpPr txBox="1">
            <a:spLocks noGrp="1"/>
          </p:cNvSpPr>
          <p:nvPr>
            <p:ph type="ftr" idx="11"/>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39" name="Google Shape;39;p33"/>
          <p:cNvSpPr txBox="1">
            <a:spLocks noGrp="1"/>
          </p:cNvSpPr>
          <p:nvPr>
            <p:ph type="sldNum" idx="12"/>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40"/>
        <p:cNvGrpSpPr/>
        <p:nvPr/>
      </p:nvGrpSpPr>
      <p:grpSpPr>
        <a:xfrm>
          <a:off x="0" y="0"/>
          <a:ext cx="0" cy="0"/>
          <a:chOff x="0" y="0"/>
          <a:chExt cx="0" cy="0"/>
        </a:xfrm>
      </p:grpSpPr>
      <p:sp>
        <p:nvSpPr>
          <p:cNvPr id="41" name="Google Shape;41;p34"/>
          <p:cNvSpPr txBox="1">
            <a:spLocks noGrp="1"/>
          </p:cNvSpPr>
          <p:nvPr>
            <p:ph type="dt" idx="10"/>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42" name="Google Shape;42;p34"/>
          <p:cNvSpPr txBox="1">
            <a:spLocks noGrp="1"/>
          </p:cNvSpPr>
          <p:nvPr>
            <p:ph type="ftr" idx="11"/>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43" name="Google Shape;43;p34"/>
          <p:cNvSpPr txBox="1">
            <a:spLocks noGrp="1"/>
          </p:cNvSpPr>
          <p:nvPr>
            <p:ph type="sldNum" idx="12"/>
          </p:nvPr>
        </p:nvSpPr>
        <p:spPr>
          <a:xfrm>
            <a:off x="0" y="0"/>
            <a:ext cx="3999900" cy="39999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4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6"/>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
        <p:cNvGrpSpPr/>
        <p:nvPr/>
      </p:nvGrpSpPr>
      <p:grpSpPr>
        <a:xfrm>
          <a:off x="0" y="0"/>
          <a:ext cx="0" cy="0"/>
          <a:chOff x="0" y="0"/>
          <a:chExt cx="0" cy="0"/>
        </a:xfrm>
      </p:grpSpPr>
      <p:sp>
        <p:nvSpPr>
          <p:cNvPr id="28" name="Google Shape;28;p3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9" name="Google Shape;29;p3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Google Shape;30;p3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3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31"/>
          <p:cNvSpPr txBox="1">
            <a:spLocks noGrp="1"/>
          </p:cNvSpPr>
          <p:nvPr>
            <p:ph type="sldNum" idx="12"/>
          </p:nvPr>
        </p:nvSpPr>
        <p:spPr>
          <a:xfrm>
            <a:off x="8610600" y="6356350"/>
            <a:ext cx="156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g3539178ab25_0_28"/>
          <p:cNvSpPr txBox="1">
            <a:spLocks noGrp="1"/>
          </p:cNvSpPr>
          <p:nvPr>
            <p:ph type="ctrTitle" idx="4294967295"/>
          </p:nvPr>
        </p:nvSpPr>
        <p:spPr>
          <a:xfrm>
            <a:off x="843412" y="1921055"/>
            <a:ext cx="11434200" cy="2336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latin typeface="Arial"/>
                <a:ea typeface="Arial"/>
                <a:cs typeface="Arial"/>
                <a:sym typeface="Arial"/>
              </a:rPr>
              <a:t>Entrenamiento de auditor en los Requisitos Laborales Fundamentales (CLR) CoC FSC(R)</a:t>
            </a:r>
            <a:endParaRPr sz="2800">
              <a:latin typeface="Arial"/>
              <a:ea typeface="Arial"/>
              <a:cs typeface="Arial"/>
              <a:sym typeface="Arial"/>
            </a:endParaRPr>
          </a:p>
        </p:txBody>
      </p:sp>
      <p:sp>
        <p:nvSpPr>
          <p:cNvPr id="50" name="Google Shape;50;g3539178ab25_0_28"/>
          <p:cNvSpPr txBox="1">
            <a:spLocks noGrp="1"/>
          </p:cNvSpPr>
          <p:nvPr>
            <p:ph type="body" idx="4294967295"/>
          </p:nvPr>
        </p:nvSpPr>
        <p:spPr>
          <a:xfrm>
            <a:off x="646981" y="4041056"/>
            <a:ext cx="11135400" cy="1379400"/>
          </a:xfrm>
          <a:prstGeom prst="rect">
            <a:avLst/>
          </a:prstGeom>
          <a:noFill/>
          <a:ln>
            <a:noFill/>
          </a:ln>
        </p:spPr>
        <p:txBody>
          <a:bodyPr spcFirstLastPara="1" wrap="square" lIns="91425" tIns="45700" rIns="91425" bIns="45700" anchor="t" anchorCtr="0">
            <a:normAutofit fontScale="92500" lnSpcReduction="20000"/>
          </a:bodyPr>
          <a:lstStyle/>
          <a:p>
            <a:pPr marL="177800" marR="0" lvl="0" indent="0" algn="l" rtl="0">
              <a:lnSpc>
                <a:spcPct val="90000"/>
              </a:lnSpc>
              <a:spcBef>
                <a:spcPts val="1000"/>
              </a:spcBef>
              <a:spcAft>
                <a:spcPts val="0"/>
              </a:spcAft>
              <a:buNone/>
            </a:pPr>
            <a:r>
              <a:rPr lang="en-US">
                <a:latin typeface="Arial"/>
                <a:ea typeface="Arial"/>
                <a:cs typeface="Arial"/>
                <a:sym typeface="Arial"/>
              </a:rPr>
              <a:t>Lectura preparatoria previa al curso</a:t>
            </a:r>
            <a:endParaRPr>
              <a:latin typeface="Arial"/>
              <a:ea typeface="Arial"/>
              <a:cs typeface="Arial"/>
              <a:sym typeface="Arial"/>
            </a:endParaRPr>
          </a:p>
          <a:p>
            <a:pPr marL="177800" marR="0" lvl="0" indent="0" algn="l" rtl="0">
              <a:lnSpc>
                <a:spcPct val="90000"/>
              </a:lnSpc>
              <a:spcBef>
                <a:spcPts val="1000"/>
              </a:spcBef>
              <a:spcAft>
                <a:spcPts val="0"/>
              </a:spcAft>
              <a:buNone/>
            </a:pPr>
            <a:endParaRPr>
              <a:latin typeface="Arial"/>
              <a:ea typeface="Arial"/>
              <a:cs typeface="Arial"/>
              <a:sym typeface="Arial"/>
            </a:endParaRPr>
          </a:p>
          <a:p>
            <a:pPr marL="177800" marR="0" lvl="0" indent="0" algn="l" rtl="0">
              <a:lnSpc>
                <a:spcPct val="90000"/>
              </a:lnSpc>
              <a:spcBef>
                <a:spcPts val="1000"/>
              </a:spcBef>
              <a:spcAft>
                <a:spcPts val="0"/>
              </a:spcAft>
              <a:buSzPts val="2800"/>
              <a:buNone/>
            </a:pPr>
            <a:r>
              <a:rPr lang="en-US">
                <a:latin typeface="Arial"/>
                <a:ea typeface="Arial"/>
                <a:cs typeface="Arial"/>
                <a:sym typeface="Arial"/>
              </a:rPr>
              <a:t>Módulo 4: Evaluación de los CLR FSC</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9"/>
          <p:cNvSpPr txBox="1">
            <a:spLocks noGrp="1"/>
          </p:cNvSpPr>
          <p:nvPr>
            <p:ph type="ctrTitle" idx="4294967295"/>
          </p:nvPr>
        </p:nvSpPr>
        <p:spPr>
          <a:xfrm>
            <a:off x="736120" y="2767012"/>
            <a:ext cx="10103329" cy="1323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Módulo 4.2 </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Orientación sobre los requisitos de certificación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0"/>
          <p:cNvSpPr txBox="1">
            <a:spLocks noGrp="1"/>
          </p:cNvSpPr>
          <p:nvPr>
            <p:ph type="title" idx="4294967295"/>
          </p:nvPr>
        </p:nvSpPr>
        <p:spPr>
          <a:xfrm>
            <a:off x="675736" y="621641"/>
            <a:ext cx="10402408" cy="67945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Requisitos clave/relevantes del FSC CoC CLR</a:t>
            </a:r>
            <a:endParaRPr/>
          </a:p>
        </p:txBody>
      </p:sp>
      <p:sp>
        <p:nvSpPr>
          <p:cNvPr id="109" name="Google Shape;109;p10"/>
          <p:cNvSpPr txBox="1">
            <a:spLocks noGrp="1"/>
          </p:cNvSpPr>
          <p:nvPr>
            <p:ph type="body" idx="4294967295"/>
          </p:nvPr>
        </p:nvSpPr>
        <p:spPr>
          <a:xfrm>
            <a:off x="704104" y="1543405"/>
            <a:ext cx="7029990" cy="4736891"/>
          </a:xfrm>
          <a:prstGeom prst="rect">
            <a:avLst/>
          </a:prstGeom>
          <a:noFill/>
          <a:ln>
            <a:noFill/>
          </a:ln>
        </p:spPr>
        <p:txBody>
          <a:bodyPr spcFirstLastPara="1" wrap="square" lIns="91425" tIns="45700" rIns="91425" bIns="45700" anchor="t" anchorCtr="0">
            <a:normAutofit lnSpcReduction="10000"/>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Se espera que los EC auditen todos los requisitos de certificación actualizados aplicables al ámbito de la organización auditada. </a:t>
            </a:r>
            <a:endParaRPr/>
          </a:p>
          <a:p>
            <a:pPr marL="457200" marR="0" lvl="0" indent="-228600" algn="l" rtl="0">
              <a:lnSpc>
                <a:spcPct val="90000"/>
              </a:lnSpc>
              <a:spcBef>
                <a:spcPts val="1000"/>
              </a:spcBef>
              <a:spcAft>
                <a:spcPts val="0"/>
              </a:spcAft>
              <a:buClr>
                <a:schemeClr val="dk1"/>
              </a:buClr>
              <a:buSzPts val="2800"/>
              <a:buFont typeface="Arial"/>
              <a:buNone/>
            </a:pPr>
            <a:endParaRPr sz="2400">
              <a:latin typeface="Arial"/>
              <a:ea typeface="Arial"/>
              <a:cs typeface="Arial"/>
              <a:sym typeface="Arial"/>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No obstante, los siguientes requisitos son indispensables para garantizar una evaluación completa de los CLR del FSC CoC:</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FSC-STD-40-004 V3-1, Sección 1 </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FSC-STD-40-004 V3-1, Sección 7</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FSC-STD-40-004 V3-1, Anexo D</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FSC-DIR-40-004 - CONSEJO-40-004-23</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FSC-DIR-40-004 - CONSEJO-40-004-24</a:t>
            </a:r>
            <a:endParaRPr/>
          </a:p>
        </p:txBody>
      </p:sp>
      <p:pic>
        <p:nvPicPr>
          <p:cNvPr id="110" name="Google Shape;110;p10"/>
          <p:cNvPicPr preferRelativeResize="0"/>
          <p:nvPr/>
        </p:nvPicPr>
        <p:blipFill rotWithShape="1">
          <a:blip r:embed="rId3">
            <a:alphaModFix/>
          </a:blip>
          <a:srcRect/>
          <a:stretch/>
        </p:blipFill>
        <p:spPr>
          <a:xfrm>
            <a:off x="7905646" y="577703"/>
            <a:ext cx="4038808" cy="570259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graphicFrame>
        <p:nvGraphicFramePr>
          <p:cNvPr id="115" name="Google Shape;115;p11"/>
          <p:cNvGraphicFramePr/>
          <p:nvPr/>
        </p:nvGraphicFramePr>
        <p:xfrm>
          <a:off x="504880" y="1133917"/>
          <a:ext cx="3000000" cy="3000000"/>
        </p:xfrm>
        <a:graphic>
          <a:graphicData uri="http://schemas.openxmlformats.org/drawingml/2006/table">
            <a:tbl>
              <a:tblPr firstRow="1" firstCol="1" bandRow="1">
                <a:noFill/>
                <a:tableStyleId>{8B5A0E35-6456-4E61-8242-0A8CDA91B877}</a:tableStyleId>
              </a:tblPr>
              <a:tblGrid>
                <a:gridCol w="1728200">
                  <a:extLst>
                    <a:ext uri="{9D8B030D-6E8A-4147-A177-3AD203B41FA5}">
                      <a16:colId xmlns:a16="http://schemas.microsoft.com/office/drawing/2014/main" val="20000"/>
                    </a:ext>
                  </a:extLst>
                </a:gridCol>
                <a:gridCol w="1639950">
                  <a:extLst>
                    <a:ext uri="{9D8B030D-6E8A-4147-A177-3AD203B41FA5}">
                      <a16:colId xmlns:a16="http://schemas.microsoft.com/office/drawing/2014/main" val="20001"/>
                    </a:ext>
                  </a:extLst>
                </a:gridCol>
                <a:gridCol w="2223750">
                  <a:extLst>
                    <a:ext uri="{9D8B030D-6E8A-4147-A177-3AD203B41FA5}">
                      <a16:colId xmlns:a16="http://schemas.microsoft.com/office/drawing/2014/main" val="20002"/>
                    </a:ext>
                  </a:extLst>
                </a:gridCol>
              </a:tblGrid>
              <a:tr h="729800">
                <a:tc rowSpan="4">
                  <a:txBody>
                    <a:bodyPr/>
                    <a:lstStyle/>
                    <a:p>
                      <a:pPr marL="0" marR="0" lvl="0" indent="0" algn="l" rtl="0">
                        <a:lnSpc>
                          <a:spcPct val="107000"/>
                        </a:lnSpc>
                        <a:spcBef>
                          <a:spcPts val="0"/>
                        </a:spcBef>
                        <a:spcAft>
                          <a:spcPts val="0"/>
                        </a:spcAft>
                        <a:buNone/>
                      </a:pPr>
                      <a:r>
                        <a:rPr lang="en-US" sz="1600" b="1" u="none" strike="noStrike" cap="none"/>
                        <a:t>Sistema de gestión, formación y sensibilización sobre FSC CLR</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cláusula 1.1 y 1.4</a:t>
                      </a:r>
                      <a:endParaRPr/>
                    </a:p>
                    <a:p>
                      <a:pPr marL="0" marR="0" lvl="0" indent="0" algn="l" rtl="0">
                        <a:lnSpc>
                          <a:spcPct val="107000"/>
                        </a:lnSpc>
                        <a:spcBef>
                          <a:spcPts val="0"/>
                        </a:spcBef>
                        <a:spcAft>
                          <a:spcPts val="0"/>
                        </a:spcAft>
                        <a:buNone/>
                      </a:pP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¿Por qué?</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10181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Sistema de gestión / Procedimientos</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Los procedimientos del CH COC deben incorporar los requisitos para la aplicación del FSC CLR. </a:t>
                      </a:r>
                      <a:endParaRPr sz="16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24332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Formación </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El personal debe conocer los procedimientos y las políticas.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Los responsables del FSC CLR deben conocer los requisitos y las políticas</a:t>
                      </a:r>
                      <a:endParaRPr sz="16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10311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Registros</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Debe disponerse de registros que demuestren la conformidad con el CLR del FSC</a:t>
                      </a:r>
                      <a:endParaRPr sz="16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bl>
          </a:graphicData>
        </a:graphic>
      </p:graphicFrame>
      <p:graphicFrame>
        <p:nvGraphicFramePr>
          <p:cNvPr id="116" name="Google Shape;116;p11"/>
          <p:cNvGraphicFramePr/>
          <p:nvPr/>
        </p:nvGraphicFramePr>
        <p:xfrm>
          <a:off x="6539290" y="1133917"/>
          <a:ext cx="3000000" cy="3000000"/>
        </p:xfrm>
        <a:graphic>
          <a:graphicData uri="http://schemas.openxmlformats.org/drawingml/2006/table">
            <a:tbl>
              <a:tblPr firstRow="1" bandCol="1">
                <a:noFill/>
                <a:tableStyleId>{8B5A0E35-6456-4E61-8242-0A8CDA91B877}</a:tableStyleId>
              </a:tblPr>
              <a:tblGrid>
                <a:gridCol w="1979675">
                  <a:extLst>
                    <a:ext uri="{9D8B030D-6E8A-4147-A177-3AD203B41FA5}">
                      <a16:colId xmlns:a16="http://schemas.microsoft.com/office/drawing/2014/main" val="20000"/>
                    </a:ext>
                  </a:extLst>
                </a:gridCol>
                <a:gridCol w="2028825">
                  <a:extLst>
                    <a:ext uri="{9D8B030D-6E8A-4147-A177-3AD203B41FA5}">
                      <a16:colId xmlns:a16="http://schemas.microsoft.com/office/drawing/2014/main" val="20001"/>
                    </a:ext>
                  </a:extLst>
                </a:gridCol>
                <a:gridCol w="1387600">
                  <a:extLst>
                    <a:ext uri="{9D8B030D-6E8A-4147-A177-3AD203B41FA5}">
                      <a16:colId xmlns:a16="http://schemas.microsoft.com/office/drawing/2014/main" val="20002"/>
                    </a:ext>
                  </a:extLst>
                </a:gridCol>
              </a:tblGrid>
              <a:tr h="723450">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488800">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Políticas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Manuales de empresa</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Entrevistas con el personal y los responsables</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Representante del COC</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jurídico</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Trabajadores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Conocer los requisitos pertinentes (pero no necesariamente todos)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17" name="Google Shape;117;p11"/>
          <p:cNvSpPr txBox="1"/>
          <p:nvPr/>
        </p:nvSpPr>
        <p:spPr>
          <a:xfrm>
            <a:off x="451354" y="333833"/>
            <a:ext cx="10302817"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
        <p:nvSpPr>
          <p:cNvPr id="118" name="Google Shape;118;p11"/>
          <p:cNvSpPr/>
          <p:nvPr/>
        </p:nvSpPr>
        <p:spPr>
          <a:xfrm rot="5400000">
            <a:off x="5541635" y="3819624"/>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graphicFrame>
        <p:nvGraphicFramePr>
          <p:cNvPr id="123" name="Google Shape;123;p12"/>
          <p:cNvGraphicFramePr/>
          <p:nvPr/>
        </p:nvGraphicFramePr>
        <p:xfrm>
          <a:off x="451354" y="1149349"/>
          <a:ext cx="3000000" cy="3000000"/>
        </p:xfrm>
        <a:graphic>
          <a:graphicData uri="http://schemas.openxmlformats.org/drawingml/2006/table">
            <a:tbl>
              <a:tblPr firstRow="1" firstCol="1" bandRow="1">
                <a:noFill/>
                <a:tableStyleId>{8B5A0E35-6456-4E61-8242-0A8CDA91B877}</a:tableStyleId>
              </a:tblPr>
              <a:tblGrid>
                <a:gridCol w="1531400">
                  <a:extLst>
                    <a:ext uri="{9D8B030D-6E8A-4147-A177-3AD203B41FA5}">
                      <a16:colId xmlns:a16="http://schemas.microsoft.com/office/drawing/2014/main" val="20000"/>
                    </a:ext>
                  </a:extLst>
                </a:gridCol>
                <a:gridCol w="1598650">
                  <a:extLst>
                    <a:ext uri="{9D8B030D-6E8A-4147-A177-3AD203B41FA5}">
                      <a16:colId xmlns:a16="http://schemas.microsoft.com/office/drawing/2014/main" val="20001"/>
                    </a:ext>
                  </a:extLst>
                </a:gridCol>
                <a:gridCol w="2021350">
                  <a:extLst>
                    <a:ext uri="{9D8B030D-6E8A-4147-A177-3AD203B41FA5}">
                      <a16:colId xmlns:a16="http://schemas.microsoft.com/office/drawing/2014/main" val="20002"/>
                    </a:ext>
                  </a:extLst>
                </a:gridCol>
              </a:tblGrid>
              <a:tr h="517525">
                <a:tc rowSpan="5">
                  <a:txBody>
                    <a:bodyPr/>
                    <a:lstStyle/>
                    <a:p>
                      <a:pPr marL="0" marR="0" lvl="0" indent="0" algn="l" rtl="0">
                        <a:lnSpc>
                          <a:spcPct val="107000"/>
                        </a:lnSpc>
                        <a:spcBef>
                          <a:spcPts val="0"/>
                        </a:spcBef>
                        <a:spcAft>
                          <a:spcPts val="0"/>
                        </a:spcAft>
                        <a:buNone/>
                      </a:pPr>
                      <a:r>
                        <a:rPr lang="en-US" sz="1600" b="1" u="none" strike="noStrike" cap="none"/>
                        <a:t>Declaración política (s)</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cláusulas 1.5 y 1.6</a:t>
                      </a:r>
                      <a:endParaRPr/>
                    </a:p>
                    <a:p>
                      <a:pPr marL="0" marR="0" lvl="0" indent="0" algn="l" rtl="0">
                        <a:lnSpc>
                          <a:spcPct val="107000"/>
                        </a:lnSpc>
                        <a:spcBef>
                          <a:spcPts val="0"/>
                        </a:spcBef>
                        <a:spcAft>
                          <a:spcPts val="0"/>
                        </a:spcAft>
                        <a:buNone/>
                      </a:pP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¿Por qué?</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785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Declaración política</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Debe ser escrito y debe referirse o contener TODOS los 4 temas FSC CLR</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12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Aplicación</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Las declaraciones son vinculantes y deben aplicarse.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087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Disponibilidad para las partes interesadas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Los afectados (por ejemplo, los trabajadores) deben conocer las políticas - IDIOMA</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322125">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Autoevaluación</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Los CH se evalúan a sí mismos sobre cómo cumplen los CLR del FSC</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124" name="Google Shape;124;p12"/>
          <p:cNvGraphicFramePr/>
          <p:nvPr/>
        </p:nvGraphicFramePr>
        <p:xfrm>
          <a:off x="6095998" y="1149349"/>
          <a:ext cx="3000000" cy="3000000"/>
        </p:xfrm>
        <a:graphic>
          <a:graphicData uri="http://schemas.openxmlformats.org/drawingml/2006/table">
            <a:tbl>
              <a:tblPr firstRow="1" bandCol="1">
                <a:noFill/>
                <a:tableStyleId>{8B5A0E35-6456-4E61-8242-0A8CDA91B877}</a:tableStyleId>
              </a:tblPr>
              <a:tblGrid>
                <a:gridCol w="2625450">
                  <a:extLst>
                    <a:ext uri="{9D8B030D-6E8A-4147-A177-3AD203B41FA5}">
                      <a16:colId xmlns:a16="http://schemas.microsoft.com/office/drawing/2014/main" val="20000"/>
                    </a:ext>
                  </a:extLst>
                </a:gridCol>
                <a:gridCol w="1542200">
                  <a:extLst>
                    <a:ext uri="{9D8B030D-6E8A-4147-A177-3AD203B41FA5}">
                      <a16:colId xmlns:a16="http://schemas.microsoft.com/office/drawing/2014/main" val="20001"/>
                    </a:ext>
                  </a:extLst>
                </a:gridCol>
                <a:gridCol w="1823350">
                  <a:extLst>
                    <a:ext uri="{9D8B030D-6E8A-4147-A177-3AD203B41FA5}">
                      <a16:colId xmlns:a16="http://schemas.microsoft.com/office/drawing/2014/main" val="20002"/>
                    </a:ext>
                  </a:extLst>
                </a:gridCol>
              </a:tblGrid>
              <a:tr h="561025">
                <a:tc>
                  <a:txBody>
                    <a:bodyPr/>
                    <a:lstStyle/>
                    <a:p>
                      <a:pPr marL="0" marR="0" lvl="0" indent="0" algn="l" rtl="0">
                        <a:lnSpc>
                          <a:spcPct val="107000"/>
                        </a:lnSpc>
                        <a:spcBef>
                          <a:spcPts val="0"/>
                        </a:spcBef>
                        <a:spcAft>
                          <a:spcPts val="0"/>
                        </a:spcAft>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887175">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Declaración(es) política(s) (podría incluirse en los procedimientos).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Representante del COC</a:t>
                      </a: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rowSpan="4">
                  <a:txBody>
                    <a:bodyPr/>
                    <a:lstStyle/>
                    <a:p>
                      <a:pPr marL="0" marR="0" lvl="0" indent="0" algn="l" rtl="0">
                        <a:lnSpc>
                          <a:spcPct val="107000"/>
                        </a:lnSpc>
                        <a:spcBef>
                          <a:spcPts val="0"/>
                        </a:spcBef>
                        <a:spcAft>
                          <a:spcPts val="0"/>
                        </a:spcAft>
                        <a:buNone/>
                      </a:pPr>
                      <a:r>
                        <a:rPr lang="en-US" sz="1600" u="none" strike="noStrike" cap="none"/>
                        <a:t>Declaración(es) política(s): Podrían ser múltiples y no deben ser los requisitos estándar redactados textualmente.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Autoevaluación: Utilice la plantilla facilitada por el FSC, que deberá ser cumplimentada y firmada por el CH.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18300">
                <a:tc>
                  <a:txBody>
                    <a:bodyPr/>
                    <a:lstStyle/>
                    <a:p>
                      <a:pPr marL="0" marR="0" lvl="0" indent="0" algn="l" rtl="0">
                        <a:lnSpc>
                          <a:spcPct val="107000"/>
                        </a:lnSpc>
                        <a:spcBef>
                          <a:spcPts val="0"/>
                        </a:spcBef>
                        <a:spcAft>
                          <a:spcPts val="0"/>
                        </a:spcAft>
                        <a:buClr>
                          <a:srgbClr val="2B2E2F"/>
                        </a:buClr>
                        <a:buSzPts val="1600"/>
                        <a:buFont typeface="Arial"/>
                        <a:buNone/>
                      </a:pPr>
                      <a:r>
                        <a:rPr lang="en-US" sz="1600" b="0" u="none" strike="noStrike" cap="none">
                          <a:solidFill>
                            <a:srgbClr val="2B2E2F"/>
                          </a:solidFill>
                        </a:rPr>
                        <a:t>La política podría estar en Manuales</a:t>
                      </a:r>
                      <a:endParaRPr sz="1600" b="0" i="0" u="none" strike="noStrike" cap="none">
                        <a:solidFill>
                          <a:srgbClr val="2B2E2F"/>
                        </a:solidFill>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Departamento de RRHH</a:t>
                      </a:r>
                      <a:endParaRPr sz="1600" b="0" i="0" u="none" strike="noStrike" cap="none">
                        <a:solidFill>
                          <a:srgbClr val="2B2E2F"/>
                        </a:solidFill>
                        <a:latin typeface="Avenir"/>
                        <a:ea typeface="Avenir"/>
                        <a:cs typeface="Avenir"/>
                        <a:sym typeface="Avenir"/>
                      </a:endParaRPr>
                    </a:p>
                  </a:txBody>
                  <a:tcPr marL="68575" marR="68575" marT="0" marB="0" anchor="ctr"/>
                </a:tc>
                <a:tc vMerge="1">
                  <a:txBody>
                    <a:bodyPr/>
                    <a:lstStyle/>
                    <a:p>
                      <a:endParaRPr lang="en-DE"/>
                    </a:p>
                  </a:txBody>
                  <a:tcPr/>
                </a:tc>
                <a:extLst>
                  <a:ext uri="{0D108BD9-81ED-4DB2-BD59-A6C34878D82A}">
                    <a16:rowId xmlns:a16="http://schemas.microsoft.com/office/drawing/2014/main" val="10002"/>
                  </a:ext>
                </a:extLst>
              </a:tr>
              <a:tr h="1182900">
                <a:tc>
                  <a:txBody>
                    <a:bodyPr/>
                    <a:lstStyle/>
                    <a:p>
                      <a:pPr marL="0" marR="0" lvl="0" indent="0" algn="l" rtl="0">
                        <a:lnSpc>
                          <a:spcPct val="107000"/>
                        </a:lnSpc>
                        <a:spcBef>
                          <a:spcPts val="0"/>
                        </a:spcBef>
                        <a:spcAft>
                          <a:spcPts val="0"/>
                        </a:spcAft>
                        <a:buClr>
                          <a:srgbClr val="2B2E2F"/>
                        </a:buClr>
                        <a:buSzPts val="1600"/>
                        <a:buFont typeface="Arial"/>
                        <a:buNone/>
                      </a:pPr>
                      <a:r>
                        <a:rPr lang="en-US" sz="1600" b="0" u="none" strike="noStrike" cap="none">
                          <a:solidFill>
                            <a:srgbClr val="2B2E2F"/>
                          </a:solidFill>
                        </a:rPr>
                        <a:t>Puesta a disposición, por ejemplo </a:t>
                      </a:r>
                      <a:br>
                        <a:rPr lang="en-US" sz="1600" b="0" u="none" strike="noStrike" cap="none">
                          <a:solidFill>
                            <a:srgbClr val="2B2E2F"/>
                          </a:solidFill>
                        </a:rPr>
                      </a:br>
                      <a:r>
                        <a:rPr lang="en-US" sz="1600" b="0" u="none" strike="noStrike" cap="none">
                          <a:solidFill>
                            <a:srgbClr val="2B2E2F"/>
                          </a:solidFill>
                        </a:rPr>
                        <a:t>en tablones de anuncios, sitios web, material de formación</a:t>
                      </a:r>
                      <a:endParaRPr sz="1600" b="0" i="0" u="none" strike="noStrike" cap="none">
                        <a:solidFill>
                          <a:srgbClr val="2B2E2F"/>
                        </a:solidFill>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Departamento jurídico</a:t>
                      </a:r>
                      <a:endParaRPr/>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 </a:t>
                      </a:r>
                      <a:endParaRPr sz="1600" u="none" strike="noStrike" cap="none">
                        <a:latin typeface="Avenir"/>
                        <a:ea typeface="Avenir"/>
                        <a:cs typeface="Avenir"/>
                        <a:sym typeface="Avenir"/>
                      </a:endParaRPr>
                    </a:p>
                  </a:txBody>
                  <a:tcPr marL="68575" marR="68575" marT="0" marB="0" anchor="ctr"/>
                </a:tc>
                <a:tc vMerge="1">
                  <a:txBody>
                    <a:bodyPr/>
                    <a:lstStyle/>
                    <a:p>
                      <a:endParaRPr lang="en-DE"/>
                    </a:p>
                  </a:txBody>
                  <a:tcPr/>
                </a:tc>
                <a:extLst>
                  <a:ext uri="{0D108BD9-81ED-4DB2-BD59-A6C34878D82A}">
                    <a16:rowId xmlns:a16="http://schemas.microsoft.com/office/drawing/2014/main" val="10003"/>
                  </a:ext>
                </a:extLst>
              </a:tr>
              <a:tr h="1713925">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Autodeclaración</a:t>
                      </a:r>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i="0" u="none" strike="noStrike" cap="none">
                        <a:solidFill>
                          <a:srgbClr val="2B2E2F"/>
                        </a:solidFill>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Trabajadores</a:t>
                      </a:r>
                      <a:endParaRPr sz="1600" u="none" strike="noStrike" cap="none">
                        <a:latin typeface="Avenir"/>
                        <a:ea typeface="Avenir"/>
                        <a:cs typeface="Avenir"/>
                        <a:sym typeface="Avenir"/>
                      </a:endParaRPr>
                    </a:p>
                  </a:txBody>
                  <a:tcPr marL="68575" marR="68575" marT="0" marB="0" anchor="ctr"/>
                </a:tc>
                <a:tc vMerge="1">
                  <a:txBody>
                    <a:bodyPr/>
                    <a:lstStyle/>
                    <a:p>
                      <a:endParaRPr lang="en-DE"/>
                    </a:p>
                  </a:txBody>
                  <a:tcPr/>
                </a:tc>
                <a:extLst>
                  <a:ext uri="{0D108BD9-81ED-4DB2-BD59-A6C34878D82A}">
                    <a16:rowId xmlns:a16="http://schemas.microsoft.com/office/drawing/2014/main" val="10004"/>
                  </a:ext>
                </a:extLst>
              </a:tr>
            </a:tbl>
          </a:graphicData>
        </a:graphic>
      </p:graphicFrame>
      <p:sp>
        <p:nvSpPr>
          <p:cNvPr id="125" name="Google Shape;125;p12"/>
          <p:cNvSpPr/>
          <p:nvPr/>
        </p:nvSpPr>
        <p:spPr>
          <a:xfrm rot="5400000">
            <a:off x="5059158" y="3544991"/>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6" name="Google Shape;126;p12"/>
          <p:cNvSpPr txBox="1"/>
          <p:nvPr/>
        </p:nvSpPr>
        <p:spPr>
          <a:xfrm>
            <a:off x="451354" y="333833"/>
            <a:ext cx="10302817"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fade">
                                      <p:cBhvr>
                                        <p:cTn id="7"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131" name="Google Shape;131;p13"/>
          <p:cNvGraphicFramePr/>
          <p:nvPr/>
        </p:nvGraphicFramePr>
        <p:xfrm>
          <a:off x="347519" y="1013438"/>
          <a:ext cx="3000000" cy="3000000"/>
        </p:xfrm>
        <a:graphic>
          <a:graphicData uri="http://schemas.openxmlformats.org/drawingml/2006/table">
            <a:tbl>
              <a:tblPr firstRow="1" firstCol="1" bandRow="1">
                <a:noFill/>
                <a:tableStyleId>{8B5A0E35-6456-4E61-8242-0A8CDA91B877}</a:tableStyleId>
              </a:tblPr>
              <a:tblGrid>
                <a:gridCol w="1900375">
                  <a:extLst>
                    <a:ext uri="{9D8B030D-6E8A-4147-A177-3AD203B41FA5}">
                      <a16:colId xmlns:a16="http://schemas.microsoft.com/office/drawing/2014/main" val="20000"/>
                    </a:ext>
                  </a:extLst>
                </a:gridCol>
                <a:gridCol w="3684750">
                  <a:extLst>
                    <a:ext uri="{9D8B030D-6E8A-4147-A177-3AD203B41FA5}">
                      <a16:colId xmlns:a16="http://schemas.microsoft.com/office/drawing/2014/main" val="20001"/>
                    </a:ext>
                  </a:extLst>
                </a:gridCol>
              </a:tblGrid>
              <a:tr h="613125">
                <a:tc rowSpan="5">
                  <a:txBody>
                    <a:bodyPr/>
                    <a:lstStyle/>
                    <a:p>
                      <a:pPr marL="0" marR="0" lvl="0" indent="0" algn="l" rtl="0">
                        <a:lnSpc>
                          <a:spcPct val="107000"/>
                        </a:lnSpc>
                        <a:spcBef>
                          <a:spcPts val="0"/>
                        </a:spcBef>
                        <a:spcAft>
                          <a:spcPts val="0"/>
                        </a:spcAft>
                        <a:buNone/>
                      </a:pPr>
                      <a:r>
                        <a:rPr lang="en-US" sz="1800" b="1" u="none" strike="noStrike" cap="none"/>
                        <a:t>Autoevaluación FSC CLR</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a:t>
                      </a:r>
                      <a:br>
                        <a:rPr lang="en-US" sz="1800" b="1" u="none" strike="noStrike" cap="none"/>
                      </a:br>
                      <a:r>
                        <a:rPr lang="en-US" sz="1800" b="1" u="none" strike="noStrike" cap="none"/>
                        <a:t>Anexo D</a:t>
                      </a:r>
                      <a:endParaRPr/>
                    </a:p>
                    <a:p>
                      <a:pPr marL="0" marR="0" lvl="0" indent="0" algn="l" rtl="0">
                        <a:lnSpc>
                          <a:spcPct val="107000"/>
                        </a:lnSpc>
                        <a:spcBef>
                          <a:spcPts val="0"/>
                        </a:spcBef>
                        <a:spcAft>
                          <a:spcPts val="0"/>
                        </a:spcAft>
                        <a:buNone/>
                      </a:pPr>
                      <a:endParaRPr sz="1800" b="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Elementos clave</a:t>
                      </a:r>
                      <a:endParaRPr sz="1800" b="1"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932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Para multisitios o grupos, la autoevaluación puede centralizarse. </a:t>
                      </a:r>
                      <a:endParaRPr/>
                    </a:p>
                    <a:p>
                      <a:pPr marL="0" marR="0" lvl="0" indent="0" algn="l" rtl="0">
                        <a:lnSpc>
                          <a:spcPct val="107000"/>
                        </a:lnSpc>
                        <a:spcBef>
                          <a:spcPts val="0"/>
                        </a:spcBef>
                        <a:spcAft>
                          <a:spcPts val="0"/>
                        </a:spcAft>
                        <a:buNone/>
                      </a:pP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1"/>
                  </a:ext>
                </a:extLst>
              </a:tr>
              <a:tr h="1251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El anexo D es normativo y, por tanto, el BC puede plantear una NC contra su contenido. </a:t>
                      </a:r>
                      <a:endParaRPr/>
                    </a:p>
                    <a:p>
                      <a:pPr marL="0" marR="0" lvl="0" indent="0" algn="l" rtl="0">
                        <a:lnSpc>
                          <a:spcPct val="107000"/>
                        </a:lnSpc>
                        <a:spcBef>
                          <a:spcPts val="0"/>
                        </a:spcBef>
                        <a:spcAft>
                          <a:spcPts val="0"/>
                        </a:spcAft>
                        <a:buNone/>
                      </a:pP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2"/>
                  </a:ext>
                </a:extLst>
              </a:tr>
              <a:tr h="1251000">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La autoevaluación debe estar actualizada y cumplimentada y firmada por el CH. </a:t>
                      </a:r>
                      <a:endParaRPr/>
                    </a:p>
                    <a:p>
                      <a:pPr marL="0" marR="0" lvl="0" indent="0" algn="l" rtl="0">
                        <a:lnSpc>
                          <a:spcPct val="107000"/>
                        </a:lnSpc>
                        <a:spcBef>
                          <a:spcPts val="0"/>
                        </a:spcBef>
                        <a:spcAft>
                          <a:spcPts val="0"/>
                        </a:spcAft>
                        <a:buNone/>
                      </a:pP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3"/>
                  </a:ext>
                </a:extLst>
              </a:tr>
              <a:tr h="1251000">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La autoevaluación utiliza la plantilla proporcionada por el FSC. </a:t>
                      </a:r>
                      <a:br>
                        <a:rPr lang="en-US" sz="1800" u="none" strike="noStrike" cap="none"/>
                      </a:br>
                      <a:r>
                        <a:rPr lang="en-US" sz="1800" u="none" strike="noStrike" cap="none"/>
                        <a:t>También puede utilizar su propio estilo, pero el contenido debe ser el del FSC. </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4"/>
                  </a:ext>
                </a:extLst>
              </a:tr>
            </a:tbl>
          </a:graphicData>
        </a:graphic>
      </p:graphicFrame>
      <p:graphicFrame>
        <p:nvGraphicFramePr>
          <p:cNvPr id="132" name="Google Shape;132;p13"/>
          <p:cNvGraphicFramePr/>
          <p:nvPr/>
        </p:nvGraphicFramePr>
        <p:xfrm>
          <a:off x="6586054" y="983730"/>
          <a:ext cx="3000000" cy="3000000"/>
        </p:xfrm>
        <a:graphic>
          <a:graphicData uri="http://schemas.openxmlformats.org/drawingml/2006/table">
            <a:tbl>
              <a:tblPr firstRow="1" bandCol="1">
                <a:noFill/>
                <a:tableStyleId>{8B5A0E35-6456-4E61-8242-0A8CDA91B877}</a:tableStyleId>
              </a:tblPr>
              <a:tblGrid>
                <a:gridCol w="1806225">
                  <a:extLst>
                    <a:ext uri="{9D8B030D-6E8A-4147-A177-3AD203B41FA5}">
                      <a16:colId xmlns:a16="http://schemas.microsoft.com/office/drawing/2014/main" val="20000"/>
                    </a:ext>
                  </a:extLst>
                </a:gridCol>
                <a:gridCol w="2047125">
                  <a:extLst>
                    <a:ext uri="{9D8B030D-6E8A-4147-A177-3AD203B41FA5}">
                      <a16:colId xmlns:a16="http://schemas.microsoft.com/office/drawing/2014/main" val="20001"/>
                    </a:ext>
                  </a:extLst>
                </a:gridCol>
                <a:gridCol w="1510850">
                  <a:extLst>
                    <a:ext uri="{9D8B030D-6E8A-4147-A177-3AD203B41FA5}">
                      <a16:colId xmlns:a16="http://schemas.microsoft.com/office/drawing/2014/main" val="20002"/>
                    </a:ext>
                  </a:extLst>
                </a:gridCol>
              </a:tblGrid>
              <a:tr h="683150">
                <a:tc>
                  <a:txBody>
                    <a:bodyPr/>
                    <a:lstStyle/>
                    <a:p>
                      <a:pPr marL="0" marR="0" lvl="0" indent="0" algn="l" rtl="0">
                        <a:lnSpc>
                          <a:spcPct val="107000"/>
                        </a:lnSpc>
                        <a:spcBef>
                          <a:spcPts val="0"/>
                        </a:spcBef>
                        <a:spcAft>
                          <a:spcPts val="0"/>
                        </a:spcAft>
                        <a:buNone/>
                      </a:pPr>
                      <a:r>
                        <a:rPr lang="en-US" sz="1800" b="1" u="none" strike="noStrike" cap="none"/>
                        <a:t>Qué buscar y dónde</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Con quién hablar</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Qué hacer y qué no hacer</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4645125">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Políticas y manuales</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Autoevaluación</a:t>
                      </a:r>
                      <a:endParaRPr/>
                    </a:p>
                    <a:p>
                      <a:pPr marL="0" marR="0" lvl="0" indent="0" algn="l" rtl="0">
                        <a:lnSpc>
                          <a:spcPct val="107000"/>
                        </a:lnSpc>
                        <a:spcBef>
                          <a:spcPts val="0"/>
                        </a:spcBef>
                        <a:spcAft>
                          <a:spcPts val="0"/>
                        </a:spcAft>
                        <a:buNone/>
                      </a:pPr>
                      <a:endParaRPr sz="1800" u="none" strike="noStrike" cap="none">
                        <a:latin typeface="Calibri"/>
                        <a:ea typeface="Calibri"/>
                        <a:cs typeface="Calibri"/>
                        <a:sym typeface="Calibri"/>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Representante del COC</a:t>
                      </a:r>
                      <a:endParaRPr/>
                    </a:p>
                    <a:p>
                      <a:pPr marL="0" marR="0" lvl="0" indent="0" algn="l" rtl="0">
                        <a:lnSpc>
                          <a:spcPct val="107000"/>
                        </a:lnSpc>
                        <a:spcBef>
                          <a:spcPts val="0"/>
                        </a:spcBef>
                        <a:spcAft>
                          <a:spcPts val="0"/>
                        </a:spcAft>
                        <a:buNone/>
                      </a:pPr>
                      <a:endParaRPr sz="1800" u="none" strike="noStrike" cap="none">
                        <a:latin typeface="Calibri"/>
                        <a:ea typeface="Calibri"/>
                        <a:cs typeface="Calibri"/>
                        <a:sym typeface="Calibri"/>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Verificar / evaluar la aplicación de los aspectos indicados en la Autoevaluación</a:t>
                      </a:r>
                      <a:endParaRPr sz="1400" u="none" strike="noStrike" cap="none"/>
                    </a:p>
                    <a:p>
                      <a:pPr marL="0" marR="0" lvl="0" indent="0" algn="l" rtl="0">
                        <a:lnSpc>
                          <a:spcPct val="107000"/>
                        </a:lnSpc>
                        <a:spcBef>
                          <a:spcPts val="0"/>
                        </a:spcBef>
                        <a:spcAft>
                          <a:spcPts val="0"/>
                        </a:spcAft>
                        <a:buNone/>
                      </a:pPr>
                      <a:endParaRPr sz="18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1"/>
                  </a:ext>
                </a:extLst>
              </a:tr>
            </a:tbl>
          </a:graphicData>
        </a:graphic>
      </p:graphicFrame>
      <p:sp>
        <p:nvSpPr>
          <p:cNvPr id="133" name="Google Shape;133;p13"/>
          <p:cNvSpPr txBox="1"/>
          <p:nvPr/>
        </p:nvSpPr>
        <p:spPr>
          <a:xfrm>
            <a:off x="347519" y="224905"/>
            <a:ext cx="9282256"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
        <p:nvSpPr>
          <p:cNvPr id="134" name="Google Shape;134;p13"/>
          <p:cNvSpPr/>
          <p:nvPr/>
        </p:nvSpPr>
        <p:spPr>
          <a:xfrm rot="5400000">
            <a:off x="5469130" y="3617587"/>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graphicFrame>
        <p:nvGraphicFramePr>
          <p:cNvPr id="140" name="Google Shape;140;p14"/>
          <p:cNvGraphicFramePr/>
          <p:nvPr/>
        </p:nvGraphicFramePr>
        <p:xfrm>
          <a:off x="353621" y="1103839"/>
          <a:ext cx="3000000" cy="3000000"/>
        </p:xfrm>
        <a:graphic>
          <a:graphicData uri="http://schemas.openxmlformats.org/drawingml/2006/table">
            <a:tbl>
              <a:tblPr firstRow="1" firstCol="1" bandRow="1">
                <a:noFill/>
                <a:tableStyleId>{8B5A0E35-6456-4E61-8242-0A8CDA91B877}</a:tableStyleId>
              </a:tblPr>
              <a:tblGrid>
                <a:gridCol w="1528475">
                  <a:extLst>
                    <a:ext uri="{9D8B030D-6E8A-4147-A177-3AD203B41FA5}">
                      <a16:colId xmlns:a16="http://schemas.microsoft.com/office/drawing/2014/main" val="20000"/>
                    </a:ext>
                  </a:extLst>
                </a:gridCol>
                <a:gridCol w="1658100">
                  <a:extLst>
                    <a:ext uri="{9D8B030D-6E8A-4147-A177-3AD203B41FA5}">
                      <a16:colId xmlns:a16="http://schemas.microsoft.com/office/drawing/2014/main" val="20001"/>
                    </a:ext>
                  </a:extLst>
                </a:gridCol>
                <a:gridCol w="2499350">
                  <a:extLst>
                    <a:ext uri="{9D8B030D-6E8A-4147-A177-3AD203B41FA5}">
                      <a16:colId xmlns:a16="http://schemas.microsoft.com/office/drawing/2014/main" val="20002"/>
                    </a:ext>
                  </a:extLst>
                </a:gridCol>
              </a:tblGrid>
              <a:tr h="450125">
                <a:tc rowSpan="5">
                  <a:txBody>
                    <a:bodyPr/>
                    <a:lstStyle/>
                    <a:p>
                      <a:pPr marL="0" marR="0" lvl="0" indent="0" algn="l" rtl="0">
                        <a:lnSpc>
                          <a:spcPct val="107000"/>
                        </a:lnSpc>
                        <a:spcBef>
                          <a:spcPts val="0"/>
                        </a:spcBef>
                        <a:spcAft>
                          <a:spcPts val="0"/>
                        </a:spcAft>
                        <a:buNone/>
                      </a:pPr>
                      <a:r>
                        <a:rPr lang="en-US" sz="1600" b="1" u="none" strike="noStrike" cap="none"/>
                        <a:t>Leyes nacionales</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FSC-STD- 40-004 V3-1, cláusula 7.1</a:t>
                      </a:r>
                      <a:endParaRPr sz="16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¿Por qué?</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1413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Leyes nacionales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Los convenios de la OIT suelen formar parte del marco jurídico.</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1102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Ratificación de los convenios de la OIT</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 todos los países han ratificado (aceptado cumplir) todos los convenios de la OIT, por lo que es necesario estudiarlos detenidamente.</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389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Sensibilización / Formación</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Asegúrese de que el CH conoce las leyes y las cumple.</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915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FSC CLR</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Todos los CLR FSC están respaldados por requisitos legales.</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141" name="Google Shape;141;p14"/>
          <p:cNvGraphicFramePr/>
          <p:nvPr/>
        </p:nvGraphicFramePr>
        <p:xfrm>
          <a:off x="6473456" y="1103838"/>
          <a:ext cx="3000000" cy="3000000"/>
        </p:xfrm>
        <a:graphic>
          <a:graphicData uri="http://schemas.openxmlformats.org/drawingml/2006/table">
            <a:tbl>
              <a:tblPr firstRow="1" bandCol="1">
                <a:noFill/>
                <a:tableStyleId>{8B5A0E35-6456-4E61-8242-0A8CDA91B877}</a:tableStyleId>
              </a:tblPr>
              <a:tblGrid>
                <a:gridCol w="2327650">
                  <a:extLst>
                    <a:ext uri="{9D8B030D-6E8A-4147-A177-3AD203B41FA5}">
                      <a16:colId xmlns:a16="http://schemas.microsoft.com/office/drawing/2014/main" val="20000"/>
                    </a:ext>
                  </a:extLst>
                </a:gridCol>
                <a:gridCol w="1638300">
                  <a:extLst>
                    <a:ext uri="{9D8B030D-6E8A-4147-A177-3AD203B41FA5}">
                      <a16:colId xmlns:a16="http://schemas.microsoft.com/office/drawing/2014/main" val="20001"/>
                    </a:ext>
                  </a:extLst>
                </a:gridCol>
                <a:gridCol w="1398975">
                  <a:extLst>
                    <a:ext uri="{9D8B030D-6E8A-4147-A177-3AD203B41FA5}">
                      <a16:colId xmlns:a16="http://schemas.microsoft.com/office/drawing/2014/main" val="20002"/>
                    </a:ext>
                  </a:extLst>
                </a:gridCol>
              </a:tblGrid>
              <a:tr h="549450">
                <a:tc>
                  <a:txBody>
                    <a:bodyPr/>
                    <a:lstStyle/>
                    <a:p>
                      <a:pPr marL="0" marR="0" lvl="0" indent="0" algn="l" rtl="0">
                        <a:lnSpc>
                          <a:spcPct val="107000"/>
                        </a:lnSpc>
                        <a:spcBef>
                          <a:spcPts val="0"/>
                        </a:spcBef>
                        <a:spcAft>
                          <a:spcPts val="0"/>
                        </a:spcAft>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911250">
                <a:tc>
                  <a:txBody>
                    <a:bodyPr/>
                    <a:lstStyle/>
                    <a:p>
                      <a:pPr marL="0" marR="0" lvl="0" indent="0" algn="l" rtl="0">
                        <a:lnSpc>
                          <a:spcPct val="107000"/>
                        </a:lnSpc>
                        <a:spcBef>
                          <a:spcPts val="0"/>
                        </a:spcBef>
                        <a:spcAft>
                          <a:spcPts val="0"/>
                        </a:spcAft>
                        <a:buNone/>
                      </a:pPr>
                      <a:r>
                        <a:rPr lang="en-US" sz="1600" u="none" strike="noStrike" cap="none"/>
                        <a:t>Aplicable a toda la sección 7 y a todos los CLR FSC.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Habrá algunos aspectos que no encajen claramente en ninguno de los CLR de la FSC pero que sigan representando una violación de los derechos de los trabajadores, por ejemplo, el impago al gobierno de los seguros sociales obligatorios de los trabajadores.</a:t>
                      </a:r>
                      <a:endParaRPr sz="16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jurídico (si existe)</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de nóminas</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Empleados</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Becarios </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Consulte el anexo D y remítase siempre a los requisitos legales. </a:t>
                      </a:r>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No te centres sólo en las cláusulas estándar. Ambas van juntas.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42" name="Google Shape;142;p14"/>
          <p:cNvSpPr txBox="1"/>
          <p:nvPr/>
        </p:nvSpPr>
        <p:spPr>
          <a:xfrm>
            <a:off x="367732" y="207869"/>
            <a:ext cx="9481118" cy="75882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
        <p:nvSpPr>
          <p:cNvPr id="143" name="Google Shape;143;p14"/>
          <p:cNvSpPr/>
          <p:nvPr/>
        </p:nvSpPr>
        <p:spPr>
          <a:xfrm rot="5400000">
            <a:off x="5475111" y="3570585"/>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graphicFrame>
        <p:nvGraphicFramePr>
          <p:cNvPr id="148" name="Google Shape;148;p15"/>
          <p:cNvGraphicFramePr/>
          <p:nvPr/>
        </p:nvGraphicFramePr>
        <p:xfrm>
          <a:off x="335972" y="1442274"/>
          <a:ext cx="3000000" cy="3000000"/>
        </p:xfrm>
        <a:graphic>
          <a:graphicData uri="http://schemas.openxmlformats.org/drawingml/2006/table">
            <a:tbl>
              <a:tblPr firstRow="1" firstCol="1" bandRow="1">
                <a:noFill/>
                <a:tableStyleId>{8B5A0E35-6456-4E61-8242-0A8CDA91B877}</a:tableStyleId>
              </a:tblPr>
              <a:tblGrid>
                <a:gridCol w="1712725">
                  <a:extLst>
                    <a:ext uri="{9D8B030D-6E8A-4147-A177-3AD203B41FA5}">
                      <a16:colId xmlns:a16="http://schemas.microsoft.com/office/drawing/2014/main" val="20000"/>
                    </a:ext>
                  </a:extLst>
                </a:gridCol>
                <a:gridCol w="1708575">
                  <a:extLst>
                    <a:ext uri="{9D8B030D-6E8A-4147-A177-3AD203B41FA5}">
                      <a16:colId xmlns:a16="http://schemas.microsoft.com/office/drawing/2014/main" val="20001"/>
                    </a:ext>
                  </a:extLst>
                </a:gridCol>
                <a:gridCol w="2295325">
                  <a:extLst>
                    <a:ext uri="{9D8B030D-6E8A-4147-A177-3AD203B41FA5}">
                      <a16:colId xmlns:a16="http://schemas.microsoft.com/office/drawing/2014/main" val="20002"/>
                    </a:ext>
                  </a:extLst>
                </a:gridCol>
              </a:tblGrid>
              <a:tr h="441575">
                <a:tc rowSpan="5">
                  <a:txBody>
                    <a:bodyPr/>
                    <a:lstStyle/>
                    <a:p>
                      <a:pPr marL="0" marR="0" lvl="0" indent="0" algn="l" rtl="0">
                        <a:lnSpc>
                          <a:spcPct val="107000"/>
                        </a:lnSpc>
                        <a:spcBef>
                          <a:spcPts val="0"/>
                        </a:spcBef>
                        <a:spcAft>
                          <a:spcPts val="0"/>
                        </a:spcAft>
                        <a:buNone/>
                      </a:pPr>
                      <a:r>
                        <a:rPr lang="en-US" sz="1600" b="1" u="none" strike="noStrike" cap="none"/>
                        <a:t>Trabajo infantil</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OIT C138 y C182</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FSC-STD- 40-004 V3-1, cláusula 7.2</a:t>
                      </a:r>
                      <a:endParaRPr sz="1600" b="1" i="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b="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¿Por qué?</a:t>
                      </a:r>
                      <a:endParaRPr sz="1600" b="1"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1114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Edad mínima</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Ningún empleo por debajo de los 15 años (permitido en ciertos casos según la norma FSC).</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1"/>
                  </a:ext>
                </a:extLst>
              </a:tr>
              <a:tr h="9500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Tareas peligrosas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Prohibido realizar trabajos peligrosos a los menores de 18 años (no adultos). </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1363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Legislación nacional</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Asegurarse de que el CH conoce las leyes y las cumple</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3"/>
                  </a:ext>
                </a:extLst>
              </a:tr>
              <a:tr h="8979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Peores formas de trabajo infantil</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Prohibido. </a:t>
                      </a:r>
                      <a:endParaRPr/>
                    </a:p>
                    <a:p>
                      <a:pPr marL="0" marR="0" lvl="0" indent="0" algn="l" rtl="0">
                        <a:lnSpc>
                          <a:spcPct val="107000"/>
                        </a:lnSpc>
                        <a:spcBef>
                          <a:spcPts val="0"/>
                        </a:spcBef>
                        <a:spcAft>
                          <a:spcPts val="0"/>
                        </a:spcAft>
                        <a:buNone/>
                      </a:pPr>
                      <a:r>
                        <a:rPr lang="en-US" sz="1600" u="none" strike="noStrike" cap="none">
                          <a:latin typeface="Arial"/>
                          <a:ea typeface="Arial"/>
                          <a:cs typeface="Arial"/>
                          <a:sym typeface="Arial"/>
                        </a:rPr>
                        <a:t>Véase la definición en el anexo E. </a:t>
                      </a: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149" name="Google Shape;149;p15"/>
          <p:cNvGraphicFramePr/>
          <p:nvPr/>
        </p:nvGraphicFramePr>
        <p:xfrm>
          <a:off x="6564910" y="1442274"/>
          <a:ext cx="3000000" cy="3000000"/>
        </p:xfrm>
        <a:graphic>
          <a:graphicData uri="http://schemas.openxmlformats.org/drawingml/2006/table">
            <a:tbl>
              <a:tblPr firstRow="1" bandCol="1">
                <a:noFill/>
                <a:tableStyleId>{8B5A0E35-6456-4E61-8242-0A8CDA91B877}</a:tableStyleId>
              </a:tblPr>
              <a:tblGrid>
                <a:gridCol w="2192525">
                  <a:extLst>
                    <a:ext uri="{9D8B030D-6E8A-4147-A177-3AD203B41FA5}">
                      <a16:colId xmlns:a16="http://schemas.microsoft.com/office/drawing/2014/main" val="20000"/>
                    </a:ext>
                  </a:extLst>
                </a:gridCol>
                <a:gridCol w="1612575">
                  <a:extLst>
                    <a:ext uri="{9D8B030D-6E8A-4147-A177-3AD203B41FA5}">
                      <a16:colId xmlns:a16="http://schemas.microsoft.com/office/drawing/2014/main" val="20001"/>
                    </a:ext>
                  </a:extLst>
                </a:gridCol>
                <a:gridCol w="1572850">
                  <a:extLst>
                    <a:ext uri="{9D8B030D-6E8A-4147-A177-3AD203B41FA5}">
                      <a16:colId xmlns:a16="http://schemas.microsoft.com/office/drawing/2014/main" val="20002"/>
                    </a:ext>
                  </a:extLst>
                </a:gridCol>
              </a:tblGrid>
              <a:tr h="523875">
                <a:tc>
                  <a:txBody>
                    <a:bodyPr/>
                    <a:lstStyle/>
                    <a:p>
                      <a:pPr marL="0" marR="0" lvl="0" indent="0" algn="l" rtl="0">
                        <a:lnSpc>
                          <a:spcPct val="107000"/>
                        </a:lnSpc>
                        <a:spcBef>
                          <a:spcPts val="0"/>
                        </a:spcBef>
                        <a:spcAft>
                          <a:spcPts val="0"/>
                        </a:spcAft>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244150">
                <a:tc>
                  <a:txBody>
                    <a:bodyPr/>
                    <a:lstStyle/>
                    <a:p>
                      <a:pPr marL="0" marR="0" lvl="0" indent="0" algn="l" rtl="0">
                        <a:lnSpc>
                          <a:spcPct val="107000"/>
                        </a:lnSpc>
                        <a:spcBef>
                          <a:spcPts val="0"/>
                        </a:spcBef>
                        <a:spcAft>
                          <a:spcPts val="0"/>
                        </a:spcAft>
                        <a:buNone/>
                      </a:pPr>
                      <a:r>
                        <a:rPr lang="en-US" sz="1600" u="none" strike="noStrike" cap="none"/>
                        <a:t>Documentos de identidad de los trabajadores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Contratos de trabajo</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Políticas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Registros/directorio de empleados/nóminas</a:t>
                      </a:r>
                      <a:endParaRPr sz="1600" u="none" strike="noStrike" cap="none">
                        <a:latin typeface="Avenir"/>
                        <a:ea typeface="Avenir"/>
                        <a:cs typeface="Avenir"/>
                        <a:sym typeface="Avenir"/>
                      </a:endParaRPr>
                    </a:p>
                  </a:txBody>
                  <a:tcPr marL="68575" marR="68575" marT="0" marB="0" anchor="ctr"/>
                </a:tc>
                <a:tc>
                  <a:txBody>
                    <a:bodyPr/>
                    <a:lstStyle/>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Departamento jurídico </a:t>
                      </a:r>
                      <a:br>
                        <a:rPr lang="en-US" sz="1600" u="none" strike="noStrike" cap="none"/>
                      </a:br>
                      <a:r>
                        <a:rPr lang="en-US" sz="1600" u="none" strike="noStrike" cap="none"/>
                        <a:t>(en su caso)</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Departamento de nóminas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Empleados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Becarios </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 limite los debates al equipo de certificación.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Compruebe los documentos de identidad de los trabajadores. No mire sólo las caras</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50" name="Google Shape;150;p15"/>
          <p:cNvSpPr txBox="1"/>
          <p:nvPr/>
        </p:nvSpPr>
        <p:spPr>
          <a:xfrm>
            <a:off x="311287" y="448232"/>
            <a:ext cx="8923148"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
        <p:nvSpPr>
          <p:cNvPr id="151" name="Google Shape;151;p15"/>
          <p:cNvSpPr/>
          <p:nvPr/>
        </p:nvSpPr>
        <p:spPr>
          <a:xfrm rot="5400000">
            <a:off x="5518526" y="3738033"/>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graphicFrame>
        <p:nvGraphicFramePr>
          <p:cNvPr id="156" name="Google Shape;156;p16"/>
          <p:cNvGraphicFramePr/>
          <p:nvPr/>
        </p:nvGraphicFramePr>
        <p:xfrm>
          <a:off x="340243" y="1376993"/>
          <a:ext cx="3000000" cy="3000000"/>
        </p:xfrm>
        <a:graphic>
          <a:graphicData uri="http://schemas.openxmlformats.org/drawingml/2006/table">
            <a:tbl>
              <a:tblPr firstRow="1" firstCol="1" bandRow="1">
                <a:noFill/>
                <a:tableStyleId>{8B5A0E35-6456-4E61-8242-0A8CDA91B877}</a:tableStyleId>
              </a:tblPr>
              <a:tblGrid>
                <a:gridCol w="1764700">
                  <a:extLst>
                    <a:ext uri="{9D8B030D-6E8A-4147-A177-3AD203B41FA5}">
                      <a16:colId xmlns:a16="http://schemas.microsoft.com/office/drawing/2014/main" val="20000"/>
                    </a:ext>
                  </a:extLst>
                </a:gridCol>
                <a:gridCol w="2024675">
                  <a:extLst>
                    <a:ext uri="{9D8B030D-6E8A-4147-A177-3AD203B41FA5}">
                      <a16:colId xmlns:a16="http://schemas.microsoft.com/office/drawing/2014/main" val="20001"/>
                    </a:ext>
                  </a:extLst>
                </a:gridCol>
                <a:gridCol w="1893025">
                  <a:extLst>
                    <a:ext uri="{9D8B030D-6E8A-4147-A177-3AD203B41FA5}">
                      <a16:colId xmlns:a16="http://schemas.microsoft.com/office/drawing/2014/main" val="20002"/>
                    </a:ext>
                  </a:extLst>
                </a:gridCol>
              </a:tblGrid>
              <a:tr h="516550">
                <a:tc rowSpan="5">
                  <a:txBody>
                    <a:bodyPr/>
                    <a:lstStyle/>
                    <a:p>
                      <a:pPr marL="0" marR="0" lvl="0" indent="0" algn="l" rtl="0">
                        <a:lnSpc>
                          <a:spcPct val="107000"/>
                        </a:lnSpc>
                        <a:spcBef>
                          <a:spcPts val="0"/>
                        </a:spcBef>
                        <a:spcAft>
                          <a:spcPts val="0"/>
                        </a:spcAft>
                        <a:buNone/>
                      </a:pPr>
                      <a:r>
                        <a:rPr lang="en-US" sz="1600" b="1" u="none" strike="noStrike" cap="none"/>
                        <a:t>Trabajo forzoso u obligatorio (TMO)</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OIT C029 y C105</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cláusula 7.3</a:t>
                      </a:r>
                      <a:endParaRPr sz="1600" b="1" i="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b="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¿Por qué? </a:t>
                      </a:r>
                      <a:endParaRPr sz="1600" b="1"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895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Horas extraordinarias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Las horas extraordinarias son voluntarias y se compensan correctamente. </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1"/>
                  </a:ext>
                </a:extLst>
              </a:tr>
              <a:tr h="895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Deudas y créditos con los trabajadores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La existencia señala la posible servidumbre por deudas.</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1001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Contenido de los contratos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La LCF a veces es contractual; compruebe la redacción en cuanto a consentimiento y voluntariedad. </a:t>
                      </a:r>
                      <a:endParaRPr/>
                    </a:p>
                  </a:txBody>
                  <a:tcPr marL="68575" marR="68575" marT="0" marB="0" anchor="ctr"/>
                </a:tc>
                <a:extLst>
                  <a:ext uri="{0D108BD9-81ED-4DB2-BD59-A6C34878D82A}">
                    <a16:rowId xmlns:a16="http://schemas.microsoft.com/office/drawing/2014/main" val="10003"/>
                  </a:ext>
                </a:extLst>
              </a:tr>
              <a:tr h="15422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Conservación de documentos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Los trabajadores deben tener libertad para desplazarse (y marcharse) y llevar consigo sus documentos. </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157" name="Google Shape;157;p16"/>
          <p:cNvGraphicFramePr/>
          <p:nvPr/>
        </p:nvGraphicFramePr>
        <p:xfrm>
          <a:off x="6474281" y="1376992"/>
          <a:ext cx="3000000" cy="3000000"/>
        </p:xfrm>
        <a:graphic>
          <a:graphicData uri="http://schemas.openxmlformats.org/drawingml/2006/table">
            <a:tbl>
              <a:tblPr firstRow="1" bandCol="1">
                <a:noFill/>
                <a:tableStyleId>{8B5A0E35-6456-4E61-8242-0A8CDA91B877}</a:tableStyleId>
              </a:tblPr>
              <a:tblGrid>
                <a:gridCol w="2356550">
                  <a:extLst>
                    <a:ext uri="{9D8B030D-6E8A-4147-A177-3AD203B41FA5}">
                      <a16:colId xmlns:a16="http://schemas.microsoft.com/office/drawing/2014/main" val="20000"/>
                    </a:ext>
                  </a:extLst>
                </a:gridCol>
                <a:gridCol w="1799075">
                  <a:extLst>
                    <a:ext uri="{9D8B030D-6E8A-4147-A177-3AD203B41FA5}">
                      <a16:colId xmlns:a16="http://schemas.microsoft.com/office/drawing/2014/main" val="20001"/>
                    </a:ext>
                  </a:extLst>
                </a:gridCol>
                <a:gridCol w="1275025">
                  <a:extLst>
                    <a:ext uri="{9D8B030D-6E8A-4147-A177-3AD203B41FA5}">
                      <a16:colId xmlns:a16="http://schemas.microsoft.com/office/drawing/2014/main" val="20002"/>
                    </a:ext>
                  </a:extLst>
                </a:gridCol>
              </a:tblGrid>
              <a:tr h="571100">
                <a:tc>
                  <a:txBody>
                    <a:bodyPr/>
                    <a:lstStyle/>
                    <a:p>
                      <a:pPr marL="0" marR="0" lvl="0" indent="0" algn="l" rtl="0">
                        <a:lnSpc>
                          <a:spcPct val="107000"/>
                        </a:lnSpc>
                        <a:spcBef>
                          <a:spcPts val="0"/>
                        </a:spcBef>
                        <a:spcAft>
                          <a:spcPts val="0"/>
                        </a:spcAft>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693825">
                <a:tc>
                  <a:txBody>
                    <a:bodyPr/>
                    <a:lstStyle/>
                    <a:p>
                      <a:pPr marL="0" marR="0" lvl="0" indent="0" algn="l" rtl="0">
                        <a:lnSpc>
                          <a:spcPct val="107000"/>
                        </a:lnSpc>
                        <a:spcBef>
                          <a:spcPts val="0"/>
                        </a:spcBef>
                        <a:spcAft>
                          <a:spcPts val="0"/>
                        </a:spcAft>
                        <a:buNone/>
                      </a:pPr>
                      <a:r>
                        <a:rPr lang="en-US" sz="1600" u="none" strike="noStrike" cap="none"/>
                        <a:t>Declaraciones políticas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Contratos de trabajo</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Nóminas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Registros (diarios) de asistencia al trabajo</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Softwares salariales</a:t>
                      </a:r>
                      <a:endParaRPr sz="1600" u="none" strike="noStrike" cap="none"/>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Expedientes de baja / renuncia o despido</a:t>
                      </a:r>
                      <a:endParaRPr/>
                    </a:p>
                    <a:p>
                      <a:pPr marL="0" marR="0" lvl="0" indent="0" algn="l" rtl="0">
                        <a:lnSpc>
                          <a:spcPct val="107000"/>
                        </a:lnSpc>
                        <a:spcBef>
                          <a:spcPts val="0"/>
                        </a:spcBef>
                        <a:spcAft>
                          <a:spcPts val="0"/>
                        </a:spcAft>
                        <a:buNone/>
                      </a:pPr>
                      <a:r>
                        <a:rPr lang="en-US" sz="1600" u="none" strike="noStrike" cap="none"/>
                        <a:t>Registros de reclamaciones</a:t>
                      </a:r>
                      <a:endParaRPr sz="1600" u="none" strike="noStrike" cap="none">
                        <a:latin typeface="Avenir"/>
                        <a:ea typeface="Avenir"/>
                        <a:cs typeface="Avenir"/>
                        <a:sym typeface="Avenir"/>
                      </a:endParaRPr>
                    </a:p>
                  </a:txBody>
                  <a:tcPr marL="68575" marR="68575" marT="0" marB="0" anchor="ctr"/>
                </a:tc>
                <a:tc>
                  <a:txBody>
                    <a:bodyPr/>
                    <a:lstStyle/>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Empleados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Representantes de los trabajadores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Sindicato de Trabajadores (Representantes)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Departamento jurídico</a:t>
                      </a: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 limite los debates al equipo de certificación.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Lea detenidamente los contratos de trabajo (modelo).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Revisar el cálculo de las horas extraordinarias</a:t>
                      </a:r>
                      <a:endParaRPr/>
                    </a:p>
                  </a:txBody>
                  <a:tcPr marL="68575" marR="68575" marT="0" marB="0" anchor="ctr"/>
                </a:tc>
                <a:extLst>
                  <a:ext uri="{0D108BD9-81ED-4DB2-BD59-A6C34878D82A}">
                    <a16:rowId xmlns:a16="http://schemas.microsoft.com/office/drawing/2014/main" val="10001"/>
                  </a:ext>
                </a:extLst>
              </a:tr>
            </a:tbl>
          </a:graphicData>
        </a:graphic>
      </p:graphicFrame>
      <p:sp>
        <p:nvSpPr>
          <p:cNvPr id="158" name="Google Shape;158;p16"/>
          <p:cNvSpPr txBox="1"/>
          <p:nvPr/>
        </p:nvSpPr>
        <p:spPr>
          <a:xfrm>
            <a:off x="340243" y="529666"/>
            <a:ext cx="8879840" cy="672389"/>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
        <p:nvSpPr>
          <p:cNvPr id="159" name="Google Shape;159;p16"/>
          <p:cNvSpPr/>
          <p:nvPr/>
        </p:nvSpPr>
        <p:spPr>
          <a:xfrm rot="5400000">
            <a:off x="5475111" y="3633837"/>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graphicFrame>
        <p:nvGraphicFramePr>
          <p:cNvPr id="164" name="Google Shape;164;p17"/>
          <p:cNvGraphicFramePr/>
          <p:nvPr/>
        </p:nvGraphicFramePr>
        <p:xfrm>
          <a:off x="411555" y="1058895"/>
          <a:ext cx="3000000" cy="3000000"/>
        </p:xfrm>
        <a:graphic>
          <a:graphicData uri="http://schemas.openxmlformats.org/drawingml/2006/table">
            <a:tbl>
              <a:tblPr firstRow="1" firstCol="1" bandRow="1">
                <a:noFill/>
                <a:tableStyleId>{8B5A0E35-6456-4E61-8242-0A8CDA91B877}</a:tableStyleId>
              </a:tblPr>
              <a:tblGrid>
                <a:gridCol w="1682050">
                  <a:extLst>
                    <a:ext uri="{9D8B030D-6E8A-4147-A177-3AD203B41FA5}">
                      <a16:colId xmlns:a16="http://schemas.microsoft.com/office/drawing/2014/main" val="20000"/>
                    </a:ext>
                  </a:extLst>
                </a:gridCol>
                <a:gridCol w="1733600">
                  <a:extLst>
                    <a:ext uri="{9D8B030D-6E8A-4147-A177-3AD203B41FA5}">
                      <a16:colId xmlns:a16="http://schemas.microsoft.com/office/drawing/2014/main" val="20001"/>
                    </a:ext>
                  </a:extLst>
                </a:gridCol>
                <a:gridCol w="1691375">
                  <a:extLst>
                    <a:ext uri="{9D8B030D-6E8A-4147-A177-3AD203B41FA5}">
                      <a16:colId xmlns:a16="http://schemas.microsoft.com/office/drawing/2014/main" val="20002"/>
                    </a:ext>
                  </a:extLst>
                </a:gridCol>
              </a:tblGrid>
              <a:tr h="539800">
                <a:tc rowSpan="5">
                  <a:txBody>
                    <a:bodyPr/>
                    <a:lstStyle/>
                    <a:p>
                      <a:pPr marL="0" marR="0" lvl="0" indent="0" algn="l" rtl="0">
                        <a:lnSpc>
                          <a:spcPct val="107000"/>
                        </a:lnSpc>
                        <a:spcBef>
                          <a:spcPts val="0"/>
                        </a:spcBef>
                        <a:spcAft>
                          <a:spcPts val="0"/>
                        </a:spcAft>
                        <a:buNone/>
                      </a:pPr>
                      <a:r>
                        <a:rPr lang="en-US" sz="1400" b="1" u="none" strike="noStrike" cap="none"/>
                        <a:t>Discriminación (DIS) </a:t>
                      </a:r>
                      <a:endParaRPr/>
                    </a:p>
                    <a:p>
                      <a:pPr marL="0" marR="0" lvl="0" indent="0" algn="l" rtl="0">
                        <a:lnSpc>
                          <a:spcPct val="107000"/>
                        </a:lnSpc>
                        <a:spcBef>
                          <a:spcPts val="0"/>
                        </a:spcBef>
                        <a:spcAft>
                          <a:spcPts val="0"/>
                        </a:spcAft>
                        <a:buNone/>
                      </a:pPr>
                      <a:endParaRPr sz="1400" b="1" u="none" strike="noStrike" cap="none"/>
                    </a:p>
                    <a:p>
                      <a:pPr marL="0" marR="0" lvl="0" indent="0" algn="l" rtl="0">
                        <a:lnSpc>
                          <a:spcPct val="107000"/>
                        </a:lnSpc>
                        <a:spcBef>
                          <a:spcPts val="0"/>
                        </a:spcBef>
                        <a:spcAft>
                          <a:spcPts val="0"/>
                        </a:spcAft>
                        <a:buNone/>
                      </a:pPr>
                      <a:r>
                        <a:rPr lang="en-US" sz="1400" b="1" u="none" strike="noStrike" cap="none"/>
                        <a:t>ILO C111 y C100</a:t>
                      </a:r>
                      <a:endParaRPr/>
                    </a:p>
                    <a:p>
                      <a:pPr marL="0" marR="0" lvl="0" indent="0" algn="l" rtl="0">
                        <a:lnSpc>
                          <a:spcPct val="107000"/>
                        </a:lnSpc>
                        <a:spcBef>
                          <a:spcPts val="0"/>
                        </a:spcBef>
                        <a:spcAft>
                          <a:spcPts val="0"/>
                        </a:spcAft>
                        <a:buClr>
                          <a:srgbClr val="000000"/>
                        </a:buClr>
                        <a:buSzPts val="1400"/>
                        <a:buFont typeface="Arial"/>
                        <a:buNone/>
                      </a:pPr>
                      <a:endParaRPr sz="1400" b="1" u="none" strike="noStrike" cap="none"/>
                    </a:p>
                    <a:p>
                      <a:pPr marL="0" marR="0" lvl="0" indent="0" algn="l" rtl="0">
                        <a:lnSpc>
                          <a:spcPct val="107000"/>
                        </a:lnSpc>
                        <a:spcBef>
                          <a:spcPts val="0"/>
                        </a:spcBef>
                        <a:spcAft>
                          <a:spcPts val="0"/>
                        </a:spcAft>
                        <a:buClr>
                          <a:srgbClr val="000000"/>
                        </a:buClr>
                        <a:buSzPts val="1400"/>
                        <a:buFont typeface="Arial"/>
                        <a:buNone/>
                      </a:pPr>
                      <a:r>
                        <a:rPr lang="en-US" sz="1400" b="1" u="none" strike="noStrike" cap="none"/>
                        <a:t>FSC-STD- 40-004 V3-1, cláusula 7.4</a:t>
                      </a:r>
                      <a:endParaRPr sz="14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Elementos clave</a:t>
                      </a: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¿Por qué?</a:t>
                      </a:r>
                      <a:endParaRPr sz="14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118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Discriminación legal</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Los países suelen tener normas legales sobre discriminación.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118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Género y diversidad</a:t>
                      </a:r>
                      <a:endParaRPr sz="1400" u="none" strike="noStrike" cap="none">
                        <a:latin typeface="Avenir"/>
                        <a:ea typeface="Avenir"/>
                        <a:cs typeface="Avenir"/>
                        <a:sym typeface="Avenir"/>
                      </a:endParaRPr>
                    </a:p>
                  </a:txBody>
                  <a:tcPr marL="68575" marR="68575" marT="0" marB="0" anchor="ctr">
                    <a:lnL w="12700" cap="flat" cmpd="sng">
                      <a:solidFill>
                        <a:srgbClr val="000000"/>
                      </a:solidFill>
                      <a:prstDash val="solid"/>
                      <a:round/>
                      <a:headEnd type="none" w="sm" len="sm"/>
                      <a:tailEnd type="none" w="sm" len="sm"/>
                    </a:lnL>
                  </a:tcPr>
                </a:tc>
                <a:tc>
                  <a:txBody>
                    <a:bodyPr/>
                    <a:lstStyle/>
                    <a:p>
                      <a:pPr marL="0" marR="0" lvl="0" indent="0" algn="l" rtl="0">
                        <a:lnSpc>
                          <a:spcPct val="107000"/>
                        </a:lnSpc>
                        <a:spcBef>
                          <a:spcPts val="0"/>
                        </a:spcBef>
                        <a:spcAft>
                          <a:spcPts val="0"/>
                        </a:spcAft>
                        <a:buNone/>
                      </a:pPr>
                      <a:r>
                        <a:rPr lang="en-US" sz="1400" u="none" strike="noStrike" cap="none"/>
                        <a:t>La discriminación de género es la forma más común.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212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Igualdad</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400"/>
                        <a:buFont typeface="Arial"/>
                        <a:buNone/>
                      </a:pPr>
                      <a:r>
                        <a:rPr lang="en-US" sz="1400" b="0" u="none" strike="noStrike" cap="none">
                          <a:solidFill>
                            <a:schemeClr val="dk1"/>
                          </a:solidFill>
                        </a:rPr>
                        <a:t>Compruebe si existe un trato justo e igualdad de oportunidades para todos los trabajadores. </a:t>
                      </a:r>
                      <a:endParaRPr sz="1400" b="0" i="0" u="none" strike="noStrike" cap="none">
                        <a:solidFill>
                          <a:schemeClr val="dk1"/>
                        </a:solidFill>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214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Otros (edad, discapacidad, orientación sexual, religión, etc.)</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400"/>
                        <a:buFont typeface="Arial"/>
                        <a:buNone/>
                      </a:pPr>
                      <a:r>
                        <a:rPr lang="en-US" sz="1400" b="0" u="none" strike="noStrike" cap="none">
                          <a:solidFill>
                            <a:schemeClr val="dk1"/>
                          </a:solidFill>
                        </a:rPr>
                        <a:t>Comprobar la existencia de disparidades injustas en el lugar de trabajo</a:t>
                      </a: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165" name="Google Shape;165;p17"/>
          <p:cNvGraphicFramePr/>
          <p:nvPr/>
        </p:nvGraphicFramePr>
        <p:xfrm>
          <a:off x="6226386" y="1058894"/>
          <a:ext cx="3000000" cy="3000000"/>
        </p:xfrm>
        <a:graphic>
          <a:graphicData uri="http://schemas.openxmlformats.org/drawingml/2006/table">
            <a:tbl>
              <a:tblPr firstRow="1" bandCol="1">
                <a:noFill/>
                <a:tableStyleId>{8B5A0E35-6456-4E61-8242-0A8CDA91B877}</a:tableStyleId>
              </a:tblPr>
              <a:tblGrid>
                <a:gridCol w="2374700">
                  <a:extLst>
                    <a:ext uri="{9D8B030D-6E8A-4147-A177-3AD203B41FA5}">
                      <a16:colId xmlns:a16="http://schemas.microsoft.com/office/drawing/2014/main" val="20000"/>
                    </a:ext>
                  </a:extLst>
                </a:gridCol>
                <a:gridCol w="1628775">
                  <a:extLst>
                    <a:ext uri="{9D8B030D-6E8A-4147-A177-3AD203B41FA5}">
                      <a16:colId xmlns:a16="http://schemas.microsoft.com/office/drawing/2014/main" val="20001"/>
                    </a:ext>
                  </a:extLst>
                </a:gridCol>
                <a:gridCol w="1550600">
                  <a:extLst>
                    <a:ext uri="{9D8B030D-6E8A-4147-A177-3AD203B41FA5}">
                      <a16:colId xmlns:a16="http://schemas.microsoft.com/office/drawing/2014/main" val="20002"/>
                    </a:ext>
                  </a:extLst>
                </a:gridCol>
              </a:tblGrid>
              <a:tr h="535525">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796875">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Políticas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Diversidad en los trabajadores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Registros/directorio de empleados/nóminas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CH Anuncios de vacantes/empleo</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Comparar las nóminas de trabajadores con el mismo puesto</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Ascensos y contrataciones </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Registros de reclamaciones</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jurídico</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de nóminas</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Alta dirección</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Empleados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 limite los debates al equipo de certificación.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Presta atención a aspectos como el acceso a la formación, la promoción o la remuneración.</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66" name="Google Shape;166;p17"/>
          <p:cNvSpPr txBox="1"/>
          <p:nvPr/>
        </p:nvSpPr>
        <p:spPr>
          <a:xfrm>
            <a:off x="411554" y="300069"/>
            <a:ext cx="9114533"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 </a:t>
            </a:r>
            <a:endParaRPr/>
          </a:p>
        </p:txBody>
      </p:sp>
      <p:sp>
        <p:nvSpPr>
          <p:cNvPr id="167" name="Google Shape;167;p17"/>
          <p:cNvSpPr/>
          <p:nvPr/>
        </p:nvSpPr>
        <p:spPr>
          <a:xfrm rot="5400000">
            <a:off x="5082257" y="3555749"/>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graphicFrame>
        <p:nvGraphicFramePr>
          <p:cNvPr id="172" name="Google Shape;172;p18"/>
          <p:cNvGraphicFramePr/>
          <p:nvPr/>
        </p:nvGraphicFramePr>
        <p:xfrm>
          <a:off x="536221" y="972766"/>
          <a:ext cx="3000000" cy="3000000"/>
        </p:xfrm>
        <a:graphic>
          <a:graphicData uri="http://schemas.openxmlformats.org/drawingml/2006/table">
            <a:tbl>
              <a:tblPr firstRow="1" firstCol="1" bandRow="1">
                <a:noFill/>
                <a:tableStyleId>{8B5A0E35-6456-4E61-8242-0A8CDA91B877}</a:tableStyleId>
              </a:tblPr>
              <a:tblGrid>
                <a:gridCol w="1417050">
                  <a:extLst>
                    <a:ext uri="{9D8B030D-6E8A-4147-A177-3AD203B41FA5}">
                      <a16:colId xmlns:a16="http://schemas.microsoft.com/office/drawing/2014/main" val="20000"/>
                    </a:ext>
                  </a:extLst>
                </a:gridCol>
                <a:gridCol w="1807550">
                  <a:extLst>
                    <a:ext uri="{9D8B030D-6E8A-4147-A177-3AD203B41FA5}">
                      <a16:colId xmlns:a16="http://schemas.microsoft.com/office/drawing/2014/main" val="20001"/>
                    </a:ext>
                  </a:extLst>
                </a:gridCol>
                <a:gridCol w="1799475">
                  <a:extLst>
                    <a:ext uri="{9D8B030D-6E8A-4147-A177-3AD203B41FA5}">
                      <a16:colId xmlns:a16="http://schemas.microsoft.com/office/drawing/2014/main" val="20002"/>
                    </a:ext>
                  </a:extLst>
                </a:gridCol>
              </a:tblGrid>
              <a:tr h="469550">
                <a:tc rowSpan="6">
                  <a:txBody>
                    <a:bodyPr/>
                    <a:lstStyle/>
                    <a:p>
                      <a:pPr marL="0" marR="0" lvl="0" indent="0" algn="l" rtl="0">
                        <a:lnSpc>
                          <a:spcPct val="107000"/>
                        </a:lnSpc>
                        <a:spcBef>
                          <a:spcPts val="0"/>
                        </a:spcBef>
                        <a:spcAft>
                          <a:spcPts val="0"/>
                        </a:spcAft>
                        <a:buNone/>
                      </a:pPr>
                      <a:r>
                        <a:rPr lang="en-US" sz="1600" b="1" u="none" strike="noStrike" cap="none"/>
                        <a:t>Libertad de asociación y negociación colectiva (LSA y NC)</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OIT C098</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cláusula 7.5</a:t>
                      </a:r>
                      <a:endParaRPr/>
                    </a:p>
                    <a:p>
                      <a:pPr marL="0" marR="0" lvl="0" indent="0" algn="l" rtl="0">
                        <a:lnSpc>
                          <a:spcPct val="107000"/>
                        </a:lnSpc>
                        <a:spcBef>
                          <a:spcPts val="0"/>
                        </a:spcBef>
                        <a:spcAft>
                          <a:spcPts val="0"/>
                        </a:spcAft>
                        <a:buNone/>
                      </a:pP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¿Por qué?</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650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Sindicatos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Plataformas legales para representar colectivamente a los trabajadores</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46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Convenios colectivos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Resultado de las negociaciones voluntarias.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241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Representaciones de los trabajadores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Cualquier instancia en la que los trabajadores puedan discutir cuestiones con la Dirección.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23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Mecanismo interno de reclamaciones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Indica la libertad de los trabajadores para plantear problemas (quejas). </a:t>
                      </a:r>
                      <a:endParaRPr/>
                    </a:p>
                  </a:txBody>
                  <a:tcPr marL="68575" marR="68575" marT="0" marB="0" anchor="ctr"/>
                </a:tc>
                <a:extLst>
                  <a:ext uri="{0D108BD9-81ED-4DB2-BD59-A6C34878D82A}">
                    <a16:rowId xmlns:a16="http://schemas.microsoft.com/office/drawing/2014/main" val="10004"/>
                  </a:ext>
                </a:extLst>
              </a:tr>
              <a:tr h="946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Huelga(s)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Un medio para que los trabajadores ejerzan sus derechos.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graphicFrame>
        <p:nvGraphicFramePr>
          <p:cNvPr id="173" name="Google Shape;173;p18"/>
          <p:cNvGraphicFramePr/>
          <p:nvPr/>
        </p:nvGraphicFramePr>
        <p:xfrm>
          <a:off x="6096000" y="972766"/>
          <a:ext cx="3000000" cy="3000000"/>
        </p:xfrm>
        <a:graphic>
          <a:graphicData uri="http://schemas.openxmlformats.org/drawingml/2006/table">
            <a:tbl>
              <a:tblPr firstRow="1" bandCol="1">
                <a:noFill/>
                <a:tableStyleId>{8B5A0E35-6456-4E61-8242-0A8CDA91B877}</a:tableStyleId>
              </a:tblPr>
              <a:tblGrid>
                <a:gridCol w="2618800">
                  <a:extLst>
                    <a:ext uri="{9D8B030D-6E8A-4147-A177-3AD203B41FA5}">
                      <a16:colId xmlns:a16="http://schemas.microsoft.com/office/drawing/2014/main" val="20000"/>
                    </a:ext>
                  </a:extLst>
                </a:gridCol>
                <a:gridCol w="1753175">
                  <a:extLst>
                    <a:ext uri="{9D8B030D-6E8A-4147-A177-3AD203B41FA5}">
                      <a16:colId xmlns:a16="http://schemas.microsoft.com/office/drawing/2014/main" val="20001"/>
                    </a:ext>
                  </a:extLst>
                </a:gridCol>
                <a:gridCol w="1590675">
                  <a:extLst>
                    <a:ext uri="{9D8B030D-6E8A-4147-A177-3AD203B41FA5}">
                      <a16:colId xmlns:a16="http://schemas.microsoft.com/office/drawing/2014/main" val="20002"/>
                    </a:ext>
                  </a:extLst>
                </a:gridCol>
              </a:tblGrid>
              <a:tr h="518550">
                <a:tc>
                  <a:txBody>
                    <a:bodyPr/>
                    <a:lstStyle/>
                    <a:p>
                      <a:pPr marL="0" marR="0" lvl="0" indent="0" algn="l" rtl="0">
                        <a:lnSpc>
                          <a:spcPct val="107000"/>
                        </a:lnSpc>
                        <a:spcBef>
                          <a:spcPts val="0"/>
                        </a:spcBef>
                        <a:spcAft>
                          <a:spcPts val="0"/>
                        </a:spcAft>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5111850">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Políticas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CBA (Convenios Colectivos de Trabajo)</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TdR / Funciones de los representantes de los trabajadores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TdR sindicales o notas de reuniones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Informes de los representantes de los trabajadores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Comunicación entre la dirección y los trabajadores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Registros de reclamaciones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Noticias sobre huelgas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Buzones de sugerencias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Registros de reclamaciones</a:t>
                      </a:r>
                      <a:endParaRPr sz="1600" u="none" strike="noStrike" cap="none">
                        <a:latin typeface="Avenir"/>
                        <a:ea typeface="Avenir"/>
                        <a:cs typeface="Avenir"/>
                        <a:sym typeface="Avenir"/>
                      </a:endParaRPr>
                    </a:p>
                  </a:txBody>
                  <a:tcPr marL="68575" marR="68575" marT="0" marB="0" anchor="ctr"/>
                </a:tc>
                <a:tc>
                  <a:txBody>
                    <a:bodyPr/>
                    <a:lstStyle/>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85725" marR="0" lvl="0" indent="-85725" algn="l" rtl="0">
                        <a:lnSpc>
                          <a:spcPct val="107000"/>
                        </a:lnSpc>
                        <a:spcBef>
                          <a:spcPts val="0"/>
                        </a:spcBef>
                        <a:spcAft>
                          <a:spcPts val="0"/>
                        </a:spcAft>
                        <a:buClr>
                          <a:srgbClr val="000000"/>
                        </a:buClr>
                        <a:buSzPts val="1600"/>
                        <a:buFont typeface="Arial"/>
                        <a:buNone/>
                      </a:pPr>
                      <a:endParaRPr sz="1600" u="none" strike="noStrike" cap="none"/>
                    </a:p>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Departamento jurídico</a:t>
                      </a:r>
                      <a:endParaRPr/>
                    </a:p>
                    <a:p>
                      <a:pPr marL="85725" marR="0" lvl="0" indent="0" algn="l" rtl="0">
                        <a:lnSpc>
                          <a:spcPct val="107000"/>
                        </a:lnSpc>
                        <a:spcBef>
                          <a:spcPts val="0"/>
                        </a:spcBef>
                        <a:spcAft>
                          <a:spcPts val="0"/>
                        </a:spcAft>
                        <a:buClr>
                          <a:srgbClr val="000000"/>
                        </a:buClr>
                        <a:buSzPts val="1600"/>
                        <a:buFont typeface="Arial"/>
                        <a:buNone/>
                      </a:pPr>
                      <a:endParaRPr sz="1600" u="none" strike="noStrike" cap="none"/>
                    </a:p>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Representantes de los trabajadores</a:t>
                      </a:r>
                      <a:endParaRPr/>
                    </a:p>
                    <a:p>
                      <a:pPr marL="85725" marR="0" lvl="0" indent="0" algn="l" rtl="0">
                        <a:lnSpc>
                          <a:spcPct val="107000"/>
                        </a:lnSpc>
                        <a:spcBef>
                          <a:spcPts val="0"/>
                        </a:spcBef>
                        <a:spcAft>
                          <a:spcPts val="0"/>
                        </a:spcAft>
                        <a:buClr>
                          <a:srgbClr val="000000"/>
                        </a:buClr>
                        <a:buSzPts val="1600"/>
                        <a:buFont typeface="Arial"/>
                        <a:buNone/>
                      </a:pPr>
                      <a:endParaRPr sz="1600" u="none" strike="noStrike" cap="none"/>
                    </a:p>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Representantes sindicales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Hazlo:</a:t>
                      </a:r>
                      <a:endParaRPr sz="1600" b="0" u="none" strike="noStrike" cap="none">
                        <a:solidFill>
                          <a:schemeClr val="dk1"/>
                        </a:solidFill>
                      </a:endParaRPr>
                    </a:p>
                    <a:p>
                      <a:pPr marL="285750" marR="0" lvl="0" indent="-285750" algn="l" rtl="0">
                        <a:lnSpc>
                          <a:spcPct val="107000"/>
                        </a:lnSpc>
                        <a:spcBef>
                          <a:spcPts val="0"/>
                        </a:spcBef>
                        <a:spcAft>
                          <a:spcPts val="0"/>
                        </a:spcAft>
                        <a:buClr>
                          <a:srgbClr val="000000"/>
                        </a:buClr>
                        <a:buSzPts val="1600"/>
                        <a:buFont typeface="Arial"/>
                        <a:buChar char="•"/>
                      </a:pPr>
                      <a:r>
                        <a:rPr lang="en-US" sz="1600" b="0" u="none" strike="noStrike" cap="none">
                          <a:solidFill>
                            <a:schemeClr val="dk1"/>
                          </a:solidFill>
                        </a:rPr>
                        <a:t>compruebe cómo se registran</a:t>
                      </a: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b="0" u="none" strike="noStrike" cap="none">
                          <a:solidFill>
                            <a:srgbClr val="2B2E2F"/>
                          </a:solidFill>
                        </a:rPr>
                        <a:t>triangular la información</a:t>
                      </a: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No dé por sentado que la existencia de un comité significa que es eficaz</a:t>
                      </a: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74" name="Google Shape;174;p18"/>
          <p:cNvSpPr txBox="1"/>
          <p:nvPr/>
        </p:nvSpPr>
        <p:spPr>
          <a:xfrm>
            <a:off x="536221" y="213941"/>
            <a:ext cx="8807803" cy="75882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a:t>
            </a:r>
            <a:endParaRPr/>
          </a:p>
        </p:txBody>
      </p:sp>
      <p:sp>
        <p:nvSpPr>
          <p:cNvPr id="175" name="Google Shape;175;p18"/>
          <p:cNvSpPr/>
          <p:nvPr/>
        </p:nvSpPr>
        <p:spPr>
          <a:xfrm rot="5400000">
            <a:off x="5037920" y="3678001"/>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B8C8C"/>
                </a:solidFill>
                <a:latin typeface="Avenir"/>
                <a:ea typeface="Avenir"/>
                <a:cs typeface="Avenir"/>
                <a:sym typeface="Avenir"/>
              </a:rPr>
              <a:t>2</a:t>
            </a:fld>
            <a:endParaRPr sz="1200" b="0" i="0" u="none" strike="noStrike" cap="none">
              <a:solidFill>
                <a:srgbClr val="8B8C8C"/>
              </a:solidFill>
              <a:latin typeface="Avenir"/>
              <a:ea typeface="Avenir"/>
              <a:cs typeface="Avenir"/>
              <a:sym typeface="Avenir"/>
            </a:endParaRPr>
          </a:p>
        </p:txBody>
      </p:sp>
      <p:sp>
        <p:nvSpPr>
          <p:cNvPr id="56" name="Google Shape;56;p1"/>
          <p:cNvSpPr txBox="1"/>
          <p:nvPr/>
        </p:nvSpPr>
        <p:spPr>
          <a:xfrm>
            <a:off x="885282" y="1469690"/>
            <a:ext cx="10300093" cy="4074708"/>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dirty="0">
                <a:solidFill>
                  <a:srgbClr val="2B2E2F"/>
                </a:solidFill>
                <a:latin typeface="Arial"/>
                <a:ea typeface="Arial"/>
                <a:cs typeface="Arial"/>
                <a:sym typeface="Arial"/>
              </a:rPr>
              <a:t>En </a:t>
            </a:r>
            <a:r>
              <a:rPr lang="en-US" sz="2800" b="1" i="0" u="none" strike="noStrike" cap="none" dirty="0" err="1">
                <a:solidFill>
                  <a:srgbClr val="2B2E2F"/>
                </a:solidFill>
                <a:latin typeface="Arial"/>
                <a:ea typeface="Arial"/>
                <a:cs typeface="Arial"/>
                <a:sym typeface="Arial"/>
              </a:rPr>
              <a:t>el</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Módulo</a:t>
            </a:r>
            <a:r>
              <a:rPr lang="en-US" sz="2800" b="1" i="0" u="none" strike="noStrike" cap="none" dirty="0">
                <a:solidFill>
                  <a:srgbClr val="2B2E2F"/>
                </a:solidFill>
                <a:latin typeface="Arial"/>
                <a:ea typeface="Arial"/>
                <a:cs typeface="Arial"/>
                <a:sym typeface="Arial"/>
              </a:rPr>
              <a:t> 4, </a:t>
            </a:r>
            <a:r>
              <a:rPr lang="en-US" sz="2800" b="1" i="0" u="none" strike="noStrike" cap="none" dirty="0" err="1">
                <a:solidFill>
                  <a:srgbClr val="2B2E2F"/>
                </a:solidFill>
                <a:latin typeface="Arial"/>
                <a:ea typeface="Arial"/>
                <a:cs typeface="Arial"/>
                <a:sym typeface="Arial"/>
              </a:rPr>
              <a:t>los</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participantes</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aprenderán</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los</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requisitos</a:t>
            </a:r>
            <a:r>
              <a:rPr lang="en-US" sz="2800" b="1" i="0" u="none" strike="noStrike" cap="none" dirty="0">
                <a:solidFill>
                  <a:srgbClr val="2B2E2F"/>
                </a:solidFill>
                <a:latin typeface="Arial"/>
                <a:ea typeface="Arial"/>
                <a:cs typeface="Arial"/>
                <a:sym typeface="Arial"/>
              </a:rPr>
              <a:t> clave e </a:t>
            </a:r>
            <a:r>
              <a:rPr lang="en-US" sz="2800" b="1" i="0" u="none" strike="noStrike" cap="none" dirty="0" err="1">
                <a:solidFill>
                  <a:srgbClr val="2B2E2F"/>
                </a:solidFill>
                <a:latin typeface="Arial"/>
                <a:ea typeface="Arial"/>
                <a:cs typeface="Arial"/>
                <a:sym typeface="Arial"/>
              </a:rPr>
              <a:t>importantes</a:t>
            </a:r>
            <a:r>
              <a:rPr lang="en-US" sz="2800" b="1" i="0" u="none" strike="noStrike" cap="none" dirty="0">
                <a:solidFill>
                  <a:srgbClr val="2B2E2F"/>
                </a:solidFill>
                <a:latin typeface="Arial"/>
                <a:ea typeface="Arial"/>
                <a:cs typeface="Arial"/>
                <a:sym typeface="Arial"/>
              </a:rPr>
              <a:t> de </a:t>
            </a:r>
            <a:r>
              <a:rPr lang="en-US" sz="2800" b="1" i="0" u="none" strike="noStrike" cap="none" dirty="0" err="1">
                <a:solidFill>
                  <a:srgbClr val="2B2E2F"/>
                </a:solidFill>
                <a:latin typeface="Arial"/>
                <a:ea typeface="Arial"/>
                <a:cs typeface="Arial"/>
                <a:sym typeface="Arial"/>
              </a:rPr>
              <a:t>acreditación</a:t>
            </a:r>
            <a:r>
              <a:rPr lang="en-US" sz="2800" b="1" i="0" u="none" strike="noStrike" cap="none" dirty="0">
                <a:solidFill>
                  <a:srgbClr val="2B2E2F"/>
                </a:solidFill>
                <a:latin typeface="Arial"/>
                <a:ea typeface="Arial"/>
                <a:cs typeface="Arial"/>
                <a:sym typeface="Arial"/>
              </a:rPr>
              <a:t> y </a:t>
            </a:r>
            <a:r>
              <a:rPr lang="en-US" sz="2800" b="1" i="0" u="none" strike="noStrike" cap="none" dirty="0" err="1">
                <a:solidFill>
                  <a:srgbClr val="2B2E2F"/>
                </a:solidFill>
                <a:latin typeface="Arial"/>
                <a:ea typeface="Arial"/>
                <a:cs typeface="Arial"/>
                <a:sym typeface="Arial"/>
              </a:rPr>
              <a:t>certificación</a:t>
            </a:r>
            <a:r>
              <a:rPr lang="en-US" sz="2800" b="1" i="0" u="none" strike="noStrike" cap="none" dirty="0">
                <a:solidFill>
                  <a:srgbClr val="2B2E2F"/>
                </a:solidFill>
                <a:latin typeface="Arial"/>
                <a:ea typeface="Arial"/>
                <a:cs typeface="Arial"/>
                <a:sym typeface="Arial"/>
              </a:rPr>
              <a:t> FSC que </a:t>
            </a:r>
            <a:r>
              <a:rPr lang="en-US" sz="2800" b="1" i="0" u="none" strike="noStrike" cap="none" dirty="0" err="1">
                <a:solidFill>
                  <a:srgbClr val="2B2E2F"/>
                </a:solidFill>
                <a:latin typeface="Arial"/>
                <a:ea typeface="Arial"/>
                <a:cs typeface="Arial"/>
                <a:sym typeface="Arial"/>
              </a:rPr>
              <a:t>rigen</a:t>
            </a:r>
            <a:r>
              <a:rPr lang="en-US" sz="2800" b="1" i="0" u="none" strike="noStrike" cap="none" dirty="0">
                <a:solidFill>
                  <a:srgbClr val="2B2E2F"/>
                </a:solidFill>
                <a:latin typeface="Arial"/>
                <a:ea typeface="Arial"/>
                <a:cs typeface="Arial"/>
                <a:sym typeface="Arial"/>
              </a:rPr>
              <a:t> la </a:t>
            </a:r>
            <a:r>
              <a:rPr lang="en-US" sz="2800" b="1" i="0" u="none" strike="noStrike" cap="none" dirty="0" err="1">
                <a:solidFill>
                  <a:srgbClr val="2B2E2F"/>
                </a:solidFill>
                <a:latin typeface="Arial"/>
                <a:ea typeface="Arial"/>
                <a:cs typeface="Arial"/>
                <a:sym typeface="Arial"/>
              </a:rPr>
              <a:t>evaluación</a:t>
            </a:r>
            <a:r>
              <a:rPr lang="en-US" sz="2800" b="1" i="0" u="none" strike="noStrike" cap="none" dirty="0">
                <a:solidFill>
                  <a:srgbClr val="2B2E2F"/>
                </a:solidFill>
                <a:latin typeface="Arial"/>
                <a:ea typeface="Arial"/>
                <a:cs typeface="Arial"/>
                <a:sym typeface="Arial"/>
              </a:rPr>
              <a:t> FSC CoC CLR </a:t>
            </a:r>
            <a:r>
              <a:rPr lang="en-US" sz="2800" b="1" i="0" u="none" strike="noStrike" cap="none" dirty="0" err="1">
                <a:solidFill>
                  <a:srgbClr val="2B2E2F"/>
                </a:solidFill>
                <a:latin typeface="Arial"/>
                <a:ea typeface="Arial"/>
                <a:cs typeface="Arial"/>
                <a:sym typeface="Arial"/>
              </a:rPr>
              <a:t>por</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parte</a:t>
            </a:r>
            <a:r>
              <a:rPr lang="en-US" sz="2800" b="1" i="0" u="none" strike="noStrike" cap="none" dirty="0">
                <a:solidFill>
                  <a:srgbClr val="2B2E2F"/>
                </a:solidFill>
                <a:latin typeface="Arial"/>
                <a:ea typeface="Arial"/>
                <a:cs typeface="Arial"/>
                <a:sym typeface="Arial"/>
              </a:rPr>
              <a:t> de las EC y sus </a:t>
            </a:r>
            <a:r>
              <a:rPr lang="en-US" sz="2800" b="1" i="0" u="none" strike="noStrike" cap="none" dirty="0" err="1">
                <a:solidFill>
                  <a:srgbClr val="2B2E2F"/>
                </a:solidFill>
                <a:latin typeface="Arial"/>
                <a:ea typeface="Arial"/>
                <a:cs typeface="Arial"/>
                <a:sym typeface="Arial"/>
              </a:rPr>
              <a:t>equipos</a:t>
            </a:r>
            <a:r>
              <a:rPr lang="en-US" sz="2800" b="1" i="0" u="none" strike="noStrike" cap="none" dirty="0">
                <a:solidFill>
                  <a:srgbClr val="2B2E2F"/>
                </a:solidFill>
                <a:latin typeface="Arial"/>
                <a:ea typeface="Arial"/>
                <a:cs typeface="Arial"/>
                <a:sym typeface="Arial"/>
              </a:rPr>
              <a:t> de </a:t>
            </a:r>
            <a:r>
              <a:rPr lang="en-US" sz="2800" b="1" i="0" u="none" strike="noStrike" cap="none" dirty="0" err="1">
                <a:solidFill>
                  <a:srgbClr val="2B2E2F"/>
                </a:solidFill>
                <a:latin typeface="Arial"/>
                <a:ea typeface="Arial"/>
                <a:cs typeface="Arial"/>
                <a:sym typeface="Arial"/>
              </a:rPr>
              <a:t>auditoría</a:t>
            </a:r>
            <a:r>
              <a:rPr lang="en-US" sz="2800" b="1" i="0" u="none" strike="noStrike" cap="none" dirty="0">
                <a:solidFill>
                  <a:srgbClr val="2B2E2F"/>
                </a:solidFill>
                <a:latin typeface="Arial"/>
                <a:ea typeface="Arial"/>
                <a:cs typeface="Arial"/>
                <a:sym typeface="Arial"/>
              </a:rPr>
              <a:t>.</a:t>
            </a:r>
            <a:endParaRPr dirty="0"/>
          </a:p>
          <a:p>
            <a:pPr marL="0" marR="0" lvl="0" indent="0" algn="l" rtl="0">
              <a:lnSpc>
                <a:spcPct val="90000"/>
              </a:lnSpc>
              <a:spcBef>
                <a:spcPts val="0"/>
              </a:spcBef>
              <a:spcAft>
                <a:spcPts val="0"/>
              </a:spcAft>
              <a:buClr>
                <a:schemeClr val="dk1"/>
              </a:buClr>
              <a:buSzPts val="4400"/>
              <a:buFont typeface="Avenir"/>
              <a:buNone/>
            </a:pPr>
            <a:br>
              <a:rPr lang="en-US" sz="2800" b="1" i="0" u="none" strike="noStrike" cap="none" dirty="0">
                <a:solidFill>
                  <a:srgbClr val="2B2E2F"/>
                </a:solidFill>
                <a:latin typeface="Arial"/>
                <a:ea typeface="Arial"/>
                <a:cs typeface="Arial"/>
                <a:sym typeface="Arial"/>
              </a:rPr>
            </a:br>
            <a:r>
              <a:rPr lang="en-US" sz="2800" b="1" i="0" u="none" strike="noStrike" cap="none" dirty="0">
                <a:solidFill>
                  <a:srgbClr val="2B2E2F"/>
                </a:solidFill>
                <a:latin typeface="Arial"/>
                <a:ea typeface="Arial"/>
                <a:cs typeface="Arial"/>
                <a:sym typeface="Arial"/>
              </a:rPr>
              <a:t>Este </a:t>
            </a:r>
            <a:r>
              <a:rPr lang="en-US" sz="2800" b="1" i="0" u="none" strike="noStrike" cap="none" dirty="0" err="1">
                <a:solidFill>
                  <a:srgbClr val="2B2E2F"/>
                </a:solidFill>
                <a:latin typeface="Arial"/>
                <a:ea typeface="Arial"/>
                <a:cs typeface="Arial"/>
                <a:sym typeface="Arial"/>
              </a:rPr>
              <a:t>módulo</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proporciona</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instrucciones</a:t>
            </a:r>
            <a:r>
              <a:rPr lang="en-US" sz="2800" b="1" i="0" u="none" strike="noStrike" cap="none" dirty="0">
                <a:solidFill>
                  <a:srgbClr val="2B2E2F"/>
                </a:solidFill>
                <a:latin typeface="Arial"/>
                <a:ea typeface="Arial"/>
                <a:cs typeface="Arial"/>
                <a:sym typeface="Arial"/>
              </a:rPr>
              <a:t> u </a:t>
            </a:r>
            <a:r>
              <a:rPr lang="en-US" sz="2800" b="1" i="0" u="none" strike="noStrike" cap="none" dirty="0" err="1">
                <a:solidFill>
                  <a:srgbClr val="2B2E2F"/>
                </a:solidFill>
                <a:latin typeface="Arial"/>
                <a:ea typeface="Arial"/>
                <a:cs typeface="Arial"/>
                <a:sym typeface="Arial"/>
              </a:rPr>
              <a:t>orientaciones</a:t>
            </a:r>
            <a:r>
              <a:rPr lang="en-US" sz="2800" b="1" i="0" u="none" strike="noStrike" cap="none" dirty="0">
                <a:solidFill>
                  <a:srgbClr val="2B2E2F"/>
                </a:solidFill>
                <a:latin typeface="Arial"/>
                <a:ea typeface="Arial"/>
                <a:cs typeface="Arial"/>
                <a:sym typeface="Arial"/>
              </a:rPr>
              <a:t> del FSC </a:t>
            </a:r>
            <a:r>
              <a:rPr lang="en-US" sz="2800" b="1" i="0" u="none" strike="noStrike" cap="none" dirty="0" err="1">
                <a:solidFill>
                  <a:srgbClr val="2B2E2F"/>
                </a:solidFill>
                <a:latin typeface="Arial"/>
                <a:ea typeface="Arial"/>
                <a:cs typeface="Arial"/>
                <a:sym typeface="Arial"/>
              </a:rPr>
              <a:t>sobre</a:t>
            </a:r>
            <a:r>
              <a:rPr lang="en-US" sz="2800" b="1" i="0" u="none" strike="noStrike" cap="none" dirty="0">
                <a:solidFill>
                  <a:srgbClr val="2B2E2F"/>
                </a:solidFill>
                <a:latin typeface="Arial"/>
                <a:ea typeface="Arial"/>
                <a:cs typeface="Arial"/>
                <a:sym typeface="Arial"/>
              </a:rPr>
              <a:t> la forma </a:t>
            </a:r>
            <a:r>
              <a:rPr lang="en-US" sz="2800" b="1" i="0" u="none" strike="noStrike" cap="none" dirty="0" err="1">
                <a:solidFill>
                  <a:srgbClr val="2B2E2F"/>
                </a:solidFill>
                <a:latin typeface="Arial"/>
                <a:ea typeface="Arial"/>
                <a:cs typeface="Arial"/>
                <a:sym typeface="Arial"/>
              </a:rPr>
              <a:t>en</a:t>
            </a:r>
            <a:r>
              <a:rPr lang="en-US" sz="2800" b="1" i="0" u="none" strike="noStrike" cap="none" dirty="0">
                <a:solidFill>
                  <a:srgbClr val="2B2E2F"/>
                </a:solidFill>
                <a:latin typeface="Arial"/>
                <a:ea typeface="Arial"/>
                <a:cs typeface="Arial"/>
                <a:sym typeface="Arial"/>
              </a:rPr>
              <a:t> que la EC </a:t>
            </a:r>
            <a:r>
              <a:rPr lang="en-US" sz="2800" b="1" i="0" u="none" strike="noStrike" cap="none" dirty="0" err="1">
                <a:solidFill>
                  <a:srgbClr val="2B2E2F"/>
                </a:solidFill>
                <a:latin typeface="Arial"/>
                <a:ea typeface="Arial"/>
                <a:cs typeface="Arial"/>
                <a:sym typeface="Arial"/>
              </a:rPr>
              <a:t>deberá</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evaluar</a:t>
            </a:r>
            <a:r>
              <a:rPr lang="en-US" sz="2800" b="1" i="0" u="none" strike="noStrike" cap="none" dirty="0">
                <a:solidFill>
                  <a:srgbClr val="2B2E2F"/>
                </a:solidFill>
                <a:latin typeface="Arial"/>
                <a:ea typeface="Arial"/>
                <a:cs typeface="Arial"/>
                <a:sym typeface="Arial"/>
              </a:rPr>
              <a:t> la CLR FSC, </a:t>
            </a:r>
            <a:r>
              <a:rPr lang="en-US" sz="2800" b="1" i="0" u="none" strike="noStrike" cap="none" dirty="0" err="1">
                <a:solidFill>
                  <a:srgbClr val="2B2E2F"/>
                </a:solidFill>
                <a:latin typeface="Arial"/>
                <a:ea typeface="Arial"/>
                <a:cs typeface="Arial"/>
                <a:sym typeface="Arial"/>
              </a:rPr>
              <a:t>así</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como</a:t>
            </a:r>
            <a:r>
              <a:rPr lang="en-US" sz="2800" b="1" i="0" u="none" strike="noStrike" cap="none" dirty="0">
                <a:solidFill>
                  <a:srgbClr val="2B2E2F"/>
                </a:solidFill>
                <a:latin typeface="Arial"/>
                <a:ea typeface="Arial"/>
                <a:cs typeface="Arial"/>
                <a:sym typeface="Arial"/>
              </a:rPr>
              <a:t> las </a:t>
            </a:r>
            <a:r>
              <a:rPr lang="en-US" sz="2800" b="1" i="0" u="none" strike="noStrike" cap="none" dirty="0" err="1">
                <a:solidFill>
                  <a:srgbClr val="2B2E2F"/>
                </a:solidFill>
                <a:latin typeface="Arial"/>
                <a:ea typeface="Arial"/>
                <a:cs typeface="Arial"/>
                <a:sym typeface="Arial"/>
              </a:rPr>
              <a:t>expectativas</a:t>
            </a:r>
            <a:r>
              <a:rPr lang="en-US" sz="2800" b="1" i="0" u="none" strike="noStrike" cap="none" dirty="0">
                <a:solidFill>
                  <a:srgbClr val="2B2E2F"/>
                </a:solidFill>
                <a:latin typeface="Arial"/>
                <a:ea typeface="Arial"/>
                <a:cs typeface="Arial"/>
                <a:sym typeface="Arial"/>
              </a:rPr>
              <a:t> de ASI </a:t>
            </a:r>
            <a:r>
              <a:rPr lang="en-US" sz="2800" b="1" i="0" u="none" strike="noStrike" cap="none" dirty="0" err="1">
                <a:solidFill>
                  <a:srgbClr val="2B2E2F"/>
                </a:solidFill>
                <a:latin typeface="Arial"/>
                <a:ea typeface="Arial"/>
                <a:cs typeface="Arial"/>
                <a:sym typeface="Arial"/>
              </a:rPr>
              <a:t>en</a:t>
            </a:r>
            <a:r>
              <a:rPr lang="en-US" sz="2800" b="1" i="0" u="none" strike="noStrike" cap="none" dirty="0">
                <a:solidFill>
                  <a:srgbClr val="2B2E2F"/>
                </a:solidFill>
                <a:latin typeface="Arial"/>
                <a:ea typeface="Arial"/>
                <a:cs typeface="Arial"/>
                <a:sym typeface="Arial"/>
              </a:rPr>
              <a:t> </a:t>
            </a:r>
            <a:r>
              <a:rPr lang="en-US" sz="2800" b="1" i="0" u="none" strike="noStrike" cap="none" dirty="0" err="1">
                <a:solidFill>
                  <a:srgbClr val="2B2E2F"/>
                </a:solidFill>
                <a:latin typeface="Arial"/>
                <a:ea typeface="Arial"/>
                <a:cs typeface="Arial"/>
                <a:sym typeface="Arial"/>
              </a:rPr>
              <a:t>relación</a:t>
            </a:r>
            <a:r>
              <a:rPr lang="en-US" sz="2800" b="1" i="0" u="none" strike="noStrike" cap="none" dirty="0">
                <a:solidFill>
                  <a:srgbClr val="2B2E2F"/>
                </a:solidFill>
                <a:latin typeface="Arial"/>
                <a:ea typeface="Arial"/>
                <a:cs typeface="Arial"/>
                <a:sym typeface="Arial"/>
              </a:rPr>
              <a:t> con las </a:t>
            </a:r>
            <a:r>
              <a:rPr lang="en-US" sz="2800" b="1" i="0" u="none" strike="noStrike" cap="none" dirty="0" err="1">
                <a:solidFill>
                  <a:srgbClr val="2B2E2F"/>
                </a:solidFill>
                <a:latin typeface="Arial"/>
                <a:ea typeface="Arial"/>
                <a:cs typeface="Arial"/>
                <a:sym typeface="Arial"/>
              </a:rPr>
              <a:t>pruebas</a:t>
            </a:r>
            <a:r>
              <a:rPr lang="en-US" sz="2800" b="1" i="0" u="none" strike="noStrike" cap="none" dirty="0">
                <a:solidFill>
                  <a:srgbClr val="2B2E2F"/>
                </a:solidFill>
                <a:latin typeface="Arial"/>
                <a:ea typeface="Arial"/>
                <a:cs typeface="Arial"/>
                <a:sym typeface="Arial"/>
              </a:rPr>
              <a:t> de </a:t>
            </a:r>
            <a:r>
              <a:rPr lang="en-US" sz="2800" b="1" i="0" u="none" strike="noStrike" cap="none" dirty="0" err="1">
                <a:solidFill>
                  <a:srgbClr val="2B2E2F"/>
                </a:solidFill>
                <a:latin typeface="Arial"/>
                <a:ea typeface="Arial"/>
                <a:cs typeface="Arial"/>
                <a:sym typeface="Arial"/>
              </a:rPr>
              <a:t>conformidad</a:t>
            </a:r>
            <a:r>
              <a:rPr lang="en-US" sz="2800" b="1" i="0" u="none" strike="noStrike" cap="none" dirty="0">
                <a:solidFill>
                  <a:srgbClr val="2B2E2F"/>
                </a:solidFill>
                <a:latin typeface="Arial"/>
                <a:ea typeface="Arial"/>
                <a:cs typeface="Arial"/>
                <a:sym typeface="Arial"/>
              </a:rPr>
              <a:t>. </a:t>
            </a:r>
            <a:endParaRPr dirty="0"/>
          </a:p>
          <a:p>
            <a:pPr marL="0" marR="0" lvl="0" indent="0" algn="l" rtl="0">
              <a:lnSpc>
                <a:spcPct val="90000"/>
              </a:lnSpc>
              <a:spcBef>
                <a:spcPts val="0"/>
              </a:spcBef>
              <a:spcAft>
                <a:spcPts val="0"/>
              </a:spcAft>
              <a:buClr>
                <a:schemeClr val="dk1"/>
              </a:buClr>
              <a:buSzPts val="4400"/>
              <a:buFont typeface="Avenir"/>
              <a:buNone/>
            </a:pPr>
            <a:endParaRPr sz="2800" b="1" i="0" u="none" strike="noStrike" cap="none">
              <a:solidFill>
                <a:srgbClr val="2B2E2F"/>
              </a:solidFill>
              <a:latin typeface="Avenir"/>
              <a:ea typeface="Avenir"/>
              <a:cs typeface="Avenir"/>
              <a:sym typeface="Avenir"/>
            </a:endParaRPr>
          </a:p>
          <a:p>
            <a:pPr marL="0" marR="0" lvl="0" indent="0" algn="l" rtl="0">
              <a:lnSpc>
                <a:spcPct val="90000"/>
              </a:lnSpc>
              <a:spcBef>
                <a:spcPts val="0"/>
              </a:spcBef>
              <a:spcAft>
                <a:spcPts val="0"/>
              </a:spcAft>
              <a:buClr>
                <a:schemeClr val="dk1"/>
              </a:buClr>
              <a:buSzPts val="4400"/>
              <a:buFont typeface="Avenir"/>
              <a:buNone/>
            </a:pPr>
            <a:endParaRPr sz="2800" b="1" i="0" u="none" strike="noStrike" cap="none">
              <a:solidFill>
                <a:srgbClr val="2B2E2F"/>
              </a:solidFill>
              <a:latin typeface="Avenir"/>
              <a:ea typeface="Avenir"/>
              <a:cs typeface="Avenir"/>
              <a:sym typeface="Aveni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graphicFrame>
        <p:nvGraphicFramePr>
          <p:cNvPr id="180" name="Google Shape;180;p19"/>
          <p:cNvGraphicFramePr/>
          <p:nvPr/>
        </p:nvGraphicFramePr>
        <p:xfrm>
          <a:off x="356503" y="1184142"/>
          <a:ext cx="3000000" cy="3000000"/>
        </p:xfrm>
        <a:graphic>
          <a:graphicData uri="http://schemas.openxmlformats.org/drawingml/2006/table">
            <a:tbl>
              <a:tblPr firstRow="1" firstCol="1" bandRow="1">
                <a:noFill/>
                <a:tableStyleId>{8B5A0E35-6456-4E61-8242-0A8CDA91B877}</a:tableStyleId>
              </a:tblPr>
              <a:tblGrid>
                <a:gridCol w="1515775">
                  <a:extLst>
                    <a:ext uri="{9D8B030D-6E8A-4147-A177-3AD203B41FA5}">
                      <a16:colId xmlns:a16="http://schemas.microsoft.com/office/drawing/2014/main" val="20000"/>
                    </a:ext>
                  </a:extLst>
                </a:gridCol>
                <a:gridCol w="1299050">
                  <a:extLst>
                    <a:ext uri="{9D8B030D-6E8A-4147-A177-3AD203B41FA5}">
                      <a16:colId xmlns:a16="http://schemas.microsoft.com/office/drawing/2014/main" val="20001"/>
                    </a:ext>
                  </a:extLst>
                </a:gridCol>
                <a:gridCol w="3136350">
                  <a:extLst>
                    <a:ext uri="{9D8B030D-6E8A-4147-A177-3AD203B41FA5}">
                      <a16:colId xmlns:a16="http://schemas.microsoft.com/office/drawing/2014/main" val="20002"/>
                    </a:ext>
                  </a:extLst>
                </a:gridCol>
              </a:tblGrid>
              <a:tr h="549650">
                <a:tc rowSpan="6">
                  <a:txBody>
                    <a:bodyPr/>
                    <a:lstStyle/>
                    <a:p>
                      <a:pPr marL="0" marR="0" lvl="0" indent="0" algn="l" rtl="0">
                        <a:lnSpc>
                          <a:spcPct val="107000"/>
                        </a:lnSpc>
                        <a:spcBef>
                          <a:spcPts val="0"/>
                        </a:spcBef>
                        <a:spcAft>
                          <a:spcPts val="0"/>
                        </a:spcAft>
                        <a:buNone/>
                      </a:pPr>
                      <a:r>
                        <a:rPr lang="en-US" sz="1400" b="1" u="none" strike="noStrike" cap="none"/>
                        <a:t>Evaluación del CLR FSC de los contratistas </a:t>
                      </a:r>
                      <a:endParaRPr/>
                    </a:p>
                    <a:p>
                      <a:pPr marL="0" marR="0" lvl="0" indent="0" algn="l" rtl="0">
                        <a:lnSpc>
                          <a:spcPct val="107000"/>
                        </a:lnSpc>
                        <a:spcBef>
                          <a:spcPts val="0"/>
                        </a:spcBef>
                        <a:spcAft>
                          <a:spcPts val="0"/>
                        </a:spcAft>
                        <a:buNone/>
                      </a:pPr>
                      <a:endParaRPr sz="1400" b="1" u="none" strike="noStrike" cap="none"/>
                    </a:p>
                    <a:p>
                      <a:pPr marL="0" marR="0" lvl="0" indent="0" algn="l" rtl="0">
                        <a:lnSpc>
                          <a:spcPct val="107000"/>
                        </a:lnSpc>
                        <a:spcBef>
                          <a:spcPts val="0"/>
                        </a:spcBef>
                        <a:spcAft>
                          <a:spcPts val="0"/>
                        </a:spcAft>
                        <a:buNone/>
                      </a:pPr>
                      <a:r>
                        <a:rPr lang="en-US" sz="1400" b="1" u="none" strike="noStrike" cap="none"/>
                        <a:t>FSC-ADV-40-004-23</a:t>
                      </a:r>
                      <a:endParaRPr/>
                    </a:p>
                    <a:p>
                      <a:pPr marL="0" marR="0" lvl="0" indent="0" algn="l" rtl="0">
                        <a:lnSpc>
                          <a:spcPct val="107000"/>
                        </a:lnSpc>
                        <a:spcBef>
                          <a:spcPts val="0"/>
                        </a:spcBef>
                        <a:spcAft>
                          <a:spcPts val="0"/>
                        </a:spcAft>
                        <a:buNone/>
                      </a:pPr>
                      <a:endParaRPr sz="1400" b="1" u="none" strike="noStrike" cap="none"/>
                    </a:p>
                    <a:p>
                      <a:pPr marL="0" marR="0" lvl="0" indent="0" algn="l" rtl="0">
                        <a:lnSpc>
                          <a:spcPct val="107000"/>
                        </a:lnSpc>
                        <a:spcBef>
                          <a:spcPts val="0"/>
                        </a:spcBef>
                        <a:spcAft>
                          <a:spcPts val="0"/>
                        </a:spcAft>
                        <a:buClr>
                          <a:srgbClr val="000000"/>
                        </a:buClr>
                        <a:buSzPts val="1400"/>
                        <a:buFont typeface="Arial"/>
                        <a:buNone/>
                      </a:pPr>
                      <a:r>
                        <a:rPr lang="en-US" sz="1400" b="1" u="none" strike="noStrike" cap="none"/>
                        <a:t>FSC-STD- 40-004 V3-1, cláusulas 1.6 y sección 13</a:t>
                      </a:r>
                      <a:endParaRPr/>
                    </a:p>
                    <a:p>
                      <a:pPr marL="0" marR="0" lvl="0" indent="0" algn="l" rtl="0">
                        <a:lnSpc>
                          <a:spcPct val="107000"/>
                        </a:lnSpc>
                        <a:spcBef>
                          <a:spcPts val="0"/>
                        </a:spcBef>
                        <a:spcAft>
                          <a:spcPts val="0"/>
                        </a:spcAft>
                        <a:buNone/>
                      </a:pP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Elementos clave</a:t>
                      </a: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¿Por qué?</a:t>
                      </a:r>
                      <a:endParaRPr sz="14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749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Subcontratación</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La sección 13 establece requisitos generales para los acuerdos de externalización.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138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Alcance de la certificación</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Las actividades deberán estar dentro del ámbito de certificación del COC</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9153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Muestreo</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FSC-STD-20-011 V4-2, cláusulas 9.5 y 9.6.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87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Inclusión en la autoevaluación</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CH confirma en su autoevaluación cómo han confirmado la conformidad a nivel de contratista (no FSC).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999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Evaluación de riesgos</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Evaluar el riesgo de conformidad de los contratistas con los CLR del FSC (considerar el alcance, la escala y la intensidad).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graphicFrame>
        <p:nvGraphicFramePr>
          <p:cNvPr id="181" name="Google Shape;181;p19"/>
          <p:cNvGraphicFramePr/>
          <p:nvPr/>
        </p:nvGraphicFramePr>
        <p:xfrm>
          <a:off x="6843888" y="1184141"/>
          <a:ext cx="3000000" cy="3000000"/>
        </p:xfrm>
        <a:graphic>
          <a:graphicData uri="http://schemas.openxmlformats.org/drawingml/2006/table">
            <a:tbl>
              <a:tblPr firstRow="1" bandCol="1">
                <a:noFill/>
                <a:tableStyleId>{8B5A0E35-6456-4E61-8242-0A8CDA91B877}</a:tableStyleId>
              </a:tblPr>
              <a:tblGrid>
                <a:gridCol w="1649625">
                  <a:extLst>
                    <a:ext uri="{9D8B030D-6E8A-4147-A177-3AD203B41FA5}">
                      <a16:colId xmlns:a16="http://schemas.microsoft.com/office/drawing/2014/main" val="20000"/>
                    </a:ext>
                  </a:extLst>
                </a:gridCol>
                <a:gridCol w="1374700">
                  <a:extLst>
                    <a:ext uri="{9D8B030D-6E8A-4147-A177-3AD203B41FA5}">
                      <a16:colId xmlns:a16="http://schemas.microsoft.com/office/drawing/2014/main" val="20001"/>
                    </a:ext>
                  </a:extLst>
                </a:gridCol>
                <a:gridCol w="2026125">
                  <a:extLst>
                    <a:ext uri="{9D8B030D-6E8A-4147-A177-3AD203B41FA5}">
                      <a16:colId xmlns:a16="http://schemas.microsoft.com/office/drawing/2014/main" val="20002"/>
                    </a:ext>
                  </a:extLst>
                </a:gridCol>
              </a:tblGrid>
              <a:tr h="520825">
                <a:tc>
                  <a:txBody>
                    <a:bodyPr/>
                    <a:lstStyle/>
                    <a:p>
                      <a:pPr marL="0" marR="0" lvl="0" indent="0" algn="l" rtl="0">
                        <a:lnSpc>
                          <a:spcPct val="107000"/>
                        </a:lnSpc>
                        <a:spcBef>
                          <a:spcPts val="0"/>
                        </a:spcBef>
                        <a:spcAft>
                          <a:spcPts val="0"/>
                        </a:spcAft>
                        <a:buNone/>
                      </a:pPr>
                      <a:r>
                        <a:rPr lang="en-US" sz="1400" b="1" u="none" strike="noStrike" cap="none"/>
                        <a:t>Qué buscar y dónde</a:t>
                      </a:r>
                      <a:endParaRPr sz="14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400" b="1" u="none" strike="noStrike" cap="none"/>
                        <a:t>Con quién hablar</a:t>
                      </a:r>
                      <a:endParaRPr sz="14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400" b="1" u="none" strike="noStrike" cap="none"/>
                        <a:t>Qué hacer y qué no hacer</a:t>
                      </a:r>
                      <a:endParaRPr sz="14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694200">
                <a:tc>
                  <a:txBody>
                    <a:bodyPr/>
                    <a:lstStyle/>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Políticas y Manual</a:t>
                      </a:r>
                      <a:endParaRPr/>
                    </a:p>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Acuerdos de externalización</a:t>
                      </a:r>
                      <a:endParaRPr/>
                    </a:p>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Autoevaluación</a:t>
                      </a:r>
                      <a:endParaRPr/>
                    </a:p>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Documentos de proceso y externalización</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Representante COC</a:t>
                      </a:r>
                      <a:endParaRPr/>
                    </a:p>
                    <a:p>
                      <a:pPr marL="0" marR="0" lvl="0" indent="0" algn="l" rtl="0">
                        <a:lnSpc>
                          <a:spcPct val="107000"/>
                        </a:lnSpc>
                        <a:spcBef>
                          <a:spcPts val="0"/>
                        </a:spcBef>
                        <a:spcAft>
                          <a:spcPts val="0"/>
                        </a:spcAft>
                        <a:buNone/>
                      </a:pPr>
                      <a:endParaRPr sz="1400" u="none" strike="noStrike" cap="none"/>
                    </a:p>
                    <a:p>
                      <a:pPr marL="0" marR="0" lvl="0" indent="0" algn="l" rtl="0">
                        <a:lnSpc>
                          <a:spcPct val="107000"/>
                        </a:lnSpc>
                        <a:spcBef>
                          <a:spcPts val="0"/>
                        </a:spcBef>
                        <a:spcAft>
                          <a:spcPts val="0"/>
                        </a:spcAft>
                        <a:buNone/>
                      </a:pPr>
                      <a:r>
                        <a:rPr lang="en-US" sz="1400" u="none" strike="noStrike" cap="none"/>
                        <a:t>Trabajadores contratistas</a:t>
                      </a:r>
                      <a:endParaRPr/>
                    </a:p>
                    <a:p>
                      <a:pPr marL="0" marR="0" lvl="0" indent="0" algn="l" rtl="0">
                        <a:lnSpc>
                          <a:spcPct val="107000"/>
                        </a:lnSpc>
                        <a:spcBef>
                          <a:spcPts val="0"/>
                        </a:spcBef>
                        <a:spcAft>
                          <a:spcPts val="0"/>
                        </a:spcAft>
                        <a:buNone/>
                      </a:pP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400"/>
                        <a:buFont typeface="Arial"/>
                        <a:buNone/>
                      </a:pPr>
                      <a:r>
                        <a:rPr lang="en-US" sz="1400" u="none" strike="noStrike" cap="none"/>
                        <a:t>No tome sólo muestras de contratistas de alto riesgo</a:t>
                      </a:r>
                      <a:endParaRPr sz="1400" u="none" strike="noStrike" cap="none"/>
                    </a:p>
                    <a:p>
                      <a:pPr marL="0" marR="0" lvl="0" indent="0" algn="l" rtl="0">
                        <a:lnSpc>
                          <a:spcPct val="107000"/>
                        </a:lnSpc>
                        <a:spcBef>
                          <a:spcPts val="0"/>
                        </a:spcBef>
                        <a:spcAft>
                          <a:spcPts val="0"/>
                        </a:spcAft>
                        <a:buClr>
                          <a:srgbClr val="000000"/>
                        </a:buClr>
                        <a:buSzPts val="1400"/>
                        <a:buFont typeface="Arial"/>
                        <a:buNone/>
                      </a:pPr>
                      <a:endParaRPr sz="1400" u="none" strike="noStrike" cap="none"/>
                    </a:p>
                    <a:p>
                      <a:pPr marL="0" marR="0" lvl="0" indent="0" algn="l" rtl="0">
                        <a:lnSpc>
                          <a:spcPct val="107000"/>
                        </a:lnSpc>
                        <a:spcBef>
                          <a:spcPts val="0"/>
                        </a:spcBef>
                        <a:spcAft>
                          <a:spcPts val="0"/>
                        </a:spcAft>
                        <a:buClr>
                          <a:srgbClr val="000000"/>
                        </a:buClr>
                        <a:buSzPts val="1400"/>
                        <a:buFont typeface="Arial"/>
                        <a:buNone/>
                      </a:pPr>
                      <a:r>
                        <a:rPr lang="en-US" sz="1400" u="none" strike="noStrike" cap="none"/>
                        <a:t>Realizar una visita in situ a los contratistas de alto riesgo</a:t>
                      </a:r>
                      <a:endParaRPr/>
                    </a:p>
                    <a:p>
                      <a:pPr marL="0" marR="0" lvl="0" indent="0" algn="l" rtl="0">
                        <a:lnSpc>
                          <a:spcPct val="107000"/>
                        </a:lnSpc>
                        <a:spcBef>
                          <a:spcPts val="0"/>
                        </a:spcBef>
                        <a:spcAft>
                          <a:spcPts val="0"/>
                        </a:spcAft>
                        <a:buClr>
                          <a:srgbClr val="000000"/>
                        </a:buClr>
                        <a:buSzPts val="1400"/>
                        <a:buFont typeface="Arial"/>
                        <a:buNone/>
                      </a:pPr>
                      <a:endParaRPr sz="1400" u="none" strike="noStrike" cap="none"/>
                    </a:p>
                    <a:p>
                      <a:pPr marL="0" marR="0" lvl="0" indent="0" algn="l" rtl="0">
                        <a:lnSpc>
                          <a:spcPct val="107000"/>
                        </a:lnSpc>
                        <a:spcBef>
                          <a:spcPts val="0"/>
                        </a:spcBef>
                        <a:spcAft>
                          <a:spcPts val="0"/>
                        </a:spcAft>
                        <a:buClr>
                          <a:srgbClr val="000000"/>
                        </a:buClr>
                        <a:buSzPts val="1400"/>
                        <a:buFont typeface="Arial"/>
                        <a:buNone/>
                      </a:pPr>
                      <a:r>
                        <a:rPr lang="en-US" sz="1400" u="none" strike="noStrike" cap="none"/>
                        <a:t>Hacer una revisión documental a los contratistas de bajo riesgo.</a:t>
                      </a:r>
                      <a:endParaRPr/>
                    </a:p>
                    <a:p>
                      <a:pPr marL="0" marR="0" lvl="0" indent="0" algn="l" rtl="0">
                        <a:lnSpc>
                          <a:spcPct val="107000"/>
                        </a:lnSpc>
                        <a:spcBef>
                          <a:spcPts val="0"/>
                        </a:spcBef>
                        <a:spcAft>
                          <a:spcPts val="0"/>
                        </a:spcAft>
                        <a:buNone/>
                      </a:pPr>
                      <a:endParaRPr sz="1400" u="none" strike="noStrike" cap="none"/>
                    </a:p>
                    <a:p>
                      <a:pPr marL="0" marR="0" lvl="0" indent="0" algn="l" rtl="0">
                        <a:lnSpc>
                          <a:spcPct val="107000"/>
                        </a:lnSpc>
                        <a:spcBef>
                          <a:spcPts val="0"/>
                        </a:spcBef>
                        <a:spcAft>
                          <a:spcPts val="0"/>
                        </a:spcAft>
                        <a:buNone/>
                      </a:pPr>
                      <a:r>
                        <a:rPr lang="en-US" sz="1400" u="none" strike="noStrike" cap="none"/>
                        <a:t>Tenga en cuenta que los contratistas con sistemas de verificación equivalentes están exentos.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82" name="Google Shape;182;p19"/>
          <p:cNvSpPr/>
          <p:nvPr/>
        </p:nvSpPr>
        <p:spPr>
          <a:xfrm rot="5400000">
            <a:off x="5785556" y="3815644"/>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3" name="Google Shape;183;p19"/>
          <p:cNvSpPr txBox="1"/>
          <p:nvPr/>
        </p:nvSpPr>
        <p:spPr>
          <a:xfrm>
            <a:off x="411554" y="300069"/>
            <a:ext cx="9114533"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graphicFrame>
        <p:nvGraphicFramePr>
          <p:cNvPr id="188" name="Google Shape;188;p20"/>
          <p:cNvGraphicFramePr/>
          <p:nvPr/>
        </p:nvGraphicFramePr>
        <p:xfrm>
          <a:off x="448054" y="1207470"/>
          <a:ext cx="3000000" cy="3000000"/>
        </p:xfrm>
        <a:graphic>
          <a:graphicData uri="http://schemas.openxmlformats.org/drawingml/2006/table">
            <a:tbl>
              <a:tblPr firstRow="1" firstCol="1" bandRow="1">
                <a:noFill/>
                <a:tableStyleId>{8B5A0E35-6456-4E61-8242-0A8CDA91B877}</a:tableStyleId>
              </a:tblPr>
              <a:tblGrid>
                <a:gridCol w="1631125">
                  <a:extLst>
                    <a:ext uri="{9D8B030D-6E8A-4147-A177-3AD203B41FA5}">
                      <a16:colId xmlns:a16="http://schemas.microsoft.com/office/drawing/2014/main" val="20000"/>
                    </a:ext>
                  </a:extLst>
                </a:gridCol>
                <a:gridCol w="1334550">
                  <a:extLst>
                    <a:ext uri="{9D8B030D-6E8A-4147-A177-3AD203B41FA5}">
                      <a16:colId xmlns:a16="http://schemas.microsoft.com/office/drawing/2014/main" val="20001"/>
                    </a:ext>
                  </a:extLst>
                </a:gridCol>
                <a:gridCol w="2639950">
                  <a:extLst>
                    <a:ext uri="{9D8B030D-6E8A-4147-A177-3AD203B41FA5}">
                      <a16:colId xmlns:a16="http://schemas.microsoft.com/office/drawing/2014/main" val="20002"/>
                    </a:ext>
                  </a:extLst>
                </a:gridCol>
              </a:tblGrid>
              <a:tr h="627625">
                <a:tc rowSpan="4">
                  <a:txBody>
                    <a:bodyPr/>
                    <a:lstStyle/>
                    <a:p>
                      <a:pPr marL="0" marR="0" lvl="0" indent="0" algn="l" rtl="0">
                        <a:lnSpc>
                          <a:spcPct val="107000"/>
                        </a:lnSpc>
                        <a:spcBef>
                          <a:spcPts val="0"/>
                        </a:spcBef>
                        <a:spcAft>
                          <a:spcPts val="0"/>
                        </a:spcAft>
                        <a:buNone/>
                      </a:pPr>
                      <a:r>
                        <a:rPr lang="en-US" sz="1600" b="1" u="none" strike="noStrike" cap="none"/>
                        <a:t>Sistemas de verificación aprobados por el FSC</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FSC-ADV-40-004 - 24</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Cláusulas 1.6, 1.11, Sección 7 y Anexo D</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Elementos clave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Intención </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24861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Sistema de verificación aprobado por el FSC</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Esquemas de verificación de terceros reconocidos como parcial o totalmente equivalentes a los requisitos que conllevan los CLR del FSC.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8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¿Qué régimen o regímenes?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SA8000:2014</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458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Evaluación</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La EC puede renunciar a la evaluación del CLR FSC si el certificado del Esquema Aprobado es válido en el momento de la auditoría</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graphicFrame>
        <p:nvGraphicFramePr>
          <p:cNvPr id="189" name="Google Shape;189;p20"/>
          <p:cNvGraphicFramePr/>
          <p:nvPr/>
        </p:nvGraphicFramePr>
        <p:xfrm>
          <a:off x="6561666" y="1207470"/>
          <a:ext cx="3000000" cy="3000000"/>
        </p:xfrm>
        <a:graphic>
          <a:graphicData uri="http://schemas.openxmlformats.org/drawingml/2006/table">
            <a:tbl>
              <a:tblPr firstRow="1" bandCol="1">
                <a:noFill/>
                <a:tableStyleId>{8B5A0E35-6456-4E61-8242-0A8CDA91B877}</a:tableStyleId>
              </a:tblPr>
              <a:tblGrid>
                <a:gridCol w="2197000">
                  <a:extLst>
                    <a:ext uri="{9D8B030D-6E8A-4147-A177-3AD203B41FA5}">
                      <a16:colId xmlns:a16="http://schemas.microsoft.com/office/drawing/2014/main" val="20000"/>
                    </a:ext>
                  </a:extLst>
                </a:gridCol>
                <a:gridCol w="1532450">
                  <a:extLst>
                    <a:ext uri="{9D8B030D-6E8A-4147-A177-3AD203B41FA5}">
                      <a16:colId xmlns:a16="http://schemas.microsoft.com/office/drawing/2014/main" val="20001"/>
                    </a:ext>
                  </a:extLst>
                </a:gridCol>
                <a:gridCol w="1453675">
                  <a:extLst>
                    <a:ext uri="{9D8B030D-6E8A-4147-A177-3AD203B41FA5}">
                      <a16:colId xmlns:a16="http://schemas.microsoft.com/office/drawing/2014/main" val="20002"/>
                    </a:ext>
                  </a:extLst>
                </a:gridCol>
              </a:tblGrid>
              <a:tr h="631725">
                <a:tc>
                  <a:txBody>
                    <a:bodyPr/>
                    <a:lstStyle/>
                    <a:p>
                      <a:pPr marL="0" marR="0" lvl="0" indent="0" algn="l" rtl="0">
                        <a:lnSpc>
                          <a:spcPct val="107000"/>
                        </a:lnSpc>
                        <a:spcBef>
                          <a:spcPts val="0"/>
                        </a:spcBef>
                        <a:spcAft>
                          <a:spcPts val="0"/>
                        </a:spcAft>
                        <a:buNone/>
                      </a:pPr>
                      <a:r>
                        <a:rPr lang="en-US" sz="1600" b="1" u="none" strike="noStrike" cap="none"/>
                        <a:t>Qué buscar y dónde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Con quién hablar</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Qué hacer y qué no hacer</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614200">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Políticas</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Certificado SA8000:2014</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Informes de auditoría SA8000:2014</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Aún deben realizarse entrevistas al personal. </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Equipo de certificación / Representante COC</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Departamento de RRHH</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Hazlo:</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Incluya la referencia en el informe.</a:t>
                      </a: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Verificar la autenticidad del certificado. </a:t>
                      </a: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190" name="Google Shape;190;p20"/>
          <p:cNvSpPr/>
          <p:nvPr/>
        </p:nvSpPr>
        <p:spPr>
          <a:xfrm rot="5400000">
            <a:off x="5517445" y="3620514"/>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1" name="Google Shape;191;p20"/>
          <p:cNvSpPr txBox="1"/>
          <p:nvPr/>
        </p:nvSpPr>
        <p:spPr>
          <a:xfrm>
            <a:off x="411554" y="300069"/>
            <a:ext cx="9114533" cy="758825"/>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Auditoría de los CLR FSC - Guía de mejores prácticas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animEffect transition="in" filter="fade">
                                      <p:cBhvr>
                                        <p:cTn id="7" dur="5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B8C8C"/>
                </a:solidFill>
                <a:latin typeface="Avenir"/>
                <a:ea typeface="Avenir"/>
                <a:cs typeface="Avenir"/>
                <a:sym typeface="Avenir"/>
              </a:rPr>
              <a:t>22</a:t>
            </a:fld>
            <a:endParaRPr sz="1200" b="0" i="0" u="none" strike="noStrike" cap="none">
              <a:solidFill>
                <a:srgbClr val="8B8C8C"/>
              </a:solidFill>
              <a:latin typeface="Avenir"/>
              <a:ea typeface="Avenir"/>
              <a:cs typeface="Avenir"/>
              <a:sym typeface="Avenir"/>
            </a:endParaRPr>
          </a:p>
        </p:txBody>
      </p:sp>
      <p:sp>
        <p:nvSpPr>
          <p:cNvPr id="197" name="Google Shape;197;p21"/>
          <p:cNvSpPr txBox="1">
            <a:spLocks noGrp="1"/>
          </p:cNvSpPr>
          <p:nvPr>
            <p:ph type="ctrTitle" idx="4294967295"/>
          </p:nvPr>
        </p:nvSpPr>
        <p:spPr>
          <a:xfrm>
            <a:off x="526806" y="2767012"/>
            <a:ext cx="8388594" cy="1323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Módulo 4.3</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Preguntas prácticas de la entrevista FSC CLR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2"/>
          <p:cNvSpPr txBox="1">
            <a:spLocks noGrp="1"/>
          </p:cNvSpPr>
          <p:nvPr>
            <p:ph type="title" idx="4294967295"/>
          </p:nvPr>
        </p:nvSpPr>
        <p:spPr>
          <a:xfrm>
            <a:off x="441081" y="677863"/>
            <a:ext cx="10515600"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Ejemplo de preguntas de entrevista para el RLC:</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Libertad sindical y negociación colectiva</a:t>
            </a:r>
            <a:endParaRPr/>
          </a:p>
        </p:txBody>
      </p:sp>
      <p:sp>
        <p:nvSpPr>
          <p:cNvPr id="203" name="Google Shape;203;p22"/>
          <p:cNvSpPr txBox="1">
            <a:spLocks noGrp="1"/>
          </p:cNvSpPr>
          <p:nvPr>
            <p:ph type="body" idx="4294967295"/>
          </p:nvPr>
        </p:nvSpPr>
        <p:spPr>
          <a:xfrm>
            <a:off x="441080" y="1828799"/>
            <a:ext cx="3671888" cy="4572000"/>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Departamento de RRHH / Dirección</a:t>
            </a:r>
            <a:endParaRPr/>
          </a:p>
          <a:p>
            <a:pPr marL="457200" marR="0" lvl="0" indent="-406400" algn="l" rtl="0">
              <a:lnSpc>
                <a:spcPct val="90000"/>
              </a:lnSpc>
              <a:spcBef>
                <a:spcPts val="1000"/>
              </a:spcBef>
              <a:spcAft>
                <a:spcPts val="0"/>
              </a:spcAft>
              <a:buClr>
                <a:schemeClr val="dk1"/>
              </a:buClr>
              <a:buSzPts val="2800"/>
              <a:buFont typeface="Arial"/>
              <a:buChar char="•"/>
            </a:pPr>
            <a:r>
              <a:rPr lang="en-US" sz="1800">
                <a:latin typeface="Arial"/>
                <a:ea typeface="Arial"/>
                <a:cs typeface="Arial"/>
                <a:sym typeface="Arial"/>
              </a:rPr>
              <a:t>¿Existe un sindicato reconocido en la obra? En caso afirmativo, ¿cómo se llama y qué porcentaje de trabajadores están afiliados? En caso negativo, ¿qué sistemas alternativos existen para representar a los trabajadores? </a:t>
            </a:r>
            <a:endParaRPr/>
          </a:p>
          <a:p>
            <a:pPr marL="457200" marR="0" lvl="0" indent="-406400" algn="l" rtl="0">
              <a:lnSpc>
                <a:spcPct val="90000"/>
              </a:lnSpc>
              <a:spcBef>
                <a:spcPts val="1000"/>
              </a:spcBef>
              <a:spcAft>
                <a:spcPts val="0"/>
              </a:spcAft>
              <a:buClr>
                <a:schemeClr val="dk1"/>
              </a:buClr>
              <a:buSzPts val="2800"/>
              <a:buFont typeface="Arial"/>
              <a:buChar char="•"/>
            </a:pPr>
            <a:r>
              <a:rPr lang="en-US" sz="1800">
                <a:latin typeface="Arial"/>
                <a:ea typeface="Arial"/>
                <a:cs typeface="Arial"/>
                <a:sym typeface="Arial"/>
              </a:rPr>
              <a:t>¿Cuándo se celebraron las últimas elecciones a representantes de los trabajadores y cómo se gestionaron? </a:t>
            </a:r>
            <a:endParaRPr/>
          </a:p>
        </p:txBody>
      </p:sp>
      <p:sp>
        <p:nvSpPr>
          <p:cNvPr id="204" name="Google Shape;204;p22"/>
          <p:cNvSpPr txBox="1"/>
          <p:nvPr/>
        </p:nvSpPr>
        <p:spPr>
          <a:xfrm>
            <a:off x="4183555" y="1828799"/>
            <a:ext cx="3824889" cy="4351338"/>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Representantes de los trabajadores / Representantes sindicales</a:t>
            </a:r>
            <a:endParaRPr sz="1800" b="1" i="0" u="none" strike="noStrike" cap="none">
              <a:solidFill>
                <a:schemeClr val="dk1"/>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¿Cómo fue elegido para este cargo?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 qué frecuencia celebra reuniones?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¿De qué temas hablan?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¿Cómo se relaciona con la dirección?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¿Conserva registros de sus peticiones o acuerdos? </a:t>
            </a:r>
            <a:endParaRPr sz="1800" b="0" i="0" u="none" strike="noStrike" cap="none">
              <a:solidFill>
                <a:srgbClr val="2B2E2F"/>
              </a:solidFill>
              <a:latin typeface="Arial"/>
              <a:ea typeface="Arial"/>
              <a:cs typeface="Arial"/>
              <a:sym typeface="Arial"/>
            </a:endParaRPr>
          </a:p>
        </p:txBody>
      </p:sp>
      <p:sp>
        <p:nvSpPr>
          <p:cNvPr id="205" name="Google Shape;205;p22"/>
          <p:cNvSpPr txBox="1"/>
          <p:nvPr/>
        </p:nvSpPr>
        <p:spPr>
          <a:xfrm>
            <a:off x="7926030" y="1828799"/>
            <a:ext cx="3824889" cy="481224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Empleados/Trabajadores</a:t>
            </a:r>
            <a:endParaRPr sz="1800" b="1" i="0" u="none" strike="noStrike" cap="none">
              <a:solidFill>
                <a:schemeClr val="dk1"/>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¿Conoce algún sindicato o representante de los trabajadores?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¿Sabe el nombre y a quién dirigirse?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¿Cómo fueron elegidos?</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¿Qué haría si tuviera una queja?</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¿Puede afiliarse al sindicato que desee? </a:t>
            </a:r>
            <a:endParaRPr sz="1800" b="0" i="0" u="none" strike="noStrike" cap="none">
              <a:solidFill>
                <a:srgbClr val="2B2E2F"/>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3"/>
          <p:cNvSpPr txBox="1">
            <a:spLocks noGrp="1"/>
          </p:cNvSpPr>
          <p:nvPr>
            <p:ph type="title" idx="4294967295"/>
          </p:nvPr>
        </p:nvSpPr>
        <p:spPr>
          <a:xfrm>
            <a:off x="539262" y="381000"/>
            <a:ext cx="10515600" cy="7604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Ejemplos de preguntas para entrevistas sobre el RLC:</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Trabajo infantil</a:t>
            </a:r>
            <a:endParaRPr sz="2800">
              <a:solidFill>
                <a:schemeClr val="dk1"/>
              </a:solidFill>
              <a:latin typeface="Arial"/>
              <a:ea typeface="Arial"/>
              <a:cs typeface="Arial"/>
              <a:sym typeface="Arial"/>
            </a:endParaRPr>
          </a:p>
        </p:txBody>
      </p:sp>
      <p:sp>
        <p:nvSpPr>
          <p:cNvPr id="211" name="Google Shape;211;p23"/>
          <p:cNvSpPr txBox="1">
            <a:spLocks noGrp="1"/>
          </p:cNvSpPr>
          <p:nvPr>
            <p:ph type="body" idx="4294967295"/>
          </p:nvPr>
        </p:nvSpPr>
        <p:spPr>
          <a:xfrm>
            <a:off x="539262" y="1444625"/>
            <a:ext cx="3362325" cy="4927600"/>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Departamento de RRHH / Dirección (Política)</a:t>
            </a:r>
            <a:endParaRPr/>
          </a:p>
          <a:p>
            <a:pPr marL="533400" lvl="1" indent="-381000" algn="l" rtl="0">
              <a:lnSpc>
                <a:spcPct val="90000"/>
              </a:lnSpc>
              <a:spcBef>
                <a:spcPts val="500"/>
              </a:spcBef>
              <a:spcAft>
                <a:spcPts val="0"/>
              </a:spcAft>
              <a:buSzPts val="2400"/>
              <a:buChar char="•"/>
            </a:pPr>
            <a:r>
              <a:rPr lang="en-US" sz="1800">
                <a:latin typeface="Arial"/>
                <a:ea typeface="Arial"/>
                <a:cs typeface="Arial"/>
                <a:sym typeface="Arial"/>
              </a:rPr>
              <a:t>¿Cuál es la política de la empresa en materia de edad mínima? </a:t>
            </a:r>
            <a:endParaRPr/>
          </a:p>
          <a:p>
            <a:pPr marL="533400" lvl="1" indent="-381000" algn="l" rtl="0">
              <a:lnSpc>
                <a:spcPct val="90000"/>
              </a:lnSpc>
              <a:spcBef>
                <a:spcPts val="500"/>
              </a:spcBef>
              <a:spcAft>
                <a:spcPts val="0"/>
              </a:spcAft>
              <a:buSzPts val="2400"/>
              <a:buChar char="•"/>
            </a:pPr>
            <a:r>
              <a:rPr lang="en-US" sz="1800">
                <a:latin typeface="Arial"/>
                <a:ea typeface="Arial"/>
                <a:cs typeface="Arial"/>
                <a:sym typeface="Arial"/>
              </a:rPr>
              <a:t>¿Cómo ha comunicado esta política a los trabajadores?</a:t>
            </a:r>
            <a:endParaRPr/>
          </a:p>
          <a:p>
            <a:pPr marL="533400" lvl="1" indent="-381000" algn="l" rtl="0">
              <a:lnSpc>
                <a:spcPct val="90000"/>
              </a:lnSpc>
              <a:spcBef>
                <a:spcPts val="500"/>
              </a:spcBef>
              <a:spcAft>
                <a:spcPts val="0"/>
              </a:spcAft>
              <a:buSzPts val="2400"/>
              <a:buChar char="•"/>
            </a:pPr>
            <a:r>
              <a:rPr lang="en-US" sz="1800">
                <a:latin typeface="Arial"/>
                <a:ea typeface="Arial"/>
                <a:cs typeface="Arial"/>
                <a:sym typeface="Arial"/>
              </a:rPr>
              <a:t>¿Cómo se comprueba que los trabajadores cumplen el requisito de edad mínima? ¿Quién lo hace y dónde se almacena la información?</a:t>
            </a:r>
            <a:endParaRPr/>
          </a:p>
        </p:txBody>
      </p:sp>
      <p:sp>
        <p:nvSpPr>
          <p:cNvPr id="212" name="Google Shape;212;p23"/>
          <p:cNvSpPr txBox="1"/>
          <p:nvPr/>
        </p:nvSpPr>
        <p:spPr>
          <a:xfrm>
            <a:off x="4249859" y="1549993"/>
            <a:ext cx="3682714" cy="3119998"/>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Trabajadores / Representantes sindicales</a:t>
            </a:r>
            <a:endParaRPr sz="1800" b="1"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¿Conoce las políticas de la empresa en materia de derechos de los trabajadores?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¿Ha visto alguna vez niños en la fábrica? En caso afirmativo, ¿en qué circunstancias? </a:t>
            </a:r>
            <a:endParaRPr sz="1800" b="0" i="0" u="none" strike="noStrike" cap="none">
              <a:solidFill>
                <a:srgbClr val="2B2E2F"/>
              </a:solidFill>
              <a:latin typeface="Arial"/>
              <a:ea typeface="Arial"/>
              <a:cs typeface="Arial"/>
              <a:sym typeface="Arial"/>
            </a:endParaRPr>
          </a:p>
        </p:txBody>
      </p:sp>
      <p:sp>
        <p:nvSpPr>
          <p:cNvPr id="213" name="Google Shape;213;p23"/>
          <p:cNvSpPr txBox="1"/>
          <p:nvPr/>
        </p:nvSpPr>
        <p:spPr>
          <a:xfrm>
            <a:off x="8249994" y="1549993"/>
            <a:ext cx="3593451" cy="383687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Empleados/Trabajadores</a:t>
            </a:r>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¿Cuándo empezó a trabajar aquí?</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¿Qué documentos le pidieron?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¿Conoce alguna política de la empresa sobre el empleo de niños? </a:t>
            </a:r>
            <a:endParaRPr sz="1800" b="0" i="0" u="none" strike="noStrike" cap="none">
              <a:solidFill>
                <a:srgbClr val="2B2E2F"/>
              </a:solidFill>
              <a:latin typeface="Arial"/>
              <a:ea typeface="Arial"/>
              <a:cs typeface="Arial"/>
              <a:sym typeface="Arial"/>
            </a:endParaRPr>
          </a:p>
          <a:p>
            <a:pPr marL="457200" marR="0" lvl="1" indent="0" algn="l" rtl="0">
              <a:lnSpc>
                <a:spcPct val="90000"/>
              </a:lnSpc>
              <a:spcBef>
                <a:spcPts val="500"/>
              </a:spcBef>
              <a:spcAft>
                <a:spcPts val="0"/>
              </a:spcAft>
              <a:buClr>
                <a:schemeClr val="dk1"/>
              </a:buClr>
              <a:buSzPts val="1800"/>
              <a:buFont typeface="Arial"/>
              <a:buNone/>
            </a:pPr>
            <a:endParaRPr sz="1800" b="0" i="0" u="none" strike="noStrike" cap="none">
              <a:solidFill>
                <a:srgbClr val="2B2E2F"/>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4"/>
          <p:cNvSpPr txBox="1">
            <a:spLocks noGrp="1"/>
          </p:cNvSpPr>
          <p:nvPr>
            <p:ph type="title" idx="4294967295"/>
          </p:nvPr>
        </p:nvSpPr>
        <p:spPr>
          <a:xfrm>
            <a:off x="539262" y="377825"/>
            <a:ext cx="11193463" cy="817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Ejemplos de preguntas de la entrevista del CLR:</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Trabajo forzoso</a:t>
            </a:r>
            <a:endParaRPr sz="2800">
              <a:solidFill>
                <a:schemeClr val="dk1"/>
              </a:solidFill>
              <a:latin typeface="Arial"/>
              <a:ea typeface="Arial"/>
              <a:cs typeface="Arial"/>
              <a:sym typeface="Arial"/>
            </a:endParaRPr>
          </a:p>
        </p:txBody>
      </p:sp>
      <p:sp>
        <p:nvSpPr>
          <p:cNvPr id="219" name="Google Shape;219;p24"/>
          <p:cNvSpPr txBox="1">
            <a:spLocks noGrp="1"/>
          </p:cNvSpPr>
          <p:nvPr>
            <p:ph type="body" idx="4294967295"/>
          </p:nvPr>
        </p:nvSpPr>
        <p:spPr>
          <a:xfrm>
            <a:off x="539262" y="1492250"/>
            <a:ext cx="5543550" cy="4327525"/>
          </a:xfrm>
          <a:prstGeom prst="rect">
            <a:avLst/>
          </a:prstGeom>
          <a:noFill/>
          <a:ln>
            <a:noFill/>
          </a:ln>
        </p:spPr>
        <p:txBody>
          <a:bodyPr spcFirstLastPara="1" wrap="square" lIns="91425" tIns="45700" rIns="91425" bIns="45700" anchor="t" anchorCtr="0">
            <a:normAutofit lnSpcReduction="10000"/>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Departamento de RRHH / Dirección (Política)</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¿Cuál es la política de la empresa en materia de trabajo forzoso?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lo ha comunicado a los proveedores de mano de obra y a los contratistas?</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¿Qué ocurre cuando un trabajador quiere dejar el trabajo?</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se paga a los trabajadores? ¿En qué se basan los cálculos salariales?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¿Conserva usted documentos de los trabajadores?</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se organizan los permisos anuales (Vacaciones)?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¿Cuál es el proceso de concesión de préstamos a los trabajadores? </a:t>
            </a:r>
            <a:endParaRPr/>
          </a:p>
        </p:txBody>
      </p:sp>
      <p:sp>
        <p:nvSpPr>
          <p:cNvPr id="220" name="Google Shape;220;p24"/>
          <p:cNvSpPr txBox="1"/>
          <p:nvPr/>
        </p:nvSpPr>
        <p:spPr>
          <a:xfrm>
            <a:off x="6100296" y="1492892"/>
            <a:ext cx="5869649" cy="4326129"/>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Empleados/Trabajadores/Representantes de los trabajadores</a:t>
            </a:r>
            <a:endParaRPr sz="1800" b="1"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¿Qué documentos le pidieron cuando empezó a trabajar?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¿Conserva la empresa sus documentos personales?</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¿Qué tienes que hacer si quieres irte a casa o dejar el trabajo?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¿Conoce las políticas de la empresa en materia de derechos de los trabajadores?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¿Tiene un contrato? ¿Puede explicarme qué dice?</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¿Tiene nómina? ¿Comprende el contenido, puede explicarlo, por favor?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¿Toma usted vacaciones anuales y cuándo fue la última vez que las tomó? </a:t>
            </a:r>
            <a:endParaRPr sz="1800" b="0" i="0" u="none" strike="noStrike" cap="none">
              <a:solidFill>
                <a:srgbClr val="2B2E2F"/>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a:solidFill>
                <a:srgbClr val="2B2E2F"/>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5"/>
          <p:cNvSpPr txBox="1">
            <a:spLocks noGrp="1"/>
          </p:cNvSpPr>
          <p:nvPr>
            <p:ph type="title" idx="4294967295"/>
          </p:nvPr>
        </p:nvSpPr>
        <p:spPr>
          <a:xfrm>
            <a:off x="627332" y="431237"/>
            <a:ext cx="10515600" cy="7477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Ejemplo de preguntas de la entrevista CLR:</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Discriminación</a:t>
            </a:r>
            <a:endParaRPr/>
          </a:p>
        </p:txBody>
      </p:sp>
      <p:sp>
        <p:nvSpPr>
          <p:cNvPr id="226" name="Google Shape;226;p25"/>
          <p:cNvSpPr txBox="1">
            <a:spLocks noGrp="1"/>
          </p:cNvSpPr>
          <p:nvPr>
            <p:ph type="body" idx="4294967295"/>
          </p:nvPr>
        </p:nvSpPr>
        <p:spPr>
          <a:xfrm>
            <a:off x="694007" y="1444625"/>
            <a:ext cx="5634038" cy="5413375"/>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Departamento de RRHH / Dirección (Política)</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¿Cuál es la política de la empresa en materia de discriminación?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se lo ha comunicado a los empleados?</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se selecciona a los empleados para la formación y la promoción?</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¿Quién gestiona las quejas o reclamaciones y cuál es el proceso?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garantizar que sus procesos de contratación no son discriminatorios?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¿Cómo se calculan los salarios de cada función?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¿Existen disposiciones especiales para las mujeres? </a:t>
            </a:r>
            <a:endParaRPr/>
          </a:p>
        </p:txBody>
      </p:sp>
      <p:sp>
        <p:nvSpPr>
          <p:cNvPr id="227" name="Google Shape;227;p25"/>
          <p:cNvSpPr txBox="1"/>
          <p:nvPr/>
        </p:nvSpPr>
        <p:spPr>
          <a:xfrm>
            <a:off x="6328045" y="1444625"/>
            <a:ext cx="5320748" cy="4604711"/>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Empleados/Trabajadores/Representantes de los trabajadores</a:t>
            </a:r>
            <a:endParaRPr sz="1800" b="1"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¿Conoce las políticas de la empresa en materia de discriminación?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¿Cómo asciende la gente?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¿Te sientes tratado igual que tu colega que hace este mismo trabajo?</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¿Qué haces cuando quieres quejarte, sugerir algo o plantear una preocupación sobre algo en el trabajo?</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¿Existen posibilidades de formación y cómo se elige a los candidatos?</a:t>
            </a:r>
            <a:endParaRPr sz="1800" b="0" i="0" u="none" strike="noStrike" cap="none">
              <a:solidFill>
                <a:srgbClr val="2B2E2F"/>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1800"/>
              <a:buFont typeface="Arial"/>
              <a:buNone/>
            </a:pPr>
            <a:endParaRPr sz="1800" b="0" i="0" u="none" strike="noStrike" cap="none">
              <a:solidFill>
                <a:srgbClr val="2B2E2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2"/>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B8C8C"/>
                </a:solidFill>
                <a:latin typeface="Avenir"/>
                <a:ea typeface="Avenir"/>
                <a:cs typeface="Avenir"/>
                <a:sym typeface="Avenir"/>
              </a:rPr>
              <a:t>3</a:t>
            </a:fld>
            <a:endParaRPr sz="1200" b="0" i="0" u="none" strike="noStrike" cap="none">
              <a:solidFill>
                <a:srgbClr val="8B8C8C"/>
              </a:solidFill>
              <a:latin typeface="Avenir"/>
              <a:ea typeface="Avenir"/>
              <a:cs typeface="Avenir"/>
              <a:sym typeface="Avenir"/>
            </a:endParaRPr>
          </a:p>
        </p:txBody>
      </p:sp>
      <p:sp>
        <p:nvSpPr>
          <p:cNvPr id="62" name="Google Shape;62;p2"/>
          <p:cNvSpPr txBox="1">
            <a:spLocks noGrp="1"/>
          </p:cNvSpPr>
          <p:nvPr>
            <p:ph type="ctrTitle" idx="4294967295"/>
          </p:nvPr>
        </p:nvSpPr>
        <p:spPr>
          <a:xfrm>
            <a:off x="986826" y="1350813"/>
            <a:ext cx="10218348" cy="458152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Este material de pre-lectura contiene elementos esenciales sobre cómo una EC se ajusta a los requisitos de acreditación y cómo evaluar cada CLR, indicando con quién hablar y qué documentos revisar. </a:t>
            </a:r>
            <a:br>
              <a:rPr lang="en-US" sz="2800" b="1" i="0" u="none" strike="noStrike" cap="none">
                <a:solidFill>
                  <a:schemeClr val="dk1"/>
                </a:solidFill>
                <a:latin typeface="Arial"/>
                <a:ea typeface="Arial"/>
                <a:cs typeface="Arial"/>
                <a:sym typeface="Arial"/>
              </a:rPr>
            </a:br>
            <a:endParaRPr sz="2800" b="1" i="1"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3"/>
          <p:cNvSpPr txBox="1">
            <a:spLocks noGrp="1"/>
          </p:cNvSpPr>
          <p:nvPr>
            <p:ph type="ctrTitle" idx="4294967295"/>
          </p:nvPr>
        </p:nvSpPr>
        <p:spPr>
          <a:xfrm>
            <a:off x="1265208" y="2768360"/>
            <a:ext cx="9936192" cy="1323975"/>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ts val="4400"/>
              <a:buFont typeface="Avenir"/>
              <a:buNone/>
            </a:pPr>
            <a:r>
              <a:rPr lang="en-US" sz="4000" b="1" i="0" u="none" strike="noStrike" cap="none">
                <a:solidFill>
                  <a:schemeClr val="dk1"/>
                </a:solidFill>
                <a:latin typeface="Avenir"/>
                <a:ea typeface="Avenir"/>
                <a:cs typeface="Avenir"/>
                <a:sym typeface="Avenir"/>
              </a:rPr>
              <a:t>Módulo 4.1</a:t>
            </a:r>
            <a:br>
              <a:rPr lang="en-US" sz="4000" b="1" i="0" u="none" strike="noStrike" cap="none">
                <a:solidFill>
                  <a:schemeClr val="dk1"/>
                </a:solidFill>
                <a:latin typeface="Avenir"/>
                <a:ea typeface="Avenir"/>
                <a:cs typeface="Avenir"/>
                <a:sym typeface="Avenir"/>
              </a:rPr>
            </a:br>
            <a:r>
              <a:rPr lang="en-US" sz="4000" b="1" i="0" u="none" strike="noStrike" cap="none">
                <a:solidFill>
                  <a:schemeClr val="dk1"/>
                </a:solidFill>
                <a:latin typeface="Avenir"/>
                <a:ea typeface="Avenir"/>
                <a:cs typeface="Avenir"/>
                <a:sym typeface="Avenir"/>
              </a:rPr>
              <a:t>Orientación para los requisitos de acreditación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4"/>
          <p:cNvSpPr txBox="1">
            <a:spLocks noGrp="1"/>
          </p:cNvSpPr>
          <p:nvPr>
            <p:ph type="title" idx="4294967295"/>
          </p:nvPr>
        </p:nvSpPr>
        <p:spPr>
          <a:xfrm>
            <a:off x="368240" y="525852"/>
            <a:ext cx="7653338"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latin typeface="Arial"/>
                <a:ea typeface="Arial"/>
                <a:cs typeface="Arial"/>
                <a:sym typeface="Arial"/>
              </a:rPr>
              <a:t>Requisitos clave/relevantes de la acreditación FSC para el FSC CoC CLR </a:t>
            </a:r>
            <a:endParaRPr/>
          </a:p>
        </p:txBody>
      </p:sp>
      <p:sp>
        <p:nvSpPr>
          <p:cNvPr id="73" name="Google Shape;73;p4"/>
          <p:cNvSpPr txBox="1">
            <a:spLocks noGrp="1"/>
          </p:cNvSpPr>
          <p:nvPr>
            <p:ph type="body" idx="4294967295"/>
          </p:nvPr>
        </p:nvSpPr>
        <p:spPr>
          <a:xfrm>
            <a:off x="368240" y="1869685"/>
            <a:ext cx="7451786" cy="4462463"/>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sz="2000">
                <a:latin typeface="Arial"/>
                <a:ea typeface="Arial"/>
                <a:cs typeface="Arial"/>
                <a:sym typeface="Arial"/>
              </a:rPr>
              <a:t>Se espera que los BC cumplan todos los requisitos de acreditación aplicables durante todas sus actividades. </a:t>
            </a:r>
            <a:endParaRPr/>
          </a:p>
          <a:p>
            <a:pPr marL="50800" lvl="0" indent="0" algn="l" rtl="0">
              <a:lnSpc>
                <a:spcPct val="90000"/>
              </a:lnSpc>
              <a:spcBef>
                <a:spcPts val="1000"/>
              </a:spcBef>
              <a:spcAft>
                <a:spcPts val="0"/>
              </a:spcAft>
              <a:buSzPts val="2800"/>
              <a:buNone/>
            </a:pPr>
            <a:endParaRPr sz="2000">
              <a:latin typeface="Arial"/>
              <a:ea typeface="Arial"/>
              <a:cs typeface="Arial"/>
              <a:sym typeface="Arial"/>
            </a:endParaRPr>
          </a:p>
          <a:p>
            <a:pPr marL="50800" lvl="0" indent="0" algn="l" rtl="0">
              <a:lnSpc>
                <a:spcPct val="90000"/>
              </a:lnSpc>
              <a:spcBef>
                <a:spcPts val="1000"/>
              </a:spcBef>
              <a:spcAft>
                <a:spcPts val="0"/>
              </a:spcAft>
              <a:buSzPts val="2800"/>
              <a:buNone/>
            </a:pPr>
            <a:r>
              <a:rPr lang="en-US" sz="2000">
                <a:latin typeface="Arial"/>
                <a:ea typeface="Arial"/>
                <a:cs typeface="Arial"/>
                <a:sym typeface="Arial"/>
              </a:rPr>
              <a:t>Estos son los principales requisitos de acreditación FSC que son relevantes para la evaluación de los CLRs FSC CoC:</a:t>
            </a:r>
            <a:endParaRPr/>
          </a:p>
          <a:p>
            <a:pPr marL="457200" marR="0" lvl="0" indent="-406400" algn="l" rtl="0">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Sección 11 (Evaluación de los CLR FSC)</a:t>
            </a:r>
            <a:endParaRPr/>
          </a:p>
          <a:p>
            <a:pPr marL="457200" marR="0" lvl="0" indent="-406400" algn="l" rtl="0">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Sección 2 (Evaluación in situ, especialmente cláusula 2.6)</a:t>
            </a:r>
            <a:endParaRPr/>
          </a:p>
          <a:p>
            <a:pPr marL="457200" marR="0" lvl="0" indent="-406400" algn="l" rtl="0">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Sección 12 (Informes)</a:t>
            </a:r>
            <a:endParaRPr/>
          </a:p>
        </p:txBody>
      </p:sp>
      <p:pic>
        <p:nvPicPr>
          <p:cNvPr id="74" name="Google Shape;74;p4"/>
          <p:cNvPicPr preferRelativeResize="0"/>
          <p:nvPr/>
        </p:nvPicPr>
        <p:blipFill rotWithShape="1">
          <a:blip r:embed="rId3">
            <a:alphaModFix/>
          </a:blip>
          <a:srcRect/>
          <a:stretch/>
        </p:blipFill>
        <p:spPr>
          <a:xfrm>
            <a:off x="7820026" y="769250"/>
            <a:ext cx="4003734" cy="54942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5"/>
          <p:cNvSpPr txBox="1">
            <a:spLocks noGrp="1"/>
          </p:cNvSpPr>
          <p:nvPr>
            <p:ph type="title" idx="4294967295"/>
          </p:nvPr>
        </p:nvSpPr>
        <p:spPr>
          <a:xfrm>
            <a:off x="316301" y="433508"/>
            <a:ext cx="8178800" cy="566737"/>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Auditoría de CLRs - Lo que dice FSC-STD-20-011</a:t>
            </a:r>
            <a:endParaRPr/>
          </a:p>
        </p:txBody>
      </p:sp>
      <p:graphicFrame>
        <p:nvGraphicFramePr>
          <p:cNvPr id="80" name="Google Shape;80;p5"/>
          <p:cNvGraphicFramePr/>
          <p:nvPr/>
        </p:nvGraphicFramePr>
        <p:xfrm>
          <a:off x="429613" y="1000245"/>
          <a:ext cx="3000000" cy="3000000"/>
        </p:xfrm>
        <a:graphic>
          <a:graphicData uri="http://schemas.openxmlformats.org/drawingml/2006/table">
            <a:tbl>
              <a:tblPr firstRow="1" firstCol="1" bandRow="1">
                <a:noFill/>
                <a:tableStyleId>{8B5A0E35-6456-4E61-8242-0A8CDA91B877}</a:tableStyleId>
              </a:tblPr>
              <a:tblGrid>
                <a:gridCol w="3770900">
                  <a:extLst>
                    <a:ext uri="{9D8B030D-6E8A-4147-A177-3AD203B41FA5}">
                      <a16:colId xmlns:a16="http://schemas.microsoft.com/office/drawing/2014/main" val="20000"/>
                    </a:ext>
                  </a:extLst>
                </a:gridCol>
                <a:gridCol w="3247025">
                  <a:extLst>
                    <a:ext uri="{9D8B030D-6E8A-4147-A177-3AD203B41FA5}">
                      <a16:colId xmlns:a16="http://schemas.microsoft.com/office/drawing/2014/main" val="20001"/>
                    </a:ext>
                  </a:extLst>
                </a:gridCol>
                <a:gridCol w="4314825">
                  <a:extLst>
                    <a:ext uri="{9D8B030D-6E8A-4147-A177-3AD203B41FA5}">
                      <a16:colId xmlns:a16="http://schemas.microsoft.com/office/drawing/2014/main" val="20002"/>
                    </a:ext>
                  </a:extLst>
                </a:gridCol>
              </a:tblGrid>
              <a:tr h="373700">
                <a:tc>
                  <a:txBody>
                    <a:bodyPr/>
                    <a:lstStyle/>
                    <a:p>
                      <a:pPr marL="0" marR="0" lvl="0" indent="0" algn="l" rtl="0">
                        <a:lnSpc>
                          <a:spcPct val="107000"/>
                        </a:lnSpc>
                        <a:spcBef>
                          <a:spcPts val="0"/>
                        </a:spcBef>
                        <a:spcAft>
                          <a:spcPts val="0"/>
                        </a:spcAft>
                        <a:buNone/>
                      </a:pPr>
                      <a:r>
                        <a:rPr lang="en-US" sz="1800" b="1" u="none" strike="noStrike" cap="none"/>
                        <a:t>Requisito</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¿Qué significa?</a:t>
                      </a:r>
                      <a:endParaRPr sz="1800" u="none" strike="noStrike" cap="none"/>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Orientación FSC / Buenas prácticas</a:t>
                      </a:r>
                      <a:endParaRPr sz="1800" u="none" strike="noStrike" cap="none"/>
                    </a:p>
                  </a:txBody>
                  <a:tcPr marL="68575" marR="68575" marT="0" marB="0" anchor="ctr"/>
                </a:tc>
                <a:extLst>
                  <a:ext uri="{0D108BD9-81ED-4DB2-BD59-A6C34878D82A}">
                    <a16:rowId xmlns:a16="http://schemas.microsoft.com/office/drawing/2014/main" val="10000"/>
                  </a:ext>
                </a:extLst>
              </a:tr>
              <a:tr h="2120150">
                <a:tc>
                  <a:txBody>
                    <a:bodyPr/>
                    <a:lstStyle/>
                    <a:p>
                      <a:pPr marL="0" marR="0" lvl="0" indent="0" algn="l" rtl="0">
                        <a:lnSpc>
                          <a:spcPct val="107000"/>
                        </a:lnSpc>
                        <a:spcBef>
                          <a:spcPts val="0"/>
                        </a:spcBef>
                        <a:spcAft>
                          <a:spcPts val="0"/>
                        </a:spcAft>
                        <a:buNone/>
                      </a:pPr>
                      <a:r>
                        <a:rPr lang="en-US" sz="1800" b="0" u="none" strike="noStrike" cap="none"/>
                        <a:t>11.1 La entidad de certificación deberá verificar que la organización ha adoptado y</a:t>
                      </a:r>
                      <a:endParaRPr/>
                    </a:p>
                    <a:p>
                      <a:pPr marL="0" marR="0" lvl="0" indent="0" algn="l" rtl="0">
                        <a:lnSpc>
                          <a:spcPct val="107000"/>
                        </a:lnSpc>
                        <a:spcBef>
                          <a:spcPts val="0"/>
                        </a:spcBef>
                        <a:spcAft>
                          <a:spcPts val="0"/>
                        </a:spcAft>
                        <a:buNone/>
                      </a:pPr>
                      <a:r>
                        <a:rPr lang="en-US" sz="1800" b="0" u="none" strike="noStrike" cap="none"/>
                        <a:t>implementado una </a:t>
                      </a:r>
                      <a:r>
                        <a:rPr lang="en-US" sz="1800" b="0" u="sng" strike="noStrike" cap="none"/>
                        <a:t>declaración o declaraciones políticas </a:t>
                      </a:r>
                      <a:r>
                        <a:rPr lang="en-US" sz="1800" b="0" u="none" strike="noStrike" cap="none"/>
                        <a:t>que engloben los requisitos laborales fundamentales del FSC.</a:t>
                      </a:r>
                      <a:endParaRPr sz="1800" b="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La CH debe haber incorporado los CLR en sus declaraciones políticas.</a:t>
                      </a:r>
                      <a:endParaRPr sz="1800" u="none" strike="noStrike" cap="none"/>
                    </a:p>
                  </a:txBody>
                  <a:tcPr marL="68575" marR="68575" marT="0" marB="0" anchor="ctr"/>
                </a:tc>
                <a:tc>
                  <a:txBody>
                    <a:bodyPr/>
                    <a:lstStyle/>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Compruebe varias políticas. </a:t>
                      </a:r>
                      <a:br>
                        <a:rPr lang="en-US" sz="1800" u="none" strike="noStrike" cap="none"/>
                      </a:br>
                      <a:r>
                        <a:rPr lang="en-US" sz="1800" u="none" strike="noStrike" cap="none"/>
                        <a:t>Debe existir una política </a:t>
                      </a: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Podrían ser muchos documentos diferentes</a:t>
                      </a: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No debe ser una copia exacta del texto del requisito</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2674825">
                <a:tc>
                  <a:txBody>
                    <a:bodyPr/>
                    <a:lstStyle/>
                    <a:p>
                      <a:pPr marL="0" marR="0" lvl="0" indent="0" algn="l" rtl="0">
                        <a:lnSpc>
                          <a:spcPct val="107000"/>
                        </a:lnSpc>
                        <a:spcBef>
                          <a:spcPts val="0"/>
                        </a:spcBef>
                        <a:spcAft>
                          <a:spcPts val="0"/>
                        </a:spcAft>
                        <a:buNone/>
                      </a:pPr>
                      <a:endParaRPr sz="1800" b="0" u="none" strike="noStrike" cap="none"/>
                    </a:p>
                    <a:p>
                      <a:pPr marL="0" marR="0" lvl="0" indent="0" algn="l" rtl="0">
                        <a:lnSpc>
                          <a:spcPct val="107000"/>
                        </a:lnSpc>
                        <a:spcBef>
                          <a:spcPts val="0"/>
                        </a:spcBef>
                        <a:spcAft>
                          <a:spcPts val="0"/>
                        </a:spcAft>
                        <a:buNone/>
                      </a:pPr>
                      <a:r>
                        <a:rPr lang="en-US" sz="1800" b="0" u="none" strike="noStrike" cap="none"/>
                        <a:t>11.2 El organismo de certificación deberá verificar que las declaraciones de política se ponen a </a:t>
                      </a:r>
                      <a:r>
                        <a:rPr lang="en-US" sz="1800" b="0" u="sng" strike="noStrike" cap="none"/>
                        <a:t>disposición de las partes interesadas</a:t>
                      </a:r>
                      <a:r>
                        <a:rPr lang="en-US" sz="1800" b="0" u="none" strike="noStrike" cap="none"/>
                        <a:t>.</a:t>
                      </a:r>
                      <a:endParaRPr sz="1800" b="0" u="none" strike="noStrike" cap="none">
                        <a:latin typeface="Avenir"/>
                        <a:ea typeface="Avenir"/>
                        <a:cs typeface="Avenir"/>
                        <a:sym typeface="Avenir"/>
                      </a:endParaRPr>
                    </a:p>
                  </a:txBody>
                  <a:tcPr marL="68575" marR="68575" marT="0" marB="0" anchor="ctr"/>
                </a:tc>
                <a:tc>
                  <a:txBody>
                    <a:bodyPr/>
                    <a:lstStyle/>
                    <a:p>
                      <a:pPr marL="342900" marR="0" lvl="0" indent="-22860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b="0" u="none" strike="noStrike" cap="none">
                          <a:solidFill>
                            <a:srgbClr val="2B2E2F"/>
                          </a:solidFill>
                        </a:rPr>
                        <a:t>Deben estar a disposición de los interesados, especialmente de los TRABAJADORES, ya que son los afectados</a:t>
                      </a:r>
                      <a:endParaRPr sz="1800" u="none" strike="noStrike" cap="none"/>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Comprobar si los trabajadores conocen estas políticas (ahí empieza la aplicación). </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Formación</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Tablones de anuncios</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Páginas web</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Actas de la reunión</a:t>
                      </a:r>
                      <a:endParaRPr sz="1800" u="none" strike="noStrike" cap="none"/>
                    </a:p>
                    <a:p>
                      <a:pPr marL="180975" marR="0" lvl="0" indent="0" algn="just" rtl="0">
                        <a:lnSpc>
                          <a:spcPct val="107000"/>
                        </a:lnSpc>
                        <a:spcBef>
                          <a:spcPts val="0"/>
                        </a:spcBef>
                        <a:spcAft>
                          <a:spcPts val="0"/>
                        </a:spcAft>
                        <a:buClr>
                          <a:srgbClr val="000000"/>
                        </a:buClr>
                        <a:buSzPts val="1800"/>
                        <a:buFont typeface="Arial"/>
                        <a:buNone/>
                      </a:pPr>
                      <a:r>
                        <a:rPr lang="en-US" sz="1800" u="none" strike="noStrike" cap="none"/>
                        <a:t>NB: No es aceptable la opción "Disponible previa solicitud", ya que los trabajadores deben conocer estas políticas para poder remitirse a ellas o garantizar su conformidad.</a:t>
                      </a:r>
                      <a:endParaRPr sz="1800" u="none" strike="noStrike" cap="none"/>
                    </a:p>
                  </a:txBody>
                  <a:tcPr marL="68575" marR="68575" marT="0" marB="0" anchor="ctr"/>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6"/>
          <p:cNvSpPr txBox="1">
            <a:spLocks noGrp="1"/>
          </p:cNvSpPr>
          <p:nvPr>
            <p:ph type="title" idx="4294967295"/>
          </p:nvPr>
        </p:nvSpPr>
        <p:spPr>
          <a:xfrm>
            <a:off x="546340" y="387560"/>
            <a:ext cx="8293100" cy="674687"/>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Auditoría de CLRs - Lo que dice FSC-STD-20-011..</a:t>
            </a:r>
            <a:endParaRPr/>
          </a:p>
        </p:txBody>
      </p:sp>
      <p:graphicFrame>
        <p:nvGraphicFramePr>
          <p:cNvPr id="86" name="Google Shape;86;p6"/>
          <p:cNvGraphicFramePr/>
          <p:nvPr/>
        </p:nvGraphicFramePr>
        <p:xfrm>
          <a:off x="641589" y="1062247"/>
          <a:ext cx="3000000" cy="3000000"/>
        </p:xfrm>
        <a:graphic>
          <a:graphicData uri="http://schemas.openxmlformats.org/drawingml/2006/table">
            <a:tbl>
              <a:tblPr firstRow="1" firstCol="1" bandRow="1">
                <a:noFill/>
                <a:tableStyleId>{8B5A0E35-6456-4E61-8242-0A8CDA91B877}</a:tableStyleId>
              </a:tblPr>
              <a:tblGrid>
                <a:gridCol w="2463550">
                  <a:extLst>
                    <a:ext uri="{9D8B030D-6E8A-4147-A177-3AD203B41FA5}">
                      <a16:colId xmlns:a16="http://schemas.microsoft.com/office/drawing/2014/main" val="20000"/>
                    </a:ext>
                  </a:extLst>
                </a:gridCol>
                <a:gridCol w="6419850">
                  <a:extLst>
                    <a:ext uri="{9D8B030D-6E8A-4147-A177-3AD203B41FA5}">
                      <a16:colId xmlns:a16="http://schemas.microsoft.com/office/drawing/2014/main" val="20001"/>
                    </a:ext>
                  </a:extLst>
                </a:gridCol>
                <a:gridCol w="2311500">
                  <a:extLst>
                    <a:ext uri="{9D8B030D-6E8A-4147-A177-3AD203B41FA5}">
                      <a16:colId xmlns:a16="http://schemas.microsoft.com/office/drawing/2014/main" val="20002"/>
                    </a:ext>
                  </a:extLst>
                </a:gridCol>
              </a:tblGrid>
              <a:tr h="495775">
                <a:tc>
                  <a:txBody>
                    <a:bodyPr/>
                    <a:lstStyle/>
                    <a:p>
                      <a:pPr marL="0" marR="0" lvl="0" indent="0" algn="l" rtl="0">
                        <a:lnSpc>
                          <a:spcPct val="107000"/>
                        </a:lnSpc>
                        <a:spcBef>
                          <a:spcPts val="0"/>
                        </a:spcBef>
                        <a:spcAft>
                          <a:spcPts val="0"/>
                        </a:spcAft>
                        <a:buNone/>
                      </a:pPr>
                      <a:r>
                        <a:rPr lang="en-US" sz="1800" b="1" u="none" strike="noStrike" cap="none"/>
                        <a:t>Requisito</a:t>
                      </a:r>
                      <a:endParaRPr sz="1800" b="1"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¿Qué incluye?</a:t>
                      </a:r>
                      <a:endParaRPr sz="1800" u="none" strike="noStrike" cap="none"/>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Orientación FSC</a:t>
                      </a:r>
                      <a:endParaRPr sz="1800" u="none" strike="noStrike" cap="none"/>
                    </a:p>
                  </a:txBody>
                  <a:tcPr marL="29275" marR="29275" marT="0" marB="0" anchor="ctr"/>
                </a:tc>
                <a:extLst>
                  <a:ext uri="{0D108BD9-81ED-4DB2-BD59-A6C34878D82A}">
                    <a16:rowId xmlns:a16="http://schemas.microsoft.com/office/drawing/2014/main" val="10000"/>
                  </a:ext>
                </a:extLst>
              </a:tr>
              <a:tr h="4768150">
                <a:tc>
                  <a:txBody>
                    <a:bodyPr/>
                    <a:lstStyle/>
                    <a:p>
                      <a:pPr marL="0" marR="0" lvl="0" indent="0" algn="l" rtl="0">
                        <a:lnSpc>
                          <a:spcPct val="107000"/>
                        </a:lnSpc>
                        <a:spcBef>
                          <a:spcPts val="0"/>
                        </a:spcBef>
                        <a:spcAft>
                          <a:spcPts val="0"/>
                        </a:spcAft>
                        <a:buNone/>
                      </a:pPr>
                      <a:r>
                        <a:rPr lang="en-US" sz="1800" b="0" u="none" strike="noStrike" cap="none"/>
                        <a:t>11.3 La entidad de certificación deberá diseñar e implementar un sistema para evaluar la pertinencia, eficacia y adecuación de la autoevaluación de la organización y la conformidad con la Sección 7 de la norma FSC-STD-40-004, de acuerdo con el alcance, escala, intensidad y riesgo de la operación de la organización.</a:t>
                      </a:r>
                      <a:endParaRPr sz="1800" b="0"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El organismo de certificación deberá especificar, justificar y documentar en su sistema los medios de verificación de las autoevaluaciones, incluidos, entre otros, los siguientes:</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a) </a:t>
                      </a:r>
                      <a:r>
                        <a:rPr lang="en-US" sz="1800" b="1" u="sng" strike="noStrike" cap="none"/>
                        <a:t>un mecanismo de verificación de las autoevaluaciones </a:t>
                      </a:r>
                      <a:r>
                        <a:rPr lang="en-US" sz="1800" u="none" strike="noStrike" cap="none"/>
                        <a:t>en relación con las fuentes de información disponibles y los requisitos aplicables;</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b) </a:t>
                      </a:r>
                      <a:r>
                        <a:rPr lang="en-US" sz="1800" b="1" u="sng" strike="noStrike" cap="none"/>
                        <a:t>identificar los requisitos legales </a:t>
                      </a:r>
                      <a:r>
                        <a:rPr lang="en-US" sz="1800" u="none" strike="noStrike" cap="none"/>
                        <a:t>relacionados con las CLR del FSC y aplicables a la organización/sitio.</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c) </a:t>
                      </a:r>
                      <a:r>
                        <a:rPr lang="en-US" sz="1800" b="1" u="sng" strike="noStrike" cap="none"/>
                        <a:t>corroborar las pruebas </a:t>
                      </a:r>
                      <a:r>
                        <a:rPr lang="en-US" sz="1800" u="none" strike="noStrike" cap="none"/>
                        <a:t>aportadas por la organización con fuentes in (por ejemplo, documentación, entrevistas, etc.), tal y como se exige </a:t>
                      </a:r>
                      <a:r>
                        <a:rPr lang="en-US" sz="1800" b="1" u="sng" strike="noStrike" cap="none"/>
                        <a:t>en el apartado 2.6 "Evaluación a nivel del centro de operaciones</a:t>
                      </a:r>
                      <a:r>
                        <a:rPr lang="en-US" sz="1800" u="none" strike="noStrike" cap="none"/>
                        <a:t>".</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d) </a:t>
                      </a:r>
                      <a:r>
                        <a:rPr lang="en-US" sz="1800" b="0" u="none" strike="noStrike" cap="none"/>
                        <a:t>determinar la </a:t>
                      </a:r>
                      <a:r>
                        <a:rPr lang="en-US" sz="1800" b="1" u="sng" strike="noStrike" cap="none"/>
                        <a:t>frecuencia y los requisitos de muestreo </a:t>
                      </a:r>
                      <a:r>
                        <a:rPr lang="en-US" sz="1800" u="none" strike="noStrike" cap="none"/>
                        <a:t>de las auditorías futuras dentro del ciclo de certificación para cada organización basándose en los resultados de la auditoría anterior relacionada con los CLR del FSC y la autoevaluación.</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e) incluir </a:t>
                      </a:r>
                      <a:r>
                        <a:rPr lang="en-US" sz="1800" b="1" u="sng" strike="noStrike" cap="none"/>
                        <a:t>auditores con competencias específicas </a:t>
                      </a:r>
                      <a:r>
                        <a:rPr lang="en-US" sz="1800" u="none" strike="noStrike" cap="none"/>
                        <a:t>en caso necesario.</a:t>
                      </a:r>
                      <a:endParaRPr sz="1800" u="none" strike="noStrike" cap="none"/>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El BC debe elaborar una guía de este tipo en su "Manual del Auditor" y los auditores deben seguirla. </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29275" marR="2927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7"/>
          <p:cNvSpPr txBox="1">
            <a:spLocks noGrp="1"/>
          </p:cNvSpPr>
          <p:nvPr>
            <p:ph type="title" idx="4294967295"/>
          </p:nvPr>
        </p:nvSpPr>
        <p:spPr>
          <a:xfrm>
            <a:off x="287547" y="244415"/>
            <a:ext cx="8521700" cy="6731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Auditoría de CLRs - Lo que dice FSC-STD-20-011..</a:t>
            </a:r>
            <a:endParaRPr/>
          </a:p>
        </p:txBody>
      </p:sp>
      <p:graphicFrame>
        <p:nvGraphicFramePr>
          <p:cNvPr id="92" name="Google Shape;92;p7"/>
          <p:cNvGraphicFramePr/>
          <p:nvPr/>
        </p:nvGraphicFramePr>
        <p:xfrm>
          <a:off x="401847" y="986360"/>
          <a:ext cx="3000000" cy="3000000"/>
        </p:xfrm>
        <a:graphic>
          <a:graphicData uri="http://schemas.openxmlformats.org/drawingml/2006/table">
            <a:tbl>
              <a:tblPr firstRow="1" firstCol="1" bandRow="1">
                <a:noFill/>
                <a:tableStyleId>{8B5A0E35-6456-4E61-8242-0A8CDA91B877}</a:tableStyleId>
              </a:tblPr>
              <a:tblGrid>
                <a:gridCol w="3864150">
                  <a:extLst>
                    <a:ext uri="{9D8B030D-6E8A-4147-A177-3AD203B41FA5}">
                      <a16:colId xmlns:a16="http://schemas.microsoft.com/office/drawing/2014/main" val="20000"/>
                    </a:ext>
                  </a:extLst>
                </a:gridCol>
                <a:gridCol w="5503550">
                  <a:extLst>
                    <a:ext uri="{9D8B030D-6E8A-4147-A177-3AD203B41FA5}">
                      <a16:colId xmlns:a16="http://schemas.microsoft.com/office/drawing/2014/main" val="20001"/>
                    </a:ext>
                  </a:extLst>
                </a:gridCol>
                <a:gridCol w="2224750">
                  <a:extLst>
                    <a:ext uri="{9D8B030D-6E8A-4147-A177-3AD203B41FA5}">
                      <a16:colId xmlns:a16="http://schemas.microsoft.com/office/drawing/2014/main" val="20002"/>
                    </a:ext>
                  </a:extLst>
                </a:gridCol>
              </a:tblGrid>
              <a:tr h="442400">
                <a:tc>
                  <a:txBody>
                    <a:bodyPr/>
                    <a:lstStyle/>
                    <a:p>
                      <a:pPr marL="0" marR="0" lvl="0" indent="0" algn="l" rtl="0">
                        <a:lnSpc>
                          <a:spcPct val="107000"/>
                        </a:lnSpc>
                        <a:spcBef>
                          <a:spcPts val="0"/>
                        </a:spcBef>
                        <a:spcAft>
                          <a:spcPts val="0"/>
                        </a:spcAft>
                        <a:buNone/>
                      </a:pPr>
                      <a:r>
                        <a:rPr lang="en-US" sz="1800" b="1" u="none" strike="noStrike" cap="none"/>
                        <a:t>Requisito</a:t>
                      </a:r>
                      <a:endParaRPr sz="1800" b="1"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Aspectos clave</a:t>
                      </a:r>
                      <a:endParaRPr sz="1800" u="none" strike="noStrike" cap="none"/>
                    </a:p>
                  </a:txBody>
                  <a:tcPr marL="29275" marR="29275" marT="0" marB="0" anchor="ctr"/>
                </a:tc>
                <a:tc>
                  <a:txBody>
                    <a:bodyPr/>
                    <a:lstStyle/>
                    <a:p>
                      <a:pPr marL="0" marR="0" lvl="0" indent="180975" algn="l" rtl="0">
                        <a:lnSpc>
                          <a:spcPct val="107000"/>
                        </a:lnSpc>
                        <a:spcBef>
                          <a:spcPts val="0"/>
                        </a:spcBef>
                        <a:spcAft>
                          <a:spcPts val="0"/>
                        </a:spcAft>
                        <a:buClr>
                          <a:srgbClr val="000000"/>
                        </a:buClr>
                        <a:buSzPts val="1800"/>
                        <a:buFont typeface="Arial"/>
                        <a:buNone/>
                      </a:pPr>
                      <a:r>
                        <a:rPr lang="en-US" sz="1800" b="1" u="none" strike="noStrike" cap="none"/>
                        <a:t>¿Qué hacer? </a:t>
                      </a:r>
                      <a:endParaRPr sz="1800" u="none" strike="noStrike" cap="none"/>
                    </a:p>
                  </a:txBody>
                  <a:tcPr marL="29275" marR="29275" marT="0" marB="0" anchor="ctr"/>
                </a:tc>
                <a:extLst>
                  <a:ext uri="{0D108BD9-81ED-4DB2-BD59-A6C34878D82A}">
                    <a16:rowId xmlns:a16="http://schemas.microsoft.com/office/drawing/2014/main" val="10000"/>
                  </a:ext>
                </a:extLst>
              </a:tr>
              <a:tr h="5315575">
                <a:tc>
                  <a:txBody>
                    <a:bodyPr/>
                    <a:lstStyle/>
                    <a:p>
                      <a:pPr marL="266700" marR="0" lvl="0" indent="0" algn="l" rtl="0">
                        <a:lnSpc>
                          <a:spcPct val="100000"/>
                        </a:lnSpc>
                        <a:spcBef>
                          <a:spcPts val="0"/>
                        </a:spcBef>
                        <a:spcAft>
                          <a:spcPts val="0"/>
                        </a:spcAft>
                        <a:buNone/>
                      </a:pPr>
                      <a:r>
                        <a:rPr lang="en-US" sz="1800" b="1" u="none" strike="noStrike" cap="none">
                          <a:solidFill>
                            <a:schemeClr val="lt1"/>
                          </a:solidFill>
                        </a:rPr>
                        <a:t>Evaluación a nivel del centro operativo </a:t>
                      </a:r>
                      <a:endParaRPr/>
                    </a:p>
                    <a:p>
                      <a:pPr marL="266700" marR="0" lvl="0" indent="-180975" algn="l" rtl="0">
                        <a:lnSpc>
                          <a:spcPct val="100000"/>
                        </a:lnSpc>
                        <a:spcBef>
                          <a:spcPts val="0"/>
                        </a:spcBef>
                        <a:spcAft>
                          <a:spcPts val="0"/>
                        </a:spcAft>
                        <a:buNone/>
                      </a:pPr>
                      <a:endParaRPr sz="1800" b="0" u="none" strike="noStrike" cap="none">
                        <a:solidFill>
                          <a:schemeClr val="lt1"/>
                        </a:solidFill>
                      </a:endParaRPr>
                    </a:p>
                    <a:p>
                      <a:pPr marL="266700" marR="0" lvl="0" indent="-180975" algn="l" rtl="0">
                        <a:lnSpc>
                          <a:spcPct val="100000"/>
                        </a:lnSpc>
                        <a:spcBef>
                          <a:spcPts val="0"/>
                        </a:spcBef>
                        <a:spcAft>
                          <a:spcPts val="0"/>
                        </a:spcAft>
                        <a:buNone/>
                      </a:pPr>
                      <a:r>
                        <a:rPr lang="en-US" sz="1800" b="1" u="none" strike="noStrike" cap="none">
                          <a:solidFill>
                            <a:schemeClr val="lt1"/>
                          </a:solidFill>
                        </a:rPr>
                        <a:t>2.6 </a:t>
                      </a:r>
                      <a:r>
                        <a:rPr lang="en-US" sz="1800" b="0" u="none" strike="noStrike" cap="none">
                          <a:solidFill>
                            <a:schemeClr val="lt1"/>
                          </a:solidFill>
                        </a:rPr>
                        <a:t>La entidad de certificación deberá evaluar cada sitio operativo dentro del alcance de la evaluación (incluyendo una muestra de sitios participantes de certificados de grupo y de sitios múltiples y de miembros de proyecto no certificados FSC en el caso de certificados de proyecto) con el fin de </a:t>
                      </a:r>
                      <a:r>
                        <a:rPr lang="en-US" sz="1800" b="1" u="sng" strike="noStrike" cap="none">
                          <a:solidFill>
                            <a:schemeClr val="lt1"/>
                          </a:solidFill>
                        </a:rPr>
                        <a:t>hacer observaciones directas y objetivas </a:t>
                      </a:r>
                      <a:r>
                        <a:rPr lang="en-US" sz="1800" b="0" u="none" strike="noStrike" cap="none">
                          <a:solidFill>
                            <a:schemeClr val="lt1"/>
                          </a:solidFill>
                        </a:rPr>
                        <a:t>para verificar la conformidad de la organización con todos los requisitos de certificación aplicables. La evaluación deberá incluir</a:t>
                      </a:r>
                      <a:r>
                        <a:rPr lang="en-US" sz="1800" b="0" u="none" strike="noStrike" cap="none">
                          <a:solidFill>
                            <a:schemeClr val="dk1"/>
                          </a:solidFill>
                        </a:rPr>
                        <a:t>: (...)</a:t>
                      </a:r>
                      <a:endParaRPr sz="1800" u="none" strike="noStrike" cap="none">
                        <a:latin typeface="Avenir"/>
                        <a:ea typeface="Avenir"/>
                        <a:cs typeface="Avenir"/>
                        <a:sym typeface="Avenir"/>
                      </a:endParaRPr>
                    </a:p>
                  </a:txBody>
                  <a:tcPr marL="29275" marR="29275" marT="0" marB="0" anchor="ctr"/>
                </a:tc>
                <a:tc>
                  <a:txBody>
                    <a:bodyPr/>
                    <a:lstStyle/>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identificación y evaluación de la documentación de gestión y una </a:t>
                      </a:r>
                      <a:r>
                        <a:rPr lang="en-US" sz="1800" b="1" u="sng" strike="noStrike" cap="none"/>
                        <a:t>variedad y número suficientes de registros </a:t>
                      </a:r>
                      <a:r>
                        <a:rPr lang="en-US" sz="1800" u="none" strike="noStrike" cap="none"/>
                        <a:t>en cada centro operativo</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b="1" u="sng" strike="noStrike" cap="none"/>
                        <a:t>entrevistas </a:t>
                      </a:r>
                      <a:r>
                        <a:rPr lang="en-US" sz="1800" u="none" strike="noStrike" cap="none"/>
                        <a:t>con una </a:t>
                      </a:r>
                      <a:r>
                        <a:rPr lang="en-US" sz="1800" b="1" u="sng" strike="noStrike" cap="none"/>
                        <a:t>variedad y un número suficientes </a:t>
                      </a:r>
                      <a:r>
                        <a:rPr lang="en-US" sz="1800" u="none" strike="noStrike" cap="none"/>
                        <a:t>de empleados, sus representantes, incluidas las organizaciones de trabajadores, los representantes de los empresarios y los contratistas, en cada centro operativo seleccionado para la evaluación ... El entrevistador </a:t>
                      </a:r>
                      <a:r>
                        <a:rPr lang="en-US" sz="1800" b="1" u="sng" strike="noStrike" cap="none"/>
                        <a:t>se asegurará de que los comentarios puedan proporcionarse de forma confidencial</a:t>
                      </a: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b="1" u="sng" strike="noStrike" cap="none"/>
                        <a:t>inspección física de todos los lugares </a:t>
                      </a:r>
                      <a:r>
                        <a:rPr lang="en-US" sz="1800" u="none" strike="noStrike" cap="none"/>
                        <a:t>seleccionados para la evaluación, incluida la inspección de todos los lugares en los que se lleven a cabo actividades operativas incluidas en el ámbito del certificado.</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180975" marR="0" lvl="0" indent="0" algn="l" rtl="0">
                        <a:lnSpc>
                          <a:spcPct val="107000"/>
                        </a:lnSpc>
                        <a:spcBef>
                          <a:spcPts val="0"/>
                        </a:spcBef>
                        <a:spcAft>
                          <a:spcPts val="0"/>
                        </a:spcAft>
                        <a:buClr>
                          <a:srgbClr val="000000"/>
                        </a:buClr>
                        <a:buSzPts val="1800"/>
                        <a:buFont typeface="Arial"/>
                        <a:buNone/>
                      </a:pPr>
                      <a:r>
                        <a:rPr lang="en-US" sz="1800" u="none" strike="noStrike" cap="none"/>
                        <a:t>Este es uno de los requisitos en los que ASI ha detectado más problemas en las auditorías COC y, sobre todo, en torno a las palabras clave resaltadas. </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29275" marR="2927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8"/>
          <p:cNvSpPr txBox="1">
            <a:spLocks noGrp="1"/>
          </p:cNvSpPr>
          <p:nvPr>
            <p:ph type="title" idx="4294967295"/>
          </p:nvPr>
        </p:nvSpPr>
        <p:spPr>
          <a:xfrm>
            <a:off x="445698" y="347692"/>
            <a:ext cx="9105900" cy="6588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US" sz="2800">
                <a:solidFill>
                  <a:schemeClr val="dk1"/>
                </a:solidFill>
                <a:latin typeface="Arial"/>
                <a:ea typeface="Arial"/>
                <a:cs typeface="Arial"/>
                <a:sym typeface="Arial"/>
              </a:rPr>
              <a:t>Auditoría de CLRs - Lo que dice FSC-STD-20-011..</a:t>
            </a:r>
            <a:endParaRPr/>
          </a:p>
        </p:txBody>
      </p:sp>
      <p:graphicFrame>
        <p:nvGraphicFramePr>
          <p:cNvPr id="98" name="Google Shape;98;p8"/>
          <p:cNvGraphicFramePr/>
          <p:nvPr/>
        </p:nvGraphicFramePr>
        <p:xfrm>
          <a:off x="510763" y="1089085"/>
          <a:ext cx="3000000" cy="3000000"/>
        </p:xfrm>
        <a:graphic>
          <a:graphicData uri="http://schemas.openxmlformats.org/drawingml/2006/table">
            <a:tbl>
              <a:tblPr firstRow="1" firstCol="1" bandRow="1">
                <a:noFill/>
                <a:tableStyleId>{8B5A0E35-6456-4E61-8242-0A8CDA91B877}</a:tableStyleId>
              </a:tblPr>
              <a:tblGrid>
                <a:gridCol w="4615125">
                  <a:extLst>
                    <a:ext uri="{9D8B030D-6E8A-4147-A177-3AD203B41FA5}">
                      <a16:colId xmlns:a16="http://schemas.microsoft.com/office/drawing/2014/main" val="20000"/>
                    </a:ext>
                  </a:extLst>
                </a:gridCol>
                <a:gridCol w="3330700">
                  <a:extLst>
                    <a:ext uri="{9D8B030D-6E8A-4147-A177-3AD203B41FA5}">
                      <a16:colId xmlns:a16="http://schemas.microsoft.com/office/drawing/2014/main" val="20001"/>
                    </a:ext>
                  </a:extLst>
                </a:gridCol>
                <a:gridCol w="3224650">
                  <a:extLst>
                    <a:ext uri="{9D8B030D-6E8A-4147-A177-3AD203B41FA5}">
                      <a16:colId xmlns:a16="http://schemas.microsoft.com/office/drawing/2014/main" val="20002"/>
                    </a:ext>
                  </a:extLst>
                </a:gridCol>
              </a:tblGrid>
              <a:tr h="564325">
                <a:tc>
                  <a:txBody>
                    <a:bodyPr/>
                    <a:lstStyle/>
                    <a:p>
                      <a:pPr marL="0" marR="0" lvl="0" indent="0" algn="l" rtl="0">
                        <a:lnSpc>
                          <a:spcPct val="107000"/>
                        </a:lnSpc>
                        <a:spcBef>
                          <a:spcPts val="0"/>
                        </a:spcBef>
                        <a:spcAft>
                          <a:spcPts val="0"/>
                        </a:spcAft>
                        <a:buNone/>
                      </a:pPr>
                      <a:r>
                        <a:rPr lang="en-US" sz="1800" b="1" u="none" strike="noStrike" cap="none"/>
                        <a:t>Requisito</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¿Qué significa?</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Orientación/mejores prácticas del FSC</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544225">
                <a:tc>
                  <a:txBody>
                    <a:bodyPr/>
                    <a:lstStyle/>
                    <a:p>
                      <a:pPr marL="0" marR="0" lvl="0" indent="0" algn="l" rtl="0">
                        <a:lnSpc>
                          <a:spcPct val="107000"/>
                        </a:lnSpc>
                        <a:spcBef>
                          <a:spcPts val="0"/>
                        </a:spcBef>
                        <a:spcAft>
                          <a:spcPts val="0"/>
                        </a:spcAft>
                        <a:buNone/>
                      </a:pPr>
                      <a:r>
                        <a:rPr lang="en-US" sz="1800" b="0" u="none" strike="noStrike" cap="none"/>
                        <a:t>12.1 La entidad de certificación deberá documentar los resultados y conclusiones de su evaluación en un informe de acuerdo con los requisitos especificados en esta norma, ... Los informes de evaluación deberán .... incluir al menos la información especificada en la Tabla B que figura a continuación.</a:t>
                      </a:r>
                      <a:endParaRPr/>
                    </a:p>
                    <a:p>
                      <a:pPr marL="0" marR="0" lvl="0" indent="0" algn="l" rtl="0">
                        <a:lnSpc>
                          <a:spcPct val="107000"/>
                        </a:lnSpc>
                        <a:spcBef>
                          <a:spcPts val="0"/>
                        </a:spcBef>
                        <a:spcAft>
                          <a:spcPts val="0"/>
                        </a:spcAft>
                        <a:buNone/>
                      </a:pPr>
                      <a:endParaRPr sz="1800" b="0" u="none" strike="noStrike" cap="none"/>
                    </a:p>
                    <a:p>
                      <a:pPr marL="0" marR="0" lvl="0" indent="0" algn="l" rtl="0">
                        <a:lnSpc>
                          <a:spcPct val="107000"/>
                        </a:lnSpc>
                        <a:spcBef>
                          <a:spcPts val="0"/>
                        </a:spcBef>
                        <a:spcAft>
                          <a:spcPts val="0"/>
                        </a:spcAft>
                        <a:buNone/>
                      </a:pPr>
                      <a:r>
                        <a:rPr lang="en-US" sz="1800" b="0" u="none" strike="noStrike" cap="none"/>
                        <a:t>Cuadro B. Contenido mínimo de los informes de evaluación Punto 4 c) </a:t>
                      </a:r>
                      <a:endParaRPr/>
                    </a:p>
                    <a:p>
                      <a:pPr marL="0" marR="0" lvl="0" indent="0" algn="l" rtl="0">
                        <a:lnSpc>
                          <a:spcPct val="107000"/>
                        </a:lnSpc>
                        <a:spcBef>
                          <a:spcPts val="0"/>
                        </a:spcBef>
                        <a:spcAft>
                          <a:spcPts val="0"/>
                        </a:spcAft>
                        <a:buNone/>
                      </a:pPr>
                      <a:r>
                        <a:rPr lang="en-US" sz="1800" b="0" u="sng" strike="noStrike" cap="none"/>
                        <a:t>Presentación sistemática de los hallazgos </a:t>
                      </a:r>
                      <a:r>
                        <a:rPr lang="en-US" sz="1800" b="0" u="none" strike="noStrike" cap="none"/>
                        <a:t>que demuestren la conformidad o no conformidad con </a:t>
                      </a:r>
                      <a:r>
                        <a:rPr lang="en-US" sz="1800" b="0" u="sng" strike="noStrike" cap="none"/>
                        <a:t>cada elemento de todos los documentos normativos FSC aplicables </a:t>
                      </a:r>
                      <a:r>
                        <a:rPr lang="en-US" sz="1800" b="0" u="none" strike="noStrike" cap="none"/>
                        <a:t>utilizados para la evaluación (por ejemplo, FSC-STD-40-004, FSC-STD-40-005).</a:t>
                      </a:r>
                      <a:endParaRPr sz="1800" b="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Los informes deben presentar de forma clara y sistemática las observaciones y conclusiones sobre el cumplimiento de cada requisito por parte del CE, incluidos los requisitos del RLC.</a:t>
                      </a:r>
                      <a:endParaRPr sz="1800" u="none" strike="noStrike" cap="none">
                        <a:latin typeface="Avenir"/>
                        <a:ea typeface="Avenir"/>
                        <a:cs typeface="Avenir"/>
                        <a:sym typeface="Avenir"/>
                      </a:endParaRPr>
                    </a:p>
                  </a:txBody>
                  <a:tcPr marL="68575" marR="68575" marT="0" marB="0" anchor="ctr"/>
                </a:tc>
                <a:tc>
                  <a:txBody>
                    <a:bodyPr/>
                    <a:lstStyle/>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Los informes del CAC </a:t>
                      </a:r>
                      <a:r>
                        <a:rPr lang="en-US" sz="1800" b="1" u="none" strike="noStrike" cap="none"/>
                        <a:t>deben </a:t>
                      </a:r>
                      <a:r>
                        <a:rPr lang="en-US" sz="1800" u="none" strike="noStrike" cap="none"/>
                        <a:t>dar información sobre cómo cumple el CH el requisito</a:t>
                      </a:r>
                      <a:endParaRPr/>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Los informes del CAC </a:t>
                      </a:r>
                      <a:r>
                        <a:rPr lang="en-US" sz="1800" b="1" u="none" strike="noStrike" cap="none"/>
                        <a:t>deben </a:t>
                      </a:r>
                      <a:r>
                        <a:rPr lang="en-US" sz="1800" u="none" strike="noStrike" cap="none"/>
                        <a:t>aportar las pruebas utilizadas para evaluar el cumplimiento (documentos, entrevistas, etc.).</a:t>
                      </a:r>
                      <a:endParaRPr/>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b="1" u="none" strike="noStrike" cap="none"/>
                        <a:t>Pruebas objetivas </a:t>
                      </a:r>
                      <a:r>
                        <a:rPr lang="en-US" sz="1800" u="none" strike="noStrike" cap="none"/>
                        <a:t>(rastreables, tangibles, verificables). </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theme/theme1.xml><?xml version="1.0" encoding="utf-8"?>
<a:theme xmlns:a="http://schemas.openxmlformats.org/drawingml/2006/main"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3718</Words>
  <Application>Microsoft Office PowerPoint</Application>
  <PresentationFormat>Widescreen</PresentationFormat>
  <Paragraphs>509</Paragraphs>
  <Slides>26</Slides>
  <Notes>26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Arial Black</vt:lpstr>
      <vt:lpstr>Avenir</vt:lpstr>
      <vt:lpstr>Calibri</vt:lpstr>
      <vt:lpstr>2_Office Theme</vt:lpstr>
      <vt:lpstr>3_Office Theme</vt:lpstr>
      <vt:lpstr>Entrenamiento de auditor en los Requisitos Laborales Fundamentales (CLR) CoC FSC(R)</vt:lpstr>
      <vt:lpstr>PowerPoint Presentation</vt:lpstr>
      <vt:lpstr>Este material de pre-lectura contiene elementos esenciales sobre cómo una EC se ajusta a los requisitos de acreditación y cómo evaluar cada CLR, indicando con quién hablar y qué documentos revisar.  </vt:lpstr>
      <vt:lpstr>Módulo 4.1 Orientación para los requisitos de acreditación</vt:lpstr>
      <vt:lpstr>Requisitos clave/relevantes de la acreditación FSC para el FSC CoC CLR </vt:lpstr>
      <vt:lpstr>Auditoría de CLRs - Lo que dice FSC-STD-20-011</vt:lpstr>
      <vt:lpstr>Auditoría de CLRs - Lo que dice FSC-STD-20-011..</vt:lpstr>
      <vt:lpstr>Auditoría de CLRs - Lo que dice FSC-STD-20-011..</vt:lpstr>
      <vt:lpstr>Auditoría de CLRs - Lo que dice FSC-STD-20-011..</vt:lpstr>
      <vt:lpstr>Módulo 4.2  Orientación sobre los requisitos de certificación</vt:lpstr>
      <vt:lpstr>Requisitos clave/relevantes del FSC CoC CLR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Módulo 4.3 Preguntas prácticas de la entrevista FSC CLR </vt:lpstr>
      <vt:lpstr>Ejemplo de preguntas de entrevista para el RLC: Libertad sindical y negociación colectiva</vt:lpstr>
      <vt:lpstr>Ejemplos de preguntas para entrevistas sobre el RLC: Trabajo infantil</vt:lpstr>
      <vt:lpstr>Ejemplos de preguntas de la entrevista del CLR: Trabajo forzoso</vt:lpstr>
      <vt:lpstr>Ejemplo de preguntas de la entrevista CLR: Discriminación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2</cp:revision>
  <dcterms:created xsi:type="dcterms:W3CDTF">2024-11-12T11:57:47Z</dcterms:created>
  <dcterms:modified xsi:type="dcterms:W3CDTF">2025-06-20T12:34:31Z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1100600.00000000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