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 id="2147483668"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embeddedFontLst>
    <p:embeddedFont>
      <p:font typeface="Arial Black" panose="020B0A04020102020204" pitchFamily="34"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iXe3XHdf6OCmFa6RdN3+ubt6ymN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2627A0B-318D-4A7F-AEE2-53C30AAA8735}">
  <a:tblStyle styleId="{52627A0B-318D-4A7F-AEE2-53C30AAA873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AF8554C-9F3F-4912-B118-5CEB1B29915C}"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 Type="http://schemas.openxmlformats.org/officeDocument/2006/relationships/slideMaster" Target="slideMasters/slideMaster2.xml"/><Relationship Id="rId16" Type="http://schemas.openxmlformats.org/officeDocument/2006/relationships/font" Target="fonts/font1.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First let the group read out the question, and then you ask one or two people for answers. Then go to next slide to provide suggested answers and discuss. </a:t>
            </a:r>
            <a:endParaRPr sz="1100">
              <a:latin typeface="Arial"/>
              <a:ea typeface="Arial"/>
              <a:cs typeface="Arial"/>
              <a:sym typeface="Arial"/>
            </a:endParaRPr>
          </a:p>
          <a:p>
            <a:pPr marL="0" lvl="0" indent="0" algn="l" rtl="0">
              <a:spcBef>
                <a:spcPts val="800"/>
              </a:spcBef>
              <a:spcAft>
                <a:spcPts val="0"/>
              </a:spcAft>
              <a:buNone/>
            </a:pPr>
            <a:endParaRPr/>
          </a:p>
        </p:txBody>
      </p:sp>
      <p:sp>
        <p:nvSpPr>
          <p:cNvPr id="217" name="Google Shape;21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FSC-STD-20-011 V4-2, clauses 2.6 (</a:t>
            </a:r>
            <a:r>
              <a:rPr lang="en-US" sz="1100" i="1">
                <a:latin typeface="Arial"/>
                <a:ea typeface="Arial"/>
                <a:cs typeface="Arial"/>
                <a:sym typeface="Arial"/>
              </a:rPr>
              <a:t>onsite evaluation and interviews</a:t>
            </a:r>
            <a:r>
              <a:rPr lang="en-US" sz="1100">
                <a:latin typeface="Arial"/>
                <a:ea typeface="Arial"/>
                <a:cs typeface="Arial"/>
                <a:sym typeface="Arial"/>
              </a:rPr>
              <a:t>) or 11.3 (</a:t>
            </a:r>
            <a:r>
              <a:rPr lang="en-US" sz="1100" i="1">
                <a:latin typeface="Arial"/>
                <a:ea typeface="Arial"/>
                <a:cs typeface="Arial"/>
                <a:sym typeface="Arial"/>
              </a:rPr>
              <a:t>CAB’s guidance</a:t>
            </a:r>
            <a:r>
              <a:rPr lang="en-US" sz="1100">
                <a:latin typeface="Arial"/>
                <a:ea typeface="Arial"/>
                <a:cs typeface="Arial"/>
                <a:sym typeface="Arial"/>
              </a:rPr>
              <a:t>), or 12.1 (</a:t>
            </a:r>
            <a:r>
              <a:rPr lang="en-US" sz="1100" i="1">
                <a:latin typeface="Arial"/>
                <a:ea typeface="Arial"/>
                <a:cs typeface="Arial"/>
                <a:sym typeface="Arial"/>
              </a:rPr>
              <a:t>reporting</a:t>
            </a:r>
            <a:r>
              <a:rPr lang="en-US" sz="1100">
                <a:latin typeface="Arial"/>
                <a:ea typeface="Arial"/>
                <a:cs typeface="Arial"/>
                <a:sym typeface="Arial"/>
              </a:rPr>
              <a:t>).</a:t>
            </a:r>
            <a:endParaRPr sz="1800">
              <a:latin typeface="Calibri"/>
              <a:ea typeface="Calibri"/>
              <a:cs typeface="Calibri"/>
              <a:sym typeface="Calibri"/>
            </a:endParaRPr>
          </a:p>
        </p:txBody>
      </p:sp>
      <p:sp>
        <p:nvSpPr>
          <p:cNvPr id="225" name="Google Shape;22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Emphasize the fact that policies could be many different documents and not necessarily an exact copy of the normative requirements, however all CLRs must be covered in the Policies.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Emphasize the fact that CAB must check if workers are aware.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Check if workers are aware of these policies (that is where implementation starts) through:</a:t>
            </a:r>
            <a:endParaRPr sz="1100">
              <a:latin typeface="Arial"/>
              <a:ea typeface="Arial"/>
              <a:cs typeface="Arial"/>
              <a:sym typeface="Arial"/>
            </a:endParaRPr>
          </a:p>
          <a:p>
            <a:pPr marL="6858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Training</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Notice Boards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Websites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Meeting minutes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i="1">
                <a:latin typeface="Arial"/>
                <a:ea typeface="Arial"/>
                <a:cs typeface="Arial"/>
                <a:sym typeface="Arial"/>
              </a:rPr>
              <a:t>NOTE: Made Available On Request is not acceptable, as workers have to be aware of such policies in order to refer to them or ensure compliance.</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A Policy must be in place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Could be many different documents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Must not be exact copy of the requirement text</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169" name="Google Shape;16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This is  one of the requirements where ASI has identified the most issues on COC audits and mostly around the highlighted keywords. </a:t>
            </a:r>
            <a:br>
              <a:rPr lang="en-US" sz="1100">
                <a:latin typeface="Arial"/>
                <a:ea typeface="Arial"/>
                <a:cs typeface="Arial"/>
                <a:sym typeface="Arial"/>
              </a:rPr>
            </a:br>
            <a:r>
              <a:rPr lang="en-US" sz="1100">
                <a:latin typeface="Arial"/>
                <a:ea typeface="Arial"/>
                <a:cs typeface="Arial"/>
                <a:sym typeface="Arial"/>
              </a:rPr>
              <a:t>These keywords are discussed in next slide (Slide 6). </a:t>
            </a:r>
            <a:br>
              <a:rPr lang="en-US" sz="1100">
                <a:latin typeface="Arial"/>
                <a:ea typeface="Arial"/>
                <a:cs typeface="Arial"/>
                <a:sym typeface="Arial"/>
              </a:rPr>
            </a:br>
            <a:r>
              <a:rPr lang="en-US" sz="1100">
                <a:latin typeface="Arial"/>
                <a:ea typeface="Arial"/>
                <a:cs typeface="Arial"/>
                <a:sym typeface="Arial"/>
              </a:rPr>
              <a:t>Keep in mind that Clause 2.6 of FSC-STD-20-011 V4-2 is specific to evaluation at the level of the operational site, this is not specific to RLF but general to CoC evaluations.</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177" name="Google Shape;17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These are definitions or clarifications on what is expected around each of these words.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These are keywords from the FSC-STD-20-011 accreditation requirements relevant to CLR evaluation.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This is a reminder for trainees.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185" name="Google Shape;18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First, let the group read out the question and then you ask one or two participants for answers. Then go to next slide to provide suggested answers and discuss.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b="1">
              <a:latin typeface="Arial"/>
              <a:ea typeface="Arial"/>
              <a:cs typeface="Arial"/>
              <a:sym typeface="Arial"/>
            </a:endParaRPr>
          </a:p>
          <a:p>
            <a:pPr marL="0" marR="0" lvl="0" indent="0" algn="l" rtl="0">
              <a:lnSpc>
                <a:spcPct val="100000"/>
              </a:lnSpc>
              <a:spcBef>
                <a:spcPts val="800"/>
              </a:spcBef>
              <a:spcAft>
                <a:spcPts val="0"/>
              </a:spcAft>
              <a:buClr>
                <a:schemeClr val="dk1"/>
              </a:buClr>
              <a:buSzPts val="1200"/>
              <a:buFont typeface="Calibri"/>
              <a:buNone/>
            </a:pPr>
            <a:endParaRPr/>
          </a:p>
        </p:txBody>
      </p:sp>
      <p:sp>
        <p:nvSpPr>
          <p:cNvPr id="192" name="Google Shape;19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It is an NC against FSC-STD-20-011 v4.2 clause 2.6b) (</a:t>
            </a:r>
            <a:r>
              <a:rPr lang="en-US" sz="1100" i="1" u="sng">
                <a:latin typeface="Arial"/>
                <a:ea typeface="Arial"/>
                <a:cs typeface="Arial"/>
                <a:sym typeface="Arial"/>
              </a:rPr>
              <a:t>did not interview sufficient workers and not evaluate sufficient samples to make factual observations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or </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clause 11.3 (</a:t>
            </a:r>
            <a:r>
              <a:rPr lang="en-US" sz="1100" i="1">
                <a:latin typeface="Arial"/>
                <a:ea typeface="Arial"/>
                <a:cs typeface="Arial"/>
                <a:sym typeface="Arial"/>
              </a:rPr>
              <a:t>did not implement a system for evaluating CLR relevance and effectiveness</a:t>
            </a:r>
            <a:r>
              <a:rPr lang="en-US" sz="1100">
                <a:latin typeface="Arial"/>
                <a:ea typeface="Arial"/>
                <a:cs typeface="Arial"/>
                <a:sym typeface="Arial"/>
              </a:rPr>
              <a:t>)</a:t>
            </a:r>
            <a:endParaRPr sz="1100">
              <a:latin typeface="Arial"/>
              <a:ea typeface="Arial"/>
              <a:cs typeface="Arial"/>
              <a:sym typeface="Arial"/>
            </a:endParaRPr>
          </a:p>
          <a:p>
            <a:pPr marL="0" lvl="0" indent="0" algn="l" rtl="0">
              <a:spcBef>
                <a:spcPts val="0"/>
              </a:spcBef>
              <a:spcAft>
                <a:spcPts val="0"/>
              </a:spcAft>
              <a:buNone/>
            </a:pPr>
            <a:endParaRPr>
              <a:solidFill>
                <a:schemeClr val="lt1"/>
              </a:solidFill>
            </a:endParaRPr>
          </a:p>
        </p:txBody>
      </p:sp>
      <p:sp>
        <p:nvSpPr>
          <p:cNvPr id="200" name="Google Shape;200;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Emphasize the presentation of objective evidence. For example, reporting evidence from interviews should also be clear even if anonymously presented. </a:t>
            </a:r>
            <a:r>
              <a:rPr lang="en-US" sz="1100" i="1">
                <a:latin typeface="Arial"/>
                <a:ea typeface="Arial"/>
                <a:cs typeface="Arial"/>
                <a:sym typeface="Arial"/>
              </a:rPr>
              <a:t>E.g. Interviews with workers in the shipping department….Interview with the union representative revealed that.,..</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Regarding names, CAB’s system must contain information about who was interviewed even if anonymized in reports. Either there is a list in appendix which is not directly included in the report, but available in the CAB’s system upon request.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Documents reviewed, the reference must be cited (e.g. the payslip of worker ABC for month of July 2023 or Invoice # 9865 or Procedure XYD version 2).</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The CAB reports MUST give information on how the CH complies with the requirement</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CAB reports MUST provide the evidence that was used to evaluate compliance (document or interview or etc.)</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OBJECTIVE EVIDENCE (traceable, tangible, verifiable). </a:t>
            </a:r>
            <a:endParaRPr sz="1100">
              <a:latin typeface="Arial"/>
              <a:ea typeface="Arial"/>
              <a:cs typeface="Arial"/>
              <a:sym typeface="Arial"/>
            </a:endParaRPr>
          </a:p>
          <a:p>
            <a:pPr marL="0" lvl="0" indent="0" algn="l" rtl="0">
              <a:spcBef>
                <a:spcPts val="800"/>
              </a:spcBef>
              <a:spcAft>
                <a:spcPts val="0"/>
              </a:spcAft>
              <a:buNone/>
            </a:pPr>
            <a:endParaRPr/>
          </a:p>
        </p:txBody>
      </p:sp>
      <p:sp>
        <p:nvSpPr>
          <p:cNvPr id="209" name="Google Shape;20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1"/>
        <p:cNvGrpSpPr/>
        <p:nvPr/>
      </p:nvGrpSpPr>
      <p:grpSpPr>
        <a:xfrm>
          <a:off x="0" y="0"/>
          <a:ext cx="0" cy="0"/>
          <a:chOff x="0" y="0"/>
          <a:chExt cx="0" cy="0"/>
        </a:xfrm>
      </p:grpSpPr>
      <p:sp>
        <p:nvSpPr>
          <p:cNvPr id="82" name="Google Shape;82;p23"/>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85" name="Google Shape;85;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23"/>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7" name="Google Shape;87;p23"/>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8" name="Google Shape;88;p23"/>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89"/>
        <p:cNvGrpSpPr/>
        <p:nvPr/>
      </p:nvGrpSpPr>
      <p:grpSpPr>
        <a:xfrm>
          <a:off x="0" y="0"/>
          <a:ext cx="0" cy="0"/>
          <a:chOff x="0" y="0"/>
          <a:chExt cx="0" cy="0"/>
        </a:xfrm>
      </p:grpSpPr>
      <p:sp>
        <p:nvSpPr>
          <p:cNvPr id="90" name="Google Shape;90;p24"/>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 name="Google Shape;9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93" name="Google Shape;93;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94" name="Google Shape;94;p24"/>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95"/>
        <p:cNvGrpSpPr/>
        <p:nvPr/>
      </p:nvGrpSpPr>
      <p:grpSpPr>
        <a:xfrm>
          <a:off x="0" y="0"/>
          <a:ext cx="0" cy="0"/>
          <a:chOff x="0" y="0"/>
          <a:chExt cx="0" cy="0"/>
        </a:xfrm>
      </p:grpSpPr>
      <p:sp>
        <p:nvSpPr>
          <p:cNvPr id="96" name="Google Shape;96;p25"/>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97" name="Google Shape;97;p25"/>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98" name="Google Shape;98;p25"/>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99" name="Google Shape;9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101" name="Google Shape;101;p25"/>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2"/>
        <p:cNvGrpSpPr/>
        <p:nvPr/>
      </p:nvGrpSpPr>
      <p:grpSpPr>
        <a:xfrm>
          <a:off x="0" y="0"/>
          <a:ext cx="0" cy="0"/>
          <a:chOff x="0" y="0"/>
          <a:chExt cx="0" cy="0"/>
        </a:xfrm>
      </p:grpSpPr>
      <p:sp>
        <p:nvSpPr>
          <p:cNvPr id="103" name="Google Shape;103;p26"/>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4" name="Google Shape;104;p26"/>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5" name="Google Shape;105;p26"/>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6" name="Google Shape;106;p26"/>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7" name="Google Shape;10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109" name="Google Shape;109;p26"/>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0" name="Google Shape;110;p26"/>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1" name="Google Shape;111;p26"/>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12"/>
        <p:cNvGrpSpPr/>
        <p:nvPr/>
      </p:nvGrpSpPr>
      <p:grpSpPr>
        <a:xfrm>
          <a:off x="0" y="0"/>
          <a:ext cx="0" cy="0"/>
          <a:chOff x="0" y="0"/>
          <a:chExt cx="0" cy="0"/>
        </a:xfrm>
      </p:grpSpPr>
      <p:cxnSp>
        <p:nvCxnSpPr>
          <p:cNvPr id="113" name="Google Shape;113;p27"/>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14" name="Google Shape;114;p27"/>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5"/>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16"/>
        <p:cNvGrpSpPr/>
        <p:nvPr/>
      </p:nvGrpSpPr>
      <p:grpSpPr>
        <a:xfrm>
          <a:off x="0" y="0"/>
          <a:ext cx="0" cy="0"/>
          <a:chOff x="0" y="0"/>
          <a:chExt cx="0" cy="0"/>
        </a:xfrm>
      </p:grpSpPr>
      <p:sp>
        <p:nvSpPr>
          <p:cNvPr id="117" name="Google Shape;117;p29"/>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18" name="Google Shape;118;p29"/>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19" name="Google Shape;119;p29"/>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0" name="Google Shape;120;p29"/>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8.4.FSC-CLR-Training_Main-Course_Module-4.1_V1-0_EN</a:t>
            </a:r>
            <a:endParaRPr/>
          </a:p>
        </p:txBody>
      </p:sp>
      <p:sp>
        <p:nvSpPr>
          <p:cNvPr id="121" name="Google Shape;121;p29"/>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22"/>
        <p:cNvGrpSpPr/>
        <p:nvPr/>
      </p:nvGrpSpPr>
      <p:grpSpPr>
        <a:xfrm>
          <a:off x="0" y="0"/>
          <a:ext cx="0" cy="0"/>
          <a:chOff x="0" y="0"/>
          <a:chExt cx="0" cy="0"/>
        </a:xfrm>
      </p:grpSpPr>
      <p:sp>
        <p:nvSpPr>
          <p:cNvPr id="123" name="Google Shape;123;p30"/>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4" name="Google Shape;124;p30"/>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8.4.FSC-CLR-Training_Main-Course_Module-4.1_V1-0_EN</a:t>
            </a:r>
            <a:endParaRPr/>
          </a:p>
        </p:txBody>
      </p:sp>
      <p:sp>
        <p:nvSpPr>
          <p:cNvPr id="125" name="Google Shape;125;p30"/>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2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27"/>
        <p:cNvGrpSpPr/>
        <p:nvPr/>
      </p:nvGrpSpPr>
      <p:grpSpPr>
        <a:xfrm>
          <a:off x="0" y="0"/>
          <a:ext cx="0" cy="0"/>
          <a:chOff x="0" y="0"/>
          <a:chExt cx="0" cy="0"/>
        </a:xfrm>
      </p:grpSpPr>
      <p:pic>
        <p:nvPicPr>
          <p:cNvPr id="128" name="Google Shape;128;p32"/>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29" name="Google Shape;129;p32"/>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0" name="Google Shape;130;p32"/>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1" name="Google Shape;131;p32"/>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32" name="Google Shape;132;p32"/>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33" name="Google Shape;133;p32"/>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34" name="Google Shape;134;p32"/>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35" name="Google Shape;135;p32"/>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36" name="Google Shape;136;p32"/>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15"/>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15"/>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15"/>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15"/>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15"/>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15"/>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9"/>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40"/>
        <p:cNvGrpSpPr/>
        <p:nvPr/>
      </p:nvGrpSpPr>
      <p:grpSpPr>
        <a:xfrm>
          <a:off x="0" y="0"/>
          <a:ext cx="0" cy="0"/>
          <a:chOff x="0" y="0"/>
          <a:chExt cx="0" cy="0"/>
        </a:xfrm>
      </p:grpSpPr>
      <p:cxnSp>
        <p:nvCxnSpPr>
          <p:cNvPr id="141" name="Google Shape;141;p35"/>
          <p:cNvCxnSpPr/>
          <p:nvPr/>
        </p:nvCxnSpPr>
        <p:spPr>
          <a:xfrm rot="5400000">
            <a:off x="1658616" y="3454444"/>
            <a:ext cx="4753717" cy="0"/>
          </a:xfrm>
          <a:prstGeom prst="straightConnector1">
            <a:avLst/>
          </a:prstGeom>
          <a:noFill/>
          <a:ln w="9525" cap="flat" cmpd="sng">
            <a:solidFill>
              <a:srgbClr val="DD1C24">
                <a:alpha val="29803"/>
              </a:srgbClr>
            </a:solidFill>
            <a:prstDash val="solid"/>
            <a:miter lim="400000"/>
            <a:headEnd type="none" w="sm" len="sm"/>
            <a:tailEnd type="none" w="sm" len="sm"/>
          </a:ln>
        </p:spPr>
      </p:cxnSp>
      <p:cxnSp>
        <p:nvCxnSpPr>
          <p:cNvPr id="142" name="Google Shape;142;p35"/>
          <p:cNvCxnSpPr/>
          <p:nvPr/>
        </p:nvCxnSpPr>
        <p:spPr>
          <a:xfrm rot="5400000">
            <a:off x="5748015" y="3454444"/>
            <a:ext cx="4753724" cy="0"/>
          </a:xfrm>
          <a:prstGeom prst="straightConnector1">
            <a:avLst/>
          </a:prstGeom>
          <a:noFill/>
          <a:ln w="9525" cap="flat" cmpd="sng">
            <a:solidFill>
              <a:srgbClr val="DD1C24">
                <a:alpha val="29803"/>
              </a:srgbClr>
            </a:solidFill>
            <a:prstDash val="solid"/>
            <a:miter lim="400000"/>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asks / Points 2">
  <p:cSld name="Tasks / Points 2">
    <p:spTree>
      <p:nvGrpSpPr>
        <p:cNvPr id="1" name="Shape 143"/>
        <p:cNvGrpSpPr/>
        <p:nvPr/>
      </p:nvGrpSpPr>
      <p:grpSpPr>
        <a:xfrm>
          <a:off x="0" y="0"/>
          <a:ext cx="0" cy="0"/>
          <a:chOff x="0" y="0"/>
          <a:chExt cx="0" cy="0"/>
        </a:xfrm>
      </p:grpSpPr>
      <p:cxnSp>
        <p:nvCxnSpPr>
          <p:cNvPr id="144" name="Google Shape;144;p36"/>
          <p:cNvCxnSpPr/>
          <p:nvPr/>
        </p:nvCxnSpPr>
        <p:spPr>
          <a:xfrm rot="5400000">
            <a:off x="3743058" y="3452025"/>
            <a:ext cx="4753717" cy="0"/>
          </a:xfrm>
          <a:prstGeom prst="straightConnector1">
            <a:avLst/>
          </a:prstGeom>
          <a:noFill/>
          <a:ln w="9525" cap="flat" cmpd="sng">
            <a:solidFill>
              <a:srgbClr val="DD1C24">
                <a:alpha val="29803"/>
              </a:srgbClr>
            </a:solidFill>
            <a:prstDash val="solid"/>
            <a:miter lim="4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4"/>
        <p:cNvGrpSpPr/>
        <p:nvPr/>
      </p:nvGrpSpPr>
      <p:grpSpPr>
        <a:xfrm>
          <a:off x="0" y="0"/>
          <a:ext cx="0" cy="0"/>
          <a:chOff x="0" y="0"/>
          <a:chExt cx="0" cy="0"/>
        </a:xfrm>
      </p:grpSpPr>
      <p:pic>
        <p:nvPicPr>
          <p:cNvPr id="25" name="Google Shape;25;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6" name="Google Shape;26;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27" name="Google Shape;27;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28" name="Google Shape;2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2"/>
        <p:cNvGrpSpPr/>
        <p:nvPr/>
      </p:nvGrpSpPr>
      <p:grpSpPr>
        <a:xfrm>
          <a:off x="0" y="0"/>
          <a:ext cx="0" cy="0"/>
          <a:chOff x="0" y="0"/>
          <a:chExt cx="0" cy="0"/>
        </a:xfrm>
      </p:grpSpPr>
      <p:pic>
        <p:nvPicPr>
          <p:cNvPr id="33" name="Google Shape;33;p17"/>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4" name="Google Shape;34;p17"/>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5" name="Google Shape;35;p17"/>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6" name="Google Shape;36;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38" name="Google Shape;38;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17"/>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0"/>
        <p:cNvGrpSpPr/>
        <p:nvPr/>
      </p:nvGrpSpPr>
      <p:grpSpPr>
        <a:xfrm>
          <a:off x="0" y="0"/>
          <a:ext cx="0" cy="0"/>
          <a:chOff x="0" y="0"/>
          <a:chExt cx="0" cy="0"/>
        </a:xfrm>
      </p:grpSpPr>
      <p:pic>
        <p:nvPicPr>
          <p:cNvPr id="41" name="Google Shape;41;p18"/>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2" name="Google Shape;42;p18"/>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45" name="Google Shape;45;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18"/>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47" name="Google Shape;47;p18"/>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48"/>
        <p:cNvGrpSpPr/>
        <p:nvPr/>
      </p:nvGrpSpPr>
      <p:grpSpPr>
        <a:xfrm>
          <a:off x="0" y="0"/>
          <a:ext cx="0" cy="0"/>
          <a:chOff x="0" y="0"/>
          <a:chExt cx="0" cy="0"/>
        </a:xfrm>
      </p:grpSpPr>
      <p:pic>
        <p:nvPicPr>
          <p:cNvPr id="49" name="Google Shape;49;p19"/>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0" name="Google Shape;50;p19"/>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53" name="Google Shape;53;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4" name="Google Shape;54;p19"/>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5" name="Google Shape;55;p19"/>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6"/>
        <p:cNvGrpSpPr/>
        <p:nvPr/>
      </p:nvGrpSpPr>
      <p:grpSpPr>
        <a:xfrm>
          <a:off x="0" y="0"/>
          <a:ext cx="0" cy="0"/>
          <a:chOff x="0" y="0"/>
          <a:chExt cx="0" cy="0"/>
        </a:xfrm>
      </p:grpSpPr>
      <p:pic>
        <p:nvPicPr>
          <p:cNvPr id="57" name="Google Shape;57;p20"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58" name="Google Shape;58;p20"/>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59" name="Google Shape;5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61" name="Google Shape;6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2" name="Google Shape;62;p20"/>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3" name="Google Shape;63;p20"/>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64"/>
        <p:cNvGrpSpPr/>
        <p:nvPr/>
      </p:nvGrpSpPr>
      <p:grpSpPr>
        <a:xfrm>
          <a:off x="0" y="0"/>
          <a:ext cx="0" cy="0"/>
          <a:chOff x="0" y="0"/>
          <a:chExt cx="0" cy="0"/>
        </a:xfrm>
      </p:grpSpPr>
      <p:pic>
        <p:nvPicPr>
          <p:cNvPr id="65" name="Google Shape;65;p21"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66" name="Google Shape;66;p21"/>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7" name="Google Shape;6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69" name="Google Shape;6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21"/>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21"/>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72" name="Google Shape;72;p21"/>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73"/>
        <p:cNvGrpSpPr/>
        <p:nvPr/>
      </p:nvGrpSpPr>
      <p:grpSpPr>
        <a:xfrm>
          <a:off x="0" y="0"/>
          <a:ext cx="0" cy="0"/>
          <a:chOff x="0" y="0"/>
          <a:chExt cx="0" cy="0"/>
        </a:xfrm>
      </p:grpSpPr>
      <p:pic>
        <p:nvPicPr>
          <p:cNvPr id="74" name="Google Shape;74;p22"/>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75" name="Google Shape;7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8.4.FSC-CLR-Training_Main-Course_Module-4.1_V1-0_EN</a:t>
            </a:r>
            <a:endParaRPr/>
          </a:p>
        </p:txBody>
      </p:sp>
      <p:sp>
        <p:nvSpPr>
          <p:cNvPr id="77" name="Google Shape;7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22"/>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 name="Google Shape;79;p22"/>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0" name="Google Shape;80;p22"/>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8.4.FSC-CLR-Training_Main-Course_Module-4.1_V1-0_EN</a:t>
            </a:r>
            <a:endParaRPr/>
          </a:p>
        </p:txBody>
      </p:sp>
      <p:sp>
        <p:nvSpPr>
          <p:cNvPr id="14" name="Google Shape;14;p1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33"/>
          <p:cNvSpPr txBox="1"/>
          <p:nvPr/>
        </p:nvSpPr>
        <p:spPr>
          <a:xfrm>
            <a:off x="287501" y="210363"/>
            <a:ext cx="1358420"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fld id="{00000000-1234-1234-1234-123412341234}" type="slidenum">
              <a:rPr lang="en-US" sz="1067">
                <a:solidFill>
                  <a:srgbClr val="FF0000"/>
                </a:solidFill>
                <a:latin typeface="Arial"/>
                <a:ea typeface="Arial"/>
                <a:cs typeface="Arial"/>
                <a:sym typeface="Arial"/>
              </a:rPr>
              <a:t>‹#›</a:t>
            </a:fld>
            <a:r>
              <a:rPr lang="en-US" sz="1067">
                <a:solidFill>
                  <a:srgbClr val="FF0000"/>
                </a:solidFill>
                <a:latin typeface="Arial"/>
                <a:ea typeface="Arial"/>
                <a:cs typeface="Arial"/>
                <a:sym typeface="Arial"/>
              </a:rPr>
              <a:t>	ASI</a:t>
            </a:r>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
          <p:cNvSpPr txBox="1">
            <a:spLocks noGrp="1"/>
          </p:cNvSpPr>
          <p:nvPr>
            <p:ph type="ctrTitle" idx="4294967295"/>
          </p:nvPr>
        </p:nvSpPr>
        <p:spPr>
          <a:xfrm>
            <a:off x="683012" y="877888"/>
            <a:ext cx="8241983"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Auditor Training on FSC</a:t>
            </a:r>
            <a:r>
              <a:rPr lang="en-US" sz="2800" b="1" i="0" u="none" strike="noStrike" cap="none" baseline="30000">
                <a:solidFill>
                  <a:schemeClr val="dk1"/>
                </a:solidFill>
                <a:latin typeface="Arial"/>
                <a:ea typeface="Arial"/>
                <a:cs typeface="Arial"/>
                <a:sym typeface="Arial"/>
              </a:rPr>
              <a:t>(R)</a:t>
            </a:r>
            <a:r>
              <a:rPr lang="en-US" sz="2800" b="1" i="0" u="none" strike="noStrike" cap="none">
                <a:solidFill>
                  <a:schemeClr val="dk1"/>
                </a:solidFill>
                <a:latin typeface="Arial"/>
                <a:ea typeface="Arial"/>
                <a:cs typeface="Arial"/>
                <a:sym typeface="Arial"/>
              </a:rPr>
              <a:t> CoC Core Labor Requirements (CLR)</a:t>
            </a:r>
            <a:endParaRPr/>
          </a:p>
        </p:txBody>
      </p:sp>
      <p:sp>
        <p:nvSpPr>
          <p:cNvPr id="150" name="Google Shape;150;p1"/>
          <p:cNvSpPr txBox="1">
            <a:spLocks noGrp="1"/>
          </p:cNvSpPr>
          <p:nvPr>
            <p:ph type="body" idx="4294967295"/>
          </p:nvPr>
        </p:nvSpPr>
        <p:spPr>
          <a:xfrm>
            <a:off x="495300" y="4081656"/>
            <a:ext cx="11736900" cy="954000"/>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3027"/>
              <a:buNone/>
            </a:pPr>
            <a:r>
              <a:rPr lang="en-US">
                <a:latin typeface="Arial"/>
                <a:ea typeface="Arial"/>
                <a:cs typeface="Arial"/>
                <a:sym typeface="Arial"/>
              </a:rPr>
              <a:t>FSC Best Practice Guidance for Accreditation Requirements</a:t>
            </a:r>
            <a:endParaRPr>
              <a:latin typeface="Arial"/>
              <a:ea typeface="Arial"/>
              <a:cs typeface="Arial"/>
              <a:sym typeface="Arial"/>
            </a:endParaRPr>
          </a:p>
        </p:txBody>
      </p:sp>
      <p:sp>
        <p:nvSpPr>
          <p:cNvPr id="151" name="Google Shape;151;p1"/>
          <p:cNvSpPr txBox="1">
            <a:spLocks noGrp="1"/>
          </p:cNvSpPr>
          <p:nvPr>
            <p:ph type="body" idx="4294967295"/>
          </p:nvPr>
        </p:nvSpPr>
        <p:spPr>
          <a:xfrm>
            <a:off x="647700" y="3214688"/>
            <a:ext cx="4995900" cy="426900"/>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latin typeface="Arial"/>
                <a:ea typeface="Arial"/>
                <a:cs typeface="Arial"/>
                <a:sym typeface="Arial"/>
              </a:rPr>
              <a:t>MODULE 4.1</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0"/>
          <p:cNvSpPr txBox="1">
            <a:spLocks noGrp="1"/>
          </p:cNvSpPr>
          <p:nvPr>
            <p:ph type="body" idx="4294967295"/>
          </p:nvPr>
        </p:nvSpPr>
        <p:spPr>
          <a:xfrm>
            <a:off x="589472" y="1684180"/>
            <a:ext cx="7985125" cy="2730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The audit report and checklist were checked to find that there were no worker interviews conducted and there was no translator despite the auditor not being able to speak the main language of the company (Greek).</a:t>
            </a:r>
            <a:endParaRPr/>
          </a:p>
          <a:p>
            <a:pPr marL="50800" lvl="0" indent="0" algn="l" rtl="0">
              <a:lnSpc>
                <a:spcPct val="90000"/>
              </a:lnSpc>
              <a:spcBef>
                <a:spcPts val="1000"/>
              </a:spcBef>
              <a:spcAft>
                <a:spcPts val="0"/>
              </a:spcAft>
              <a:buSzPts val="2800"/>
              <a:buNone/>
            </a:pPr>
            <a:endParaRPr sz="2400">
              <a:solidFill>
                <a:srgbClr val="2B2E2F"/>
              </a:solidFill>
              <a:latin typeface="Arial"/>
              <a:ea typeface="Arial"/>
              <a:cs typeface="Arial"/>
              <a:sym typeface="Arial"/>
            </a:endParaRPr>
          </a:p>
        </p:txBody>
      </p:sp>
      <p:sp>
        <p:nvSpPr>
          <p:cNvPr id="220" name="Google Shape;220;p10"/>
          <p:cNvSpPr txBox="1"/>
          <p:nvPr/>
        </p:nvSpPr>
        <p:spPr>
          <a:xfrm>
            <a:off x="589472" y="814870"/>
            <a:ext cx="9420225" cy="6207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B2E2F"/>
              </a:buClr>
              <a:buSzPts val="2800"/>
              <a:buFont typeface="Arial"/>
              <a:buNone/>
            </a:pPr>
            <a:r>
              <a:rPr lang="en-US" sz="2800" b="1" i="0" u="none" strike="noStrike" cap="none">
                <a:solidFill>
                  <a:srgbClr val="2B2E2F"/>
                </a:solidFill>
                <a:latin typeface="Arial"/>
                <a:ea typeface="Arial"/>
                <a:cs typeface="Arial"/>
                <a:sym typeface="Arial"/>
              </a:rPr>
              <a:t>EXERCISE</a:t>
            </a:r>
            <a:endParaRPr/>
          </a:p>
        </p:txBody>
      </p:sp>
      <p:graphicFrame>
        <p:nvGraphicFramePr>
          <p:cNvPr id="221" name="Google Shape;221;p10"/>
          <p:cNvGraphicFramePr/>
          <p:nvPr/>
        </p:nvGraphicFramePr>
        <p:xfrm>
          <a:off x="8689192" y="1684180"/>
          <a:ext cx="3189400" cy="2067610"/>
        </p:xfrm>
        <a:graphic>
          <a:graphicData uri="http://schemas.openxmlformats.org/drawingml/2006/table">
            <a:tbl>
              <a:tblPr firstRow="1" bandRow="1">
                <a:noFill/>
                <a:tableStyleId>{CAF8554C-9F3F-4912-B118-5CEB1B29915C}</a:tableStyleId>
              </a:tblPr>
              <a:tblGrid>
                <a:gridCol w="3189400">
                  <a:extLst>
                    <a:ext uri="{9D8B030D-6E8A-4147-A177-3AD203B41FA5}">
                      <a16:colId xmlns:a16="http://schemas.microsoft.com/office/drawing/2014/main" val="20000"/>
                    </a:ext>
                  </a:extLst>
                </a:gridCol>
              </a:tblGrid>
              <a:tr h="307975">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1610400">
                <a:tc>
                  <a:txBody>
                    <a:bodyPr/>
                    <a:lstStyle/>
                    <a:p>
                      <a:pPr marL="0" marR="0" lvl="0" indent="0" algn="l" rtl="0">
                        <a:lnSpc>
                          <a:spcPct val="107000"/>
                        </a:lnSpc>
                        <a:spcBef>
                          <a:spcPts val="0"/>
                        </a:spcBef>
                        <a:spcAft>
                          <a:spcPts val="0"/>
                        </a:spcAft>
                        <a:buNone/>
                      </a:pPr>
                      <a:r>
                        <a:rPr lang="en-US" sz="2400" b="1" u="none" strike="noStrike" cap="none">
                          <a:solidFill>
                            <a:schemeClr val="dk1"/>
                          </a:solidFill>
                        </a:rPr>
                        <a:t>Q1. </a:t>
                      </a:r>
                      <a:r>
                        <a:rPr lang="en-US" sz="2400" b="0" i="0" u="none" strike="noStrike" cap="none">
                          <a:solidFill>
                            <a:schemeClr val="dk1"/>
                          </a:solidFill>
                          <a:latin typeface="Arial"/>
                          <a:ea typeface="Arial"/>
                          <a:cs typeface="Arial"/>
                          <a:sym typeface="Arial"/>
                        </a:rPr>
                        <a:t>What issues do you see regarding these observations?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8" name="Google Shape;228;p11"/>
          <p:cNvSpPr txBox="1">
            <a:spLocks noGrp="1"/>
          </p:cNvSpPr>
          <p:nvPr>
            <p:ph type="ctrTitle" idx="4294967295"/>
          </p:nvPr>
        </p:nvSpPr>
        <p:spPr>
          <a:xfrm>
            <a:off x="506473" y="1575689"/>
            <a:ext cx="11335169" cy="127902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Avenir"/>
              <a:buNone/>
            </a:pPr>
            <a:r>
              <a:rPr lang="en-US" sz="2200" b="0" i="0" u="none" strike="noStrike" cap="none">
                <a:solidFill>
                  <a:srgbClr val="2B2E2F"/>
                </a:solidFill>
                <a:latin typeface="Arial"/>
                <a:ea typeface="Arial"/>
                <a:cs typeface="Arial"/>
                <a:sym typeface="Arial"/>
              </a:rPr>
              <a:t>This is an NC.</a:t>
            </a:r>
            <a:br>
              <a:rPr lang="en-US" sz="2200" b="0" i="0" u="none" strike="noStrike" cap="none">
                <a:solidFill>
                  <a:srgbClr val="2B2E2F"/>
                </a:solidFill>
                <a:latin typeface="Arial"/>
                <a:ea typeface="Arial"/>
                <a:cs typeface="Arial"/>
                <a:sym typeface="Arial"/>
              </a:rPr>
            </a:br>
            <a:br>
              <a:rPr lang="en-US" sz="2200" b="0" i="0" u="none" strike="noStrike" cap="none">
                <a:solidFill>
                  <a:schemeClr val="dk1"/>
                </a:solidFill>
                <a:latin typeface="Arial"/>
                <a:ea typeface="Arial"/>
                <a:cs typeface="Arial"/>
                <a:sym typeface="Arial"/>
              </a:rPr>
            </a:br>
            <a:r>
              <a:rPr lang="en-US" sz="2200" b="1" i="0" u="none" strike="noStrike" cap="none">
                <a:solidFill>
                  <a:schemeClr val="dk1"/>
                </a:solidFill>
                <a:latin typeface="Arial"/>
                <a:ea typeface="Arial"/>
                <a:cs typeface="Arial"/>
                <a:sym typeface="Arial"/>
              </a:rPr>
              <a:t>WHY?</a:t>
            </a:r>
            <a:endParaRPr sz="2200" b="1" i="0" u="none" strike="noStrike" cap="none">
              <a:solidFill>
                <a:srgbClr val="2B2E2F"/>
              </a:solidFill>
              <a:latin typeface="Arial"/>
              <a:ea typeface="Arial"/>
              <a:cs typeface="Arial"/>
              <a:sym typeface="Arial"/>
            </a:endParaRPr>
          </a:p>
        </p:txBody>
      </p:sp>
      <p:sp>
        <p:nvSpPr>
          <p:cNvPr id="229" name="Google Shape;229;p11"/>
          <p:cNvSpPr txBox="1"/>
          <p:nvPr/>
        </p:nvSpPr>
        <p:spPr>
          <a:xfrm>
            <a:off x="506473" y="689611"/>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ANSWER</a:t>
            </a:r>
            <a:endParaRPr sz="1800" b="1" i="0" u="none" strike="noStrike" cap="none">
              <a:solidFill>
                <a:schemeClr val="dk1"/>
              </a:solidFill>
              <a:latin typeface="Arial"/>
              <a:ea typeface="Arial"/>
              <a:cs typeface="Arial"/>
              <a:sym typeface="Arial"/>
            </a:endParaRPr>
          </a:p>
        </p:txBody>
      </p:sp>
      <p:sp>
        <p:nvSpPr>
          <p:cNvPr id="230" name="Google Shape;230;p11"/>
          <p:cNvSpPr txBox="1"/>
          <p:nvPr/>
        </p:nvSpPr>
        <p:spPr>
          <a:xfrm>
            <a:off x="506473" y="2684894"/>
            <a:ext cx="10654989" cy="3046988"/>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Compliance with the requirements was evaluated solely based on a documents/record review, which is deemed inadequate. There was </a:t>
            </a:r>
            <a:r>
              <a:rPr lang="en-US" sz="2400" b="0" i="0" u="sng" strike="noStrike" cap="none">
                <a:solidFill>
                  <a:srgbClr val="2B2E2F"/>
                </a:solidFill>
                <a:latin typeface="Arial"/>
                <a:ea typeface="Arial"/>
                <a:cs typeface="Arial"/>
                <a:sym typeface="Arial"/>
              </a:rPr>
              <a:t>no triangulation through interviews</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Worker interviews are a crucial aspect of ensuring conformance (</a:t>
            </a:r>
            <a:r>
              <a:rPr lang="en-US" sz="2400" b="0" i="0" u="sng" strike="noStrike" cap="none">
                <a:solidFill>
                  <a:srgbClr val="2B2E2F"/>
                </a:solidFill>
                <a:latin typeface="Arial"/>
                <a:ea typeface="Arial"/>
                <a:cs typeface="Arial"/>
                <a:sym typeface="Arial"/>
              </a:rPr>
              <a:t>implementation</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Policies may be good, but if not implemented, there is still a problem.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Without translation, the quality of interviews is compromised (interviewee not speaking in their most comfortable language)</a:t>
            </a: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Google Shape;236;p12"/>
          <p:cNvSpPr txBox="1">
            <a:spLocks noGrp="1"/>
          </p:cNvSpPr>
          <p:nvPr>
            <p:ph type="ctrTitle" idx="4294967295"/>
          </p:nvPr>
        </p:nvSpPr>
        <p:spPr>
          <a:xfrm>
            <a:off x="1495245" y="2451340"/>
            <a:ext cx="7275513" cy="19383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4400" b="1" i="0" u="none" strike="noStrike" cap="none">
                <a:solidFill>
                  <a:schemeClr val="dk1"/>
                </a:solidFill>
                <a:latin typeface="Arial"/>
                <a:ea typeface="Arial"/>
                <a:cs typeface="Arial"/>
                <a:sym typeface="Arial"/>
              </a:rPr>
              <a:t>End of Module 4.1</a:t>
            </a:r>
            <a:endParaRPr/>
          </a:p>
        </p:txBody>
      </p:sp>
      <p:sp>
        <p:nvSpPr>
          <p:cNvPr id="237" name="Google Shape;237;p12"/>
          <p:cNvSpPr txBox="1"/>
          <p:nvPr/>
        </p:nvSpPr>
        <p:spPr>
          <a:xfrm>
            <a:off x="1495245" y="2188737"/>
            <a:ext cx="3467039" cy="76944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Arial"/>
                <a:ea typeface="Arial"/>
                <a:cs typeface="Arial"/>
                <a:sym typeface="Arial"/>
              </a:rPr>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
          <p:cNvSpPr txBox="1">
            <a:spLocks noGrp="1"/>
          </p:cNvSpPr>
          <p:nvPr>
            <p:ph type="ctrTitle" idx="4294967295"/>
          </p:nvPr>
        </p:nvSpPr>
        <p:spPr>
          <a:xfrm>
            <a:off x="979714" y="936776"/>
            <a:ext cx="7635341"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Objectives of this Module</a:t>
            </a:r>
            <a:endParaRPr/>
          </a:p>
        </p:txBody>
      </p:sp>
      <p:sp>
        <p:nvSpPr>
          <p:cNvPr id="157" name="Google Shape;157;p2"/>
          <p:cNvSpPr txBox="1">
            <a:spLocks noGrp="1"/>
          </p:cNvSpPr>
          <p:nvPr>
            <p:ph type="body" idx="4294967295"/>
          </p:nvPr>
        </p:nvSpPr>
        <p:spPr>
          <a:xfrm>
            <a:off x="979714" y="2086665"/>
            <a:ext cx="8839200"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This module addresses the key and important FSC accreditation requirements governing FSC CoC CLR evaluation by CBs and their audit teams. </a:t>
            </a:r>
            <a:endParaRPr/>
          </a:p>
          <a:p>
            <a:pPr marL="0" lvl="0" indent="0" algn="l" rtl="0">
              <a:lnSpc>
                <a:spcPct val="90000"/>
              </a:lnSpc>
              <a:spcBef>
                <a:spcPts val="1000"/>
              </a:spcBef>
              <a:spcAft>
                <a:spcPts val="0"/>
              </a:spcAft>
              <a:buSzPts val="2800"/>
              <a:buNone/>
            </a:pPr>
            <a:endParaRPr sz="24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This module provides directives or guidance from FSC on how the CB shall implement the accreditation requirements.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
          <p:cNvSpPr txBox="1">
            <a:spLocks noGrp="1"/>
          </p:cNvSpPr>
          <p:nvPr>
            <p:ph type="title" idx="4294967295"/>
          </p:nvPr>
        </p:nvSpPr>
        <p:spPr>
          <a:xfrm>
            <a:off x="338371" y="439549"/>
            <a:ext cx="11515258"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latin typeface="Arial"/>
                <a:ea typeface="Arial"/>
                <a:cs typeface="Arial"/>
                <a:sym typeface="Arial"/>
              </a:rPr>
              <a:t>Key/Relevant FSC Accreditation Requirements for FSC CoC CLR? </a:t>
            </a:r>
            <a:endParaRPr/>
          </a:p>
        </p:txBody>
      </p:sp>
      <p:sp>
        <p:nvSpPr>
          <p:cNvPr id="164" name="Google Shape;164;p3"/>
          <p:cNvSpPr txBox="1">
            <a:spLocks noGrp="1"/>
          </p:cNvSpPr>
          <p:nvPr>
            <p:ph type="body" idx="4294967295"/>
          </p:nvPr>
        </p:nvSpPr>
        <p:spPr>
          <a:xfrm>
            <a:off x="3687279" y="1733777"/>
            <a:ext cx="8166350" cy="4401987"/>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The CBs are expected to comply with all applicable accreditation requirements during all their activities. </a:t>
            </a:r>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The following FSC Accreditation requirements are indispensable for ensuring a complete evaluation of the FSC CoC CLRs:</a:t>
            </a:r>
            <a:endParaRPr/>
          </a:p>
          <a:p>
            <a:pPr marL="457200" marR="0" lvl="0" indent="-406400" algn="l" rtl="0">
              <a:lnSpc>
                <a:spcPct val="90000"/>
              </a:lnSpc>
              <a:spcBef>
                <a:spcPts val="1000"/>
              </a:spcBef>
              <a:spcAft>
                <a:spcPts val="0"/>
              </a:spcAft>
              <a:buClr>
                <a:schemeClr val="dk1"/>
              </a:buClr>
              <a:buSzPts val="2800"/>
              <a:buFont typeface="Arial"/>
              <a:buChar char="•"/>
            </a:pPr>
            <a:r>
              <a:rPr lang="en-US" sz="2400">
                <a:latin typeface="Arial"/>
                <a:ea typeface="Arial"/>
                <a:cs typeface="Arial"/>
                <a:sym typeface="Arial"/>
              </a:rPr>
              <a:t>FSC-STD-20-011 v4.2 section 11 (Evaluation of FSC CLRs)</a:t>
            </a:r>
            <a:endParaRPr/>
          </a:p>
          <a:p>
            <a:pPr marL="457200" marR="0" lvl="0" indent="-406400" algn="l" rtl="0">
              <a:lnSpc>
                <a:spcPct val="90000"/>
              </a:lnSpc>
              <a:spcBef>
                <a:spcPts val="1000"/>
              </a:spcBef>
              <a:spcAft>
                <a:spcPts val="0"/>
              </a:spcAft>
              <a:buClr>
                <a:schemeClr val="dk1"/>
              </a:buClr>
              <a:buSzPts val="2800"/>
              <a:buFont typeface="Arial"/>
              <a:buChar char="•"/>
            </a:pPr>
            <a:r>
              <a:rPr lang="en-US" sz="2400">
                <a:latin typeface="Arial"/>
                <a:ea typeface="Arial"/>
                <a:cs typeface="Arial"/>
                <a:sym typeface="Arial"/>
              </a:rPr>
              <a:t>FSC-STD-20-011 v4.2 section 2 (Onsite evaluation especially 2.6)</a:t>
            </a:r>
            <a:endParaRPr/>
          </a:p>
          <a:p>
            <a:pPr marL="457200" marR="0" lvl="0" indent="-406400" algn="l" rtl="0">
              <a:lnSpc>
                <a:spcPct val="90000"/>
              </a:lnSpc>
              <a:spcBef>
                <a:spcPts val="1000"/>
              </a:spcBef>
              <a:spcAft>
                <a:spcPts val="0"/>
              </a:spcAft>
              <a:buClr>
                <a:schemeClr val="dk1"/>
              </a:buClr>
              <a:buSzPts val="2800"/>
              <a:buFont typeface="Arial"/>
              <a:buChar char="•"/>
            </a:pPr>
            <a:r>
              <a:rPr lang="en-US" sz="2400">
                <a:latin typeface="Arial"/>
                <a:ea typeface="Arial"/>
                <a:cs typeface="Arial"/>
                <a:sym typeface="Arial"/>
              </a:rPr>
              <a:t>FSC-STD-20-011 v4.2 section 12 (reporting)</a:t>
            </a:r>
            <a:endParaRPr/>
          </a:p>
        </p:txBody>
      </p:sp>
      <p:pic>
        <p:nvPicPr>
          <p:cNvPr id="165" name="Google Shape;165;p3"/>
          <p:cNvPicPr preferRelativeResize="0"/>
          <p:nvPr/>
        </p:nvPicPr>
        <p:blipFill rotWithShape="1">
          <a:blip r:embed="rId3">
            <a:alphaModFix/>
          </a:blip>
          <a:srcRect/>
          <a:stretch/>
        </p:blipFill>
        <p:spPr>
          <a:xfrm>
            <a:off x="338371" y="1702444"/>
            <a:ext cx="3210322" cy="446465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4"/>
          <p:cNvSpPr txBox="1">
            <a:spLocks noGrp="1"/>
          </p:cNvSpPr>
          <p:nvPr>
            <p:ph type="title" idx="4294967295"/>
          </p:nvPr>
        </p:nvSpPr>
        <p:spPr>
          <a:xfrm>
            <a:off x="626895" y="555051"/>
            <a:ext cx="8178800" cy="56673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Auditing CLRs – What FSC-STD-20-011 says...</a:t>
            </a:r>
            <a:endParaRPr/>
          </a:p>
        </p:txBody>
      </p:sp>
      <p:graphicFrame>
        <p:nvGraphicFramePr>
          <p:cNvPr id="172" name="Google Shape;172;p4"/>
          <p:cNvGraphicFramePr/>
          <p:nvPr/>
        </p:nvGraphicFramePr>
        <p:xfrm>
          <a:off x="626895" y="1522770"/>
          <a:ext cx="6075000" cy="5045300"/>
        </p:xfrm>
        <a:graphic>
          <a:graphicData uri="http://schemas.openxmlformats.org/drawingml/2006/table">
            <a:tbl>
              <a:tblPr>
                <a:noFill/>
                <a:tableStyleId>{52627A0B-318D-4A7F-AEE2-53C30AAA8735}</a:tableStyleId>
              </a:tblPr>
              <a:tblGrid>
                <a:gridCol w="6075000">
                  <a:extLst>
                    <a:ext uri="{9D8B030D-6E8A-4147-A177-3AD203B41FA5}">
                      <a16:colId xmlns:a16="http://schemas.microsoft.com/office/drawing/2014/main" val="20000"/>
                    </a:ext>
                  </a:extLst>
                </a:gridCol>
              </a:tblGrid>
              <a:tr h="412450">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Requirement</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extLst>
                  <a:ext uri="{0D108BD9-81ED-4DB2-BD59-A6C34878D82A}">
                    <a16:rowId xmlns:a16="http://schemas.microsoft.com/office/drawing/2014/main" val="10000"/>
                  </a:ext>
                </a:extLst>
              </a:tr>
              <a:tr h="2570425">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11.1</a:t>
                      </a:r>
                      <a:r>
                        <a:rPr lang="en-US" sz="2400" u="none" strike="noStrike" cap="none">
                          <a:latin typeface="Arial"/>
                          <a:ea typeface="Arial"/>
                          <a:cs typeface="Arial"/>
                          <a:sym typeface="Arial"/>
                        </a:rPr>
                        <a:t> The certification body shall verify that the organization has adopted and implemented a </a:t>
                      </a:r>
                      <a:r>
                        <a:rPr lang="en-US" sz="2400" b="1" u="sng" strike="noStrike" cap="none">
                          <a:latin typeface="Arial"/>
                          <a:ea typeface="Arial"/>
                          <a:cs typeface="Arial"/>
                          <a:sym typeface="Arial"/>
                        </a:rPr>
                        <a:t>policy statement, or statements</a:t>
                      </a:r>
                      <a:r>
                        <a:rPr lang="en-US" sz="2400" u="none" strike="noStrike" cap="none">
                          <a:latin typeface="Arial"/>
                          <a:ea typeface="Arial"/>
                          <a:cs typeface="Arial"/>
                          <a:sym typeface="Arial"/>
                        </a:rPr>
                        <a:t>, that encompass the FSC core</a:t>
                      </a:r>
                      <a:endParaRPr/>
                    </a:p>
                    <a:p>
                      <a:pPr marL="0" marR="0" lvl="0" indent="0" algn="l" rtl="0">
                        <a:lnSpc>
                          <a:spcPct val="107000"/>
                        </a:lnSpc>
                        <a:spcBef>
                          <a:spcPts val="0"/>
                        </a:spcBef>
                        <a:spcAft>
                          <a:spcPts val="0"/>
                        </a:spcAft>
                        <a:buNone/>
                      </a:pPr>
                      <a:r>
                        <a:rPr lang="en-US" sz="2400" u="none" strike="noStrike" cap="none">
                          <a:latin typeface="Arial"/>
                          <a:ea typeface="Arial"/>
                          <a:cs typeface="Arial"/>
                          <a:sym typeface="Arial"/>
                        </a:rPr>
                        <a:t>labour requirements.</a:t>
                      </a:r>
                      <a:endParaRPr/>
                    </a:p>
                    <a:p>
                      <a:pPr marL="0" marR="0" lvl="0" indent="0" algn="l" rtl="0">
                        <a:lnSpc>
                          <a:spcPct val="107000"/>
                        </a:lnSpc>
                        <a:spcBef>
                          <a:spcPts val="0"/>
                        </a:spcBef>
                        <a:spcAft>
                          <a:spcPts val="0"/>
                        </a:spcAft>
                        <a:buNone/>
                      </a:pPr>
                      <a:endParaRPr sz="2400" u="none" strike="noStrike" cap="none">
                        <a:latin typeface="Arial"/>
                        <a:ea typeface="Arial"/>
                        <a:cs typeface="Arial"/>
                        <a:sym typeface="Aria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062425">
                <a:tc>
                  <a:txBody>
                    <a:bodyPr/>
                    <a:lstStyle/>
                    <a:p>
                      <a:pPr marL="0" marR="0" lvl="0" indent="0" algn="l" rtl="0">
                        <a:lnSpc>
                          <a:spcPct val="107000"/>
                        </a:lnSpc>
                        <a:spcBef>
                          <a:spcPts val="0"/>
                        </a:spcBef>
                        <a:spcAft>
                          <a:spcPts val="0"/>
                        </a:spcAft>
                        <a:buNone/>
                      </a:pPr>
                      <a:endParaRPr sz="2400" b="1" u="none" strike="noStrike" cap="none">
                        <a:latin typeface="Arial"/>
                        <a:ea typeface="Arial"/>
                        <a:cs typeface="Arial"/>
                        <a:sym typeface="Arial"/>
                      </a:endParaRPr>
                    </a:p>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11.2</a:t>
                      </a:r>
                      <a:r>
                        <a:rPr lang="en-US" sz="2400" u="none" strike="noStrike" cap="none">
                          <a:latin typeface="Arial"/>
                          <a:ea typeface="Arial"/>
                          <a:cs typeface="Arial"/>
                          <a:sym typeface="Arial"/>
                        </a:rPr>
                        <a:t> The certification body shall verify that the policy statements are </a:t>
                      </a:r>
                      <a:r>
                        <a:rPr lang="en-US" sz="2400" b="1" u="sng" strike="noStrike" cap="none">
                          <a:latin typeface="Arial"/>
                          <a:ea typeface="Arial"/>
                          <a:cs typeface="Arial"/>
                          <a:sym typeface="Arial"/>
                        </a:rPr>
                        <a:t>made available to stakeholders</a:t>
                      </a:r>
                      <a:r>
                        <a:rPr lang="en-US" sz="2400" u="none" strike="noStrike" cap="none">
                          <a:latin typeface="Arial"/>
                          <a:ea typeface="Arial"/>
                          <a:cs typeface="Arial"/>
                          <a:sym typeface="Arial"/>
                        </a:rPr>
                        <a:t>.</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173" name="Google Shape;173;p4"/>
          <p:cNvGraphicFramePr/>
          <p:nvPr/>
        </p:nvGraphicFramePr>
        <p:xfrm>
          <a:off x="6849947" y="1522770"/>
          <a:ext cx="4981500" cy="2874810"/>
        </p:xfrm>
        <a:graphic>
          <a:graphicData uri="http://schemas.openxmlformats.org/drawingml/2006/table">
            <a:tbl>
              <a:tblPr firstRow="1" bandRow="1">
                <a:noFill/>
                <a:tableStyleId>{CAF8554C-9F3F-4912-B118-5CEB1B29915C}</a:tableStyleId>
              </a:tblPr>
              <a:tblGrid>
                <a:gridCol w="4981500">
                  <a:extLst>
                    <a:ext uri="{9D8B030D-6E8A-4147-A177-3AD203B41FA5}">
                      <a16:colId xmlns:a16="http://schemas.microsoft.com/office/drawing/2014/main" val="20000"/>
                    </a:ext>
                  </a:extLst>
                </a:gridCol>
              </a:tblGrid>
              <a:tr h="497350">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93495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rPr>
                        <a:t>Q1. </a:t>
                      </a:r>
                      <a:r>
                        <a:rPr lang="en-US" sz="2400" b="0" u="none" strike="noStrike" cap="none">
                          <a:solidFill>
                            <a:schemeClr val="dk1"/>
                          </a:solidFill>
                        </a:rPr>
                        <a:t>What are some of the ways in which the CH can make the policy available to stakeholders? </a:t>
                      </a:r>
                      <a:endParaRPr/>
                    </a:p>
                  </a:txBody>
                  <a:tcPr marL="91450" marR="91450" marT="45725" marB="45725"/>
                </a:tc>
                <a:extLst>
                  <a:ext uri="{0D108BD9-81ED-4DB2-BD59-A6C34878D82A}">
                    <a16:rowId xmlns:a16="http://schemas.microsoft.com/office/drawing/2014/main" val="10001"/>
                  </a:ext>
                </a:extLst>
              </a:tr>
              <a:tr h="73705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rPr>
                        <a:t>Q2. </a:t>
                      </a:r>
                      <a:r>
                        <a:rPr lang="en-US" sz="2400" b="0" u="none" strike="noStrike" cap="none">
                          <a:solidFill>
                            <a:schemeClr val="dk1"/>
                          </a:solidFill>
                        </a:rPr>
                        <a:t>Must the Policy statement be one single document? What should the contents be? </a:t>
                      </a:r>
                      <a:endParaRPr sz="2400" b="0" i="0" u="none" strike="noStrike" cap="none">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5"/>
          <p:cNvSpPr txBox="1">
            <a:spLocks noGrp="1"/>
          </p:cNvSpPr>
          <p:nvPr>
            <p:ph type="title" idx="4294967295"/>
          </p:nvPr>
        </p:nvSpPr>
        <p:spPr>
          <a:xfrm>
            <a:off x="287547" y="486254"/>
            <a:ext cx="8521700" cy="6731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Auditing CLRs – What FSC-STD-20-011 says..</a:t>
            </a:r>
            <a:endParaRPr/>
          </a:p>
        </p:txBody>
      </p:sp>
      <p:graphicFrame>
        <p:nvGraphicFramePr>
          <p:cNvPr id="180" name="Google Shape;180;p5"/>
          <p:cNvGraphicFramePr/>
          <p:nvPr/>
        </p:nvGraphicFramePr>
        <p:xfrm>
          <a:off x="376820" y="1159354"/>
          <a:ext cx="8432425" cy="5509075"/>
        </p:xfrm>
        <a:graphic>
          <a:graphicData uri="http://schemas.openxmlformats.org/drawingml/2006/table">
            <a:tbl>
              <a:tblPr>
                <a:noFill/>
                <a:tableStyleId>{52627A0B-318D-4A7F-AEE2-53C30AAA8735}</a:tableStyleId>
              </a:tblPr>
              <a:tblGrid>
                <a:gridCol w="3090800">
                  <a:extLst>
                    <a:ext uri="{9D8B030D-6E8A-4147-A177-3AD203B41FA5}">
                      <a16:colId xmlns:a16="http://schemas.microsoft.com/office/drawing/2014/main" val="20000"/>
                    </a:ext>
                  </a:extLst>
                </a:gridCol>
                <a:gridCol w="5341625">
                  <a:extLst>
                    <a:ext uri="{9D8B030D-6E8A-4147-A177-3AD203B41FA5}">
                      <a16:colId xmlns:a16="http://schemas.microsoft.com/office/drawing/2014/main" val="20001"/>
                    </a:ext>
                  </a:extLst>
                </a:gridCol>
              </a:tblGrid>
              <a:tr h="425625">
                <a:tc>
                  <a:txBody>
                    <a:bodyPr/>
                    <a:lstStyle/>
                    <a:p>
                      <a:pPr marL="0" marR="0" lvl="0" indent="0" algn="l" rtl="0">
                        <a:lnSpc>
                          <a:spcPct val="107000"/>
                        </a:lnSpc>
                        <a:spcBef>
                          <a:spcPts val="0"/>
                        </a:spcBef>
                        <a:spcAft>
                          <a:spcPts val="0"/>
                        </a:spcAft>
                        <a:buNone/>
                      </a:pPr>
                      <a:r>
                        <a:rPr lang="en-US" sz="1800" b="1" u="none" strike="noStrike" cap="none">
                          <a:latin typeface="Arial"/>
                          <a:ea typeface="Arial"/>
                          <a:cs typeface="Arial"/>
                          <a:sym typeface="Arial"/>
                        </a:rPr>
                        <a:t>Requirement</a:t>
                      </a:r>
                      <a:endParaRPr/>
                    </a:p>
                  </a:txBody>
                  <a:tcPr marL="29275" marR="292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tc>
                  <a:txBody>
                    <a:bodyPr/>
                    <a:lstStyle/>
                    <a:p>
                      <a:pPr marL="0" marR="0" lvl="0" indent="0" algn="l" rtl="0">
                        <a:lnSpc>
                          <a:spcPct val="107000"/>
                        </a:lnSpc>
                        <a:spcBef>
                          <a:spcPts val="0"/>
                        </a:spcBef>
                        <a:spcAft>
                          <a:spcPts val="0"/>
                        </a:spcAft>
                        <a:buNone/>
                      </a:pPr>
                      <a:r>
                        <a:rPr lang="en-US" sz="1800" b="1" u="none" strike="noStrike" cap="none">
                          <a:latin typeface="Arial"/>
                          <a:ea typeface="Arial"/>
                          <a:cs typeface="Arial"/>
                          <a:sym typeface="Arial"/>
                        </a:rPr>
                        <a:t> Includes</a:t>
                      </a:r>
                      <a:endParaRPr/>
                    </a:p>
                  </a:txBody>
                  <a:tcPr marL="29275" marR="292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extLst>
                  <a:ext uri="{0D108BD9-81ED-4DB2-BD59-A6C34878D82A}">
                    <a16:rowId xmlns:a16="http://schemas.microsoft.com/office/drawing/2014/main" val="10000"/>
                  </a:ext>
                </a:extLst>
              </a:tr>
              <a:tr h="5083450">
                <a:tc>
                  <a:txBody>
                    <a:bodyPr/>
                    <a:lstStyle/>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2.6</a:t>
                      </a:r>
                      <a:r>
                        <a:rPr lang="en-US" sz="1800" b="0" i="0" u="none" strike="noStrike" cap="none">
                          <a:solidFill>
                            <a:schemeClr val="dk1"/>
                          </a:solidFill>
                          <a:latin typeface="Arial"/>
                          <a:ea typeface="Arial"/>
                          <a:cs typeface="Arial"/>
                          <a:sym typeface="Arial"/>
                        </a:rPr>
                        <a:t> The certification body shall evaluate each operational site within the scope of the evaluation (including a sample of participating sites of group and multisite certificates and non-FSC-certified project members in the case of project certificates) in order to </a:t>
                      </a:r>
                      <a:r>
                        <a:rPr lang="en-US" sz="1800" b="1" i="0" u="sng" strike="noStrike" cap="none">
                          <a:solidFill>
                            <a:schemeClr val="dk1"/>
                          </a:solidFill>
                          <a:latin typeface="Arial"/>
                          <a:ea typeface="Arial"/>
                          <a:cs typeface="Arial"/>
                          <a:sym typeface="Arial"/>
                        </a:rPr>
                        <a:t>make direct, factual observations</a:t>
                      </a:r>
                      <a:r>
                        <a:rPr lang="en-US" sz="1800" b="0" i="0" u="none" strike="noStrike" cap="none">
                          <a:solidFill>
                            <a:schemeClr val="dk1"/>
                          </a:solidFill>
                          <a:latin typeface="Arial"/>
                          <a:ea typeface="Arial"/>
                          <a:cs typeface="Arial"/>
                          <a:sym typeface="Arial"/>
                        </a:rPr>
                        <a:t> to verify the organization’s conformance to all applicable certification requirements. The evaluation shall include:</a:t>
                      </a:r>
                      <a:endParaRPr sz="1800" u="none" strike="noStrike" cap="none">
                        <a:latin typeface="Arial"/>
                        <a:ea typeface="Arial"/>
                        <a:cs typeface="Arial"/>
                        <a:sym typeface="Arial"/>
                      </a:endParaRPr>
                    </a:p>
                  </a:txBody>
                  <a:tcPr marL="29275" marR="292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l" rtl="0">
                        <a:lnSpc>
                          <a:spcPct val="100000"/>
                        </a:lnSpc>
                        <a:spcBef>
                          <a:spcPts val="0"/>
                        </a:spcBef>
                        <a:spcAft>
                          <a:spcPts val="0"/>
                        </a:spcAft>
                        <a:buClr>
                          <a:srgbClr val="000000"/>
                        </a:buClr>
                        <a:buSzPts val="1800"/>
                        <a:buFont typeface="Arial"/>
                        <a:buAutoNum type="alphaLcParenR"/>
                      </a:pPr>
                      <a:r>
                        <a:rPr lang="en-US" sz="1800" u="none" strike="noStrike" cap="none">
                          <a:latin typeface="Arial"/>
                          <a:ea typeface="Arial"/>
                          <a:cs typeface="Arial"/>
                          <a:sym typeface="Arial"/>
                        </a:rPr>
                        <a:t>identification and assessment of management documentation and a </a:t>
                      </a:r>
                      <a:r>
                        <a:rPr lang="en-US" sz="1800" b="1" u="sng" strike="noStrike" cap="none">
                          <a:latin typeface="Arial"/>
                          <a:ea typeface="Arial"/>
                          <a:cs typeface="Arial"/>
                          <a:sym typeface="Arial"/>
                        </a:rPr>
                        <a:t>sufficient variety and number of records</a:t>
                      </a:r>
                      <a:r>
                        <a:rPr lang="en-US" sz="1800" u="none" strike="noStrike" cap="none">
                          <a:latin typeface="Arial"/>
                          <a:ea typeface="Arial"/>
                          <a:cs typeface="Arial"/>
                          <a:sym typeface="Arial"/>
                        </a:rPr>
                        <a:t> at each operational site</a:t>
                      </a:r>
                      <a:endParaRPr/>
                    </a:p>
                    <a:p>
                      <a:pPr marL="342900" marR="0" lvl="0" indent="-342900" algn="l" rtl="0">
                        <a:lnSpc>
                          <a:spcPct val="100000"/>
                        </a:lnSpc>
                        <a:spcBef>
                          <a:spcPts val="0"/>
                        </a:spcBef>
                        <a:spcAft>
                          <a:spcPts val="0"/>
                        </a:spcAft>
                        <a:buClr>
                          <a:srgbClr val="000000"/>
                        </a:buClr>
                        <a:buSzPts val="1800"/>
                        <a:buFont typeface="Arial"/>
                        <a:buAutoNum type="alphaLcParenR"/>
                      </a:pPr>
                      <a:r>
                        <a:rPr lang="en-US" sz="1800" b="1" u="sng" strike="noStrike" cap="none">
                          <a:latin typeface="Arial"/>
                          <a:ea typeface="Arial"/>
                          <a:cs typeface="Arial"/>
                          <a:sym typeface="Arial"/>
                        </a:rPr>
                        <a:t> interviews </a:t>
                      </a:r>
                      <a:r>
                        <a:rPr lang="en-US" sz="1800" u="none" strike="noStrike" cap="none">
                          <a:latin typeface="Arial"/>
                          <a:ea typeface="Arial"/>
                          <a:cs typeface="Arial"/>
                          <a:sym typeface="Arial"/>
                        </a:rPr>
                        <a:t>with a </a:t>
                      </a:r>
                      <a:r>
                        <a:rPr lang="en-US" sz="1800" b="1" u="sng" strike="noStrike" cap="none">
                          <a:latin typeface="Arial"/>
                          <a:ea typeface="Arial"/>
                          <a:cs typeface="Arial"/>
                          <a:sym typeface="Arial"/>
                        </a:rPr>
                        <a:t>sufficient variety and number </a:t>
                      </a:r>
                      <a:r>
                        <a:rPr lang="en-US" sz="1800" u="none" strike="noStrike" cap="none">
                          <a:latin typeface="Arial"/>
                          <a:ea typeface="Arial"/>
                          <a:cs typeface="Arial"/>
                          <a:sym typeface="Arial"/>
                        </a:rPr>
                        <a:t>of employees, their representatives, including worker’s organizations, employer’s representatives, and contractors, at each operational site selected for evaluation ... The interviewer </a:t>
                      </a:r>
                      <a:r>
                        <a:rPr lang="en-US" sz="1800" b="1" u="sng" strike="noStrike" cap="none">
                          <a:latin typeface="Arial"/>
                          <a:ea typeface="Arial"/>
                          <a:cs typeface="Arial"/>
                          <a:sym typeface="Arial"/>
                        </a:rPr>
                        <a:t>shall ensure that comments can be provided in confidence</a:t>
                      </a:r>
                      <a:r>
                        <a:rPr lang="en-US" sz="1800" u="none" strike="noStrike" cap="none">
                          <a:latin typeface="Arial"/>
                          <a:ea typeface="Arial"/>
                          <a:cs typeface="Arial"/>
                          <a:sym typeface="Arial"/>
                        </a:rPr>
                        <a:t>;</a:t>
                      </a:r>
                      <a:endParaRPr/>
                    </a:p>
                    <a:p>
                      <a:pPr marL="342900" marR="0" lvl="0" indent="-342900" algn="l" rtl="0">
                        <a:lnSpc>
                          <a:spcPct val="100000"/>
                        </a:lnSpc>
                        <a:spcBef>
                          <a:spcPts val="0"/>
                        </a:spcBef>
                        <a:spcAft>
                          <a:spcPts val="0"/>
                        </a:spcAft>
                        <a:buClr>
                          <a:srgbClr val="000000"/>
                        </a:buClr>
                        <a:buSzPts val="1800"/>
                        <a:buFont typeface="Arial"/>
                        <a:buAutoNum type="alphaLcParenR"/>
                      </a:pPr>
                      <a:r>
                        <a:rPr lang="en-US" sz="1800" u="none" strike="noStrike" cap="none">
                          <a:latin typeface="Arial"/>
                          <a:ea typeface="Arial"/>
                          <a:cs typeface="Arial"/>
                          <a:sym typeface="Arial"/>
                        </a:rPr>
                        <a:t>…</a:t>
                      </a:r>
                      <a:endParaRPr/>
                    </a:p>
                    <a:p>
                      <a:pPr marL="342900" marR="0" lvl="0" indent="-342900" algn="l" rtl="0">
                        <a:lnSpc>
                          <a:spcPct val="100000"/>
                        </a:lnSpc>
                        <a:spcBef>
                          <a:spcPts val="0"/>
                        </a:spcBef>
                        <a:spcAft>
                          <a:spcPts val="0"/>
                        </a:spcAft>
                        <a:buClr>
                          <a:srgbClr val="000000"/>
                        </a:buClr>
                        <a:buSzPts val="1800"/>
                        <a:buFont typeface="Arial"/>
                        <a:buAutoNum type="alphaLcParenR"/>
                      </a:pPr>
                      <a:r>
                        <a:rPr lang="en-US" sz="1800" u="none" strike="noStrike" cap="none">
                          <a:latin typeface="Arial"/>
                          <a:ea typeface="Arial"/>
                          <a:cs typeface="Arial"/>
                          <a:sym typeface="Arial"/>
                        </a:rPr>
                        <a:t>...</a:t>
                      </a:r>
                      <a:endParaRPr/>
                    </a:p>
                    <a:p>
                      <a:pPr marL="342900" marR="0" lvl="0" indent="-342900" algn="l" rtl="0">
                        <a:lnSpc>
                          <a:spcPct val="100000"/>
                        </a:lnSpc>
                        <a:spcBef>
                          <a:spcPts val="0"/>
                        </a:spcBef>
                        <a:spcAft>
                          <a:spcPts val="0"/>
                        </a:spcAft>
                        <a:buClr>
                          <a:srgbClr val="000000"/>
                        </a:buClr>
                        <a:buSzPts val="1800"/>
                        <a:buFont typeface="Arial"/>
                        <a:buAutoNum type="alphaLcParenR"/>
                      </a:pPr>
                      <a:r>
                        <a:rPr lang="en-US" sz="1800" u="none" strike="noStrike" cap="none">
                          <a:latin typeface="Arial"/>
                          <a:ea typeface="Arial"/>
                          <a:cs typeface="Arial"/>
                          <a:sym typeface="Arial"/>
                        </a:rPr>
                        <a:t>…</a:t>
                      </a:r>
                      <a:endParaRPr/>
                    </a:p>
                    <a:p>
                      <a:pPr marL="342900" marR="0" lvl="0" indent="-342900" algn="l" rtl="0">
                        <a:lnSpc>
                          <a:spcPct val="100000"/>
                        </a:lnSpc>
                        <a:spcBef>
                          <a:spcPts val="0"/>
                        </a:spcBef>
                        <a:spcAft>
                          <a:spcPts val="0"/>
                        </a:spcAft>
                        <a:buClr>
                          <a:srgbClr val="000000"/>
                        </a:buClr>
                        <a:buSzPts val="1800"/>
                        <a:buFont typeface="Arial"/>
                        <a:buAutoNum type="alphaLcParenR"/>
                      </a:pPr>
                      <a:r>
                        <a:rPr lang="en-US" sz="1800" b="1" u="sng" strike="noStrike" cap="none">
                          <a:latin typeface="Arial"/>
                          <a:ea typeface="Arial"/>
                          <a:cs typeface="Arial"/>
                          <a:sym typeface="Arial"/>
                        </a:rPr>
                        <a:t>physical inspection of all sites </a:t>
                      </a:r>
                      <a:r>
                        <a:rPr lang="en-US" sz="1800" u="none" strike="noStrike" cap="none">
                          <a:latin typeface="Arial"/>
                          <a:ea typeface="Arial"/>
                          <a:cs typeface="Arial"/>
                          <a:sym typeface="Arial"/>
                        </a:rPr>
                        <a:t>selected for evaluation, including inspection of all locations where operational activities under the scope of the certificate are carried out.</a:t>
                      </a:r>
                      <a:endParaRPr/>
                    </a:p>
                    <a:p>
                      <a:pPr marL="0" marR="0" lvl="0" indent="0" algn="l" rtl="0">
                        <a:lnSpc>
                          <a:spcPct val="100000"/>
                        </a:lnSpc>
                        <a:spcBef>
                          <a:spcPts val="0"/>
                        </a:spcBef>
                        <a:spcAft>
                          <a:spcPts val="0"/>
                        </a:spcAft>
                        <a:buNone/>
                      </a:pPr>
                      <a:endParaRPr sz="1800" u="none" strike="noStrike" cap="none">
                        <a:latin typeface="Arial"/>
                        <a:ea typeface="Arial"/>
                        <a:cs typeface="Arial"/>
                        <a:sym typeface="Arial"/>
                      </a:endParaRPr>
                    </a:p>
                  </a:txBody>
                  <a:tcPr marL="29275" marR="292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81" name="Google Shape;181;p5"/>
          <p:cNvGraphicFramePr/>
          <p:nvPr/>
        </p:nvGraphicFramePr>
        <p:xfrm>
          <a:off x="8898521" y="1159353"/>
          <a:ext cx="3189400" cy="3108980"/>
        </p:xfrm>
        <a:graphic>
          <a:graphicData uri="http://schemas.openxmlformats.org/drawingml/2006/table">
            <a:tbl>
              <a:tblPr firstRow="1" bandRow="1">
                <a:noFill/>
                <a:tableStyleId>{CAF8554C-9F3F-4912-B118-5CEB1B29915C}</a:tableStyleId>
              </a:tblPr>
              <a:tblGrid>
                <a:gridCol w="3189400">
                  <a:extLst>
                    <a:ext uri="{9D8B030D-6E8A-4147-A177-3AD203B41FA5}">
                      <a16:colId xmlns:a16="http://schemas.microsoft.com/office/drawing/2014/main" val="20000"/>
                    </a:ext>
                  </a:extLst>
                </a:gridCol>
              </a:tblGrid>
              <a:tr h="346050">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2390725">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latin typeface="Arial"/>
                          <a:ea typeface="Arial"/>
                          <a:cs typeface="Arial"/>
                          <a:sym typeface="Arial"/>
                        </a:rPr>
                        <a:t>Q1. </a:t>
                      </a:r>
                      <a:r>
                        <a:rPr lang="en-US" sz="2400" u="none" strike="noStrike" cap="none">
                          <a:latin typeface="Arial"/>
                          <a:ea typeface="Arial"/>
                          <a:cs typeface="Arial"/>
                          <a:sym typeface="Arial"/>
                        </a:rPr>
                        <a:t>What are some of the elements you need to consider when deciding on your sample (sufficient variety and number)? </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6"/>
          <p:cNvSpPr txBox="1">
            <a:spLocks noGrp="1"/>
          </p:cNvSpPr>
          <p:nvPr>
            <p:ph type="title" idx="4294967295"/>
          </p:nvPr>
        </p:nvSpPr>
        <p:spPr>
          <a:xfrm>
            <a:off x="347996" y="373810"/>
            <a:ext cx="10520632" cy="6937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3000">
                <a:solidFill>
                  <a:schemeClr val="dk1"/>
                </a:solidFill>
                <a:latin typeface="Arial"/>
                <a:ea typeface="Arial"/>
                <a:cs typeface="Arial"/>
                <a:sym typeface="Arial"/>
              </a:rPr>
              <a:t>Auditing CLRs – Remember these keywords ...</a:t>
            </a:r>
            <a:endParaRPr/>
          </a:p>
        </p:txBody>
      </p:sp>
      <p:graphicFrame>
        <p:nvGraphicFramePr>
          <p:cNvPr id="188" name="Google Shape;188;p6"/>
          <p:cNvGraphicFramePr/>
          <p:nvPr/>
        </p:nvGraphicFramePr>
        <p:xfrm>
          <a:off x="347996" y="1067548"/>
          <a:ext cx="11416550" cy="5534050"/>
        </p:xfrm>
        <a:graphic>
          <a:graphicData uri="http://schemas.openxmlformats.org/drawingml/2006/table">
            <a:tbl>
              <a:tblPr>
                <a:noFill/>
                <a:tableStyleId>{52627A0B-318D-4A7F-AEE2-53C30AAA8735}</a:tableStyleId>
              </a:tblPr>
              <a:tblGrid>
                <a:gridCol w="3398000">
                  <a:extLst>
                    <a:ext uri="{9D8B030D-6E8A-4147-A177-3AD203B41FA5}">
                      <a16:colId xmlns:a16="http://schemas.microsoft.com/office/drawing/2014/main" val="20000"/>
                    </a:ext>
                  </a:extLst>
                </a:gridCol>
                <a:gridCol w="8018550">
                  <a:extLst>
                    <a:ext uri="{9D8B030D-6E8A-4147-A177-3AD203B41FA5}">
                      <a16:colId xmlns:a16="http://schemas.microsoft.com/office/drawing/2014/main" val="20001"/>
                    </a:ext>
                  </a:extLst>
                </a:gridCol>
              </a:tblGrid>
              <a:tr h="359500">
                <a:tc>
                  <a:txBody>
                    <a:bodyPr/>
                    <a:lstStyle/>
                    <a:p>
                      <a:pPr marL="228600" marR="0" lvl="0" indent="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a:ea typeface="Arial"/>
                          <a:cs typeface="Arial"/>
                          <a:sym typeface="Arial"/>
                        </a:rPr>
                        <a:t>Key words / phrases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a:txBody>
                    <a:bodyPr/>
                    <a:lstStyle/>
                    <a:p>
                      <a:pPr marL="0" marR="0" lvl="1" indent="8890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a:ea typeface="Arial"/>
                          <a:cs typeface="Arial"/>
                          <a:sym typeface="Arial"/>
                        </a:rPr>
                        <a:t>Reminders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165625">
                <a:tc>
                  <a:txBody>
                    <a:bodyPr/>
                    <a:lstStyle/>
                    <a:p>
                      <a:pPr marL="22860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Policy statement, or statements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The CH commitments must be </a:t>
                      </a:r>
                      <a:r>
                        <a:rPr lang="en-US" sz="1600" b="1" i="0" u="sng" strike="noStrike" cap="none">
                          <a:solidFill>
                            <a:srgbClr val="000000"/>
                          </a:solidFill>
                          <a:latin typeface="Arial"/>
                          <a:ea typeface="Arial"/>
                          <a:cs typeface="Arial"/>
                          <a:sym typeface="Arial"/>
                        </a:rPr>
                        <a:t>written/documented </a:t>
                      </a:r>
                      <a:r>
                        <a:rPr lang="en-US" sz="1600" b="0" i="0" u="none" strike="noStrike" cap="none">
                          <a:solidFill>
                            <a:srgbClr val="000000"/>
                          </a:solidFill>
                          <a:latin typeface="Arial"/>
                          <a:ea typeface="Arial"/>
                          <a:cs typeface="Arial"/>
                          <a:sym typeface="Arial"/>
                        </a:rPr>
                        <a:t>somewhere. That is why the requirement refers to "statement“. </a:t>
                      </a:r>
                      <a:endParaRPr/>
                    </a:p>
                    <a:p>
                      <a:pPr marL="285750" marR="0" lvl="1" indent="-285750" algn="l" rtl="0">
                        <a:lnSpc>
                          <a:spcPct val="100000"/>
                        </a:lnSpc>
                        <a:spcBef>
                          <a:spcPts val="60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These may also be included in available procedures.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59500">
                <a:tc>
                  <a:txBody>
                    <a:bodyPr/>
                    <a:lstStyle/>
                    <a:p>
                      <a:pPr marL="17653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Made available to stakeholders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The affected stakeholders </a:t>
                      </a:r>
                      <a:r>
                        <a:rPr lang="en-US" sz="1600" b="1" i="0" u="sng" strike="noStrike" cap="none">
                          <a:solidFill>
                            <a:srgbClr val="000000"/>
                          </a:solidFill>
                          <a:latin typeface="Arial"/>
                          <a:ea typeface="Arial"/>
                          <a:cs typeface="Arial"/>
                          <a:sym typeface="Arial"/>
                        </a:rPr>
                        <a:t>must </a:t>
                      </a:r>
                      <a:r>
                        <a:rPr lang="en-US" sz="1600" b="0" i="0" u="none" strike="noStrike" cap="none">
                          <a:solidFill>
                            <a:srgbClr val="000000"/>
                          </a:solidFill>
                          <a:latin typeface="Arial"/>
                          <a:ea typeface="Arial"/>
                          <a:cs typeface="Arial"/>
                          <a:sym typeface="Arial"/>
                        </a:rPr>
                        <a:t>know about the policies.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817025">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Verifying self-assessments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The Auditor does not only look to see if self-assessment is signed. </a:t>
                      </a:r>
                      <a:endParaRPr/>
                    </a:p>
                    <a:p>
                      <a:pPr marL="285750" marR="0" lvl="1" indent="-285750" algn="l" rtl="0">
                        <a:lnSpc>
                          <a:spcPct val="100000"/>
                        </a:lnSpc>
                        <a:spcBef>
                          <a:spcPts val="60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You must </a:t>
                      </a:r>
                      <a:r>
                        <a:rPr lang="en-US" sz="1600" b="1" i="0" u="sng" strike="noStrike" cap="none">
                          <a:solidFill>
                            <a:srgbClr val="000000"/>
                          </a:solidFill>
                          <a:latin typeface="Arial"/>
                          <a:ea typeface="Arial"/>
                          <a:cs typeface="Arial"/>
                          <a:sym typeface="Arial"/>
                        </a:rPr>
                        <a:t>evaluate its implementation </a:t>
                      </a:r>
                      <a:r>
                        <a:rPr lang="en-US" sz="1600" b="0" i="0" u="none" strike="noStrike" cap="none">
                          <a:solidFill>
                            <a:srgbClr val="000000"/>
                          </a:solidFill>
                          <a:latin typeface="Arial"/>
                          <a:ea typeface="Arial"/>
                          <a:cs typeface="Arial"/>
                          <a:sym typeface="Arial"/>
                        </a:rPr>
                        <a:t>in detail.</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708100">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Corroborating evidence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This means you must </a:t>
                      </a:r>
                      <a:r>
                        <a:rPr lang="en-US" sz="1600" b="1" i="0" u="sng" strike="noStrike" cap="none">
                          <a:solidFill>
                            <a:srgbClr val="000000"/>
                          </a:solidFill>
                          <a:latin typeface="Arial"/>
                          <a:ea typeface="Arial"/>
                          <a:cs typeface="Arial"/>
                          <a:sym typeface="Arial"/>
                        </a:rPr>
                        <a:t>triangulate</a:t>
                      </a:r>
                      <a:r>
                        <a:rPr lang="en-US" sz="1600" b="0" i="0" u="none" strike="noStrike" cap="none">
                          <a:solidFill>
                            <a:srgbClr val="000000"/>
                          </a:solidFill>
                          <a:latin typeface="Arial"/>
                          <a:ea typeface="Arial"/>
                          <a:cs typeface="Arial"/>
                          <a:sym typeface="Arial"/>
                        </a:rPr>
                        <a:t> and ensure that the evidence used is truthful and accurate by checking with other independent sources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08100">
                <a:tc>
                  <a:txBody>
                    <a:bodyPr/>
                    <a:lstStyle/>
                    <a:p>
                      <a:pPr marL="11874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Sufficient variety and number</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There is no threshold for sufficiency, but the intent here is that the sample has to </a:t>
                      </a:r>
                      <a:r>
                        <a:rPr lang="en-US" sz="1600" b="1" i="0" u="sng" strike="noStrike" cap="none">
                          <a:solidFill>
                            <a:srgbClr val="000000"/>
                          </a:solidFill>
                          <a:latin typeface="Arial"/>
                          <a:ea typeface="Arial"/>
                          <a:cs typeface="Arial"/>
                          <a:sym typeface="Arial"/>
                        </a:rPr>
                        <a:t>be representative </a:t>
                      </a:r>
                      <a:r>
                        <a:rPr lang="en-US" sz="1600" b="0" i="0" u="none" strike="noStrike" cap="none">
                          <a:solidFill>
                            <a:srgbClr val="000000"/>
                          </a:solidFill>
                          <a:latin typeface="Arial"/>
                          <a:ea typeface="Arial"/>
                          <a:cs typeface="Arial"/>
                          <a:sym typeface="Arial"/>
                        </a:rPr>
                        <a:t>(both in number and variety)</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708100">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Interviews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Auditors must talk to the people and workers. </a:t>
                      </a:r>
                      <a:br>
                        <a:rPr lang="en-US" sz="1600" b="0" i="0" u="none" strike="noStrike" cap="none">
                          <a:solidFill>
                            <a:srgbClr val="000000"/>
                          </a:solidFill>
                          <a:latin typeface="Arial"/>
                          <a:ea typeface="Arial"/>
                          <a:cs typeface="Arial"/>
                          <a:sym typeface="Arial"/>
                        </a:rPr>
                      </a:br>
                      <a:r>
                        <a:rPr lang="en-US" sz="1600" b="0" i="0" u="none" strike="noStrike" cap="none">
                          <a:solidFill>
                            <a:srgbClr val="000000"/>
                          </a:solidFill>
                          <a:latin typeface="Arial"/>
                          <a:ea typeface="Arial"/>
                          <a:cs typeface="Arial"/>
                          <a:sym typeface="Arial"/>
                        </a:rPr>
                        <a:t>Interview techniques are critical here; ensure these are conducted </a:t>
                      </a:r>
                      <a:r>
                        <a:rPr lang="en-US" sz="1600" b="1" i="0" u="sng" strike="noStrike" cap="none">
                          <a:solidFill>
                            <a:srgbClr val="000000"/>
                          </a:solidFill>
                          <a:latin typeface="Arial"/>
                          <a:ea typeface="Arial"/>
                          <a:cs typeface="Arial"/>
                          <a:sym typeface="Arial"/>
                        </a:rPr>
                        <a:t>in confidence.</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708100">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Physical inspection of all sites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Auditors </a:t>
                      </a:r>
                      <a:r>
                        <a:rPr lang="en-US" sz="1600" b="1" i="0" u="sng" strike="noStrike" cap="none">
                          <a:solidFill>
                            <a:srgbClr val="000000"/>
                          </a:solidFill>
                          <a:latin typeface="Arial"/>
                          <a:ea typeface="Arial"/>
                          <a:cs typeface="Arial"/>
                          <a:sym typeface="Arial"/>
                        </a:rPr>
                        <a:t>must</a:t>
                      </a:r>
                      <a:r>
                        <a:rPr lang="en-US" sz="1600" b="0" i="0" u="none" strike="noStrike" cap="none">
                          <a:solidFill>
                            <a:srgbClr val="000000"/>
                          </a:solidFill>
                          <a:latin typeface="Arial"/>
                          <a:ea typeface="Arial"/>
                          <a:cs typeface="Arial"/>
                          <a:sym typeface="Arial"/>
                        </a:rPr>
                        <a:t> go to the actual operational sites (factory, sawmill, warehouse, etc.) to make direct factual observations and not just stay in office.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7"/>
          <p:cNvSpPr txBox="1">
            <a:spLocks noGrp="1"/>
          </p:cNvSpPr>
          <p:nvPr>
            <p:ph type="body" idx="4294967295"/>
          </p:nvPr>
        </p:nvSpPr>
        <p:spPr>
          <a:xfrm>
            <a:off x="558326" y="1443951"/>
            <a:ext cx="8220075" cy="4757738"/>
          </a:xfrm>
          <a:prstGeom prst="rect">
            <a:avLst/>
          </a:prstGeom>
          <a:solidFill>
            <a:schemeClr val="lt1"/>
          </a:solid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During an audit, you observe the following:</a:t>
            </a:r>
            <a:endParaRPr/>
          </a:p>
          <a:p>
            <a:pPr marL="457200" lvl="1" indent="0" algn="l" rtl="0">
              <a:lnSpc>
                <a:spcPct val="90000"/>
              </a:lnSpc>
              <a:spcBef>
                <a:spcPts val="500"/>
              </a:spcBef>
              <a:spcAft>
                <a:spcPts val="0"/>
              </a:spcAft>
              <a:buSzPts val="2400"/>
              <a:buNone/>
            </a:pPr>
            <a:r>
              <a:rPr lang="en-US" sz="2000">
                <a:solidFill>
                  <a:srgbClr val="2B2E2F"/>
                </a:solidFill>
                <a:latin typeface="Arial"/>
                <a:ea typeface="Arial"/>
                <a:cs typeface="Arial"/>
                <a:sym typeface="Arial"/>
              </a:rPr>
              <a:t>In the self-assessment, the response to most of the requirements is “does not employ workers”, however in most sites/members visited during this audit, it was noticed that the members have employed workers (full time/part-time). </a:t>
            </a:r>
            <a:endParaRPr/>
          </a:p>
          <a:p>
            <a:pPr marL="457200" lvl="2" indent="0" algn="l" rtl="0">
              <a:lnSpc>
                <a:spcPct val="90000"/>
              </a:lnSpc>
              <a:spcBef>
                <a:spcPts val="1000"/>
              </a:spcBef>
              <a:spcAft>
                <a:spcPts val="0"/>
              </a:spcAft>
              <a:buSzPts val="2800"/>
              <a:buNone/>
            </a:pPr>
            <a:r>
              <a:rPr lang="en-US">
                <a:solidFill>
                  <a:srgbClr val="2B2E2F"/>
                </a:solidFill>
                <a:latin typeface="Arial"/>
                <a:ea typeface="Arial"/>
                <a:cs typeface="Arial"/>
                <a:sym typeface="Arial"/>
              </a:rPr>
              <a:t>Throughout the audit, only one (1) worker of a site of over 50 was interviewed, with no workers interviewed at the outsourcing facilities. </a:t>
            </a:r>
            <a:endParaRPr/>
          </a:p>
          <a:p>
            <a:pPr marL="457200" lvl="2" indent="0" algn="l" rtl="0">
              <a:lnSpc>
                <a:spcPct val="90000"/>
              </a:lnSpc>
              <a:spcBef>
                <a:spcPts val="1000"/>
              </a:spcBef>
              <a:spcAft>
                <a:spcPts val="0"/>
              </a:spcAft>
              <a:buSzPts val="2800"/>
              <a:buNone/>
            </a:pPr>
            <a:r>
              <a:rPr lang="en-US">
                <a:solidFill>
                  <a:srgbClr val="2B2E2F"/>
                </a:solidFill>
                <a:latin typeface="Arial"/>
                <a:ea typeface="Arial"/>
                <a:cs typeface="Arial"/>
                <a:sym typeface="Arial"/>
              </a:rPr>
              <a:t>No time records, or records of salaries or working hours, including overtime, were looked at during the audit. Also, no records on part-time workers were checked. The evaluation was limited to checking the employment contracts.</a:t>
            </a:r>
            <a:endParaRPr/>
          </a:p>
        </p:txBody>
      </p:sp>
      <p:sp>
        <p:nvSpPr>
          <p:cNvPr id="195" name="Google Shape;195;p7"/>
          <p:cNvSpPr txBox="1"/>
          <p:nvPr/>
        </p:nvSpPr>
        <p:spPr>
          <a:xfrm>
            <a:off x="488830" y="513787"/>
            <a:ext cx="9420225" cy="6207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B2E2F"/>
              </a:buClr>
              <a:buSzPts val="2800"/>
              <a:buFont typeface="Arial"/>
              <a:buNone/>
            </a:pPr>
            <a:r>
              <a:rPr lang="en-US" sz="2800" b="1" i="0" u="none" strike="noStrike" cap="none">
                <a:solidFill>
                  <a:srgbClr val="2B2E2F"/>
                </a:solidFill>
                <a:latin typeface="Arial"/>
                <a:ea typeface="Arial"/>
                <a:cs typeface="Arial"/>
                <a:sym typeface="Arial"/>
              </a:rPr>
              <a:t>EXERCISE</a:t>
            </a:r>
            <a:endParaRPr/>
          </a:p>
        </p:txBody>
      </p:sp>
      <p:graphicFrame>
        <p:nvGraphicFramePr>
          <p:cNvPr id="196" name="Google Shape;196;p7"/>
          <p:cNvGraphicFramePr/>
          <p:nvPr/>
        </p:nvGraphicFramePr>
        <p:xfrm>
          <a:off x="8778401" y="1580548"/>
          <a:ext cx="3189400" cy="2067610"/>
        </p:xfrm>
        <a:graphic>
          <a:graphicData uri="http://schemas.openxmlformats.org/drawingml/2006/table">
            <a:tbl>
              <a:tblPr firstRow="1" bandRow="1">
                <a:noFill/>
                <a:tableStyleId>{CAF8554C-9F3F-4912-B118-5CEB1B29915C}</a:tableStyleId>
              </a:tblPr>
              <a:tblGrid>
                <a:gridCol w="3189400">
                  <a:extLst>
                    <a:ext uri="{9D8B030D-6E8A-4147-A177-3AD203B41FA5}">
                      <a16:colId xmlns:a16="http://schemas.microsoft.com/office/drawing/2014/main" val="20000"/>
                    </a:ext>
                  </a:extLst>
                </a:gridCol>
              </a:tblGrid>
              <a:tr h="30797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61040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latin typeface="Arial"/>
                          <a:ea typeface="Arial"/>
                          <a:cs typeface="Arial"/>
                          <a:sym typeface="Arial"/>
                        </a:rPr>
                        <a:t>Q1. </a:t>
                      </a:r>
                      <a:r>
                        <a:rPr lang="en-US" sz="2400" u="none" strike="noStrike" cap="none">
                          <a:latin typeface="Arial"/>
                          <a:ea typeface="Arial"/>
                          <a:cs typeface="Arial"/>
                          <a:sym typeface="Arial"/>
                        </a:rPr>
                        <a:t>What issues do you see regarding these observations?</a:t>
                      </a:r>
                      <a:endParaRPr/>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3" name="Google Shape;203;p8"/>
          <p:cNvSpPr txBox="1">
            <a:spLocks noGrp="1"/>
          </p:cNvSpPr>
          <p:nvPr>
            <p:ph type="ctrTitle" idx="4294967295"/>
          </p:nvPr>
        </p:nvSpPr>
        <p:spPr>
          <a:xfrm>
            <a:off x="646980" y="911284"/>
            <a:ext cx="11414664" cy="3761077"/>
          </a:xfrm>
          <a:prstGeom prst="rect">
            <a:avLst/>
          </a:prstGeom>
          <a:noFill/>
          <a:ln>
            <a:noFill/>
          </a:ln>
        </p:spPr>
        <p:txBody>
          <a:bodyPr spcFirstLastPara="1" wrap="square" lIns="91425" tIns="45700" rIns="91425" bIns="45700" anchor="ctr" anchorCtr="0">
            <a:normAutofit/>
          </a:bodyPr>
          <a:lstStyle/>
          <a:p>
            <a:pPr marL="0" marR="0" lvl="0" indent="0" algn="l" rtl="0">
              <a:lnSpc>
                <a:spcPct val="100000"/>
              </a:lnSpc>
              <a:spcBef>
                <a:spcPts val="0"/>
              </a:spcBef>
              <a:spcAft>
                <a:spcPts val="0"/>
              </a:spcAft>
              <a:buClr>
                <a:schemeClr val="dk1"/>
              </a:buClr>
              <a:buSzPts val="4400"/>
              <a:buFont typeface="Avenir"/>
              <a:buNone/>
            </a:pPr>
            <a:r>
              <a:rPr lang="en-US" sz="2400" b="0" i="0" u="none" strike="noStrike" cap="none">
                <a:solidFill>
                  <a:srgbClr val="2B2E2F"/>
                </a:solidFill>
                <a:latin typeface="Arial"/>
                <a:ea typeface="Arial"/>
                <a:cs typeface="Arial"/>
                <a:sym typeface="Arial"/>
              </a:rPr>
              <a:t>There is an NC: </a:t>
            </a:r>
            <a:br>
              <a:rPr lang="en-US" sz="2400" b="0" i="0" u="none" strike="noStrike" cap="none">
                <a:solidFill>
                  <a:srgbClr val="2B2E2F"/>
                </a:solidFill>
                <a:latin typeface="Arial"/>
                <a:ea typeface="Arial"/>
                <a:cs typeface="Arial"/>
                <a:sym typeface="Arial"/>
              </a:rPr>
            </a:br>
            <a:r>
              <a:rPr lang="en-US" sz="2400" b="0" i="0" u="none" strike="noStrike" cap="none">
                <a:solidFill>
                  <a:srgbClr val="2B2E2F"/>
                </a:solidFill>
                <a:latin typeface="Arial"/>
                <a:ea typeface="Arial"/>
                <a:cs typeface="Arial"/>
                <a:sym typeface="Arial"/>
              </a:rPr>
              <a:t>The certification body audit team did not appropriately implement a system for evaluating the relevance, effectiveness, and adequacy of the organization’s self-assessment and conformity to Section 7 of FSC-STD-40-004.</a:t>
            </a:r>
            <a:br>
              <a:rPr lang="en-US" sz="2400" b="0" i="0" u="none" strike="noStrike" cap="none">
                <a:solidFill>
                  <a:srgbClr val="2B2E2F"/>
                </a:solidFill>
                <a:latin typeface="Arial"/>
                <a:ea typeface="Arial"/>
                <a:cs typeface="Arial"/>
                <a:sym typeface="Arial"/>
              </a:rPr>
            </a:br>
            <a:br>
              <a:rPr lang="en-US" sz="2400" b="0" i="0" u="none" strike="noStrike" cap="none">
                <a:solidFill>
                  <a:srgbClr val="2B2E2F"/>
                </a:solidFill>
                <a:latin typeface="Arial"/>
                <a:ea typeface="Arial"/>
                <a:cs typeface="Arial"/>
                <a:sym typeface="Arial"/>
              </a:rPr>
            </a:br>
            <a:r>
              <a:rPr lang="en-US" sz="2400" b="1" i="0" u="none" strike="noStrike" cap="none">
                <a:solidFill>
                  <a:srgbClr val="2B2E2F"/>
                </a:solidFill>
                <a:latin typeface="Arial"/>
                <a:ea typeface="Arial"/>
                <a:cs typeface="Arial"/>
                <a:sym typeface="Arial"/>
              </a:rPr>
              <a:t>WHY?</a:t>
            </a:r>
            <a:br>
              <a:rPr lang="en-US" sz="2400" b="0" i="0" u="none" strike="noStrike" cap="none">
                <a:solidFill>
                  <a:srgbClr val="2B2E2F"/>
                </a:solidFill>
                <a:latin typeface="Arial"/>
                <a:ea typeface="Arial"/>
                <a:cs typeface="Arial"/>
                <a:sym typeface="Arial"/>
              </a:rPr>
            </a:br>
            <a:endParaRPr sz="2400" b="0" i="0" u="none" strike="noStrike" cap="none">
              <a:solidFill>
                <a:srgbClr val="2B2E2F"/>
              </a:solidFill>
              <a:latin typeface="Arial"/>
              <a:ea typeface="Arial"/>
              <a:cs typeface="Arial"/>
              <a:sym typeface="Arial"/>
            </a:endParaRPr>
          </a:p>
        </p:txBody>
      </p:sp>
      <p:sp>
        <p:nvSpPr>
          <p:cNvPr id="204" name="Google Shape;204;p8"/>
          <p:cNvSpPr txBox="1"/>
          <p:nvPr/>
        </p:nvSpPr>
        <p:spPr>
          <a:xfrm>
            <a:off x="645543" y="905774"/>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B2E2F"/>
              </a:buClr>
              <a:buSzPts val="2800"/>
              <a:buFont typeface="Arial"/>
              <a:buNone/>
            </a:pPr>
            <a:r>
              <a:rPr lang="en-US" sz="2800" b="1" i="0" u="none" strike="noStrike" cap="none">
                <a:solidFill>
                  <a:srgbClr val="2B2E2F"/>
                </a:solidFill>
                <a:latin typeface="Arial"/>
                <a:ea typeface="Arial"/>
                <a:cs typeface="Arial"/>
                <a:sym typeface="Arial"/>
              </a:rPr>
              <a:t>ANSWER</a:t>
            </a:r>
            <a:endParaRPr sz="1800" b="1" i="0" u="none" strike="noStrike" cap="none">
              <a:solidFill>
                <a:srgbClr val="2B2E2F"/>
              </a:solidFill>
              <a:latin typeface="Arial"/>
              <a:ea typeface="Arial"/>
              <a:cs typeface="Arial"/>
              <a:sym typeface="Arial"/>
            </a:endParaRPr>
          </a:p>
        </p:txBody>
      </p:sp>
      <p:sp>
        <p:nvSpPr>
          <p:cNvPr id="205" name="Google Shape;205;p8"/>
          <p:cNvSpPr txBox="1"/>
          <p:nvPr/>
        </p:nvSpPr>
        <p:spPr>
          <a:xfrm>
            <a:off x="645542" y="3600051"/>
            <a:ext cx="10899477" cy="156966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Insufficient interviews (1 out of 50 is not representative variety and number);</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Documents were not checked to corroborate and evaluate implementation of requirements;</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The self-assessment was not evaluated or not addressed.</a:t>
            </a: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9"/>
          <p:cNvSpPr txBox="1">
            <a:spLocks noGrp="1"/>
          </p:cNvSpPr>
          <p:nvPr>
            <p:ph type="title" idx="4294967295"/>
          </p:nvPr>
        </p:nvSpPr>
        <p:spPr>
          <a:xfrm>
            <a:off x="718868" y="458152"/>
            <a:ext cx="9105900" cy="6588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US" sz="2800">
                <a:solidFill>
                  <a:schemeClr val="dk1"/>
                </a:solidFill>
                <a:latin typeface="Arial"/>
                <a:ea typeface="Arial"/>
                <a:cs typeface="Arial"/>
                <a:sym typeface="Arial"/>
              </a:rPr>
              <a:t>Auditing CLRs – What FSC-STD-20-011 says...</a:t>
            </a:r>
            <a:endParaRPr/>
          </a:p>
        </p:txBody>
      </p:sp>
      <p:graphicFrame>
        <p:nvGraphicFramePr>
          <p:cNvPr id="212" name="Google Shape;212;p9"/>
          <p:cNvGraphicFramePr/>
          <p:nvPr/>
        </p:nvGraphicFramePr>
        <p:xfrm>
          <a:off x="718868" y="1116966"/>
          <a:ext cx="8168375" cy="5548500"/>
        </p:xfrm>
        <a:graphic>
          <a:graphicData uri="http://schemas.openxmlformats.org/drawingml/2006/table">
            <a:tbl>
              <a:tblPr>
                <a:noFill/>
                <a:tableStyleId>{52627A0B-318D-4A7F-AEE2-53C30AAA8735}</a:tableStyleId>
              </a:tblPr>
              <a:tblGrid>
                <a:gridCol w="8168375">
                  <a:extLst>
                    <a:ext uri="{9D8B030D-6E8A-4147-A177-3AD203B41FA5}">
                      <a16:colId xmlns:a16="http://schemas.microsoft.com/office/drawing/2014/main" val="20000"/>
                    </a:ext>
                  </a:extLst>
                </a:gridCol>
              </a:tblGrid>
              <a:tr h="400250">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Reporting</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extLst>
                  <a:ext uri="{0D108BD9-81ED-4DB2-BD59-A6C34878D82A}">
                    <a16:rowId xmlns:a16="http://schemas.microsoft.com/office/drawing/2014/main" val="10000"/>
                  </a:ext>
                </a:extLst>
              </a:tr>
              <a:tr h="5148250">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12.1</a:t>
                      </a:r>
                      <a:r>
                        <a:rPr lang="en-US" sz="2400" u="none" strike="noStrike" cap="none">
                          <a:latin typeface="Arial"/>
                          <a:ea typeface="Arial"/>
                          <a:cs typeface="Arial"/>
                          <a:sym typeface="Arial"/>
                        </a:rPr>
                        <a:t> The certification body shall document its evaluation findings and conclusions in a report according to the requirements specified in this standard, […]. Evaluation reports shall […] include at least the information specified in Table B below.</a:t>
                      </a:r>
                      <a:endParaRPr/>
                    </a:p>
                    <a:p>
                      <a:pPr marL="0" marR="0" lvl="0" indent="0" algn="l" rtl="0">
                        <a:lnSpc>
                          <a:spcPct val="107000"/>
                        </a:lnSpc>
                        <a:spcBef>
                          <a:spcPts val="0"/>
                        </a:spcBef>
                        <a:spcAft>
                          <a:spcPts val="0"/>
                        </a:spcAft>
                        <a:buNone/>
                      </a:pPr>
                      <a:endParaRPr sz="2400" u="none" strike="noStrike" cap="none">
                        <a:latin typeface="Arial"/>
                        <a:ea typeface="Arial"/>
                        <a:cs typeface="Arial"/>
                        <a:sym typeface="Arial"/>
                      </a:endParaRPr>
                    </a:p>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Table B. Minimum content of evaluation reports Item 4 c) </a:t>
                      </a:r>
                      <a:endParaRPr/>
                    </a:p>
                    <a:p>
                      <a:pPr marL="0" marR="0" lvl="0" indent="0" algn="l" rtl="0">
                        <a:lnSpc>
                          <a:spcPct val="107000"/>
                        </a:lnSpc>
                        <a:spcBef>
                          <a:spcPts val="0"/>
                        </a:spcBef>
                        <a:spcAft>
                          <a:spcPts val="0"/>
                        </a:spcAft>
                        <a:buNone/>
                      </a:pPr>
                      <a:r>
                        <a:rPr lang="en-US" sz="2400" u="sng" strike="noStrike" cap="none">
                          <a:latin typeface="Arial"/>
                          <a:ea typeface="Arial"/>
                          <a:cs typeface="Arial"/>
                          <a:sym typeface="Arial"/>
                        </a:rPr>
                        <a:t>Systematic presentation of findings </a:t>
                      </a:r>
                      <a:r>
                        <a:rPr lang="en-US" sz="2400" u="none" strike="noStrike" cap="none">
                          <a:latin typeface="Arial"/>
                          <a:ea typeface="Arial"/>
                          <a:cs typeface="Arial"/>
                          <a:sym typeface="Arial"/>
                        </a:rPr>
                        <a:t>demonstrating conformity or nonconformity to </a:t>
                      </a:r>
                      <a:r>
                        <a:rPr lang="en-US" sz="2400" u="sng" strike="noStrike" cap="none">
                          <a:latin typeface="Arial"/>
                          <a:ea typeface="Arial"/>
                          <a:cs typeface="Arial"/>
                          <a:sym typeface="Arial"/>
                        </a:rPr>
                        <a:t>each element of all applicable FSC normative document</a:t>
                      </a:r>
                      <a:r>
                        <a:rPr lang="en-US" sz="2400" u="none" strike="noStrike" cap="none">
                          <a:latin typeface="Arial"/>
                          <a:ea typeface="Arial"/>
                          <a:cs typeface="Arial"/>
                          <a:sym typeface="Arial"/>
                        </a:rPr>
                        <a:t>(s) used for the evaluation (e.g. FSC-STD-40-004, FSC-STD-40-005).</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13" name="Google Shape;213;p9"/>
          <p:cNvGraphicFramePr/>
          <p:nvPr/>
        </p:nvGraphicFramePr>
        <p:xfrm>
          <a:off x="9054790" y="1116965"/>
          <a:ext cx="2977375" cy="5548533"/>
        </p:xfrm>
        <a:graphic>
          <a:graphicData uri="http://schemas.openxmlformats.org/drawingml/2006/table">
            <a:tbl>
              <a:tblPr firstRow="1" bandRow="1">
                <a:noFill/>
                <a:tableStyleId>{CAF8554C-9F3F-4912-B118-5CEB1B29915C}</a:tableStyleId>
              </a:tblPr>
              <a:tblGrid>
                <a:gridCol w="2977375">
                  <a:extLst>
                    <a:ext uri="{9D8B030D-6E8A-4147-A177-3AD203B41FA5}">
                      <a16:colId xmlns:a16="http://schemas.microsoft.com/office/drawing/2014/main" val="20000"/>
                    </a:ext>
                  </a:extLst>
                </a:gridCol>
              </a:tblGrid>
              <a:tr h="445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04850">
                <a:tc>
                  <a:txBody>
                    <a:bodyPr/>
                    <a:lstStyle/>
                    <a:p>
                      <a:pPr marL="0" marR="0" lvl="0" indent="0" algn="l" rtl="0">
                        <a:lnSpc>
                          <a:spcPct val="107000"/>
                        </a:lnSpc>
                        <a:spcBef>
                          <a:spcPts val="0"/>
                        </a:spcBef>
                        <a:spcAft>
                          <a:spcPts val="0"/>
                        </a:spcAft>
                        <a:buClr>
                          <a:srgbClr val="000000"/>
                        </a:buClr>
                        <a:buSzPts val="2400"/>
                        <a:buFont typeface="Arial"/>
                        <a:buNone/>
                      </a:pPr>
                      <a:r>
                        <a:rPr lang="en-US" sz="2400" b="1" u="none" strike="noStrike" cap="none">
                          <a:solidFill>
                            <a:schemeClr val="dk1"/>
                          </a:solidFill>
                          <a:latin typeface="Arial"/>
                          <a:ea typeface="Arial"/>
                          <a:cs typeface="Arial"/>
                          <a:sym typeface="Arial"/>
                        </a:rPr>
                        <a:t>Q1. </a:t>
                      </a:r>
                      <a:r>
                        <a:rPr lang="en-US" sz="2400" u="none" strike="noStrike" cap="none">
                          <a:latin typeface="Arial"/>
                          <a:ea typeface="Arial"/>
                          <a:cs typeface="Arial"/>
                          <a:sym typeface="Arial"/>
                        </a:rPr>
                        <a:t>What does “clear and systematic presentation of observations and findings” mean? </a:t>
                      </a:r>
                      <a:endParaRPr/>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r h="212265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Q2. </a:t>
                      </a:r>
                      <a:r>
                        <a:rPr lang="en-US" sz="2400" u="none" strike="noStrike" cap="none">
                          <a:latin typeface="Arial"/>
                          <a:ea typeface="Arial"/>
                          <a:cs typeface="Arial"/>
                          <a:sym typeface="Arial"/>
                        </a:rPr>
                        <a:t>What are examples of objective evidence when it comes to CLR topics?  </a:t>
                      </a:r>
                      <a:endParaRPr/>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resentation Body">
  <a:themeElements>
    <a:clrScheme name="Custom 2">
      <a:dk1>
        <a:srgbClr val="000000"/>
      </a:dk1>
      <a:lt1>
        <a:srgbClr val="FFFFFF"/>
      </a:lt1>
      <a:dk2>
        <a:srgbClr val="656565"/>
      </a:dk2>
      <a:lt2>
        <a:srgbClr val="EEECE1"/>
      </a:lt2>
      <a:accent1>
        <a:srgbClr val="FE2823"/>
      </a:accent1>
      <a:accent2>
        <a:srgbClr val="2FC276"/>
      </a:accent2>
      <a:accent3>
        <a:srgbClr val="BF2121"/>
      </a:accent3>
      <a:accent4>
        <a:srgbClr val="FDADAC"/>
      </a:accent4>
      <a:accent5>
        <a:srgbClr val="D1D1CE"/>
      </a:accent5>
      <a:accent6>
        <a:srgbClr val="656565"/>
      </a:accent6>
      <a:hlink>
        <a:srgbClr val="2FC276"/>
      </a:hlink>
      <a:folHlink>
        <a:srgbClr val="2B18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1607</Words>
  <Application>Microsoft Office PowerPoint</Application>
  <PresentationFormat>Widescreen</PresentationFormat>
  <Paragraphs>122</Paragraphs>
  <Slides>12</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Arial Black</vt:lpstr>
      <vt:lpstr>Avenir</vt:lpstr>
      <vt:lpstr>Calibri</vt:lpstr>
      <vt:lpstr>1_Office Theme</vt:lpstr>
      <vt:lpstr>1_Presentation Body</vt:lpstr>
      <vt:lpstr>Auditor Training on FSC(R) CoC Core Labor Requirements (CLR)</vt:lpstr>
      <vt:lpstr>Objectives of this Module</vt:lpstr>
      <vt:lpstr>Key/Relevant FSC Accreditation Requirements for FSC CoC CLR? </vt:lpstr>
      <vt:lpstr>Auditing CLRs – What FSC-STD-20-011 says...</vt:lpstr>
      <vt:lpstr>Auditing CLRs – What FSC-STD-20-011 says..</vt:lpstr>
      <vt:lpstr>Auditing CLRs – Remember these keywords ...</vt:lpstr>
      <vt:lpstr>PowerPoint Presentation</vt:lpstr>
      <vt:lpstr>There is an NC:  The certification body audit team did not appropriately implement a system for evaluating the relevance, effectiveness, and adequacy of the organization’s self-assessment and conformity to Section 7 of FSC-STD-40-004.  WHY? </vt:lpstr>
      <vt:lpstr>Auditing CLRs – What FSC-STD-20-011 says...</vt:lpstr>
      <vt:lpstr>PowerPoint Presentation</vt:lpstr>
      <vt:lpstr>This is an NC.  WHY?</vt:lpstr>
      <vt:lpstr>End of Module 4.1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2024-06-25T08:57:25Z</dcterms:created>
  <dcterms:modified xsi:type="dcterms:W3CDTF">2025-06-20T05:55:20Z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1100200.00000000</vt:lpwstr>
  </property>
  <property fmtid="{D5CDD505-2E9C-101B-9397-08002B2CF9AE}" pid="4" name="ComplianceAssetId">
    <vt:lpwstr/>
  </property>
  <property fmtid="{D5CDD505-2E9C-101B-9397-08002B2CF9AE}" pid="5" name="_activity">
    <vt:lpwstr>{"FileActivityType":"6","FileActivityTimeStamp":"2025-03-25T16:16:00.483Z","FileActivityUsersOnPage":[{"DisplayName":"Emily White","Id":"e.white@fsc.org"}],"FileActivityNavigationId":null}</vt:lpwstr>
  </property>
  <property fmtid="{D5CDD505-2E9C-101B-9397-08002B2CF9AE}" pid="6" name="_ExtendedDescription">
    <vt:lpwstr/>
  </property>
  <property fmtid="{D5CDD505-2E9C-101B-9397-08002B2CF9AE}" pid="7" name="TriggerFlowInfo">
    <vt:lpwstr/>
  </property>
  <property fmtid="{D5CDD505-2E9C-101B-9397-08002B2CF9AE}" pid="8" name="MediaServiceImageTags">
    <vt:lpwstr/>
  </property>
</Properties>
</file>