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9" r:id="rId2"/>
  </p:sldMasterIdLst>
  <p:notesMasterIdLst>
    <p:notesMasterId r:id="rId27"/>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12192000" cy="6858000"/>
  <p:notesSz cx="6858000" cy="9144000"/>
  <p:embeddedFontLst>
    <p:embeddedFont>
      <p:font typeface="Arial Black" panose="020B0A04020102020204" pitchFamily="34" charset="0"/>
      <p:regular r:id="rId28"/>
      <p:bold r:id="rId29"/>
    </p:embeddedFont>
    <p:embeddedFont>
      <p:font typeface="Montserrat" panose="00000500000000000000" pitchFamily="2" charset="0"/>
      <p:regular r:id="rId30"/>
      <p:bold r:id="rId31"/>
      <p:italic r:id="rId32"/>
      <p:boldItalic r:id="rId33"/>
    </p:embeddedFont>
    <p:embeddedFont>
      <p:font typeface="Roboto Medium" panose="02000000000000000000" pitchFamily="2" charset="0"/>
      <p:regular r:id="rId34"/>
      <p:bold r:id="rId35"/>
      <p:italic r:id="rId36"/>
      <p:boldItalic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0" roundtripDataSignature="AMtx7mhe4mtvOeiBISeDFxRGIrTO4pCep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8589404-D5CF-44E8-BD0E-2EAC2ECA1E7E}">
  <a:tblStyle styleId="{E8589404-D5CF-44E8-BD0E-2EAC2ECA1E7E}"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54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font" Target="fonts/font7.fntdata"/><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2.fntdata"/><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5.fntdata"/><Relationship Id="rId37" Type="http://schemas.openxmlformats.org/officeDocument/2006/relationships/font" Target="fonts/font10.fntdata"/><Relationship Id="rId40" Type="http://customschemas.google.com/relationships/presentationmetadata" Target="meta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font" Target="fonts/font1.fntdata"/><Relationship Id="rId36" Type="http://schemas.openxmlformats.org/officeDocument/2006/relationships/font" Target="fonts/font9.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4.fntdata"/><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calculator.net/age-calculator.html?today=05%2F03%2F2006&amp;ageat=05%2F03%2F2024&amp;x=Calculate"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1" name="Google Shape;241;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p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8" name="Google Shape;318;p5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a:p>
        </p:txBody>
      </p:sp>
      <p:sp>
        <p:nvSpPr>
          <p:cNvPr id="319" name="Google Shape;319;p5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Calibri"/>
                <a:ea typeface="Calibri"/>
                <a:cs typeface="Calibri"/>
                <a:sym typeface="Calibri"/>
              </a:rPr>
              <a:t>10</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g2cdebc45f94_0_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5" name="Google Shape;325;g2cdebc45f94_0_4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a:t>-Triangulation facilitates the validation or verification of evidence obtained from one source by cross-checking more than two sources. </a:t>
            </a:r>
            <a:endParaRPr/>
          </a:p>
          <a:p>
            <a:pPr marL="0" lvl="0" indent="0" algn="l" rtl="0">
              <a:lnSpc>
                <a:spcPct val="100000"/>
              </a:lnSpc>
              <a:spcBef>
                <a:spcPts val="0"/>
              </a:spcBef>
              <a:spcAft>
                <a:spcPts val="0"/>
              </a:spcAft>
              <a:buClr>
                <a:schemeClr val="dk1"/>
              </a:buClr>
              <a:buSzPts val="1100"/>
              <a:buFont typeface="Arial"/>
              <a:buNone/>
            </a:pPr>
            <a:r>
              <a:rPr lang="en-US"/>
              <a:t>- Three legs that provide the triangulation that will allow you to establish facts from objective evidence are: Observation, Listening and Investigation. </a:t>
            </a:r>
            <a:endParaRPr/>
          </a:p>
          <a:p>
            <a:pPr marL="0" lvl="0" indent="0" algn="l" rtl="0">
              <a:lnSpc>
                <a:spcPct val="100000"/>
              </a:lnSpc>
              <a:spcBef>
                <a:spcPts val="0"/>
              </a:spcBef>
              <a:spcAft>
                <a:spcPts val="0"/>
              </a:spcAft>
              <a:buClr>
                <a:schemeClr val="dk1"/>
              </a:buClr>
              <a:buSzPts val="1100"/>
              <a:buFont typeface="Arial"/>
              <a:buNone/>
            </a:pPr>
            <a:r>
              <a:rPr lang="en-US"/>
              <a:t>- Corroboration happens when two statements on the same subject from different sources closely match each other. Observation and document review can help to reduce the subjectivity of information gathered during interviews.</a:t>
            </a:r>
            <a:endParaRPr/>
          </a:p>
        </p:txBody>
      </p:sp>
      <p:sp>
        <p:nvSpPr>
          <p:cNvPr id="326" name="Google Shape;326;g2cdebc45f94_0_4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g2e8cf78d5bc_0_9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2" name="Google Shape;342;g2e8cf78d5bc_0_9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a:t>-Remember that almost everything you hear during an interview or observe during walkthroughs will be an opinion. You will need to corroborate it before it can be considered a fact to write in your audit report.</a:t>
            </a:r>
            <a:endParaRPr/>
          </a:p>
        </p:txBody>
      </p:sp>
      <p:sp>
        <p:nvSpPr>
          <p:cNvPr id="343" name="Google Shape;343;g2e8cf78d5bc_0_91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2cdebc45f94_0_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8" name="Google Shape;358;g2cdebc45f94_0_5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342900" lvl="0" indent="-342900" algn="just" rtl="0">
              <a:lnSpc>
                <a:spcPct val="107000"/>
              </a:lnSpc>
              <a:spcBef>
                <a:spcPts val="0"/>
              </a:spcBef>
              <a:spcAft>
                <a:spcPts val="0"/>
              </a:spcAft>
              <a:buSzPts val="1400"/>
              <a:buFont typeface="Noto Sans Symbols"/>
              <a:buChar char="∙"/>
            </a:pPr>
            <a:r>
              <a:rPr lang="en-US" sz="1800">
                <a:latin typeface="Arial"/>
                <a:ea typeface="Arial"/>
                <a:cs typeface="Arial"/>
                <a:sym typeface="Arial"/>
              </a:rPr>
              <a:t>Classify nature of NCs or Issues prior to triangulations.</a:t>
            </a:r>
            <a:endParaRPr sz="1800">
              <a:latin typeface="Calibri"/>
              <a:ea typeface="Calibri"/>
              <a:cs typeface="Calibri"/>
              <a:sym typeface="Calibri"/>
            </a:endParaRPr>
          </a:p>
          <a:p>
            <a:pPr marL="342900" lvl="0" indent="-342900" algn="just" rtl="0">
              <a:lnSpc>
                <a:spcPct val="107000"/>
              </a:lnSpc>
              <a:spcBef>
                <a:spcPts val="0"/>
              </a:spcBef>
              <a:spcAft>
                <a:spcPts val="0"/>
              </a:spcAft>
              <a:buSzPts val="1400"/>
              <a:buFont typeface="Noto Sans Symbols"/>
              <a:buChar char="∙"/>
            </a:pPr>
            <a:r>
              <a:rPr lang="en-US" sz="1800">
                <a:latin typeface="Arial"/>
                <a:ea typeface="Arial"/>
                <a:cs typeface="Arial"/>
                <a:sym typeface="Arial"/>
              </a:rPr>
              <a:t>Behavioral: Actions or conduct that goes against established norms. It involves individuals or groups not following expected patterns of behavior.</a:t>
            </a:r>
            <a:endParaRPr sz="1800">
              <a:latin typeface="Calibri"/>
              <a:ea typeface="Calibri"/>
              <a:cs typeface="Calibri"/>
              <a:sym typeface="Calibri"/>
            </a:endParaRPr>
          </a:p>
          <a:p>
            <a:pPr marL="342900" lvl="0" indent="-342900" algn="just" rtl="0">
              <a:lnSpc>
                <a:spcPct val="107000"/>
              </a:lnSpc>
              <a:spcBef>
                <a:spcPts val="0"/>
              </a:spcBef>
              <a:spcAft>
                <a:spcPts val="0"/>
              </a:spcAft>
              <a:buSzPts val="1400"/>
              <a:buFont typeface="Noto Sans Symbols"/>
              <a:buChar char="∙"/>
            </a:pPr>
            <a:r>
              <a:rPr lang="en-US" sz="1800">
                <a:latin typeface="Arial"/>
                <a:ea typeface="Arial"/>
                <a:cs typeface="Arial"/>
                <a:sym typeface="Arial"/>
              </a:rPr>
              <a:t>Circumstantial: Situations where a finding arises due to specific circumstances or temporary factors. It's not a consistent pattern but rather a response to a particular context.</a:t>
            </a:r>
            <a:endParaRPr sz="1800">
              <a:latin typeface="Calibri"/>
              <a:ea typeface="Calibri"/>
              <a:cs typeface="Calibri"/>
              <a:sym typeface="Calibri"/>
            </a:endParaRPr>
          </a:p>
          <a:p>
            <a:pPr marL="342900" lvl="0" indent="-342900" algn="just" rtl="0">
              <a:lnSpc>
                <a:spcPct val="107000"/>
              </a:lnSpc>
              <a:spcBef>
                <a:spcPts val="0"/>
              </a:spcBef>
              <a:spcAft>
                <a:spcPts val="800"/>
              </a:spcAft>
              <a:buSzPts val="1400"/>
              <a:buFont typeface="Noto Sans Symbols"/>
              <a:buChar char="∙"/>
            </a:pPr>
            <a:r>
              <a:rPr lang="en-US" sz="1800">
                <a:latin typeface="Arial"/>
                <a:ea typeface="Arial"/>
                <a:cs typeface="Arial"/>
                <a:sym typeface="Arial"/>
              </a:rPr>
              <a:t>Structural: Relates to non-conformity built into the system or structure itself. It means that the very design or organization of something doesn't align with established norms or regulations. It's not just about individual behavior but inherent in the way something is set up.</a:t>
            </a:r>
            <a:endParaRPr sz="1800">
              <a:latin typeface="Calibri"/>
              <a:ea typeface="Calibri"/>
              <a:cs typeface="Calibri"/>
              <a:sym typeface="Calibri"/>
            </a:endParaRPr>
          </a:p>
        </p:txBody>
      </p:sp>
      <p:sp>
        <p:nvSpPr>
          <p:cNvPr id="359" name="Google Shape;359;g2cdebc45f94_0_5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Google Shape;387;p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8" name="Google Shape;388;p5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Other information: payslips (how are overtime hours recorded there, and are these paid at a higher rate than normal working hours? Is this rate in line with the legal requirements?), payroll documents, timesheet/logs;</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Who else to interview: Finance department (whoever is in charge of salaries), Workers Representatives</a:t>
            </a:r>
            <a:endParaRPr/>
          </a:p>
          <a:p>
            <a:pPr marL="457200" lvl="0" indent="-228600" algn="l" rtl="0">
              <a:lnSpc>
                <a:spcPct val="100000"/>
              </a:lnSpc>
              <a:spcBef>
                <a:spcPts val="0"/>
              </a:spcBef>
              <a:spcAft>
                <a:spcPts val="0"/>
              </a:spcAft>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Contracts should be reviewed with regard to the statement ‘obligating us to work overtime’: what does their contract terms say and is there mention of the ‘production bonus’?  </a:t>
            </a:r>
            <a:endParaRPr/>
          </a:p>
          <a:p>
            <a:pPr marL="457200" marR="0" lvl="0" indent="-228600" algn="l" rtl="0">
              <a:lnSpc>
                <a:spcPct val="100000"/>
              </a:lnSpc>
              <a:spcBef>
                <a:spcPts val="0"/>
              </a:spcBef>
              <a:spcAft>
                <a:spcPts val="0"/>
              </a:spcAft>
              <a:buClr>
                <a:srgbClr val="000000"/>
              </a:buClr>
              <a:buSzPts val="1400"/>
              <a:buFont typeface="Arial"/>
              <a:buNone/>
            </a:pPr>
            <a:r>
              <a:rPr lang="en-US"/>
              <a:t>Also review the grievance mechanism – are there complaints about this through the established channels to suggest this has been raised before to management? And is the worker representative aware of these concerns?</a:t>
            </a:r>
            <a:endParaRPr/>
          </a:p>
          <a:p>
            <a:pPr marL="0" lvl="0" indent="0" algn="l" rtl="0">
              <a:lnSpc>
                <a:spcPct val="100000"/>
              </a:lnSpc>
              <a:spcBef>
                <a:spcPts val="0"/>
              </a:spcBef>
              <a:spcAft>
                <a:spcPts val="0"/>
              </a:spcAft>
              <a:buSzPts val="1400"/>
              <a:buNone/>
            </a:pPr>
            <a:endParaRPr/>
          </a:p>
        </p:txBody>
      </p:sp>
      <p:sp>
        <p:nvSpPr>
          <p:cNvPr id="389" name="Google Shape;389;p5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14</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7" name="Google Shape;397;p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228600" algn="l" rtl="0">
              <a:lnSpc>
                <a:spcPct val="107000"/>
              </a:lnSpc>
              <a:spcBef>
                <a:spcPts val="0"/>
              </a:spcBef>
              <a:spcAft>
                <a:spcPts val="0"/>
              </a:spcAft>
              <a:buSzPts val="1400"/>
              <a:buNone/>
            </a:pPr>
            <a:r>
              <a:rPr lang="en-US" sz="1800">
                <a:latin typeface="Arial"/>
                <a:ea typeface="Arial"/>
                <a:cs typeface="Arial"/>
                <a:sym typeface="Arial"/>
              </a:rPr>
              <a:t>Potential NC: This is a potential child labour issue, please see Clauses 7.1 and 7.2 in FSC-STD-40-004-V3-1.</a:t>
            </a:r>
            <a:endParaRPr/>
          </a:p>
          <a:p>
            <a:pPr marL="457200" lvl="0" indent="-228600" algn="l" rtl="0">
              <a:lnSpc>
                <a:spcPct val="107000"/>
              </a:lnSpc>
              <a:spcBef>
                <a:spcPts val="800"/>
              </a:spcBef>
              <a:spcAft>
                <a:spcPts val="0"/>
              </a:spcAft>
              <a:buSzPts val="1400"/>
              <a:buNone/>
            </a:pPr>
            <a:endParaRPr/>
          </a:p>
          <a:p>
            <a:pPr marL="0" lvl="0" indent="0" algn="l" rtl="0">
              <a:lnSpc>
                <a:spcPct val="100000"/>
              </a:lnSpc>
              <a:spcBef>
                <a:spcPts val="800"/>
              </a:spcBef>
              <a:spcAft>
                <a:spcPts val="0"/>
              </a:spcAft>
              <a:buSzPts val="1400"/>
              <a:buNone/>
            </a:pPr>
            <a:r>
              <a:rPr lang="en-US"/>
              <a:t>Triangulation: </a:t>
            </a:r>
            <a:endParaRPr/>
          </a:p>
          <a:p>
            <a:pPr marL="171450" lvl="0" indent="-171450" algn="l" rtl="0">
              <a:lnSpc>
                <a:spcPct val="100000"/>
              </a:lnSpc>
              <a:spcBef>
                <a:spcPts val="0"/>
              </a:spcBef>
              <a:spcAft>
                <a:spcPts val="0"/>
              </a:spcAft>
              <a:buSzPts val="1400"/>
              <a:buFont typeface="Calibri"/>
              <a:buChar char="-"/>
            </a:pPr>
            <a:r>
              <a:rPr lang="en-US"/>
              <a:t>Interviews to know what kind of work she does (hazardous, night shifts, dangerous, etc.)</a:t>
            </a:r>
            <a:endParaRPr/>
          </a:p>
          <a:p>
            <a:pPr marL="171450" lvl="0" indent="-171450" algn="l" rtl="0">
              <a:lnSpc>
                <a:spcPct val="100000"/>
              </a:lnSpc>
              <a:spcBef>
                <a:spcPts val="0"/>
              </a:spcBef>
              <a:spcAft>
                <a:spcPts val="0"/>
              </a:spcAft>
              <a:buSzPts val="1400"/>
              <a:buFont typeface="Calibri"/>
              <a:buChar char="-"/>
            </a:pPr>
            <a:r>
              <a:rPr lang="en-US"/>
              <a:t>Interviews with HR to know if she is intern or not? Is she going to school or not?</a:t>
            </a:r>
            <a:endParaRPr/>
          </a:p>
          <a:p>
            <a:pPr marL="171450" lvl="0" indent="-171450" algn="l" rtl="0">
              <a:lnSpc>
                <a:spcPct val="100000"/>
              </a:lnSpc>
              <a:spcBef>
                <a:spcPts val="0"/>
              </a:spcBef>
              <a:spcAft>
                <a:spcPts val="0"/>
              </a:spcAft>
              <a:buSzPts val="1400"/>
              <a:buFont typeface="Calibri"/>
              <a:buChar char="-"/>
            </a:pPr>
            <a:r>
              <a:rPr lang="en-US"/>
              <a:t>Review her contract (clarify when the worker started working there, check terms of work including role and working hours, check the worker register, check the policy on child labour, how does the company check date of birth of its workers)</a:t>
            </a:r>
            <a:endParaRPr/>
          </a:p>
          <a:p>
            <a:pPr marL="171450" lvl="0" indent="-171450" algn="l" rtl="0">
              <a:lnSpc>
                <a:spcPct val="100000"/>
              </a:lnSpc>
              <a:spcBef>
                <a:spcPts val="0"/>
              </a:spcBef>
              <a:spcAft>
                <a:spcPts val="0"/>
              </a:spcAft>
              <a:buSzPts val="1400"/>
              <a:buFont typeface="Calibri"/>
              <a:buChar char="-"/>
            </a:pPr>
            <a:r>
              <a:rPr lang="en-US"/>
              <a:t>Check if this is allowed by the national laws </a:t>
            </a:r>
            <a:endParaRPr/>
          </a:p>
          <a:p>
            <a:pPr marL="171450" lvl="0" indent="-171450" algn="l" rtl="0">
              <a:lnSpc>
                <a:spcPct val="100000"/>
              </a:lnSpc>
              <a:spcBef>
                <a:spcPts val="0"/>
              </a:spcBef>
              <a:spcAft>
                <a:spcPts val="0"/>
              </a:spcAft>
              <a:buSzPts val="1400"/>
              <a:buFont typeface="Calibri"/>
              <a:buChar char="-"/>
            </a:pPr>
            <a:r>
              <a:rPr lang="en-US"/>
              <a:t>Triangulate available information to determine if this a widespread potential issue at the CH or limited to this individual</a:t>
            </a:r>
            <a:endParaRPr/>
          </a:p>
          <a:p>
            <a:pPr marL="0" lvl="0" indent="0" algn="l" rtl="0">
              <a:lnSpc>
                <a:spcPct val="100000"/>
              </a:lnSpc>
              <a:spcBef>
                <a:spcPts val="0"/>
              </a:spcBef>
              <a:spcAft>
                <a:spcPts val="0"/>
              </a:spcAft>
              <a:buSzPts val="1400"/>
              <a:buNone/>
            </a:pPr>
            <a:endParaRPr/>
          </a:p>
        </p:txBody>
      </p:sp>
      <p:sp>
        <p:nvSpPr>
          <p:cNvPr id="398" name="Google Shape;398;p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15</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p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6" name="Google Shape;406;p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p>
        </p:txBody>
      </p:sp>
      <p:sp>
        <p:nvSpPr>
          <p:cNvPr id="407" name="Google Shape;407;p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16</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2"/>
        <p:cNvGrpSpPr/>
        <p:nvPr/>
      </p:nvGrpSpPr>
      <p:grpSpPr>
        <a:xfrm>
          <a:off x="0" y="0"/>
          <a:ext cx="0" cy="0"/>
          <a:chOff x="0" y="0"/>
          <a:chExt cx="0" cy="0"/>
        </a:xfrm>
      </p:grpSpPr>
      <p:sp>
        <p:nvSpPr>
          <p:cNvPr id="413" name="Google Shape;413;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4" name="Google Shape;414;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a:p>
        </p:txBody>
      </p:sp>
      <p:sp>
        <p:nvSpPr>
          <p:cNvPr id="415" name="Google Shape;415;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Calibri"/>
                <a:ea typeface="Calibri"/>
                <a:cs typeface="Calibri"/>
                <a:sym typeface="Calibri"/>
              </a:rPr>
              <a:t>17</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g2e8cf78d5bc_0_140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1" name="Google Shape;421;g2e8cf78d5bc_0_140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Important statement: The conversations throughout the audit are also important sources of information. </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Auditors should be capable of having a conversation in a way that elicits information from the other person.</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The auditor should be an active listener the entire time of the audit.</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b="1">
                <a:latin typeface="Arial"/>
                <a:ea typeface="Arial"/>
                <a:cs typeface="Arial"/>
                <a:sym typeface="Arial"/>
              </a:rPr>
              <a:t>FSC-STD-20-011 V4-2, Clause 2.6: </a:t>
            </a:r>
            <a:endParaRPr sz="1100" b="1">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b): interviews with a sufficient variety and number of employees, their representatives, including worker’s organizations, employer’s representatives, and contractors, at each operational site selected for evaluation in order to verify the organization’s conformance to all applicable certification requirements. The interviewer shall ensure that comments can be provided in confidence; </a:t>
            </a:r>
            <a:endParaRPr sz="1100">
              <a:latin typeface="Arial"/>
              <a:ea typeface="Arial"/>
              <a:cs typeface="Arial"/>
              <a:sym typeface="Arial"/>
            </a:endParaRPr>
          </a:p>
          <a:p>
            <a:pPr marL="0" lvl="0" indent="0" algn="just"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c) as a minimum, interviews shall be conducted to verify training measures and understanding of individual responsibilities at different locations across the operation under evaluation; </a:t>
            </a:r>
            <a:endParaRPr sz="1100">
              <a:latin typeface="Arial"/>
              <a:ea typeface="Arial"/>
              <a:cs typeface="Arial"/>
              <a:sym typeface="Arial"/>
            </a:endParaRPr>
          </a:p>
          <a:p>
            <a:pPr marL="0" lvl="0" indent="0" algn="just" rtl="0">
              <a:lnSpc>
                <a:spcPct val="107916"/>
              </a:lnSpc>
              <a:spcBef>
                <a:spcPts val="800"/>
              </a:spcBef>
              <a:spcAft>
                <a:spcPts val="800"/>
              </a:spcAft>
              <a:buClr>
                <a:schemeClr val="dk1"/>
              </a:buClr>
              <a:buSzPts val="1100"/>
              <a:buFont typeface="Arial"/>
              <a:buNone/>
            </a:pPr>
            <a:r>
              <a:rPr lang="en-US" sz="1100">
                <a:latin typeface="Arial"/>
                <a:ea typeface="Arial"/>
                <a:cs typeface="Arial"/>
                <a:sym typeface="Arial"/>
              </a:rPr>
              <a:t>Furthermore, FSC-STD-20-011 V4-2, Clause 11.3c) clarifies that the CB shall evaluate the means of verification for (…) corroborating evidence provided by the organization with independent sources when possible. (e.g. documentation, </a:t>
            </a:r>
            <a:r>
              <a:rPr lang="en-US" sz="1100" u="sng">
                <a:latin typeface="Arial"/>
                <a:ea typeface="Arial"/>
                <a:cs typeface="Arial"/>
                <a:sym typeface="Arial"/>
              </a:rPr>
              <a:t>interviews </a:t>
            </a:r>
            <a:r>
              <a:rPr lang="en-US" sz="1100">
                <a:latin typeface="Arial"/>
                <a:ea typeface="Arial"/>
                <a:cs typeface="Arial"/>
                <a:sym typeface="Arial"/>
              </a:rPr>
              <a:t>etc.) as required according to Section 2.6 ‘Evaluation at the level of the operational site’.  </a:t>
            </a:r>
            <a:endParaRPr sz="1800">
              <a:latin typeface="Arial"/>
              <a:ea typeface="Arial"/>
              <a:cs typeface="Arial"/>
              <a:sym typeface="Arial"/>
            </a:endParaRPr>
          </a:p>
        </p:txBody>
      </p:sp>
      <p:sp>
        <p:nvSpPr>
          <p:cNvPr id="422" name="Google Shape;422;g2e8cf78d5bc_0_140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p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4" name="Google Shape;434;p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just"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The following are key aspects of competent interviewing</a:t>
            </a:r>
            <a:endParaRPr/>
          </a:p>
          <a:p>
            <a:pPr marL="457200" lvl="0" indent="-298450" algn="just" rtl="0">
              <a:lnSpc>
                <a:spcPct val="107916"/>
              </a:lnSpc>
              <a:spcBef>
                <a:spcPts val="800"/>
              </a:spcBef>
              <a:spcAft>
                <a:spcPts val="0"/>
              </a:spcAft>
              <a:buClr>
                <a:schemeClr val="dk1"/>
              </a:buClr>
              <a:buSzPts val="1100"/>
              <a:buChar char="●"/>
            </a:pPr>
            <a:r>
              <a:rPr lang="en-US" sz="1100">
                <a:latin typeface="Arial"/>
                <a:ea typeface="Arial"/>
                <a:cs typeface="Arial"/>
                <a:sym typeface="Arial"/>
              </a:rPr>
              <a:t>Strong interpersonal skills</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Char char="●"/>
            </a:pPr>
            <a:r>
              <a:rPr lang="en-US" sz="1100">
                <a:latin typeface="Arial"/>
                <a:ea typeface="Arial"/>
                <a:cs typeface="Arial"/>
                <a:sym typeface="Arial"/>
              </a:rPr>
              <a:t>Others are willing to share information with you</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Char char="●"/>
            </a:pPr>
            <a:r>
              <a:rPr lang="en-US" sz="1100">
                <a:latin typeface="Arial"/>
                <a:ea typeface="Arial"/>
                <a:cs typeface="Arial"/>
                <a:sym typeface="Arial"/>
              </a:rPr>
              <a:t>Do not interrupt with unnecessary questions</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Char char="●"/>
            </a:pPr>
            <a:r>
              <a:rPr lang="en-US" sz="1100">
                <a:latin typeface="Arial"/>
                <a:ea typeface="Arial"/>
                <a:cs typeface="Arial"/>
                <a:sym typeface="Arial"/>
              </a:rPr>
              <a:t>Enables people to share relevant information voluntarily</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Char char="●"/>
            </a:pPr>
            <a:r>
              <a:rPr lang="en-US" sz="1100">
                <a:latin typeface="Arial"/>
                <a:ea typeface="Arial"/>
                <a:cs typeface="Arial"/>
                <a:sym typeface="Arial"/>
              </a:rPr>
              <a:t>Displays honest interest in the person and subject</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Char char="●"/>
            </a:pPr>
            <a:r>
              <a:rPr lang="en-US" sz="1100">
                <a:latin typeface="Arial"/>
                <a:ea typeface="Arial"/>
                <a:cs typeface="Arial"/>
                <a:sym typeface="Arial"/>
              </a:rPr>
              <a:t>demonstrate fairness while attempting to obtain information</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Char char="●"/>
            </a:pPr>
            <a:r>
              <a:rPr lang="en-US" sz="1100">
                <a:latin typeface="Arial"/>
                <a:ea typeface="Arial"/>
                <a:cs typeface="Arial"/>
                <a:sym typeface="Arial"/>
              </a:rPr>
              <a:t>Effective interviewers work informally - not hard structured</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Char char="●"/>
            </a:pPr>
            <a:r>
              <a:rPr lang="en-US" sz="1100">
                <a:latin typeface="Arial"/>
                <a:ea typeface="Arial"/>
                <a:cs typeface="Arial"/>
                <a:sym typeface="Arial"/>
              </a:rPr>
              <a:t>Absence of bias</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Char char="●"/>
            </a:pPr>
            <a:r>
              <a:rPr lang="en-US" sz="1100">
                <a:latin typeface="Arial"/>
                <a:ea typeface="Arial"/>
                <a:cs typeface="Arial"/>
                <a:sym typeface="Arial"/>
              </a:rPr>
              <a:t>Project professionalism and excellence (attitude and appearance)</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Char char="●"/>
            </a:pPr>
            <a:r>
              <a:rPr lang="en-US" sz="1100">
                <a:latin typeface="Arial"/>
                <a:ea typeface="Arial"/>
                <a:cs typeface="Arial"/>
                <a:sym typeface="Arial"/>
              </a:rPr>
              <a:t>Represent no threat to the interviewee</a:t>
            </a:r>
            <a:endParaRPr sz="1100">
              <a:latin typeface="Arial"/>
              <a:ea typeface="Arial"/>
              <a:cs typeface="Arial"/>
              <a:sym typeface="Arial"/>
            </a:endParaRPr>
          </a:p>
          <a:p>
            <a:pPr marL="457200" lvl="0" indent="-298450" algn="just" rtl="0">
              <a:lnSpc>
                <a:spcPct val="107916"/>
              </a:lnSpc>
              <a:spcBef>
                <a:spcPts val="0"/>
              </a:spcBef>
              <a:spcAft>
                <a:spcPts val="0"/>
              </a:spcAft>
              <a:buClr>
                <a:schemeClr val="dk1"/>
              </a:buClr>
              <a:buSzPts val="1100"/>
              <a:buChar char="●"/>
            </a:pPr>
            <a:r>
              <a:rPr lang="en-US" sz="1100">
                <a:latin typeface="Arial"/>
                <a:ea typeface="Arial"/>
                <a:cs typeface="Arial"/>
                <a:sym typeface="Arial"/>
              </a:rPr>
              <a:t>Ensure confidentiality during and after the interview and audit</a:t>
            </a:r>
            <a:endParaRPr>
              <a:latin typeface="Avenir"/>
              <a:ea typeface="Avenir"/>
              <a:cs typeface="Avenir"/>
              <a:sym typeface="Avenir"/>
            </a:endParaRPr>
          </a:p>
        </p:txBody>
      </p:sp>
      <p:sp>
        <p:nvSpPr>
          <p:cNvPr id="435" name="Google Shape;435;p5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8" name="Google Shape;24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g2e8cf78d5bc_0_198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3" name="Google Shape;443;g2e8cf78d5bc_0_198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r>
              <a:rPr lang="en-US">
                <a:latin typeface="Arial"/>
                <a:ea typeface="Arial"/>
                <a:cs typeface="Arial"/>
                <a:sym typeface="Arial"/>
              </a:rPr>
              <a:t>Plan: </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en-US">
                <a:latin typeface="Arial"/>
                <a:ea typeface="Arial"/>
                <a:cs typeface="Arial"/>
                <a:sym typeface="Arial"/>
              </a:rPr>
              <a:t>Size of the population - Sample size (calculator)</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en-US">
                <a:latin typeface="Arial"/>
                <a:ea typeface="Arial"/>
                <a:cs typeface="Arial"/>
                <a:sym typeface="Arial"/>
              </a:rPr>
              <a:t>Key people (union, worker representatives, key functions, whistleblower, ...)</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en-US">
                <a:latin typeface="Arial"/>
                <a:ea typeface="Arial"/>
                <a:cs typeface="Arial"/>
                <a:sym typeface="Arial"/>
              </a:rPr>
              <a:t>Key demographics (groups, minorities, shifts, depts, gender, age, context specific issue)</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en-US">
                <a:latin typeface="Arial"/>
                <a:ea typeface="Arial"/>
                <a:cs typeface="Arial"/>
                <a:sym typeface="Arial"/>
              </a:rPr>
              <a:t>Documents (list of workers, wage levels, policies,...)</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en-US">
                <a:latin typeface="Arial"/>
                <a:ea typeface="Arial"/>
                <a:cs typeface="Arial"/>
                <a:sym typeface="Arial"/>
              </a:rPr>
              <a:t>Interview location</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en-US">
                <a:latin typeface="Arial"/>
                <a:ea typeface="Arial"/>
                <a:cs typeface="Arial"/>
                <a:sym typeface="Arial"/>
              </a:rPr>
              <a:t>Audit plan (when do you plan the interviews, which subjects, what is the main objective)</a:t>
            </a: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a:latin typeface="Arial"/>
                <a:ea typeface="Arial"/>
                <a:cs typeface="Arial"/>
                <a:sym typeface="Arial"/>
              </a:rPr>
              <a:t>Prepare:</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en-US">
                <a:latin typeface="Arial"/>
                <a:ea typeface="Arial"/>
                <a:cs typeface="Arial"/>
                <a:sym typeface="Arial"/>
              </a:rPr>
              <a:t>Line of questions</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en-US">
                <a:latin typeface="Arial"/>
                <a:ea typeface="Arial"/>
                <a:cs typeface="Arial"/>
                <a:sym typeface="Arial"/>
              </a:rPr>
              <a:t>What needs confirmation?</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en-US">
                <a:latin typeface="Arial"/>
                <a:ea typeface="Arial"/>
                <a:cs typeface="Arial"/>
                <a:sym typeface="Arial"/>
              </a:rPr>
              <a:t>What can you share or not share of information?</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en-US">
                <a:latin typeface="Arial"/>
                <a:ea typeface="Arial"/>
                <a:cs typeface="Arial"/>
                <a:sym typeface="Arial"/>
              </a:rPr>
              <a:t>What do you need to see beforehand?</a:t>
            </a:r>
            <a:endParaRPr/>
          </a:p>
          <a:p>
            <a:pPr marL="457200" lvl="0" indent="-317500" algn="l" rtl="0">
              <a:lnSpc>
                <a:spcPct val="100000"/>
              </a:lnSpc>
              <a:spcBef>
                <a:spcPts val="0"/>
              </a:spcBef>
              <a:spcAft>
                <a:spcPts val="0"/>
              </a:spcAft>
              <a:buClr>
                <a:schemeClr val="dk1"/>
              </a:buClr>
              <a:buSzPts val="1400"/>
              <a:buChar char="-"/>
            </a:pPr>
            <a:r>
              <a:rPr lang="en-US">
                <a:latin typeface="Arial"/>
                <a:ea typeface="Arial"/>
                <a:cs typeface="Arial"/>
                <a:sym typeface="Arial"/>
              </a:rPr>
              <a:t>What you need to know beforehand? (wage policy, accidents, conflicts, representative election, new CBA)</a:t>
            </a: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a:latin typeface="Arial"/>
                <a:ea typeface="Arial"/>
                <a:cs typeface="Arial"/>
                <a:sym typeface="Arial"/>
              </a:rPr>
              <a:t>Engage &amp; Explain</a:t>
            </a: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a:latin typeface="Arial"/>
                <a:ea typeface="Arial"/>
                <a:cs typeface="Arial"/>
                <a:sym typeface="Arial"/>
              </a:rPr>
              <a:t>Account, Clarify and Challenge</a:t>
            </a: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en-US">
                <a:latin typeface="Arial"/>
                <a:ea typeface="Arial"/>
                <a:cs typeface="Arial"/>
                <a:sym typeface="Arial"/>
              </a:rPr>
              <a:t>What points do you need clarification?</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en-US">
                <a:latin typeface="Arial"/>
                <a:ea typeface="Arial"/>
                <a:cs typeface="Arial"/>
                <a:sym typeface="Arial"/>
              </a:rPr>
              <a:t>Where is unclear?</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en-US">
                <a:latin typeface="Arial"/>
                <a:ea typeface="Arial"/>
                <a:cs typeface="Arial"/>
                <a:sym typeface="Arial"/>
              </a:rPr>
              <a:t>Where do require confirmation? Closed Questions</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en-US">
                <a:latin typeface="Arial"/>
                <a:ea typeface="Arial"/>
                <a:cs typeface="Arial"/>
                <a:sym typeface="Arial"/>
              </a:rPr>
              <a:t>Where do you cross check subjects  among different interviews?</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en-US">
                <a:latin typeface="Arial"/>
                <a:ea typeface="Arial"/>
                <a:cs typeface="Arial"/>
                <a:sym typeface="Arial"/>
              </a:rPr>
              <a:t>Apply the three Rs</a:t>
            </a: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br>
              <a:rPr lang="en-US">
                <a:latin typeface="Arial"/>
                <a:ea typeface="Arial"/>
                <a:cs typeface="Arial"/>
                <a:sym typeface="Arial"/>
              </a:rPr>
            </a:br>
            <a:r>
              <a:rPr lang="en-US">
                <a:latin typeface="Arial"/>
                <a:ea typeface="Arial"/>
                <a:cs typeface="Arial"/>
                <a:sym typeface="Arial"/>
              </a:rPr>
              <a:t>Closure</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en-US">
                <a:latin typeface="Arial"/>
                <a:ea typeface="Arial"/>
                <a:cs typeface="Arial"/>
                <a:sym typeface="Arial"/>
              </a:rPr>
              <a:t>Appreciation of time and effort</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en-US">
                <a:latin typeface="Arial"/>
                <a:ea typeface="Arial"/>
                <a:cs typeface="Arial"/>
                <a:sym typeface="Arial"/>
              </a:rPr>
              <a:t>Important for the reputation of the process and workers perception</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en-US">
                <a:latin typeface="Arial"/>
                <a:ea typeface="Arial"/>
                <a:cs typeface="Arial"/>
                <a:sym typeface="Arial"/>
              </a:rPr>
              <a:t>Important to summarize and define action</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en-US">
                <a:latin typeface="Arial"/>
                <a:ea typeface="Arial"/>
                <a:cs typeface="Arial"/>
                <a:sym typeface="Arial"/>
              </a:rPr>
              <a:t>Allowing questions is also a way to listen to priority areas - maybe you have not asked to right questions</a:t>
            </a:r>
            <a:endParaRPr>
              <a:latin typeface="Arial"/>
              <a:ea typeface="Arial"/>
              <a:cs typeface="Arial"/>
              <a:sym typeface="Arial"/>
            </a:endParaRPr>
          </a:p>
          <a:p>
            <a:pPr marL="457200" lvl="0" indent="0" algn="l" rtl="0">
              <a:lnSpc>
                <a:spcPct val="100000"/>
              </a:lnSpc>
              <a:spcBef>
                <a:spcPts val="0"/>
              </a:spcBef>
              <a:spcAft>
                <a:spcPts val="0"/>
              </a:spcAft>
              <a:buClr>
                <a:schemeClr val="dk1"/>
              </a:buClr>
              <a:buSzPts val="1100"/>
              <a:buFont typeface="Arial"/>
              <a:buNone/>
            </a:pP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a:latin typeface="Arial"/>
                <a:ea typeface="Arial"/>
                <a:cs typeface="Arial"/>
                <a:sym typeface="Arial"/>
              </a:rPr>
              <a:t>Evaluation</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en-US">
                <a:latin typeface="Arial"/>
                <a:ea typeface="Arial"/>
                <a:cs typeface="Arial"/>
                <a:sym typeface="Arial"/>
              </a:rPr>
              <a:t>Habit of evaluate every interview and determine action</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en-US">
                <a:latin typeface="Arial"/>
                <a:ea typeface="Arial"/>
                <a:cs typeface="Arial"/>
                <a:sym typeface="Arial"/>
              </a:rPr>
              <a:t>Evaluate the interview for you and the audit - Some interviews are not giving you much some others might be off</a:t>
            </a:r>
            <a:endParaRPr>
              <a:latin typeface="Arial"/>
              <a:ea typeface="Arial"/>
              <a:cs typeface="Arial"/>
              <a:sym typeface="Arial"/>
            </a:endParaRPr>
          </a:p>
          <a:p>
            <a:pPr marL="457200" lvl="0" indent="-317500" algn="l" rtl="0">
              <a:lnSpc>
                <a:spcPct val="100000"/>
              </a:lnSpc>
              <a:spcBef>
                <a:spcPts val="0"/>
              </a:spcBef>
              <a:spcAft>
                <a:spcPts val="0"/>
              </a:spcAft>
              <a:buClr>
                <a:schemeClr val="dk1"/>
              </a:buClr>
              <a:buSzPts val="1400"/>
              <a:buChar char="-"/>
            </a:pPr>
            <a:r>
              <a:rPr lang="en-US">
                <a:latin typeface="Arial"/>
                <a:ea typeface="Arial"/>
                <a:cs typeface="Arial"/>
                <a:sym typeface="Arial"/>
              </a:rPr>
              <a:t>Adjust your approach and evaluate if you need to make changes.</a:t>
            </a:r>
            <a:endParaRPr>
              <a:latin typeface="Arial"/>
              <a:ea typeface="Arial"/>
              <a:cs typeface="Arial"/>
              <a:sym typeface="Arial"/>
            </a:endParaRPr>
          </a:p>
          <a:p>
            <a:pPr marL="0" lvl="0" indent="0" algn="l" rtl="0">
              <a:lnSpc>
                <a:spcPct val="100000"/>
              </a:lnSpc>
              <a:spcBef>
                <a:spcPts val="0"/>
              </a:spcBef>
              <a:spcAft>
                <a:spcPts val="0"/>
              </a:spcAft>
              <a:buSzPts val="1400"/>
              <a:buNone/>
            </a:pPr>
            <a:endParaRPr/>
          </a:p>
        </p:txBody>
      </p:sp>
      <p:sp>
        <p:nvSpPr>
          <p:cNvPr id="444" name="Google Shape;444;g2e8cf78d5bc_0_198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g2e8cf78d5bc_0_218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2" name="Google Shape;452;g2e8cf78d5bc_0_218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a:latin typeface="Arial"/>
                <a:ea typeface="Arial"/>
                <a:cs typeface="Arial"/>
                <a:sym typeface="Arial"/>
              </a:rPr>
              <a:t>TED - To gather information through uninterrupted account…</a:t>
            </a: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a:latin typeface="Arial"/>
                <a:ea typeface="Arial"/>
                <a:cs typeface="Arial"/>
                <a:sym typeface="Arial"/>
              </a:rPr>
              <a:t>5Ws - To probe for further information… </a:t>
            </a: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None/>
            </a:pPr>
            <a:r>
              <a:rPr lang="en-US">
                <a:latin typeface="Arial"/>
                <a:ea typeface="Arial"/>
                <a:cs typeface="Arial"/>
                <a:sym typeface="Arial"/>
              </a:rPr>
              <a:t>Closed Questions (these are questions that can be responded to with "yes" or "no") - To confirm positives and negatives...</a:t>
            </a:r>
            <a:endParaRPr/>
          </a:p>
        </p:txBody>
      </p:sp>
      <p:sp>
        <p:nvSpPr>
          <p:cNvPr id="453" name="Google Shape;453;g2e8cf78d5bc_0_218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
        <p:cNvGrpSpPr/>
        <p:nvPr/>
      </p:nvGrpSpPr>
      <p:grpSpPr>
        <a:xfrm>
          <a:off x="0" y="0"/>
          <a:ext cx="0" cy="0"/>
          <a:chOff x="0" y="0"/>
          <a:chExt cx="0" cy="0"/>
        </a:xfrm>
      </p:grpSpPr>
      <p:sp>
        <p:nvSpPr>
          <p:cNvPr id="476" name="Google Shape;476;p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7" name="Google Shape;477;p5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Font typeface="Arial"/>
              <a:buChar char="•"/>
            </a:pPr>
            <a:r>
              <a:rPr lang="en-US"/>
              <a:t>1-2-1 interviews are most suited when you need to confirm very specific or sensitive information where confidentiality if extremely important e.g. salary amounts, which you will later need to crosscheck in other documents such as contracts and payroll</a:t>
            </a:r>
            <a:endParaRPr/>
          </a:p>
          <a:p>
            <a:pPr marL="457200" lvl="0" indent="-228600" algn="l" rtl="0">
              <a:lnSpc>
                <a:spcPct val="100000"/>
              </a:lnSpc>
              <a:spcBef>
                <a:spcPts val="0"/>
              </a:spcBef>
              <a:spcAft>
                <a:spcPts val="0"/>
              </a:spcAft>
              <a:buSzPts val="1400"/>
              <a:buFont typeface="Arial"/>
              <a:buChar char="•"/>
            </a:pPr>
            <a:r>
              <a:rPr lang="en-US"/>
              <a:t>Group interviews are suited to confirm information that you may have already come across in documents and need to triangulate to see its veracity and extent. E.g. training events. Here confidentiality is not too important and also you need confirmation from “masses”. </a:t>
            </a:r>
            <a:endParaRPr/>
          </a:p>
        </p:txBody>
      </p:sp>
      <p:sp>
        <p:nvSpPr>
          <p:cNvPr id="478" name="Google Shape;478;p5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0"/>
        <p:cNvGrpSpPr/>
        <p:nvPr/>
      </p:nvGrpSpPr>
      <p:grpSpPr>
        <a:xfrm>
          <a:off x="0" y="0"/>
          <a:ext cx="0" cy="0"/>
          <a:chOff x="0" y="0"/>
          <a:chExt cx="0" cy="0"/>
        </a:xfrm>
      </p:grpSpPr>
      <p:sp>
        <p:nvSpPr>
          <p:cNvPr id="491" name="Google Shape;491;p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92" name="Google Shape;492;p5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228600" algn="just" rtl="0">
              <a:lnSpc>
                <a:spcPct val="107000"/>
              </a:lnSpc>
              <a:spcBef>
                <a:spcPts val="0"/>
              </a:spcBef>
              <a:spcAft>
                <a:spcPts val="0"/>
              </a:spcAft>
              <a:buSzPts val="1400"/>
              <a:buNone/>
            </a:pPr>
            <a:r>
              <a:rPr lang="en-US" sz="1800" b="1">
                <a:latin typeface="Arial"/>
                <a:ea typeface="Arial"/>
                <a:cs typeface="Arial"/>
                <a:sym typeface="Arial"/>
              </a:rPr>
              <a:t>Issues:</a:t>
            </a:r>
            <a:r>
              <a:rPr lang="en-US" sz="1800">
                <a:latin typeface="Arial"/>
                <a:ea typeface="Arial"/>
                <a:cs typeface="Arial"/>
                <a:sym typeface="Arial"/>
              </a:rPr>
              <a:t> Being close to the manager's door made workers uncomfortable, as they imagined that either the manager would hear what they said or would appear at any moment. Workers were not put at ease.</a:t>
            </a:r>
            <a:endParaRPr sz="1800">
              <a:latin typeface="Calibri"/>
              <a:ea typeface="Calibri"/>
              <a:cs typeface="Calibri"/>
              <a:sym typeface="Calibri"/>
            </a:endParaRPr>
          </a:p>
          <a:p>
            <a:pPr marL="457200" lvl="0" indent="-228600" algn="just" rtl="0">
              <a:lnSpc>
                <a:spcPct val="107000"/>
              </a:lnSpc>
              <a:spcBef>
                <a:spcPts val="800"/>
              </a:spcBef>
              <a:spcAft>
                <a:spcPts val="0"/>
              </a:spcAft>
              <a:buSzPts val="1400"/>
              <a:buNone/>
            </a:pPr>
            <a:r>
              <a:rPr lang="en-US" sz="1800" b="1">
                <a:latin typeface="Arial"/>
                <a:ea typeface="Arial"/>
                <a:cs typeface="Arial"/>
                <a:sym typeface="Arial"/>
              </a:rPr>
              <a:t>Improvement:</a:t>
            </a:r>
            <a:r>
              <a:rPr lang="en-US" sz="1800">
                <a:latin typeface="Arial"/>
                <a:ea typeface="Arial"/>
                <a:cs typeface="Arial"/>
                <a:sym typeface="Arial"/>
              </a:rPr>
              <a:t> Ensure that interviews are conducted in confidence, i.e. away from any manager and not close to manager's office or area (see clauses 2.6b and 11.3c in FSC-STD-20-011 V4-2). Workers should be interviewed in their own work</a:t>
            </a:r>
            <a:endParaRPr/>
          </a:p>
          <a:p>
            <a:pPr marL="457200" lvl="0" indent="-228600" algn="just" rtl="0">
              <a:lnSpc>
                <a:spcPct val="107000"/>
              </a:lnSpc>
              <a:spcBef>
                <a:spcPts val="800"/>
              </a:spcBef>
              <a:spcAft>
                <a:spcPts val="0"/>
              </a:spcAft>
              <a:buSzPts val="1400"/>
              <a:buNone/>
            </a:pPr>
            <a:r>
              <a:rPr lang="en-US" sz="1800">
                <a:latin typeface="Arial"/>
                <a:ea typeface="Arial"/>
                <a:cs typeface="Arial"/>
                <a:sym typeface="Arial"/>
              </a:rPr>
              <a:t>spaces. Ensure that no hierarchy is there. This may foster better interaction with interviewees, ensuring that responses go beyond mere "yes" or "no" statements. </a:t>
            </a:r>
            <a:endParaRPr sz="1800">
              <a:latin typeface="Calibri"/>
              <a:ea typeface="Calibri"/>
              <a:cs typeface="Calibri"/>
              <a:sym typeface="Calibri"/>
            </a:endParaRPr>
          </a:p>
          <a:p>
            <a:pPr marL="457200" lvl="0" indent="-228600" algn="just" rtl="0">
              <a:lnSpc>
                <a:spcPct val="107000"/>
              </a:lnSpc>
              <a:spcBef>
                <a:spcPts val="800"/>
              </a:spcBef>
              <a:spcAft>
                <a:spcPts val="0"/>
              </a:spcAft>
              <a:buSzPts val="1400"/>
              <a:buNone/>
            </a:pPr>
            <a:r>
              <a:rPr lang="en-US" sz="1800" b="1">
                <a:latin typeface="Arial"/>
                <a:ea typeface="Arial"/>
                <a:cs typeface="Arial"/>
                <a:sym typeface="Arial"/>
              </a:rPr>
              <a:t>Remember:</a:t>
            </a:r>
            <a:r>
              <a:rPr lang="en-US" sz="1800">
                <a:latin typeface="Arial"/>
                <a:ea typeface="Arial"/>
                <a:cs typeface="Arial"/>
                <a:sym typeface="Arial"/>
              </a:rPr>
              <a:t> Auditors always need to consider the most suitable interview approach, taking the specific situation into consideration: an auditor should normally start with open-ended questions to encourage detailed responses, then use</a:t>
            </a:r>
            <a:endParaRPr/>
          </a:p>
          <a:p>
            <a:pPr marL="457200" lvl="0" indent="-228600" algn="just" rtl="0">
              <a:lnSpc>
                <a:spcPct val="107000"/>
              </a:lnSpc>
              <a:spcBef>
                <a:spcPts val="800"/>
              </a:spcBef>
              <a:spcAft>
                <a:spcPts val="0"/>
              </a:spcAft>
              <a:buSzPts val="1400"/>
              <a:buNone/>
            </a:pPr>
            <a:r>
              <a:rPr lang="en-US" sz="1800">
                <a:latin typeface="Arial"/>
                <a:ea typeface="Arial"/>
                <a:cs typeface="Arial"/>
                <a:sym typeface="Arial"/>
              </a:rPr>
              <a:t>probing questions to clarify specifics, and finally employ closed questions to confirm facts and ensure accuracy. Further, group interviews are normally more suitable to find out issues which are common to the group, such as procedures, while individual interviews are more suited to identify specific issues, such as individual treatment, promotion or salaries.</a:t>
            </a:r>
            <a:endParaRPr sz="1800">
              <a:latin typeface="Calibri"/>
              <a:ea typeface="Calibri"/>
              <a:cs typeface="Calibri"/>
              <a:sym typeface="Calibri"/>
            </a:endParaRPr>
          </a:p>
          <a:p>
            <a:pPr marL="0" lvl="0" indent="0" algn="l" rtl="0">
              <a:lnSpc>
                <a:spcPct val="100000"/>
              </a:lnSpc>
              <a:spcBef>
                <a:spcPts val="800"/>
              </a:spcBef>
              <a:spcAft>
                <a:spcPts val="0"/>
              </a:spcAft>
              <a:buSzPts val="1400"/>
              <a:buNone/>
            </a:pPr>
            <a:endParaRPr/>
          </a:p>
        </p:txBody>
      </p:sp>
      <p:sp>
        <p:nvSpPr>
          <p:cNvPr id="493" name="Google Shape;493;p5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23</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9"/>
        <p:cNvGrpSpPr/>
        <p:nvPr/>
      </p:nvGrpSpPr>
      <p:grpSpPr>
        <a:xfrm>
          <a:off x="0" y="0"/>
          <a:ext cx="0" cy="0"/>
          <a:chOff x="0" y="0"/>
          <a:chExt cx="0" cy="0"/>
        </a:xfrm>
      </p:grpSpPr>
      <p:sp>
        <p:nvSpPr>
          <p:cNvPr id="500" name="Google Shape;500;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01" name="Google Shape;501;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4" name="Google Shape;254;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800"/>
              </a:spcAft>
              <a:buClr>
                <a:schemeClr val="dk1"/>
              </a:buClr>
              <a:buSzPts val="1100"/>
              <a:buFont typeface="Arial"/>
              <a:buNone/>
            </a:pPr>
            <a:r>
              <a:rPr lang="en-US" sz="1100">
                <a:latin typeface="Arial"/>
                <a:ea typeface="Arial"/>
                <a:cs typeface="Arial"/>
                <a:sym typeface="Arial"/>
              </a:rPr>
              <a:t>This will enable them to conduct audits that are comprehensive, efficient, and effective in driving positive change in organizations and supply chains.</a:t>
            </a:r>
            <a:endParaRPr/>
          </a:p>
        </p:txBody>
      </p:sp>
      <p:sp>
        <p:nvSpPr>
          <p:cNvPr id="255" name="Google Shape;255;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1" name="Google Shape;261;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800"/>
              </a:spcAft>
              <a:buClr>
                <a:schemeClr val="dk1"/>
              </a:buClr>
              <a:buSzPts val="1100"/>
              <a:buFont typeface="Arial"/>
              <a:buNone/>
            </a:pPr>
            <a:r>
              <a:rPr lang="en-US" sz="1100">
                <a:latin typeface="Arial"/>
                <a:ea typeface="Arial"/>
                <a:cs typeface="Arial"/>
                <a:sym typeface="Arial"/>
              </a:rPr>
              <a:t>This will enable them to conduct audits that are comprehensive, efficient, and effective in driving positive change in organizations and supply chains.</a:t>
            </a:r>
            <a:endParaRPr/>
          </a:p>
        </p:txBody>
      </p:sp>
      <p:sp>
        <p:nvSpPr>
          <p:cNvPr id="262" name="Google Shape;262;p2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2cdebc45f94_0_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8" name="Google Shape;268;g2cdebc45f94_0_3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298450" algn="l" rtl="0">
              <a:lnSpc>
                <a:spcPct val="107916"/>
              </a:lnSpc>
              <a:spcBef>
                <a:spcPts val="0"/>
              </a:spcBef>
              <a:spcAft>
                <a:spcPts val="0"/>
              </a:spcAft>
              <a:buSzPts val="1100"/>
              <a:buFont typeface="Arial"/>
              <a:buChar char="●"/>
            </a:pPr>
            <a:r>
              <a:rPr lang="en-US" sz="1100">
                <a:latin typeface="Arial"/>
                <a:ea typeface="Arial"/>
                <a:cs typeface="Arial"/>
                <a:sym typeface="Arial"/>
              </a:rPr>
              <a:t>Complete a document review before conducting each audit.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It is important to divide the team so as not to overload the auditors.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Planning the social audit is a particularly important step in defining the objectives, scope and criteria of the audit.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Good planning and time management are key to achieving effective audits, since the time available will always be too short for what you wish to cover during an audit.</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Allocate sufficient time to address all questions prepared in advance</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Representative sample: Gender mix and minority representation (immigrants, pregnant workers, workers with children, workers with physical disabilities, etc.).</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Check dress code prior to the site visit, for practical reasons, to be ready to deal with management, and to help build empathy with workers during interviews.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You might check for desk review calculators, programs and videos.</a:t>
            </a:r>
            <a:endParaRPr sz="1100">
              <a:latin typeface="Arial"/>
              <a:ea typeface="Arial"/>
              <a:cs typeface="Arial"/>
              <a:sym typeface="Arial"/>
            </a:endParaRPr>
          </a:p>
          <a:p>
            <a:pPr marL="457200" lvl="0" indent="-298450" algn="l" rtl="0">
              <a:lnSpc>
                <a:spcPct val="107916"/>
              </a:lnSpc>
              <a:spcBef>
                <a:spcPts val="0"/>
              </a:spcBef>
              <a:spcAft>
                <a:spcPts val="800"/>
              </a:spcAft>
              <a:buClr>
                <a:schemeClr val="dk1"/>
              </a:buClr>
              <a:buSzPts val="1100"/>
              <a:buFont typeface="Arial"/>
              <a:buChar char="●"/>
            </a:pPr>
            <a:r>
              <a:rPr lang="en-US" sz="1100">
                <a:latin typeface="Arial"/>
                <a:ea typeface="Arial"/>
                <a:cs typeface="Arial"/>
                <a:sym typeface="Arial"/>
              </a:rPr>
              <a:t>Interviews discussed in details the next module.</a:t>
            </a:r>
            <a:endParaRPr sz="1800">
              <a:latin typeface="Arial"/>
              <a:ea typeface="Arial"/>
              <a:cs typeface="Arial"/>
              <a:sym typeface="Arial"/>
            </a:endParaRPr>
          </a:p>
        </p:txBody>
      </p:sp>
      <p:sp>
        <p:nvSpPr>
          <p:cNvPr id="269" name="Google Shape;269;g2cdebc45f94_0_3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2e8cf78d5bc_0_4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0" name="Google Shape;280;g2e8cf78d5bc_0_44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Complete a desk review before conducting each audit.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It is important to divide the team so as not to overload the auditors.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Planning the social audit is a particularly important step in defining the objectives, scope and criteria of the audit. </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Good planning and time management are key to achieving effective audits, since the time available will always be too short for what you wish to cover during an audit.</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Allocate sufficient time to address all questions prepared in advance</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Representative sample: Gender mix and minority representation (immigrants, pregnant workers, workers with children, workers with physical disabilities, etc.).</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Check dress code prior to the site visit, for practical reasons, to be ready to deal with management, and to help build empathy with workers during interviews.</a:t>
            </a:r>
            <a:endParaRPr sz="1100">
              <a:latin typeface="Arial"/>
              <a:ea typeface="Arial"/>
              <a:cs typeface="Arial"/>
              <a:sym typeface="Arial"/>
            </a:endParaRPr>
          </a:p>
          <a:p>
            <a:pPr marL="457200" lvl="0" indent="-298450" algn="l" rtl="0">
              <a:lnSpc>
                <a:spcPct val="107916"/>
              </a:lnSpc>
              <a:spcBef>
                <a:spcPts val="0"/>
              </a:spcBef>
              <a:spcAft>
                <a:spcPts val="0"/>
              </a:spcAft>
              <a:buClr>
                <a:schemeClr val="dk1"/>
              </a:buClr>
              <a:buSzPts val="1100"/>
              <a:buFont typeface="Arial"/>
              <a:buChar char="●"/>
            </a:pPr>
            <a:r>
              <a:rPr lang="en-US" sz="1100">
                <a:latin typeface="Arial"/>
                <a:ea typeface="Arial"/>
                <a:cs typeface="Arial"/>
                <a:sym typeface="Arial"/>
              </a:rPr>
              <a:t>You might check for desk review calculators, programs and videos.</a:t>
            </a:r>
            <a:endParaRPr sz="1100">
              <a:latin typeface="Arial"/>
              <a:ea typeface="Arial"/>
              <a:cs typeface="Arial"/>
              <a:sym typeface="Arial"/>
            </a:endParaRPr>
          </a:p>
          <a:p>
            <a:pPr marL="457200" lvl="0" indent="-298450" algn="l" rtl="0">
              <a:lnSpc>
                <a:spcPct val="107916"/>
              </a:lnSpc>
              <a:spcBef>
                <a:spcPts val="0"/>
              </a:spcBef>
              <a:spcAft>
                <a:spcPts val="800"/>
              </a:spcAft>
              <a:buClr>
                <a:schemeClr val="dk1"/>
              </a:buClr>
              <a:buSzPts val="1100"/>
              <a:buFont typeface="Arial"/>
              <a:buChar char="●"/>
            </a:pPr>
            <a:r>
              <a:rPr lang="en-US" sz="1100">
                <a:latin typeface="Arial"/>
                <a:ea typeface="Arial"/>
                <a:cs typeface="Arial"/>
                <a:sym typeface="Arial"/>
              </a:rPr>
              <a:t>Interviews discussed in details the next module.</a:t>
            </a:r>
            <a:endParaRPr>
              <a:latin typeface="Arial"/>
              <a:ea typeface="Arial"/>
              <a:cs typeface="Arial"/>
              <a:sym typeface="Arial"/>
            </a:endParaRPr>
          </a:p>
        </p:txBody>
      </p:sp>
      <p:sp>
        <p:nvSpPr>
          <p:cNvPr id="281" name="Google Shape;281;g2e8cf78d5bc_0_44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2cdebc45f94_0_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0" name="Google Shape;290;g2cdebc45f94_0_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100">
                <a:latin typeface="Arial"/>
                <a:ea typeface="Arial"/>
                <a:cs typeface="Arial"/>
                <a:sym typeface="Arial"/>
              </a:rPr>
              <a:t>Documents stating national and international applicable legislation</a:t>
            </a:r>
            <a:br>
              <a:rPr lang="en-US" sz="1100">
                <a:latin typeface="Arial"/>
                <a:ea typeface="Arial"/>
                <a:cs typeface="Arial"/>
                <a:sym typeface="Arial"/>
              </a:rPr>
            </a:br>
            <a:r>
              <a:rPr lang="en-US" sz="1100">
                <a:latin typeface="Arial"/>
                <a:ea typeface="Arial"/>
                <a:cs typeface="Arial"/>
                <a:sym typeface="Arial"/>
              </a:rPr>
              <a:t>Age Calculator – Quick tool to calculate the exact age given the date of birth. </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Example:</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u="sng">
                <a:solidFill>
                  <a:srgbClr val="0563C1"/>
                </a:solidFill>
                <a:latin typeface="Arial"/>
                <a:ea typeface="Arial"/>
                <a:cs typeface="Arial"/>
                <a:sym typeface="Arial"/>
                <a:hlinkClick r:id="rId3">
                  <a:extLst>
                    <a:ext uri="{A12FA001-AC4F-418D-AE19-62706E023703}">
                      <ahyp:hlinkClr xmlns:ahyp="http://schemas.microsoft.com/office/drawing/2018/hyperlinkcolor" val="tx"/>
                    </a:ext>
                  </a:extLst>
                </a:hlinkClick>
              </a:rPr>
              <a:t>https://www.calculator.net/age-calculator.html?today=05%2F03%2F2006&amp;ageat=05%2F03%2F2024&amp;x=Calculate</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r>
              <a:rPr lang="en-US" sz="1100">
                <a:latin typeface="Arial"/>
                <a:ea typeface="Arial"/>
                <a:cs typeface="Arial"/>
                <a:sym typeface="Arial"/>
              </a:rPr>
              <a:t>MS Excel: Excel is a great tool to collect the entire staff information/payroll and quickly calculate ages and see if any worker is below minimum age. Also to compare employment date vs. age. </a:t>
            </a:r>
            <a:br>
              <a:rPr lang="en-US" sz="1100">
                <a:latin typeface="Arial"/>
                <a:ea typeface="Arial"/>
                <a:cs typeface="Arial"/>
                <a:sym typeface="Arial"/>
              </a:rPr>
            </a:br>
            <a:br>
              <a:rPr lang="en-US" sz="1100">
                <a:latin typeface="Arial"/>
                <a:ea typeface="Arial"/>
                <a:cs typeface="Arial"/>
                <a:sym typeface="Arial"/>
              </a:rPr>
            </a:br>
            <a:r>
              <a:rPr lang="en-US" sz="1100">
                <a:latin typeface="Arial"/>
                <a:ea typeface="Arial"/>
                <a:cs typeface="Arial"/>
                <a:sym typeface="Arial"/>
              </a:rPr>
              <a:t>Ensure confidentiality in recording and authenticity and reliability of documents</a:t>
            </a:r>
            <a:br>
              <a:rPr lang="en-US" sz="1100">
                <a:latin typeface="Arial"/>
                <a:ea typeface="Arial"/>
                <a:cs typeface="Arial"/>
                <a:sym typeface="Arial"/>
              </a:rPr>
            </a:br>
            <a:r>
              <a:rPr lang="en-US" sz="1100">
                <a:latin typeface="Arial"/>
                <a:ea typeface="Arial"/>
                <a:cs typeface="Arial"/>
                <a:sym typeface="Arial"/>
              </a:rPr>
              <a:t>ID documentation can be falsified - importance of triangulation.</a:t>
            </a:r>
            <a:endParaRPr sz="1100">
              <a:latin typeface="Arial"/>
              <a:ea typeface="Arial"/>
              <a:cs typeface="Arial"/>
              <a:sym typeface="Arial"/>
            </a:endParaRPr>
          </a:p>
          <a:p>
            <a:pPr marL="0" lvl="0" indent="0" algn="l" rtl="0">
              <a:lnSpc>
                <a:spcPct val="107916"/>
              </a:lnSpc>
              <a:spcBef>
                <a:spcPts val="800"/>
              </a:spcBef>
              <a:spcAft>
                <a:spcPts val="0"/>
              </a:spcAft>
              <a:buClr>
                <a:schemeClr val="dk1"/>
              </a:buClr>
              <a:buSzPts val="1100"/>
              <a:buFont typeface="Arial"/>
              <a:buNone/>
            </a:pPr>
            <a:endParaRPr sz="1100" b="1">
              <a:latin typeface="Arial"/>
              <a:ea typeface="Arial"/>
              <a:cs typeface="Arial"/>
              <a:sym typeface="Arial"/>
            </a:endParaRPr>
          </a:p>
          <a:p>
            <a:pPr marL="457200" lvl="0" indent="-228600" algn="l" rtl="0">
              <a:lnSpc>
                <a:spcPct val="107000"/>
              </a:lnSpc>
              <a:spcBef>
                <a:spcPts val="800"/>
              </a:spcBef>
              <a:spcAft>
                <a:spcPts val="800"/>
              </a:spcAft>
              <a:buSzPts val="1400"/>
              <a:buNone/>
            </a:pPr>
            <a:endParaRPr sz="1800">
              <a:latin typeface="Arial"/>
              <a:ea typeface="Arial"/>
              <a:cs typeface="Arial"/>
              <a:sym typeface="Arial"/>
            </a:endParaRPr>
          </a:p>
        </p:txBody>
      </p:sp>
      <p:sp>
        <p:nvSpPr>
          <p:cNvPr id="291" name="Google Shape;291;g2cdebc45f94_0_3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p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3" name="Google Shape;303;p4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Font typeface="Calibri"/>
              <a:buChar char="-"/>
            </a:pPr>
            <a:r>
              <a:rPr lang="en-US"/>
              <a:t>Main risks: </a:t>
            </a:r>
            <a:endParaRPr/>
          </a:p>
          <a:p>
            <a:pPr marL="914400" lvl="1" indent="-228600" algn="l" rtl="0">
              <a:lnSpc>
                <a:spcPct val="100000"/>
              </a:lnSpc>
              <a:spcBef>
                <a:spcPts val="0"/>
              </a:spcBef>
              <a:spcAft>
                <a:spcPts val="0"/>
              </a:spcAft>
              <a:buSzPts val="1400"/>
              <a:buFont typeface="Courier New"/>
              <a:buChar char="o"/>
            </a:pPr>
            <a:r>
              <a:rPr lang="en-US"/>
              <a:t>Foreign workers : document retention? (forced labour) different treatment than national workers? (discrimination)</a:t>
            </a:r>
            <a:endParaRPr/>
          </a:p>
          <a:p>
            <a:pPr marL="914400" lvl="1" indent="-228600" algn="l" rtl="0">
              <a:lnSpc>
                <a:spcPct val="100000"/>
              </a:lnSpc>
              <a:spcBef>
                <a:spcPts val="0"/>
              </a:spcBef>
              <a:spcAft>
                <a:spcPts val="0"/>
              </a:spcAft>
              <a:buSzPts val="1400"/>
              <a:buFont typeface="Courier New"/>
              <a:buChar char="o"/>
            </a:pPr>
            <a:r>
              <a:rPr lang="en-US"/>
              <a:t>Overtime: Since two shifts. Are the required breaks/rest periods provided?</a:t>
            </a:r>
            <a:endParaRPr/>
          </a:p>
          <a:p>
            <a:pPr marL="914400" lvl="1" indent="-228600" algn="l" rtl="0">
              <a:lnSpc>
                <a:spcPct val="100000"/>
              </a:lnSpc>
              <a:spcBef>
                <a:spcPts val="0"/>
              </a:spcBef>
              <a:spcAft>
                <a:spcPts val="0"/>
              </a:spcAft>
              <a:buSzPts val="1400"/>
              <a:buFont typeface="Courier New"/>
              <a:buChar char="o"/>
            </a:pPr>
            <a:r>
              <a:rPr lang="en-US"/>
              <a:t>Implementation of the CBA: since only 2 elected representatives (auditor to clarify: is that sufficient by law? Is Collective Bargaining Agreement CBA up to date by law?)</a:t>
            </a:r>
            <a:endParaRPr/>
          </a:p>
          <a:p>
            <a:pPr marL="914400" lvl="1" indent="-228600" algn="l" rtl="0">
              <a:lnSpc>
                <a:spcPct val="100000"/>
              </a:lnSpc>
              <a:spcBef>
                <a:spcPts val="0"/>
              </a:spcBef>
              <a:spcAft>
                <a:spcPts val="0"/>
              </a:spcAft>
              <a:buSzPts val="1400"/>
              <a:buFont typeface="Courier New"/>
              <a:buChar char="o"/>
            </a:pPr>
            <a:r>
              <a:rPr lang="en-US"/>
              <a:t>Further risks could be: discrimination (e.g. difference in wages, languages spoken - management needs to make provisions to ensure requirements are understood by the affected stakeholders), recruitment fees (7.3.2 – withholding of wages....)</a:t>
            </a:r>
            <a:endParaRPr/>
          </a:p>
          <a:p>
            <a:pPr marL="457200" lvl="0" indent="-228600" algn="l" rtl="0">
              <a:lnSpc>
                <a:spcPct val="100000"/>
              </a:lnSpc>
              <a:spcBef>
                <a:spcPts val="0"/>
              </a:spcBef>
              <a:spcAft>
                <a:spcPts val="0"/>
              </a:spcAft>
              <a:buSzPts val="1400"/>
              <a:buFont typeface="Calibri"/>
              <a:buChar char="-"/>
            </a:pPr>
            <a:r>
              <a:rPr lang="en-US"/>
              <a:t>Need for Interviews: </a:t>
            </a:r>
            <a:endParaRPr/>
          </a:p>
          <a:p>
            <a:pPr marL="914400" lvl="1" indent="-228600" algn="l" rtl="0">
              <a:lnSpc>
                <a:spcPct val="100000"/>
              </a:lnSpc>
              <a:spcBef>
                <a:spcPts val="0"/>
              </a:spcBef>
              <a:spcAft>
                <a:spcPts val="0"/>
              </a:spcAft>
              <a:buSzPts val="1400"/>
              <a:buFont typeface="Calibri"/>
              <a:buChar char="-"/>
            </a:pPr>
            <a:r>
              <a:rPr lang="en-US"/>
              <a:t>Workers, HR department; Labour Union Representatives; Workers Representatives, local union as a key stakeholder with regard to CBA  </a:t>
            </a:r>
            <a:endParaRPr/>
          </a:p>
          <a:p>
            <a:pPr marL="457200" lvl="0" indent="-228600" algn="l" rtl="0">
              <a:lnSpc>
                <a:spcPct val="100000"/>
              </a:lnSpc>
              <a:spcBef>
                <a:spcPts val="0"/>
              </a:spcBef>
              <a:spcAft>
                <a:spcPts val="0"/>
              </a:spcAft>
              <a:buSzPts val="1400"/>
              <a:buFont typeface="Calibri"/>
              <a:buChar char="-"/>
            </a:pPr>
            <a:r>
              <a:rPr lang="en-US"/>
              <a:t>Study beforehand: CBA; Legal requirements on Labour; Company HR procedures</a:t>
            </a:r>
            <a:endParaRPr/>
          </a:p>
        </p:txBody>
      </p:sp>
      <p:sp>
        <p:nvSpPr>
          <p:cNvPr id="304" name="Google Shape;304;p4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Calibri"/>
                <a:ea typeface="Calibri"/>
                <a:cs typeface="Calibri"/>
                <a:sym typeface="Calibri"/>
              </a:rPr>
              <a:t>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p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1" name="Google Shape;311;p4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a:p>
        </p:txBody>
      </p:sp>
      <p:sp>
        <p:nvSpPr>
          <p:cNvPr id="312" name="Google Shape;312;p4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Calibri"/>
                <a:ea typeface="Calibri"/>
                <a:cs typeface="Calibri"/>
                <a:sym typeface="Calibri"/>
              </a:rPr>
              <a:t>9</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5"/>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2_Section Separator - 4a">
  <p:cSld name="2_Section Separator - 4a">
    <p:spTree>
      <p:nvGrpSpPr>
        <p:cNvPr id="1" name="Shape 77"/>
        <p:cNvGrpSpPr/>
        <p:nvPr/>
      </p:nvGrpSpPr>
      <p:grpSpPr>
        <a:xfrm>
          <a:off x="0" y="0"/>
          <a:ext cx="0" cy="0"/>
          <a:chOff x="0" y="0"/>
          <a:chExt cx="0" cy="0"/>
        </a:xfrm>
      </p:grpSpPr>
      <p:pic>
        <p:nvPicPr>
          <p:cNvPr id="78" name="Google Shape;78;p22" descr="A view of a forest with mountains in the background&#10;&#10;Description automatically generated"/>
          <p:cNvPicPr preferRelativeResize="0"/>
          <p:nvPr/>
        </p:nvPicPr>
        <p:blipFill rotWithShape="1">
          <a:blip r:embed="rId2">
            <a:alphaModFix/>
          </a:blip>
          <a:srcRect/>
          <a:stretch/>
        </p:blipFill>
        <p:spPr>
          <a:xfrm>
            <a:off x="3459316" y="-12701"/>
            <a:ext cx="10302568" cy="6883402"/>
          </a:xfrm>
          <a:prstGeom prst="rect">
            <a:avLst/>
          </a:prstGeom>
          <a:noFill/>
          <a:ln>
            <a:noFill/>
          </a:ln>
        </p:spPr>
      </p:pic>
      <p:sp>
        <p:nvSpPr>
          <p:cNvPr id="79" name="Google Shape;79;p22"/>
          <p:cNvSpPr/>
          <p:nvPr/>
        </p:nvSpPr>
        <p:spPr>
          <a:xfrm rot="5400000">
            <a:off x="663158" y="-698498"/>
            <a:ext cx="7087311" cy="843350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80" name="Google Shape;80;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8.3.FSC-CLR-Training_Main-Course_Module-3_V1-0_EN</a:t>
            </a:r>
            <a:endParaRPr/>
          </a:p>
        </p:txBody>
      </p:sp>
      <p:sp>
        <p:nvSpPr>
          <p:cNvPr id="82" name="Google Shape;82;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83" name="Google Shape;83;p22"/>
          <p:cNvSpPr txBox="1">
            <a:spLocks noGrp="1"/>
          </p:cNvSpPr>
          <p:nvPr>
            <p:ph type="ctrTitle"/>
          </p:nvPr>
        </p:nvSpPr>
        <p:spPr>
          <a:xfrm>
            <a:off x="1228147" y="606287"/>
            <a:ext cx="4188673"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84" name="Google Shape;84;p22"/>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Section Separator - 4c">
  <p:cSld name="1_Section Separator - 4c">
    <p:spTree>
      <p:nvGrpSpPr>
        <p:cNvPr id="1" name="Shape 85"/>
        <p:cNvGrpSpPr/>
        <p:nvPr/>
      </p:nvGrpSpPr>
      <p:grpSpPr>
        <a:xfrm>
          <a:off x="0" y="0"/>
          <a:ext cx="0" cy="0"/>
          <a:chOff x="0" y="0"/>
          <a:chExt cx="0" cy="0"/>
        </a:xfrm>
      </p:grpSpPr>
      <p:pic>
        <p:nvPicPr>
          <p:cNvPr id="86" name="Google Shape;86;p37" descr="A bird standing on the edge of a pond&#10;&#10;Description automatically generated"/>
          <p:cNvPicPr preferRelativeResize="0"/>
          <p:nvPr/>
        </p:nvPicPr>
        <p:blipFill rotWithShape="1">
          <a:blip r:embed="rId2">
            <a:alphaModFix/>
          </a:blip>
          <a:srcRect/>
          <a:stretch/>
        </p:blipFill>
        <p:spPr>
          <a:xfrm>
            <a:off x="7622857" y="-1"/>
            <a:ext cx="4704999" cy="7061911"/>
          </a:xfrm>
          <a:prstGeom prst="rect">
            <a:avLst/>
          </a:prstGeom>
          <a:noFill/>
          <a:ln>
            <a:noFill/>
          </a:ln>
        </p:spPr>
      </p:pic>
      <p:sp>
        <p:nvSpPr>
          <p:cNvPr id="87" name="Google Shape;87;p37"/>
          <p:cNvSpPr/>
          <p:nvPr/>
        </p:nvSpPr>
        <p:spPr>
          <a:xfrm rot="5400000">
            <a:off x="-1503249" y="1389811"/>
            <a:ext cx="7087311" cy="425688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88" name="Google Shape;88;p3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3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8.3.FSC-CLR-Training_Main-Course_Module-3_V1-0_EN</a:t>
            </a:r>
            <a:endParaRPr/>
          </a:p>
        </p:txBody>
      </p:sp>
      <p:sp>
        <p:nvSpPr>
          <p:cNvPr id="90" name="Google Shape;90;p3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91" name="Google Shape;91;p37"/>
          <p:cNvSpPr txBox="1">
            <a:spLocks noGrp="1"/>
          </p:cNvSpPr>
          <p:nvPr>
            <p:ph type="ctrTitle"/>
          </p:nvPr>
        </p:nvSpPr>
        <p:spPr>
          <a:xfrm>
            <a:off x="1228147" y="606287"/>
            <a:ext cx="2568589" cy="536193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44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92" name="Google Shape;92;p37"/>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
        <p:nvSpPr>
          <p:cNvPr id="93" name="Google Shape;93;p37"/>
          <p:cNvSpPr/>
          <p:nvPr/>
        </p:nvSpPr>
        <p:spPr>
          <a:xfrm rot="5400000">
            <a:off x="2688514" y="1324686"/>
            <a:ext cx="7087311" cy="438714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Separator - 6a">
  <p:cSld name="Section Separator - 6a">
    <p:spTree>
      <p:nvGrpSpPr>
        <p:cNvPr id="1" name="Shape 94"/>
        <p:cNvGrpSpPr/>
        <p:nvPr/>
      </p:nvGrpSpPr>
      <p:grpSpPr>
        <a:xfrm>
          <a:off x="0" y="0"/>
          <a:ext cx="0" cy="0"/>
          <a:chOff x="0" y="0"/>
          <a:chExt cx="0" cy="0"/>
        </a:xfrm>
      </p:grpSpPr>
      <p:pic>
        <p:nvPicPr>
          <p:cNvPr id="95" name="Google Shape;95;p38"/>
          <p:cNvPicPr preferRelativeResize="0"/>
          <p:nvPr/>
        </p:nvPicPr>
        <p:blipFill rotWithShape="1">
          <a:blip r:embed="rId2">
            <a:alphaModFix/>
          </a:blip>
          <a:srcRect t="-1254" b="13799"/>
          <a:stretch/>
        </p:blipFill>
        <p:spPr>
          <a:xfrm>
            <a:off x="-38910" y="-127987"/>
            <a:ext cx="12404144" cy="7151357"/>
          </a:xfrm>
          <a:prstGeom prst="rect">
            <a:avLst/>
          </a:prstGeom>
          <a:noFill/>
          <a:ln>
            <a:noFill/>
          </a:ln>
        </p:spPr>
      </p:pic>
      <p:sp>
        <p:nvSpPr>
          <p:cNvPr id="96" name="Google Shape;96;p3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7" name="Google Shape;97;p3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8.3.FSC-CLR-Training_Main-Course_Module-3_V1-0_EN</a:t>
            </a:r>
            <a:endParaRPr/>
          </a:p>
        </p:txBody>
      </p:sp>
      <p:sp>
        <p:nvSpPr>
          <p:cNvPr id="98" name="Google Shape;98;p3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99" name="Google Shape;99;p38"/>
          <p:cNvSpPr/>
          <p:nvPr/>
        </p:nvSpPr>
        <p:spPr>
          <a:xfrm rot="5400000">
            <a:off x="1975738" y="-698758"/>
            <a:ext cx="4767749"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0" name="Google Shape;100;p38"/>
          <p:cNvSpPr txBox="1">
            <a:spLocks noGrp="1"/>
          </p:cNvSpPr>
          <p:nvPr>
            <p:ph type="ctrTitle"/>
          </p:nvPr>
        </p:nvSpPr>
        <p:spPr>
          <a:xfrm>
            <a:off x="1228147" y="4152900"/>
            <a:ext cx="7627266"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01" name="Google Shape;101;p38"/>
          <p:cNvCxnSpPr/>
          <p:nvPr/>
        </p:nvCxnSpPr>
        <p:spPr>
          <a:xfrm rot="10800000">
            <a:off x="650162" y="-127000"/>
            <a:ext cx="0" cy="5993627"/>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2_Section Separator - 6b">
  <p:cSld name="2_Section Separator - 6b">
    <p:spTree>
      <p:nvGrpSpPr>
        <p:cNvPr id="1" name="Shape 102"/>
        <p:cNvGrpSpPr/>
        <p:nvPr/>
      </p:nvGrpSpPr>
      <p:grpSpPr>
        <a:xfrm>
          <a:off x="0" y="0"/>
          <a:ext cx="0" cy="0"/>
          <a:chOff x="0" y="0"/>
          <a:chExt cx="0" cy="0"/>
        </a:xfrm>
      </p:grpSpPr>
      <p:sp>
        <p:nvSpPr>
          <p:cNvPr id="103" name="Google Shape;103;p39"/>
          <p:cNvSpPr/>
          <p:nvPr/>
        </p:nvSpPr>
        <p:spPr>
          <a:xfrm>
            <a:off x="-38912" y="-127000"/>
            <a:ext cx="12404144" cy="7151357"/>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4" name="Google Shape;104;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5" name="Google Shape;105;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8.3.FSC-CLR-Training_Main-Course_Module-3_V1-0_EN</a:t>
            </a:r>
            <a:endParaRPr/>
          </a:p>
        </p:txBody>
      </p:sp>
      <p:sp>
        <p:nvSpPr>
          <p:cNvPr id="106" name="Google Shape;106;p3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07" name="Google Shape;107;p39"/>
          <p:cNvSpPr/>
          <p:nvPr/>
        </p:nvSpPr>
        <p:spPr>
          <a:xfrm rot="5400000">
            <a:off x="-238558" y="386935"/>
            <a:ext cx="6534186" cy="6134893"/>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108" name="Google Shape;108;p39"/>
          <p:cNvSpPr txBox="1">
            <a:spLocks noGrp="1"/>
          </p:cNvSpPr>
          <p:nvPr>
            <p:ph type="ctrTitle"/>
          </p:nvPr>
        </p:nvSpPr>
        <p:spPr>
          <a:xfrm>
            <a:off x="1228147" y="4152900"/>
            <a:ext cx="4540473" cy="19587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09" name="Google Shape;109;p39"/>
          <p:cNvCxnSpPr/>
          <p:nvPr/>
        </p:nvCxnSpPr>
        <p:spPr>
          <a:xfrm rot="10800000">
            <a:off x="650162" y="-127000"/>
            <a:ext cx="0" cy="5993627"/>
          </a:xfrm>
          <a:prstGeom prst="straightConnector1">
            <a:avLst/>
          </a:prstGeom>
          <a:noFill/>
          <a:ln w="57150" cap="flat" cmpd="sng">
            <a:solidFill>
              <a:schemeClr val="accent2"/>
            </a:solidFill>
            <a:prstDash val="solid"/>
            <a:round/>
            <a:headEnd type="none" w="sm" len="sm"/>
            <a:tailEnd type="none" w="sm" len="sm"/>
          </a:ln>
        </p:spPr>
      </p:cxn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imple slide - half block">
  <p:cSld name="Simple slide - half block">
    <p:spTree>
      <p:nvGrpSpPr>
        <p:cNvPr id="1" name="Shape 110"/>
        <p:cNvGrpSpPr/>
        <p:nvPr/>
      </p:nvGrpSpPr>
      <p:grpSpPr>
        <a:xfrm>
          <a:off x="0" y="0"/>
          <a:ext cx="0" cy="0"/>
          <a:chOff x="0" y="0"/>
          <a:chExt cx="0" cy="0"/>
        </a:xfrm>
      </p:grpSpPr>
      <p:sp>
        <p:nvSpPr>
          <p:cNvPr id="111" name="Google Shape;111;p40"/>
          <p:cNvSpPr/>
          <p:nvPr/>
        </p:nvSpPr>
        <p:spPr>
          <a:xfrm>
            <a:off x="-29410" y="0"/>
            <a:ext cx="7852610" cy="6858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2" name="Google Shape;112;p40"/>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13" name="Google Shape;113;p40"/>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114" name="Google Shape;114;p40"/>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115" name="Google Shape;115;p4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6" name="Google Shape;116;p4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8.3.FSC-CLR-Training_Main-Course_Module-3_V1-0_EN</a:t>
            </a:r>
            <a:endParaRPr/>
          </a:p>
        </p:txBody>
      </p:sp>
      <p:sp>
        <p:nvSpPr>
          <p:cNvPr id="117" name="Google Shape;117;p40"/>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18" name="Google Shape;118;p40"/>
          <p:cNvSpPr txBox="1">
            <a:spLocks noGrp="1"/>
          </p:cNvSpPr>
          <p:nvPr>
            <p:ph type="body" idx="1"/>
          </p:nvPr>
        </p:nvSpPr>
        <p:spPr>
          <a:xfrm>
            <a:off x="839787" y="632178"/>
            <a:ext cx="4984542" cy="523681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19" name="Google Shape;119;p40"/>
          <p:cNvSpPr txBox="1">
            <a:spLocks noGrp="1"/>
          </p:cNvSpPr>
          <p:nvPr>
            <p:ph type="body" idx="2"/>
          </p:nvPr>
        </p:nvSpPr>
        <p:spPr>
          <a:xfrm>
            <a:off x="6367673" y="630347"/>
            <a:ext cx="5169571" cy="524005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20"/>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asks / Points">
  <p:cSld name="Tasks / Points">
    <p:spTree>
      <p:nvGrpSpPr>
        <p:cNvPr id="1" name="Shape 121"/>
        <p:cNvGrpSpPr/>
        <p:nvPr/>
      </p:nvGrpSpPr>
      <p:grpSpPr>
        <a:xfrm>
          <a:off x="0" y="0"/>
          <a:ext cx="0" cy="0"/>
          <a:chOff x="0" y="0"/>
          <a:chExt cx="0" cy="0"/>
        </a:xfrm>
      </p:grpSpPr>
      <p:cxnSp>
        <p:nvCxnSpPr>
          <p:cNvPr id="122" name="Google Shape;122;p42"/>
          <p:cNvCxnSpPr/>
          <p:nvPr/>
        </p:nvCxnSpPr>
        <p:spPr>
          <a:xfrm rot="5400000">
            <a:off x="1658675" y="3454385"/>
            <a:ext cx="4753600" cy="0"/>
          </a:xfrm>
          <a:prstGeom prst="straightConnector1">
            <a:avLst/>
          </a:prstGeom>
          <a:noFill/>
          <a:ln w="9525" cap="flat" cmpd="sng">
            <a:solidFill>
              <a:srgbClr val="DD1C24">
                <a:alpha val="28235"/>
              </a:srgbClr>
            </a:solidFill>
            <a:prstDash val="solid"/>
            <a:miter lim="400000"/>
            <a:headEnd type="none" w="sm" len="sm"/>
            <a:tailEnd type="none" w="sm" len="sm"/>
          </a:ln>
        </p:spPr>
      </p:cxnSp>
      <p:cxnSp>
        <p:nvCxnSpPr>
          <p:cNvPr id="123" name="Google Shape;123;p42"/>
          <p:cNvCxnSpPr/>
          <p:nvPr/>
        </p:nvCxnSpPr>
        <p:spPr>
          <a:xfrm rot="5400000">
            <a:off x="5748077" y="3454383"/>
            <a:ext cx="4753600" cy="0"/>
          </a:xfrm>
          <a:prstGeom prst="straightConnector1">
            <a:avLst/>
          </a:prstGeom>
          <a:noFill/>
          <a:ln w="9525" cap="flat" cmpd="sng">
            <a:solidFill>
              <a:srgbClr val="DD1C24">
                <a:alpha val="28235"/>
              </a:srgbClr>
            </a:solidFill>
            <a:prstDash val="solid"/>
            <a:miter lim="400000"/>
            <a:headEnd type="none" w="sm" len="sm"/>
            <a:tailEnd type="none" w="sm" len="sm"/>
          </a:ln>
        </p:spPr>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124"/>
        <p:cNvGrpSpPr/>
        <p:nvPr/>
      </p:nvGrpSpPr>
      <p:grpSpPr>
        <a:xfrm>
          <a:off x="0" y="0"/>
          <a:ext cx="0" cy="0"/>
          <a:chOff x="0" y="0"/>
          <a:chExt cx="0" cy="0"/>
        </a:xfrm>
      </p:grpSpPr>
      <p:sp>
        <p:nvSpPr>
          <p:cNvPr id="125" name="Google Shape;125;p44"/>
          <p:cNvSpPr txBox="1">
            <a:spLocks noGrp="1"/>
          </p:cNvSpPr>
          <p:nvPr>
            <p:ph type="title"/>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ctr">
              <a:lnSpc>
                <a:spcPct val="100000"/>
              </a:lnSpc>
              <a:spcBef>
                <a:spcPts val="0"/>
              </a:spcBef>
              <a:spcAft>
                <a:spcPts val="0"/>
              </a:spcAft>
              <a:buClr>
                <a:schemeClr val="dk1"/>
              </a:buClr>
              <a:buSzPts val="4400"/>
              <a:buFont typeface="Arial Black"/>
              <a:buNone/>
              <a:defRPr sz="5867" b="0" i="0" u="none" strike="noStrike" cap="none">
                <a:solidFill>
                  <a:schemeClr val="dk1"/>
                </a:solidFill>
                <a:latin typeface="Arial Black"/>
                <a:ea typeface="Arial Black"/>
                <a:cs typeface="Arial Black"/>
                <a:sym typeface="Arial Black"/>
              </a:defRPr>
            </a:lvl1pPr>
            <a:lvl2pPr marR="0" lvl="1"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rgbClr val="000000"/>
                </a:solidFill>
                <a:latin typeface="Arial"/>
                <a:ea typeface="Arial"/>
                <a:cs typeface="Arial"/>
                <a:sym typeface="Arial"/>
              </a:defRPr>
            </a:lvl9pPr>
          </a:lstStyle>
          <a:p>
            <a:endParaRPr/>
          </a:p>
        </p:txBody>
      </p:sp>
      <p:sp>
        <p:nvSpPr>
          <p:cNvPr id="126" name="Google Shape;126;p44"/>
          <p:cNvSpPr txBox="1">
            <a:spLocks noGrp="1"/>
          </p:cNvSpPr>
          <p:nvPr>
            <p:ph type="body" idx="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457200" marR="0" lvl="0" indent="-431800" algn="l">
              <a:lnSpc>
                <a:spcPct val="100000"/>
              </a:lnSpc>
              <a:spcBef>
                <a:spcPts val="853"/>
              </a:spcBef>
              <a:spcAft>
                <a:spcPts val="0"/>
              </a:spcAft>
              <a:buClr>
                <a:schemeClr val="dk1"/>
              </a:buClr>
              <a:buSzPts val="3200"/>
              <a:buFont typeface="Arial"/>
              <a:buChar char="•"/>
              <a:defRPr sz="4267" b="0" i="0" u="none" strike="noStrike" cap="none">
                <a:solidFill>
                  <a:schemeClr val="dk1"/>
                </a:solidFill>
                <a:latin typeface="Avenir"/>
                <a:ea typeface="Avenir"/>
                <a:cs typeface="Avenir"/>
                <a:sym typeface="Avenir"/>
              </a:defRPr>
            </a:lvl1pPr>
            <a:lvl2pPr marL="914400" marR="0" lvl="1" indent="-406400" algn="l">
              <a:lnSpc>
                <a:spcPct val="100000"/>
              </a:lnSpc>
              <a:spcBef>
                <a:spcPts val="747"/>
              </a:spcBef>
              <a:spcAft>
                <a:spcPts val="0"/>
              </a:spcAft>
              <a:buClr>
                <a:schemeClr val="dk1"/>
              </a:buClr>
              <a:buSzPts val="2800"/>
              <a:buFont typeface="Arial"/>
              <a:buChar char="–"/>
              <a:defRPr sz="3733" b="0" i="0" u="none" strike="noStrike" cap="none">
                <a:solidFill>
                  <a:schemeClr val="dk1"/>
                </a:solidFill>
                <a:latin typeface="Arial"/>
                <a:ea typeface="Arial"/>
                <a:cs typeface="Arial"/>
                <a:sym typeface="Arial"/>
              </a:defRPr>
            </a:lvl2pPr>
            <a:lvl3pPr marL="1371600" marR="0" lvl="2" indent="-381000" algn="l">
              <a:lnSpc>
                <a:spcPct val="100000"/>
              </a:lnSpc>
              <a:spcBef>
                <a:spcPts val="640"/>
              </a:spcBef>
              <a:spcAft>
                <a:spcPts val="0"/>
              </a:spcAft>
              <a:buClr>
                <a:schemeClr val="dk1"/>
              </a:buClr>
              <a:buSzPts val="2400"/>
              <a:buFont typeface="Arial"/>
              <a:buChar char="•"/>
              <a:defRPr sz="3200" b="0" i="0" u="none" strike="noStrike" cap="none">
                <a:solidFill>
                  <a:schemeClr val="dk1"/>
                </a:solidFill>
                <a:latin typeface="Arial"/>
                <a:ea typeface="Arial"/>
                <a:cs typeface="Arial"/>
                <a:sym typeface="Arial"/>
              </a:defRPr>
            </a:lvl3pPr>
            <a:lvl4pPr marL="1828800" marR="0" lvl="3"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4pPr>
            <a:lvl5pPr marL="2286000" marR="0" lvl="4"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5pPr>
            <a:lvl6pPr marL="2743200" marR="0" lvl="5"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3200400" marR="0" lvl="6"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3657600" marR="0" lvl="7"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4114800" marR="0" lvl="8" indent="-355600" algn="l">
              <a:lnSpc>
                <a:spcPct val="100000"/>
              </a:lnSpc>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127" name="Google Shape;127;p44"/>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28" name="Google Shape;128;p44"/>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8.3.FSC-CLR-Training_Main-Course_Module-3_V1-0_EN</a:t>
            </a:r>
            <a:endParaRPr/>
          </a:p>
        </p:txBody>
      </p:sp>
      <p:sp>
        <p:nvSpPr>
          <p:cNvPr id="129" name="Google Shape;129;p44"/>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Leer" type="blank">
  <p:cSld name="BLANK">
    <p:spTree>
      <p:nvGrpSpPr>
        <p:cNvPr id="1" name="Shape 130"/>
        <p:cNvGrpSpPr/>
        <p:nvPr/>
      </p:nvGrpSpPr>
      <p:grpSpPr>
        <a:xfrm>
          <a:off x="0" y="0"/>
          <a:ext cx="0" cy="0"/>
          <a:chOff x="0" y="0"/>
          <a:chExt cx="0" cy="0"/>
        </a:xfrm>
      </p:grpSpPr>
      <p:sp>
        <p:nvSpPr>
          <p:cNvPr id="131" name="Google Shape;131;p45"/>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32" name="Google Shape;132;p45"/>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venir"/>
                <a:ea typeface="Avenir"/>
                <a:cs typeface="Avenir"/>
                <a:sym typeface="Avenir"/>
              </a:defRPr>
            </a:lvl1pPr>
            <a:lvl2pPr marR="0" lvl="1"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r>
              <a:rPr lang="en-US"/>
              <a:t>8.3.FSC-CLR-Training_Main-Course_Module-3_V1-0_EN</a:t>
            </a:r>
            <a:endParaRPr/>
          </a:p>
        </p:txBody>
      </p:sp>
      <p:sp>
        <p:nvSpPr>
          <p:cNvPr id="133" name="Google Shape;133;p45"/>
          <p:cNvSpPr txBox="1">
            <a:spLocks noGrp="1"/>
          </p:cNvSpPr>
          <p:nvPr>
            <p:ph type="sldNum" idx="12"/>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1pPr>
            <a:lvl2pPr marL="0" marR="0" lvl="1"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2pPr>
            <a:lvl3pPr marL="0" marR="0" lvl="2"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3pPr>
            <a:lvl4pPr marL="0" marR="0" lvl="3"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4pPr>
            <a:lvl5pPr marL="0" marR="0" lvl="4"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5pPr>
            <a:lvl6pPr marL="0" marR="0" lvl="5"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6pPr>
            <a:lvl7pPr marL="0" marR="0" lvl="6"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7pPr>
            <a:lvl8pPr marL="0" marR="0" lvl="7"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8pPr>
            <a:lvl9pPr marL="0" marR="0" lvl="8" indent="0" algn="l">
              <a:lnSpc>
                <a:spcPct val="100000"/>
              </a:lnSpc>
              <a:spcBef>
                <a:spcPts val="0"/>
              </a:spcBef>
              <a:spcAft>
                <a:spcPts val="0"/>
              </a:spcAft>
              <a:buClr>
                <a:srgbClr val="000000"/>
              </a:buClr>
              <a:buSzPts val="1800"/>
              <a:buFont typeface="Arial"/>
              <a:buNone/>
              <a:defRPr sz="2400" b="0" i="0" u="none" strike="noStrike" cap="none">
                <a:solidFill>
                  <a:schemeClr val="dk1"/>
                </a:solidFill>
                <a:latin typeface="Avenir"/>
                <a:ea typeface="Avenir"/>
                <a:cs typeface="Avenir"/>
                <a:sym typeface="Avenir"/>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Emty white copy" type="tx">
  <p:cSld name="TITLE_AND_BODY">
    <p:spTree>
      <p:nvGrpSpPr>
        <p:cNvPr id="1" name="Shape 134"/>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6_Cover page 1">
  <p:cSld name="6_Cover page 1">
    <p:spTree>
      <p:nvGrpSpPr>
        <p:cNvPr id="1" name="Shape 16"/>
        <p:cNvGrpSpPr/>
        <p:nvPr/>
      </p:nvGrpSpPr>
      <p:grpSpPr>
        <a:xfrm>
          <a:off x="0" y="0"/>
          <a:ext cx="0" cy="0"/>
          <a:chOff x="0" y="0"/>
          <a:chExt cx="0" cy="0"/>
        </a:xfrm>
      </p:grpSpPr>
      <p:pic>
        <p:nvPicPr>
          <p:cNvPr id="17" name="Google Shape;17;p13"/>
          <p:cNvPicPr preferRelativeResize="0"/>
          <p:nvPr/>
        </p:nvPicPr>
        <p:blipFill rotWithShape="1">
          <a:blip r:embed="rId2">
            <a:alphaModFix/>
          </a:blip>
          <a:srcRect l="16995" r="16995"/>
          <a:stretch/>
        </p:blipFill>
        <p:spPr>
          <a:xfrm>
            <a:off x="6096000" y="-11289"/>
            <a:ext cx="6175886" cy="7017019"/>
          </a:xfrm>
          <a:prstGeom prst="rect">
            <a:avLst/>
          </a:prstGeom>
          <a:noFill/>
          <a:ln>
            <a:noFill/>
          </a:ln>
        </p:spPr>
      </p:pic>
      <p:sp>
        <p:nvSpPr>
          <p:cNvPr id="18" name="Google Shape;18;p13"/>
          <p:cNvSpPr/>
          <p:nvPr/>
        </p:nvSpPr>
        <p:spPr>
          <a:xfrm>
            <a:off x="-79886" y="-11289"/>
            <a:ext cx="6363954"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19" name="Google Shape;19;p13"/>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0" name="Google Shape;20;p13"/>
          <p:cNvCxnSpPr/>
          <p:nvPr/>
        </p:nvCxnSpPr>
        <p:spPr>
          <a:xfrm>
            <a:off x="-79886" y="5059403"/>
            <a:ext cx="5527375" cy="0"/>
          </a:xfrm>
          <a:prstGeom prst="straightConnector1">
            <a:avLst/>
          </a:prstGeom>
          <a:noFill/>
          <a:ln w="57150" cap="flat" cmpd="sng">
            <a:solidFill>
              <a:srgbClr val="E82122"/>
            </a:solidFill>
            <a:prstDash val="solid"/>
            <a:round/>
            <a:headEnd type="none" w="sm" len="sm"/>
            <a:tailEnd type="none" w="sm" len="sm"/>
          </a:ln>
        </p:spPr>
      </p:cxnSp>
      <p:pic>
        <p:nvPicPr>
          <p:cNvPr id="21" name="Google Shape;21;p13"/>
          <p:cNvPicPr preferRelativeResize="0"/>
          <p:nvPr/>
        </p:nvPicPr>
        <p:blipFill rotWithShape="1">
          <a:blip r:embed="rId3">
            <a:alphaModFix/>
          </a:blip>
          <a:srcRect/>
          <a:stretch/>
        </p:blipFill>
        <p:spPr>
          <a:xfrm>
            <a:off x="496111" y="5591296"/>
            <a:ext cx="1314450" cy="623807"/>
          </a:xfrm>
          <a:prstGeom prst="rect">
            <a:avLst/>
          </a:prstGeom>
          <a:noFill/>
          <a:ln>
            <a:noFill/>
          </a:ln>
        </p:spPr>
      </p:pic>
      <p:sp>
        <p:nvSpPr>
          <p:cNvPr id="22" name="Google Shape;22;p13"/>
          <p:cNvSpPr txBox="1">
            <a:spLocks noGrp="1"/>
          </p:cNvSpPr>
          <p:nvPr>
            <p:ph type="body" idx="1"/>
          </p:nvPr>
        </p:nvSpPr>
        <p:spPr>
          <a:xfrm>
            <a:off x="357188" y="4156074"/>
            <a:ext cx="4989512" cy="823421"/>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SzPts val="2800"/>
              <a:buNone/>
              <a:defRPr sz="16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23" name="Google Shape;23;p13"/>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800"/>
              <a:buNone/>
              <a:defRPr sz="2200" b="0" i="0">
                <a:solidFill>
                  <a:schemeClr val="lt1"/>
                </a:solidFill>
                <a:latin typeface="Avenir"/>
                <a:ea typeface="Avenir"/>
                <a:cs typeface="Avenir"/>
                <a:sym typeface="Avenir"/>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3_Closing slide">
  <p:cSld name="3_Closing slide">
    <p:spTree>
      <p:nvGrpSpPr>
        <p:cNvPr id="1" name="Shape 135"/>
        <p:cNvGrpSpPr/>
        <p:nvPr/>
      </p:nvGrpSpPr>
      <p:grpSpPr>
        <a:xfrm>
          <a:off x="0" y="0"/>
          <a:ext cx="0" cy="0"/>
          <a:chOff x="0" y="0"/>
          <a:chExt cx="0" cy="0"/>
        </a:xfrm>
      </p:grpSpPr>
      <p:pic>
        <p:nvPicPr>
          <p:cNvPr id="136" name="Google Shape;136;p47"/>
          <p:cNvPicPr preferRelativeResize="0"/>
          <p:nvPr/>
        </p:nvPicPr>
        <p:blipFill rotWithShape="1">
          <a:blip r:embed="rId2">
            <a:alphaModFix/>
          </a:blip>
          <a:srcRect l="16995" r="16995"/>
          <a:stretch/>
        </p:blipFill>
        <p:spPr>
          <a:xfrm>
            <a:off x="-146798" y="-11282"/>
            <a:ext cx="6175886" cy="7017019"/>
          </a:xfrm>
          <a:prstGeom prst="rect">
            <a:avLst/>
          </a:prstGeom>
          <a:noFill/>
          <a:ln>
            <a:noFill/>
          </a:ln>
        </p:spPr>
      </p:pic>
      <p:sp>
        <p:nvSpPr>
          <p:cNvPr id="137" name="Google Shape;137;p47"/>
          <p:cNvSpPr/>
          <p:nvPr/>
        </p:nvSpPr>
        <p:spPr>
          <a:xfrm>
            <a:off x="6029088" y="-11289"/>
            <a:ext cx="6175886" cy="70170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cxnSp>
        <p:nvCxnSpPr>
          <p:cNvPr id="138" name="Google Shape;138;p47"/>
          <p:cNvCxnSpPr/>
          <p:nvPr/>
        </p:nvCxnSpPr>
        <p:spPr>
          <a:xfrm>
            <a:off x="6029088" y="5059403"/>
            <a:ext cx="2550468" cy="0"/>
          </a:xfrm>
          <a:prstGeom prst="straightConnector1">
            <a:avLst/>
          </a:prstGeom>
          <a:noFill/>
          <a:ln w="57150" cap="flat" cmpd="sng">
            <a:solidFill>
              <a:schemeClr val="accent3"/>
            </a:solidFill>
            <a:prstDash val="solid"/>
            <a:round/>
            <a:headEnd type="none" w="sm" len="sm"/>
            <a:tailEnd type="none" w="sm" len="sm"/>
          </a:ln>
        </p:spPr>
      </p:cxnSp>
      <p:pic>
        <p:nvPicPr>
          <p:cNvPr id="139" name="Google Shape;139;p47"/>
          <p:cNvPicPr preferRelativeResize="0"/>
          <p:nvPr/>
        </p:nvPicPr>
        <p:blipFill rotWithShape="1">
          <a:blip r:embed="rId3">
            <a:alphaModFix/>
          </a:blip>
          <a:srcRect/>
          <a:stretch/>
        </p:blipFill>
        <p:spPr>
          <a:xfrm>
            <a:off x="10166625" y="5681608"/>
            <a:ext cx="1314450" cy="623807"/>
          </a:xfrm>
          <a:prstGeom prst="rect">
            <a:avLst/>
          </a:prstGeom>
          <a:noFill/>
          <a:ln>
            <a:noFill/>
          </a:ln>
        </p:spPr>
      </p:pic>
      <p:sp>
        <p:nvSpPr>
          <p:cNvPr id="140" name="Google Shape;140;p47"/>
          <p:cNvSpPr txBox="1"/>
          <p:nvPr/>
        </p:nvSpPr>
        <p:spPr>
          <a:xfrm>
            <a:off x="7223398" y="2672695"/>
            <a:ext cx="3668889" cy="2062103"/>
          </a:xfrm>
          <a:prstGeom prst="rect">
            <a:avLst/>
          </a:prstGeom>
          <a:noFill/>
          <a:ln>
            <a:noFill/>
          </a:ln>
        </p:spPr>
        <p:txBody>
          <a:bodyPr spcFirstLastPara="1" wrap="square" lIns="91425" tIns="45700" rIns="91425" bIns="45700" anchor="t" anchorCtr="0">
            <a:spAutoFit/>
          </a:bodyPr>
          <a:lstStyle/>
          <a:p>
            <a:pPr marL="0" marR="0" lvl="0" indent="0" algn="l" rtl="0">
              <a:lnSpc>
                <a:spcPct val="140019"/>
              </a:lnSpc>
              <a:spcBef>
                <a:spcPts val="0"/>
              </a:spcBef>
              <a:spcAft>
                <a:spcPts val="0"/>
              </a:spcAft>
              <a:buClr>
                <a:srgbClr val="000000"/>
              </a:buClr>
              <a:buSzPts val="1600"/>
              <a:buFont typeface="Arial"/>
              <a:buNone/>
            </a:pPr>
            <a:r>
              <a:rPr lang="en-US" sz="1600" b="0" i="0" u="none" strike="noStrike" cap="none">
                <a:solidFill>
                  <a:srgbClr val="FFFFFF"/>
                </a:solidFill>
                <a:latin typeface="Avenir"/>
                <a:ea typeface="Avenir"/>
                <a:cs typeface="Avenir"/>
                <a:sym typeface="Avenir"/>
              </a:rPr>
              <a:t>asi-info@asi-assurance.org</a:t>
            </a: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www.asi-assurance.org</a:t>
            </a:r>
            <a:endParaRPr sz="1600" b="0" i="0" u="none" strike="noStrike" cap="none">
              <a:solidFill>
                <a:srgbClr val="000000"/>
              </a:solidFill>
              <a:latin typeface="Avenir"/>
              <a:ea typeface="Avenir"/>
              <a:cs typeface="Avenir"/>
              <a:sym typeface="Avenir"/>
            </a:endParaRPr>
          </a:p>
          <a:p>
            <a:pPr marL="0" marR="0" lvl="0" indent="0" algn="l" rtl="0">
              <a:lnSpc>
                <a:spcPct val="140019"/>
              </a:lnSpc>
              <a:spcBef>
                <a:spcPts val="0"/>
              </a:spcBef>
              <a:spcAft>
                <a:spcPts val="0"/>
              </a:spcAft>
              <a:buClr>
                <a:srgbClr val="000000"/>
              </a:buClr>
              <a:buSzPts val="1600"/>
              <a:buFont typeface="Arial"/>
              <a:buNone/>
            </a:pPr>
            <a:endParaRPr sz="1600" b="0" i="0" u="none" strike="noStrike" cap="none">
              <a:solidFill>
                <a:srgbClr val="FFFFFF"/>
              </a:solidFill>
              <a:latin typeface="Avenir"/>
              <a:ea typeface="Avenir"/>
              <a:cs typeface="Avenir"/>
              <a:sym typeface="Avenir"/>
            </a:endParaRPr>
          </a:p>
          <a:p>
            <a:pPr marL="0" marR="0" lvl="0" indent="0" algn="l" rtl="0">
              <a:lnSpc>
                <a:spcPct val="140019"/>
              </a:lnSpc>
              <a:spcBef>
                <a:spcPts val="0"/>
              </a:spcBef>
              <a:spcAft>
                <a:spcPts val="0"/>
              </a:spcAft>
              <a:buClr>
                <a:srgbClr val="FFFFFF"/>
              </a:buClr>
              <a:buSzPts val="1600"/>
              <a:buFont typeface="Arial"/>
              <a:buNone/>
            </a:pPr>
            <a:r>
              <a:rPr lang="en-US" sz="1600" b="0" i="0" u="none" strike="noStrike" cap="none">
                <a:solidFill>
                  <a:srgbClr val="FFFFFF"/>
                </a:solidFill>
                <a:latin typeface="Avenir"/>
                <a:ea typeface="Avenir"/>
                <a:cs typeface="Avenir"/>
                <a:sym typeface="Avenir"/>
              </a:rPr>
              <a:t>assurance-services-international</a:t>
            </a:r>
            <a:endParaRPr sz="1600" b="0" i="0" u="none" strike="noStrike" cap="none">
              <a:solidFill>
                <a:srgbClr val="000000"/>
              </a:solidFill>
              <a:latin typeface="Avenir"/>
              <a:ea typeface="Avenir"/>
              <a:cs typeface="Avenir"/>
              <a:sym typeface="Avenir"/>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000000"/>
              </a:solidFill>
              <a:latin typeface="Avenir"/>
              <a:ea typeface="Avenir"/>
              <a:cs typeface="Avenir"/>
              <a:sym typeface="Avenir"/>
            </a:endParaRPr>
          </a:p>
        </p:txBody>
      </p:sp>
      <p:pic>
        <p:nvPicPr>
          <p:cNvPr id="141" name="Google Shape;141;p47"/>
          <p:cNvPicPr preferRelativeResize="0"/>
          <p:nvPr/>
        </p:nvPicPr>
        <p:blipFill rotWithShape="1">
          <a:blip r:embed="rId4">
            <a:alphaModFix/>
          </a:blip>
          <a:srcRect/>
          <a:stretch/>
        </p:blipFill>
        <p:spPr>
          <a:xfrm>
            <a:off x="6589131" y="2686787"/>
            <a:ext cx="492923" cy="492923"/>
          </a:xfrm>
          <a:prstGeom prst="rect">
            <a:avLst/>
          </a:prstGeom>
          <a:noFill/>
          <a:ln>
            <a:noFill/>
          </a:ln>
        </p:spPr>
      </p:pic>
      <p:pic>
        <p:nvPicPr>
          <p:cNvPr id="142" name="Google Shape;142;p47"/>
          <p:cNvPicPr preferRelativeResize="0"/>
          <p:nvPr/>
        </p:nvPicPr>
        <p:blipFill rotWithShape="1">
          <a:blip r:embed="rId5">
            <a:alphaModFix/>
          </a:blip>
          <a:srcRect/>
          <a:stretch/>
        </p:blipFill>
        <p:spPr>
          <a:xfrm>
            <a:off x="6587341" y="4072419"/>
            <a:ext cx="492923" cy="492923"/>
          </a:xfrm>
          <a:prstGeom prst="rect">
            <a:avLst/>
          </a:prstGeom>
          <a:noFill/>
          <a:ln>
            <a:noFill/>
          </a:ln>
        </p:spPr>
      </p:pic>
      <p:pic>
        <p:nvPicPr>
          <p:cNvPr id="143" name="Google Shape;143;p47"/>
          <p:cNvPicPr preferRelativeResize="0"/>
          <p:nvPr/>
        </p:nvPicPr>
        <p:blipFill rotWithShape="1">
          <a:blip r:embed="rId6">
            <a:alphaModFix/>
          </a:blip>
          <a:srcRect/>
          <a:stretch/>
        </p:blipFill>
        <p:spPr>
          <a:xfrm>
            <a:off x="6587341" y="3379603"/>
            <a:ext cx="492923" cy="492923"/>
          </a:xfrm>
          <a:prstGeom prst="rect">
            <a:avLst/>
          </a:prstGeom>
          <a:noFill/>
          <a:ln>
            <a:noFill/>
          </a:ln>
        </p:spPr>
      </p:pic>
      <p:sp>
        <p:nvSpPr>
          <p:cNvPr id="144" name="Google Shape;144;p47"/>
          <p:cNvSpPr txBox="1"/>
          <p:nvPr/>
        </p:nvSpPr>
        <p:spPr>
          <a:xfrm>
            <a:off x="6445956" y="1717453"/>
            <a:ext cx="407528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0" i="0" u="none" strike="noStrike" cap="none">
                <a:solidFill>
                  <a:schemeClr val="accent6"/>
                </a:solidFill>
                <a:latin typeface="Avenir"/>
                <a:ea typeface="Avenir"/>
                <a:cs typeface="Avenir"/>
                <a:sym typeface="Avenir"/>
              </a:rPr>
              <a:t>Get in touch</a:t>
            </a:r>
            <a:endParaRPr sz="4400" b="0" i="0" u="none" strike="noStrike" cap="none">
              <a:solidFill>
                <a:schemeClr val="accent6"/>
              </a:solidFill>
              <a:latin typeface="Avenir"/>
              <a:ea typeface="Avenir"/>
              <a:cs typeface="Avenir"/>
              <a:sym typeface="Aveni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1"/>
        <p:cNvGrpSpPr/>
        <p:nvPr/>
      </p:nvGrpSpPr>
      <p:grpSpPr>
        <a:xfrm>
          <a:off x="0" y="0"/>
          <a:ext cx="0" cy="0"/>
          <a:chOff x="0" y="0"/>
          <a:chExt cx="0" cy="0"/>
        </a:xfrm>
      </p:grpSpPr>
      <p:sp>
        <p:nvSpPr>
          <p:cNvPr id="152" name="Google Shape;152;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3" name="Google Shape;153;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8.3.FSC-CLR-Training_Main-Course_Module-3_V1-0_EN</a:t>
            </a:r>
            <a:endParaRPr/>
          </a:p>
        </p:txBody>
      </p:sp>
      <p:sp>
        <p:nvSpPr>
          <p:cNvPr id="154" name="Google Shape;154;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155"/>
        <p:cNvGrpSpPr/>
        <p:nvPr/>
      </p:nvGrpSpPr>
      <p:grpSpPr>
        <a:xfrm>
          <a:off x="0" y="0"/>
          <a:ext cx="0" cy="0"/>
          <a:chOff x="0" y="0"/>
          <a:chExt cx="0" cy="0"/>
        </a:xfrm>
      </p:grpSpPr>
      <p:pic>
        <p:nvPicPr>
          <p:cNvPr id="156" name="Google Shape;156;p19"/>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157" name="Google Shape;157;p19"/>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8" name="Google Shape;158;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9" name="Google Shape;159;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8.3.FSC-CLR-Training_Main-Course_Module-3_V1-0_EN</a:t>
            </a:r>
            <a:endParaRPr/>
          </a:p>
        </p:txBody>
      </p:sp>
      <p:sp>
        <p:nvSpPr>
          <p:cNvPr id="160" name="Google Shape;160;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61" name="Google Shape;161;p19"/>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62" name="Google Shape;162;p19"/>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Cover page 2">
  <p:cSld name="Cover page 2">
    <p:spTree>
      <p:nvGrpSpPr>
        <p:cNvPr id="1" name="Shape 163"/>
        <p:cNvGrpSpPr/>
        <p:nvPr/>
      </p:nvGrpSpPr>
      <p:grpSpPr>
        <a:xfrm>
          <a:off x="0" y="0"/>
          <a:ext cx="0" cy="0"/>
          <a:chOff x="0" y="0"/>
          <a:chExt cx="0" cy="0"/>
        </a:xfrm>
      </p:grpSpPr>
      <p:sp>
        <p:nvSpPr>
          <p:cNvPr id="164" name="Google Shape;164;p23"/>
          <p:cNvSpPr txBox="1">
            <a:spLocks noGrp="1"/>
          </p:cNvSpPr>
          <p:nvPr>
            <p:ph type="ctrTitle"/>
          </p:nvPr>
        </p:nvSpPr>
        <p:spPr>
          <a:xfrm>
            <a:off x="350659" y="1392059"/>
            <a:ext cx="4995862" cy="233728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5" name="Google Shape;165;p23"/>
          <p:cNvSpPr txBox="1">
            <a:spLocks noGrp="1"/>
          </p:cNvSpPr>
          <p:nvPr>
            <p:ph type="body" idx="1"/>
          </p:nvPr>
        </p:nvSpPr>
        <p:spPr>
          <a:xfrm>
            <a:off x="357188" y="4156075"/>
            <a:ext cx="4989512" cy="698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lt1"/>
              </a:buClr>
              <a:buSzPts val="1600"/>
              <a:buNone/>
              <a:defRPr sz="1600" b="0" i="0">
                <a:solidFill>
                  <a:schemeClr val="lt1"/>
                </a:solidFill>
                <a:latin typeface="Avenir"/>
                <a:ea typeface="Avenir"/>
                <a:cs typeface="Avenir"/>
                <a:sym typeface="Aveni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6" name="Google Shape;166;p23"/>
          <p:cNvSpPr txBox="1">
            <a:spLocks noGrp="1"/>
          </p:cNvSpPr>
          <p:nvPr>
            <p:ph type="body" idx="2"/>
          </p:nvPr>
        </p:nvSpPr>
        <p:spPr>
          <a:xfrm>
            <a:off x="350838" y="3729038"/>
            <a:ext cx="4995862" cy="4270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200"/>
              <a:buNone/>
              <a:defRPr sz="2200" b="0" i="0">
                <a:solidFill>
                  <a:schemeClr val="lt1"/>
                </a:solidFill>
                <a:latin typeface="Avenir"/>
                <a:ea typeface="Avenir"/>
                <a:cs typeface="Avenir"/>
                <a:sym typeface="Aveni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167"/>
        <p:cNvGrpSpPr/>
        <p:nvPr/>
      </p:nvGrpSpPr>
      <p:grpSpPr>
        <a:xfrm>
          <a:off x="0" y="0"/>
          <a:ext cx="0" cy="0"/>
          <a:chOff x="0" y="0"/>
          <a:chExt cx="0" cy="0"/>
        </a:xfrm>
      </p:grpSpPr>
      <p:sp>
        <p:nvSpPr>
          <p:cNvPr id="168" name="Google Shape;168;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a:endParaRPr/>
          </a:p>
        </p:txBody>
      </p:sp>
      <p:sp>
        <p:nvSpPr>
          <p:cNvPr id="169" name="Google Shape;169;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Clr>
                <a:srgbClr val="888888"/>
              </a:buClr>
              <a:buSzPts val="1400"/>
              <a:buFont typeface="Calibri"/>
              <a:buNone/>
              <a:defRPr/>
            </a:lvl1pPr>
            <a:lvl2pPr lvl="1" algn="l">
              <a:lnSpc>
                <a:spcPct val="100000"/>
              </a:lnSpc>
              <a:spcBef>
                <a:spcPts val="0"/>
              </a:spcBef>
              <a:spcAft>
                <a:spcPts val="0"/>
              </a:spcAft>
              <a:buClr>
                <a:schemeClr val="dk1"/>
              </a:buClr>
              <a:buSzPts val="1400"/>
              <a:buFont typeface="Calibri"/>
              <a:buNone/>
              <a:defRPr/>
            </a:lvl2pPr>
            <a:lvl3pPr lvl="2" algn="l">
              <a:lnSpc>
                <a:spcPct val="100000"/>
              </a:lnSpc>
              <a:spcBef>
                <a:spcPts val="0"/>
              </a:spcBef>
              <a:spcAft>
                <a:spcPts val="0"/>
              </a:spcAft>
              <a:buClr>
                <a:schemeClr val="dk1"/>
              </a:buClr>
              <a:buSzPts val="1400"/>
              <a:buFont typeface="Calibri"/>
              <a:buNone/>
              <a:defRPr/>
            </a:lvl3pPr>
            <a:lvl4pPr lvl="3" algn="l">
              <a:lnSpc>
                <a:spcPct val="100000"/>
              </a:lnSpc>
              <a:spcBef>
                <a:spcPts val="0"/>
              </a:spcBef>
              <a:spcAft>
                <a:spcPts val="0"/>
              </a:spcAft>
              <a:buClr>
                <a:schemeClr val="dk1"/>
              </a:buClr>
              <a:buSzPts val="1400"/>
              <a:buFont typeface="Calibri"/>
              <a:buNone/>
              <a:defRPr/>
            </a:lvl4pPr>
            <a:lvl5pPr lvl="4" algn="l">
              <a:lnSpc>
                <a:spcPct val="100000"/>
              </a:lnSpc>
              <a:spcBef>
                <a:spcPts val="0"/>
              </a:spcBef>
              <a:spcAft>
                <a:spcPts val="0"/>
              </a:spcAft>
              <a:buClr>
                <a:schemeClr val="dk1"/>
              </a:buClr>
              <a:buSzPts val="1400"/>
              <a:buFont typeface="Calibri"/>
              <a:buNone/>
              <a:defRPr/>
            </a:lvl5pPr>
            <a:lvl6pPr lvl="5" algn="l">
              <a:lnSpc>
                <a:spcPct val="100000"/>
              </a:lnSpc>
              <a:spcBef>
                <a:spcPts val="0"/>
              </a:spcBef>
              <a:spcAft>
                <a:spcPts val="0"/>
              </a:spcAft>
              <a:buClr>
                <a:schemeClr val="dk1"/>
              </a:buClr>
              <a:buSzPts val="1400"/>
              <a:buFont typeface="Calibri"/>
              <a:buNone/>
              <a:defRPr/>
            </a:lvl6pPr>
            <a:lvl7pPr lvl="6" algn="l">
              <a:lnSpc>
                <a:spcPct val="100000"/>
              </a:lnSpc>
              <a:spcBef>
                <a:spcPts val="0"/>
              </a:spcBef>
              <a:spcAft>
                <a:spcPts val="0"/>
              </a:spcAft>
              <a:buClr>
                <a:schemeClr val="dk1"/>
              </a:buClr>
              <a:buSzPts val="1400"/>
              <a:buFont typeface="Calibri"/>
              <a:buNone/>
              <a:defRPr/>
            </a:lvl7pPr>
            <a:lvl8pPr lvl="7" algn="l">
              <a:lnSpc>
                <a:spcPct val="100000"/>
              </a:lnSpc>
              <a:spcBef>
                <a:spcPts val="0"/>
              </a:spcBef>
              <a:spcAft>
                <a:spcPts val="0"/>
              </a:spcAft>
              <a:buClr>
                <a:schemeClr val="dk1"/>
              </a:buClr>
              <a:buSzPts val="1400"/>
              <a:buFont typeface="Calibri"/>
              <a:buNone/>
              <a:defRPr/>
            </a:lvl8pPr>
            <a:lvl9pPr lvl="8" algn="l">
              <a:lnSpc>
                <a:spcPct val="100000"/>
              </a:lnSpc>
              <a:spcBef>
                <a:spcPts val="0"/>
              </a:spcBef>
              <a:spcAft>
                <a:spcPts val="0"/>
              </a:spcAft>
              <a:buClr>
                <a:schemeClr val="dk1"/>
              </a:buClr>
              <a:buSzPts val="1400"/>
              <a:buFont typeface="Calibri"/>
              <a:buNone/>
              <a:defRPr/>
            </a:lvl9pPr>
          </a:lstStyle>
          <a:p>
            <a:r>
              <a:rPr lang="en-US"/>
              <a:t>8.3.FSC-CLR-Training_Main-Course_Module-3_V1-0_EN</a:t>
            </a:r>
            <a:endParaRPr/>
          </a:p>
        </p:txBody>
      </p:sp>
      <p:sp>
        <p:nvSpPr>
          <p:cNvPr id="170" name="Google Shape;170;p24"/>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171" name="Google Shape;171;p24"/>
          <p:cNvSpPr txBox="1">
            <a:spLocks noGrp="1"/>
          </p:cNvSpPr>
          <p:nvPr>
            <p:ph type="body" idx="1"/>
          </p:nvPr>
        </p:nvSpPr>
        <p:spPr>
          <a:xfrm>
            <a:off x="839787" y="1312332"/>
            <a:ext cx="4984542" cy="455665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72" name="Google Shape;172;p24"/>
          <p:cNvSpPr txBox="1">
            <a:spLocks noGrp="1"/>
          </p:cNvSpPr>
          <p:nvPr>
            <p:ph type="body" idx="2"/>
          </p:nvPr>
        </p:nvSpPr>
        <p:spPr>
          <a:xfrm>
            <a:off x="6367673" y="1310921"/>
            <a:ext cx="5169571" cy="455947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73" name="Google Shape;173;p24"/>
          <p:cNvSpPr txBox="1">
            <a:spLocks noGrp="1"/>
          </p:cNvSpPr>
          <p:nvPr>
            <p:ph type="title"/>
          </p:nvPr>
        </p:nvSpPr>
        <p:spPr>
          <a:xfrm>
            <a:off x="839788" y="457200"/>
            <a:ext cx="10697456" cy="852311"/>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venir"/>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74"/>
        <p:cNvGrpSpPr/>
        <p:nvPr/>
      </p:nvGrpSpPr>
      <p:grpSpPr>
        <a:xfrm>
          <a:off x="0" y="0"/>
          <a:ext cx="0" cy="0"/>
          <a:chOff x="0" y="0"/>
          <a:chExt cx="0" cy="0"/>
        </a:xfrm>
      </p:grpSpPr>
      <p:sp>
        <p:nvSpPr>
          <p:cNvPr id="175" name="Google Shape;175;p26"/>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6" name="Google Shape;176;p26"/>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77" name="Google Shape;177;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8" name="Google Shape;178;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8.3.FSC-CLR-Training_Main-Course_Module-3_V1-0_EN</a:t>
            </a:r>
            <a:endParaRPr/>
          </a:p>
        </p:txBody>
      </p:sp>
      <p:sp>
        <p:nvSpPr>
          <p:cNvPr id="179" name="Google Shape;179;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80"/>
        <p:cNvGrpSpPr/>
        <p:nvPr/>
      </p:nvGrpSpPr>
      <p:grpSpPr>
        <a:xfrm>
          <a:off x="0" y="0"/>
          <a:ext cx="0" cy="0"/>
          <a:chOff x="0" y="0"/>
          <a:chExt cx="0" cy="0"/>
        </a:xfrm>
      </p:grpSpPr>
      <p:sp>
        <p:nvSpPr>
          <p:cNvPr id="181" name="Google Shape;181;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2" name="Google Shape;182;p2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3" name="Google Shape;183;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4" name="Google Shape;184;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8.3.FSC-CLR-Training_Main-Course_Module-3_V1-0_EN</a:t>
            </a:r>
            <a:endParaRPr/>
          </a:p>
        </p:txBody>
      </p:sp>
      <p:sp>
        <p:nvSpPr>
          <p:cNvPr id="185" name="Google Shape;185;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86"/>
        <p:cNvGrpSpPr/>
        <p:nvPr/>
      </p:nvGrpSpPr>
      <p:grpSpPr>
        <a:xfrm>
          <a:off x="0" y="0"/>
          <a:ext cx="0" cy="0"/>
          <a:chOff x="0" y="0"/>
          <a:chExt cx="0" cy="0"/>
        </a:xfrm>
      </p:grpSpPr>
      <p:sp>
        <p:nvSpPr>
          <p:cNvPr id="187" name="Google Shape;187;p28"/>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8" name="Google Shape;188;p28"/>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89" name="Google Shape;189;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0" name="Google Shape;190;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8.3.FSC-CLR-Training_Main-Course_Module-3_V1-0_EN</a:t>
            </a:r>
            <a:endParaRPr/>
          </a:p>
        </p:txBody>
      </p:sp>
      <p:sp>
        <p:nvSpPr>
          <p:cNvPr id="191" name="Google Shape;191;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92"/>
        <p:cNvGrpSpPr/>
        <p:nvPr/>
      </p:nvGrpSpPr>
      <p:grpSpPr>
        <a:xfrm>
          <a:off x="0" y="0"/>
          <a:ext cx="0" cy="0"/>
          <a:chOff x="0" y="0"/>
          <a:chExt cx="0" cy="0"/>
        </a:xfrm>
      </p:grpSpPr>
      <p:sp>
        <p:nvSpPr>
          <p:cNvPr id="193" name="Google Shape;193;p2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4" name="Google Shape;194;p29"/>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5" name="Google Shape;195;p29"/>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6" name="Google Shape;196;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7" name="Google Shape;197;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8.3.FSC-CLR-Training_Main-Course_Module-3_V1-0_EN</a:t>
            </a:r>
            <a:endParaRPr/>
          </a:p>
        </p:txBody>
      </p:sp>
      <p:sp>
        <p:nvSpPr>
          <p:cNvPr id="198" name="Google Shape;198;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99"/>
        <p:cNvGrpSpPr/>
        <p:nvPr/>
      </p:nvGrpSpPr>
      <p:grpSpPr>
        <a:xfrm>
          <a:off x="0" y="0"/>
          <a:ext cx="0" cy="0"/>
          <a:chOff x="0" y="0"/>
          <a:chExt cx="0" cy="0"/>
        </a:xfrm>
      </p:grpSpPr>
      <p:sp>
        <p:nvSpPr>
          <p:cNvPr id="200" name="Google Shape;200;p30"/>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1" name="Google Shape;201;p30"/>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02" name="Google Shape;202;p30"/>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3" name="Google Shape;203;p30"/>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04" name="Google Shape;204;p30"/>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5" name="Google Shape;205;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6" name="Google Shape;206;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8.3.FSC-CLR-Training_Main-Course_Module-3_V1-0_EN</a:t>
            </a:r>
            <a:endParaRPr/>
          </a:p>
        </p:txBody>
      </p:sp>
      <p:sp>
        <p:nvSpPr>
          <p:cNvPr id="207" name="Google Shape;207;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Section Separator - 4b">
  <p:cSld name="2_Section Separator - 4b">
    <p:spTree>
      <p:nvGrpSpPr>
        <p:cNvPr id="1" name="Shape 24"/>
        <p:cNvGrpSpPr/>
        <p:nvPr/>
      </p:nvGrpSpPr>
      <p:grpSpPr>
        <a:xfrm>
          <a:off x="0" y="0"/>
          <a:ext cx="0" cy="0"/>
          <a:chOff x="0" y="0"/>
          <a:chExt cx="0" cy="0"/>
        </a:xfrm>
      </p:grpSpPr>
      <p:pic>
        <p:nvPicPr>
          <p:cNvPr id="25" name="Google Shape;25;p14"/>
          <p:cNvPicPr preferRelativeResize="0"/>
          <p:nvPr/>
        </p:nvPicPr>
        <p:blipFill rotWithShape="1">
          <a:blip r:embed="rId2">
            <a:alphaModFix/>
          </a:blip>
          <a:srcRect/>
          <a:stretch/>
        </p:blipFill>
        <p:spPr>
          <a:xfrm>
            <a:off x="-82464" y="52466"/>
            <a:ext cx="12314617" cy="6931580"/>
          </a:xfrm>
          <a:prstGeom prst="rect">
            <a:avLst/>
          </a:prstGeom>
          <a:noFill/>
          <a:ln>
            <a:noFill/>
          </a:ln>
        </p:spPr>
      </p:pic>
      <p:sp>
        <p:nvSpPr>
          <p:cNvPr id="26" name="Google Shape;26;p14"/>
          <p:cNvSpPr/>
          <p:nvPr/>
        </p:nvSpPr>
        <p:spPr>
          <a:xfrm rot="5400000">
            <a:off x="-353977" y="408039"/>
            <a:ext cx="6721475" cy="6178449"/>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venir"/>
              <a:ea typeface="Avenir"/>
              <a:cs typeface="Avenir"/>
              <a:sym typeface="Avenir"/>
            </a:endParaRPr>
          </a:p>
        </p:txBody>
      </p:sp>
      <p:sp>
        <p:nvSpPr>
          <p:cNvPr id="27" name="Google Shape;27;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8.3.FSC-CLR-Training_Main-Course_Module-3_V1-0_EN</a:t>
            </a:r>
            <a:endParaRPr/>
          </a:p>
        </p:txBody>
      </p:sp>
      <p:sp>
        <p:nvSpPr>
          <p:cNvPr id="29" name="Google Shape;29;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30" name="Google Shape;30;p14"/>
          <p:cNvSpPr txBox="1">
            <a:spLocks noGrp="1"/>
          </p:cNvSpPr>
          <p:nvPr>
            <p:ph type="ctrTitle"/>
          </p:nvPr>
        </p:nvSpPr>
        <p:spPr>
          <a:xfrm>
            <a:off x="1054130" y="2573868"/>
            <a:ext cx="4642068" cy="339435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31" name="Google Shape;31;p14"/>
          <p:cNvCxnSpPr/>
          <p:nvPr/>
        </p:nvCxnSpPr>
        <p:spPr>
          <a:xfrm rot="10800000">
            <a:off x="650162" y="-25400"/>
            <a:ext cx="0" cy="5993627"/>
          </a:xfrm>
          <a:prstGeom prst="straightConnector1">
            <a:avLst/>
          </a:prstGeom>
          <a:noFill/>
          <a:ln w="57150" cap="flat" cmpd="sng">
            <a:solidFill>
              <a:schemeClr val="accent3"/>
            </a:solidFill>
            <a:prstDash val="solid"/>
            <a:round/>
            <a:headEnd type="none" w="sm" len="sm"/>
            <a:tailEnd type="none" w="sm" len="sm"/>
          </a:ln>
        </p:spPr>
      </p:cxn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08"/>
        <p:cNvGrpSpPr/>
        <p:nvPr/>
      </p:nvGrpSpPr>
      <p:grpSpPr>
        <a:xfrm>
          <a:off x="0" y="0"/>
          <a:ext cx="0" cy="0"/>
          <a:chOff x="0" y="0"/>
          <a:chExt cx="0" cy="0"/>
        </a:xfrm>
      </p:grpSpPr>
      <p:sp>
        <p:nvSpPr>
          <p:cNvPr id="209" name="Google Shape;209;p3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0" name="Google Shape;210;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1" name="Google Shape;211;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8.3.FSC-CLR-Training_Main-Course_Module-3_V1-0_EN</a:t>
            </a:r>
            <a:endParaRPr/>
          </a:p>
        </p:txBody>
      </p:sp>
      <p:sp>
        <p:nvSpPr>
          <p:cNvPr id="212" name="Google Shape;212;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13"/>
        <p:cNvGrpSpPr/>
        <p:nvPr/>
      </p:nvGrpSpPr>
      <p:grpSpPr>
        <a:xfrm>
          <a:off x="0" y="0"/>
          <a:ext cx="0" cy="0"/>
          <a:chOff x="0" y="0"/>
          <a:chExt cx="0" cy="0"/>
        </a:xfrm>
      </p:grpSpPr>
      <p:sp>
        <p:nvSpPr>
          <p:cNvPr id="214" name="Google Shape;214;p33"/>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5" name="Google Shape;215;p33"/>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216" name="Google Shape;216;p33"/>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17" name="Google Shape;217;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8" name="Google Shape;218;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8.3.FSC-CLR-Training_Main-Course_Module-3_V1-0_EN</a:t>
            </a:r>
            <a:endParaRPr/>
          </a:p>
        </p:txBody>
      </p:sp>
      <p:sp>
        <p:nvSpPr>
          <p:cNvPr id="219" name="Google Shape;219;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20"/>
        <p:cNvGrpSpPr/>
        <p:nvPr/>
      </p:nvGrpSpPr>
      <p:grpSpPr>
        <a:xfrm>
          <a:off x="0" y="0"/>
          <a:ext cx="0" cy="0"/>
          <a:chOff x="0" y="0"/>
          <a:chExt cx="0" cy="0"/>
        </a:xfrm>
      </p:grpSpPr>
      <p:sp>
        <p:nvSpPr>
          <p:cNvPr id="221" name="Google Shape;221;p3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2" name="Google Shape;222;p34"/>
          <p:cNvSpPr>
            <a:spLocks noGrp="1"/>
          </p:cNvSpPr>
          <p:nvPr>
            <p:ph type="pic" idx="2"/>
          </p:nvPr>
        </p:nvSpPr>
        <p:spPr>
          <a:xfrm>
            <a:off x="5183188" y="987425"/>
            <a:ext cx="6172200" cy="4873625"/>
          </a:xfrm>
          <a:prstGeom prst="rect">
            <a:avLst/>
          </a:prstGeom>
          <a:noFill/>
          <a:ln>
            <a:noFill/>
          </a:ln>
        </p:spPr>
      </p:sp>
      <p:sp>
        <p:nvSpPr>
          <p:cNvPr id="223" name="Google Shape;223;p34"/>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24" name="Google Shape;224;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5" name="Google Shape;225;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8.3.FSC-CLR-Training_Main-Course_Module-3_V1-0_EN</a:t>
            </a:r>
            <a:endParaRPr/>
          </a:p>
        </p:txBody>
      </p:sp>
      <p:sp>
        <p:nvSpPr>
          <p:cNvPr id="226" name="Google Shape;226;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27"/>
        <p:cNvGrpSpPr/>
        <p:nvPr/>
      </p:nvGrpSpPr>
      <p:grpSpPr>
        <a:xfrm>
          <a:off x="0" y="0"/>
          <a:ext cx="0" cy="0"/>
          <a:chOff x="0" y="0"/>
          <a:chExt cx="0" cy="0"/>
        </a:xfrm>
      </p:grpSpPr>
      <p:sp>
        <p:nvSpPr>
          <p:cNvPr id="228" name="Google Shape;228;p3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9" name="Google Shape;229;p35"/>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0" name="Google Shape;230;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1" name="Google Shape;231;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8.3.FSC-CLR-Training_Main-Course_Module-3_V1-0_EN</a:t>
            </a:r>
            <a:endParaRPr/>
          </a:p>
        </p:txBody>
      </p:sp>
      <p:sp>
        <p:nvSpPr>
          <p:cNvPr id="232" name="Google Shape;232;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33"/>
        <p:cNvGrpSpPr/>
        <p:nvPr/>
      </p:nvGrpSpPr>
      <p:grpSpPr>
        <a:xfrm>
          <a:off x="0" y="0"/>
          <a:ext cx="0" cy="0"/>
          <a:chOff x="0" y="0"/>
          <a:chExt cx="0" cy="0"/>
        </a:xfrm>
      </p:grpSpPr>
      <p:sp>
        <p:nvSpPr>
          <p:cNvPr id="234" name="Google Shape;234;p36"/>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5" name="Google Shape;235;p36"/>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6" name="Google Shape;236;p3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7" name="Google Shape;237;p3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8.3.FSC-CLR-Training_Main-Course_Module-3_V1-0_EN</a:t>
            </a:r>
            <a:endParaRPr/>
          </a:p>
        </p:txBody>
      </p:sp>
      <p:sp>
        <p:nvSpPr>
          <p:cNvPr id="238" name="Google Shape;238;p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Separator - 2">
  <p:cSld name="Section Separator - 2">
    <p:spTree>
      <p:nvGrpSpPr>
        <p:cNvPr id="1" name="Shape 32"/>
        <p:cNvGrpSpPr/>
        <p:nvPr/>
      </p:nvGrpSpPr>
      <p:grpSpPr>
        <a:xfrm>
          <a:off x="0" y="0"/>
          <a:ext cx="0" cy="0"/>
          <a:chOff x="0" y="0"/>
          <a:chExt cx="0" cy="0"/>
        </a:xfrm>
      </p:grpSpPr>
      <p:pic>
        <p:nvPicPr>
          <p:cNvPr id="33" name="Google Shape;33;p15"/>
          <p:cNvPicPr preferRelativeResize="0"/>
          <p:nvPr/>
        </p:nvPicPr>
        <p:blipFill rotWithShape="1">
          <a:blip r:embed="rId2">
            <a:alphaModFix/>
          </a:blip>
          <a:srcRect/>
          <a:stretch/>
        </p:blipFill>
        <p:spPr>
          <a:xfrm>
            <a:off x="-19664" y="-19665"/>
            <a:ext cx="12232770" cy="7267925"/>
          </a:xfrm>
          <a:prstGeom prst="rect">
            <a:avLst/>
          </a:prstGeom>
          <a:noFill/>
          <a:ln>
            <a:noFill/>
          </a:ln>
        </p:spPr>
      </p:pic>
      <p:sp>
        <p:nvSpPr>
          <p:cNvPr id="34" name="Google Shape;34;p15"/>
          <p:cNvSpPr/>
          <p:nvPr/>
        </p:nvSpPr>
        <p:spPr>
          <a:xfrm rot="5400000">
            <a:off x="3354730" y="-760062"/>
            <a:ext cx="2967944" cy="975360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 name="Google Shape;35;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8.3.FSC-CLR-Training_Main-Course_Module-3_V1-0_EN</a:t>
            </a:r>
            <a:endParaRPr/>
          </a:p>
        </p:txBody>
      </p:sp>
      <p:sp>
        <p:nvSpPr>
          <p:cNvPr id="37" name="Google Shape;37;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cxnSp>
        <p:nvCxnSpPr>
          <p:cNvPr id="38" name="Google Shape;38;p15"/>
          <p:cNvCxnSpPr/>
          <p:nvPr/>
        </p:nvCxnSpPr>
        <p:spPr>
          <a:xfrm>
            <a:off x="6096000" y="961884"/>
            <a:ext cx="6117106" cy="0"/>
          </a:xfrm>
          <a:prstGeom prst="straightConnector1">
            <a:avLst/>
          </a:prstGeom>
          <a:noFill/>
          <a:ln w="57150" cap="flat" cmpd="sng">
            <a:solidFill>
              <a:schemeClr val="accent2"/>
            </a:solidFill>
            <a:prstDash val="solid"/>
            <a:miter lim="800000"/>
            <a:headEnd type="none" w="sm" len="sm"/>
            <a:tailEnd type="none" w="sm" len="sm"/>
          </a:ln>
        </p:spPr>
      </p:cxnSp>
      <p:sp>
        <p:nvSpPr>
          <p:cNvPr id="39" name="Google Shape;39;p15"/>
          <p:cNvSpPr txBox="1">
            <a:spLocks noGrp="1"/>
          </p:cNvSpPr>
          <p:nvPr>
            <p:ph type="ctrTitle"/>
          </p:nvPr>
        </p:nvSpPr>
        <p:spPr>
          <a:xfrm>
            <a:off x="877956" y="3238499"/>
            <a:ext cx="8345557" cy="183266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_Section Separator - 1a">
  <p:cSld name="2_Section Separator - 1a">
    <p:spTree>
      <p:nvGrpSpPr>
        <p:cNvPr id="1" name="Shape 40"/>
        <p:cNvGrpSpPr/>
        <p:nvPr/>
      </p:nvGrpSpPr>
      <p:grpSpPr>
        <a:xfrm>
          <a:off x="0" y="0"/>
          <a:ext cx="0" cy="0"/>
          <a:chOff x="0" y="0"/>
          <a:chExt cx="0" cy="0"/>
        </a:xfrm>
      </p:grpSpPr>
      <p:pic>
        <p:nvPicPr>
          <p:cNvPr id="41" name="Google Shape;41;p16"/>
          <p:cNvPicPr preferRelativeResize="0"/>
          <p:nvPr/>
        </p:nvPicPr>
        <p:blipFill rotWithShape="1">
          <a:blip r:embed="rId2">
            <a:alphaModFix/>
          </a:blip>
          <a:srcRect t="9022" b="9021"/>
          <a:stretch/>
        </p:blipFill>
        <p:spPr>
          <a:xfrm>
            <a:off x="1" y="0"/>
            <a:ext cx="12192000" cy="7493993"/>
          </a:xfrm>
          <a:prstGeom prst="rect">
            <a:avLst/>
          </a:prstGeom>
          <a:noFill/>
          <a:ln>
            <a:noFill/>
          </a:ln>
        </p:spPr>
      </p:pic>
      <p:sp>
        <p:nvSpPr>
          <p:cNvPr id="42" name="Google Shape;42;p16"/>
          <p:cNvSpPr/>
          <p:nvPr/>
        </p:nvSpPr>
        <p:spPr>
          <a:xfrm>
            <a:off x="0" y="1286439"/>
            <a:ext cx="9302044" cy="4689485"/>
          </a:xfrm>
          <a:prstGeom prst="rect">
            <a:avLst/>
          </a:prstGeom>
          <a:solidFill>
            <a:srgbClr val="030608">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venir"/>
              <a:ea typeface="Avenir"/>
              <a:cs typeface="Avenir"/>
              <a:sym typeface="Avenir"/>
            </a:endParaRPr>
          </a:p>
        </p:txBody>
      </p:sp>
      <p:cxnSp>
        <p:nvCxnSpPr>
          <p:cNvPr id="43" name="Google Shape;43;p16"/>
          <p:cNvCxnSpPr/>
          <p:nvPr/>
        </p:nvCxnSpPr>
        <p:spPr>
          <a:xfrm>
            <a:off x="6096000" y="961884"/>
            <a:ext cx="6117106" cy="0"/>
          </a:xfrm>
          <a:prstGeom prst="straightConnector1">
            <a:avLst/>
          </a:prstGeom>
          <a:noFill/>
          <a:ln w="57150" cap="flat" cmpd="sng">
            <a:solidFill>
              <a:schemeClr val="accent2"/>
            </a:solidFill>
            <a:prstDash val="solid"/>
            <a:round/>
            <a:headEnd type="none" w="sm" len="sm"/>
            <a:tailEnd type="none" w="sm" len="sm"/>
          </a:ln>
        </p:spPr>
      </p:cxnSp>
      <p:sp>
        <p:nvSpPr>
          <p:cNvPr id="44" name="Google Shape;44;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46" name="Google Shape;46;p16"/>
          <p:cNvSpPr txBox="1">
            <a:spLocks noGrp="1"/>
          </p:cNvSpPr>
          <p:nvPr>
            <p:ph type="ctrTitle"/>
          </p:nvPr>
        </p:nvSpPr>
        <p:spPr>
          <a:xfrm>
            <a:off x="838200" y="1448225"/>
            <a:ext cx="8345557"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SzPts val="4400"/>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8.3.FSC-CLR-Training_Main-Course_Module-3_V1-0_EN</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_Simple slide - two columns">
  <p:cSld name="1_Simple slide - two columns">
    <p:spTree>
      <p:nvGrpSpPr>
        <p:cNvPr id="1" name="Shape 48"/>
        <p:cNvGrpSpPr/>
        <p:nvPr/>
      </p:nvGrpSpPr>
      <p:grpSpPr>
        <a:xfrm>
          <a:off x="0" y="0"/>
          <a:ext cx="0" cy="0"/>
          <a:chOff x="0" y="0"/>
          <a:chExt cx="0" cy="0"/>
        </a:xfrm>
      </p:grpSpPr>
      <p:sp>
        <p:nvSpPr>
          <p:cNvPr id="49" name="Google Shape;49;p17"/>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0" name="Google Shape;50;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8.3.FSC-CLR-Training_Main-Course_Module-3_V1-0_EN</a:t>
            </a:r>
            <a:endParaRPr/>
          </a:p>
        </p:txBody>
      </p:sp>
      <p:sp>
        <p:nvSpPr>
          <p:cNvPr id="52" name="Google Shape;52;p17"/>
          <p:cNvSpPr txBox="1">
            <a:spLocks noGrp="1"/>
          </p:cNvSpPr>
          <p:nvPr>
            <p:ph type="sldNum" idx="12"/>
          </p:nvPr>
        </p:nvSpPr>
        <p:spPr>
          <a:xfrm>
            <a:off x="8610600" y="6356350"/>
            <a:ext cx="18288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pic>
        <p:nvPicPr>
          <p:cNvPr id="53" name="Google Shape;53;p17"/>
          <p:cNvPicPr preferRelativeResize="0"/>
          <p:nvPr/>
        </p:nvPicPr>
        <p:blipFill rotWithShape="1">
          <a:blip r:embed="rId2">
            <a:alphaModFix/>
          </a:blip>
          <a:srcRect/>
          <a:stretch/>
        </p:blipFill>
        <p:spPr>
          <a:xfrm>
            <a:off x="10593097" y="6381893"/>
            <a:ext cx="607006" cy="28807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imple slide">
  <p:cSld name="Simple slide">
    <p:spTree>
      <p:nvGrpSpPr>
        <p:cNvPr id="1" name="Shape 54"/>
        <p:cNvGrpSpPr/>
        <p:nvPr/>
      </p:nvGrpSpPr>
      <p:grpSpPr>
        <a:xfrm>
          <a:off x="0" y="0"/>
          <a:ext cx="0" cy="0"/>
          <a:chOff x="0" y="0"/>
          <a:chExt cx="0" cy="0"/>
        </a:xfrm>
      </p:grpSpPr>
      <p:sp>
        <p:nvSpPr>
          <p:cNvPr id="55" name="Google Shape;55;p18"/>
          <p:cNvSpPr/>
          <p:nvPr/>
        </p:nvSpPr>
        <p:spPr>
          <a:xfrm>
            <a:off x="-29410" y="6181859"/>
            <a:ext cx="12233767" cy="70189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56" name="Google Shape;56;p18"/>
          <p:cNvCxnSpPr/>
          <p:nvPr/>
        </p:nvCxnSpPr>
        <p:spPr>
          <a:xfrm>
            <a:off x="11353800" y="6527583"/>
            <a:ext cx="833906" cy="0"/>
          </a:xfrm>
          <a:prstGeom prst="straightConnector1">
            <a:avLst/>
          </a:prstGeom>
          <a:noFill/>
          <a:ln w="38100" cap="flat" cmpd="sng">
            <a:solidFill>
              <a:schemeClr val="accent3"/>
            </a:solidFill>
            <a:prstDash val="solid"/>
            <a:miter lim="800000"/>
            <a:headEnd type="none" w="sm" len="sm"/>
            <a:tailEnd type="none" w="sm" len="sm"/>
          </a:ln>
        </p:spPr>
      </p:cxnSp>
      <p:pic>
        <p:nvPicPr>
          <p:cNvPr id="57" name="Google Shape;57;p18"/>
          <p:cNvPicPr preferRelativeResize="0"/>
          <p:nvPr/>
        </p:nvPicPr>
        <p:blipFill rotWithShape="1">
          <a:blip r:embed="rId2">
            <a:alphaModFix/>
          </a:blip>
          <a:srcRect/>
          <a:stretch/>
        </p:blipFill>
        <p:spPr>
          <a:xfrm>
            <a:off x="10593097" y="6381893"/>
            <a:ext cx="607006" cy="288070"/>
          </a:xfrm>
          <a:prstGeom prst="rect">
            <a:avLst/>
          </a:prstGeom>
          <a:noFill/>
          <a:ln>
            <a:noFill/>
          </a:ln>
        </p:spPr>
      </p:pic>
      <p:sp>
        <p:nvSpPr>
          <p:cNvPr id="58" name="Google Shape;58;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8.3.FSC-CLR-Training_Main-Course_Module-3_V1-0_EN</a:t>
            </a:r>
            <a:endParaRPr/>
          </a:p>
        </p:txBody>
      </p:sp>
      <p:sp>
        <p:nvSpPr>
          <p:cNvPr id="60" name="Google Shape;60;p18"/>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Separator - 1b">
  <p:cSld name="Section Separator - 1b">
    <p:spTree>
      <p:nvGrpSpPr>
        <p:cNvPr id="1" name="Shape 61"/>
        <p:cNvGrpSpPr/>
        <p:nvPr/>
      </p:nvGrpSpPr>
      <p:grpSpPr>
        <a:xfrm>
          <a:off x="0" y="0"/>
          <a:ext cx="0" cy="0"/>
          <a:chOff x="0" y="0"/>
          <a:chExt cx="0" cy="0"/>
        </a:xfrm>
      </p:grpSpPr>
      <p:pic>
        <p:nvPicPr>
          <p:cNvPr id="62" name="Google Shape;62;p20"/>
          <p:cNvPicPr preferRelativeResize="0"/>
          <p:nvPr/>
        </p:nvPicPr>
        <p:blipFill rotWithShape="1">
          <a:blip r:embed="rId2">
            <a:alphaModFix/>
          </a:blip>
          <a:srcRect b="16588"/>
          <a:stretch/>
        </p:blipFill>
        <p:spPr>
          <a:xfrm>
            <a:off x="1" y="0"/>
            <a:ext cx="12192000" cy="7493993"/>
          </a:xfrm>
          <a:prstGeom prst="rect">
            <a:avLst/>
          </a:prstGeom>
          <a:noFill/>
          <a:ln>
            <a:noFill/>
          </a:ln>
        </p:spPr>
      </p:pic>
      <p:sp>
        <p:nvSpPr>
          <p:cNvPr id="63" name="Google Shape;63;p20"/>
          <p:cNvSpPr/>
          <p:nvPr/>
        </p:nvSpPr>
        <p:spPr>
          <a:xfrm>
            <a:off x="6095999" y="136524"/>
            <a:ext cx="6117107" cy="714480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cxnSp>
        <p:nvCxnSpPr>
          <p:cNvPr id="64" name="Google Shape;64;p20"/>
          <p:cNvCxnSpPr/>
          <p:nvPr/>
        </p:nvCxnSpPr>
        <p:spPr>
          <a:xfrm>
            <a:off x="9369778" y="961884"/>
            <a:ext cx="2843328" cy="0"/>
          </a:xfrm>
          <a:prstGeom prst="straightConnector1">
            <a:avLst/>
          </a:prstGeom>
          <a:noFill/>
          <a:ln w="57150" cap="flat" cmpd="sng">
            <a:solidFill>
              <a:schemeClr val="accent2"/>
            </a:solidFill>
            <a:prstDash val="solid"/>
            <a:miter lim="800000"/>
            <a:headEnd type="none" w="sm" len="sm"/>
            <a:tailEnd type="none" w="sm" len="sm"/>
          </a:ln>
        </p:spPr>
      </p:cxnSp>
      <p:sp>
        <p:nvSpPr>
          <p:cNvPr id="65" name="Google Shape;65;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8.3.FSC-CLR-Training_Main-Course_Module-3_V1-0_EN</a:t>
            </a:r>
            <a:endParaRPr/>
          </a:p>
        </p:txBody>
      </p:sp>
      <p:sp>
        <p:nvSpPr>
          <p:cNvPr id="67" name="Google Shape;67;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68" name="Google Shape;68;p20"/>
          <p:cNvSpPr txBox="1">
            <a:spLocks noGrp="1"/>
          </p:cNvSpPr>
          <p:nvPr>
            <p:ph type="ctrTitle"/>
          </p:nvPr>
        </p:nvSpPr>
        <p:spPr>
          <a:xfrm>
            <a:off x="6666092" y="2260190"/>
            <a:ext cx="5085641" cy="182709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500"/>
              <a:buFont typeface="Avenir"/>
              <a:buNone/>
              <a:defRPr sz="55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Separator - 3">
  <p:cSld name="Section Separator - 3">
    <p:spTree>
      <p:nvGrpSpPr>
        <p:cNvPr id="1" name="Shape 69"/>
        <p:cNvGrpSpPr/>
        <p:nvPr/>
      </p:nvGrpSpPr>
      <p:grpSpPr>
        <a:xfrm>
          <a:off x="0" y="0"/>
          <a:ext cx="0" cy="0"/>
          <a:chOff x="0" y="0"/>
          <a:chExt cx="0" cy="0"/>
        </a:xfrm>
      </p:grpSpPr>
      <p:pic>
        <p:nvPicPr>
          <p:cNvPr id="70" name="Google Shape;70;p21"/>
          <p:cNvPicPr preferRelativeResize="0"/>
          <p:nvPr/>
        </p:nvPicPr>
        <p:blipFill rotWithShape="1">
          <a:blip r:embed="rId2">
            <a:alphaModFix/>
          </a:blip>
          <a:srcRect/>
          <a:stretch/>
        </p:blipFill>
        <p:spPr>
          <a:xfrm>
            <a:off x="-82453" y="-910604"/>
            <a:ext cx="13686266" cy="7781303"/>
          </a:xfrm>
          <a:prstGeom prst="rect">
            <a:avLst/>
          </a:prstGeom>
          <a:noFill/>
          <a:ln>
            <a:noFill/>
          </a:ln>
        </p:spPr>
      </p:pic>
      <p:sp>
        <p:nvSpPr>
          <p:cNvPr id="71" name="Google Shape;71;p21"/>
          <p:cNvSpPr/>
          <p:nvPr/>
        </p:nvSpPr>
        <p:spPr>
          <a:xfrm rot="5400000">
            <a:off x="3327395" y="12706"/>
            <a:ext cx="2159010" cy="8991599"/>
          </a:xfrm>
          <a:prstGeom prst="rect">
            <a:avLst/>
          </a:prstGeom>
          <a:solidFill>
            <a:srgbClr val="171616">
              <a:alpha val="6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2" name="Google Shape;72;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8.3.FSC-CLR-Training_Main-Course_Module-3_V1-0_EN</a:t>
            </a:r>
            <a:endParaRPr/>
          </a:p>
        </p:txBody>
      </p:sp>
      <p:sp>
        <p:nvSpPr>
          <p:cNvPr id="74" name="Google Shape;74;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
        <p:nvSpPr>
          <p:cNvPr id="75" name="Google Shape;75;p21"/>
          <p:cNvSpPr txBox="1">
            <a:spLocks noGrp="1"/>
          </p:cNvSpPr>
          <p:nvPr>
            <p:ph type="ctrTitle"/>
          </p:nvPr>
        </p:nvSpPr>
        <p:spPr>
          <a:xfrm>
            <a:off x="879613" y="3429000"/>
            <a:ext cx="7275444" cy="193864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000"/>
              <a:buFont typeface="Avenir"/>
              <a:buNone/>
              <a:defRPr sz="6000" b="1" i="0">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76" name="Google Shape;76;p21"/>
          <p:cNvCxnSpPr/>
          <p:nvPr/>
        </p:nvCxnSpPr>
        <p:spPr>
          <a:xfrm>
            <a:off x="-82453" y="6030953"/>
            <a:ext cx="8235853" cy="0"/>
          </a:xfrm>
          <a:prstGeom prst="straightConnector1">
            <a:avLst/>
          </a:prstGeom>
          <a:noFill/>
          <a:ln w="57150" cap="flat" cmpd="sng">
            <a:solidFill>
              <a:schemeClr val="accent2"/>
            </a:solidFill>
            <a:prstDash val="solid"/>
            <a:miter lim="800000"/>
            <a:headEnd type="none" w="sm" len="sm"/>
            <a:tailEnd type="none" w="sm" len="sm"/>
          </a:ln>
        </p:spPr>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theme" Target="../theme/theme2.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venir"/>
              <a:buNone/>
              <a:defRPr sz="4400" b="1" i="0" u="none" strike="noStrike" cap="none">
                <a:solidFill>
                  <a:schemeClr val="dk1"/>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B8C8C"/>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8.3.FSC-CLR-Training_Main-Course_Module-3_V1-0_EN</a:t>
            </a:r>
            <a:endParaRPr/>
          </a:p>
        </p:txBody>
      </p:sp>
      <p:sp>
        <p:nvSpPr>
          <p:cNvPr id="14" name="Google Shape;14;p12"/>
          <p:cNvSpPr txBox="1">
            <a:spLocks noGrp="1"/>
          </p:cNvSpPr>
          <p:nvPr>
            <p:ph type="sldNum" idx="12"/>
          </p:nvPr>
        </p:nvSpPr>
        <p:spPr>
          <a:xfrm>
            <a:off x="8610600" y="6356350"/>
            <a:ext cx="156371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B8C8C"/>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5"/>
        <p:cNvGrpSpPr/>
        <p:nvPr/>
      </p:nvGrpSpPr>
      <p:grpSpPr>
        <a:xfrm>
          <a:off x="0" y="0"/>
          <a:ext cx="0" cy="0"/>
          <a:chOff x="0" y="0"/>
          <a:chExt cx="0" cy="0"/>
        </a:xfrm>
      </p:grpSpPr>
      <p:sp>
        <p:nvSpPr>
          <p:cNvPr id="146" name="Google Shape;146;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47" name="Google Shape;147;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8" name="Google Shape;148;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9" name="Google Shape;149;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t>8.3.FSC-CLR-Training_Main-Course_Module-3_V1-0_EN</a:t>
            </a:r>
            <a:endParaRPr/>
          </a:p>
        </p:txBody>
      </p:sp>
      <p:sp>
        <p:nvSpPr>
          <p:cNvPr id="150" name="Google Shape;150;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1.xml"/><Relationship Id="rId5" Type="http://schemas.openxmlformats.org/officeDocument/2006/relationships/image" Target="../media/image20.png"/><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7.xml"/><Relationship Id="rId1" Type="http://schemas.openxmlformats.org/officeDocument/2006/relationships/slideLayout" Target="../slideLayouts/slideLayout21.xml"/><Relationship Id="rId5" Type="http://schemas.openxmlformats.org/officeDocument/2006/relationships/image" Target="../media/image17.jp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2"/>
          <p:cNvSpPr txBox="1">
            <a:spLocks noGrp="1"/>
          </p:cNvSpPr>
          <p:nvPr>
            <p:ph type="ctrTitle" idx="4294967295"/>
          </p:nvPr>
        </p:nvSpPr>
        <p:spPr>
          <a:xfrm>
            <a:off x="613833" y="383117"/>
            <a:ext cx="7542213" cy="2336800"/>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chemeClr val="dk1"/>
              </a:buClr>
              <a:buSzPts val="3911"/>
              <a:buFont typeface="Avenir"/>
              <a:buNone/>
            </a:pPr>
            <a:r>
              <a:rPr lang="en-US" sz="4400" b="1" i="0" u="none" strike="noStrike" cap="none">
                <a:solidFill>
                  <a:schemeClr val="dk1"/>
                </a:solidFill>
                <a:latin typeface="Arial"/>
                <a:ea typeface="Arial"/>
                <a:cs typeface="Arial"/>
                <a:sym typeface="Arial"/>
              </a:rPr>
              <a:t>Auditor Training on FSC CoC Core Labor Requirements (CLR)</a:t>
            </a:r>
            <a:endParaRPr sz="4400" b="1" i="0" u="none" strike="noStrike" cap="none">
              <a:solidFill>
                <a:schemeClr val="dk1"/>
              </a:solidFill>
              <a:latin typeface="Arial"/>
              <a:ea typeface="Arial"/>
              <a:cs typeface="Arial"/>
              <a:sym typeface="Arial"/>
            </a:endParaRPr>
          </a:p>
        </p:txBody>
      </p:sp>
      <p:sp>
        <p:nvSpPr>
          <p:cNvPr id="244" name="Google Shape;244;p2"/>
          <p:cNvSpPr txBox="1">
            <a:spLocks noGrp="1"/>
          </p:cNvSpPr>
          <p:nvPr>
            <p:ph type="body" idx="4294967295"/>
          </p:nvPr>
        </p:nvSpPr>
        <p:spPr>
          <a:xfrm>
            <a:off x="402167" y="4292600"/>
            <a:ext cx="5281613" cy="954088"/>
          </a:xfrm>
          <a:prstGeom prst="rect">
            <a:avLst/>
          </a:prstGeom>
          <a:noFill/>
          <a:ln>
            <a:noFill/>
          </a:ln>
        </p:spPr>
        <p:txBody>
          <a:bodyPr spcFirstLastPara="1" wrap="square" lIns="91425" tIns="45700" rIns="91425" bIns="45700" anchor="t" anchorCtr="0">
            <a:normAutofit/>
          </a:bodyPr>
          <a:lstStyle/>
          <a:p>
            <a:pPr marL="177800" lvl="0" indent="0" algn="l" rtl="0">
              <a:lnSpc>
                <a:spcPct val="90000"/>
              </a:lnSpc>
              <a:spcBef>
                <a:spcPts val="1000"/>
              </a:spcBef>
              <a:spcAft>
                <a:spcPts val="0"/>
              </a:spcAft>
              <a:buSzPts val="2800"/>
              <a:buNone/>
            </a:pPr>
            <a:r>
              <a:rPr lang="en-US" sz="2400">
                <a:latin typeface="Arial"/>
                <a:ea typeface="Arial"/>
                <a:cs typeface="Arial"/>
                <a:sym typeface="Arial"/>
              </a:rPr>
              <a:t>Social Auditing Skills</a:t>
            </a:r>
            <a:endParaRPr sz="2400">
              <a:latin typeface="Arial"/>
              <a:ea typeface="Arial"/>
              <a:cs typeface="Arial"/>
              <a:sym typeface="Arial"/>
            </a:endParaRPr>
          </a:p>
        </p:txBody>
      </p:sp>
      <p:sp>
        <p:nvSpPr>
          <p:cNvPr id="245" name="Google Shape;245;p2"/>
          <p:cNvSpPr txBox="1">
            <a:spLocks noGrp="1"/>
          </p:cNvSpPr>
          <p:nvPr>
            <p:ph type="body" idx="4294967295"/>
          </p:nvPr>
        </p:nvSpPr>
        <p:spPr>
          <a:xfrm>
            <a:off x="402167" y="3215481"/>
            <a:ext cx="4995863" cy="427037"/>
          </a:xfrm>
          <a:prstGeom prst="rect">
            <a:avLst/>
          </a:prstGeom>
          <a:noFill/>
          <a:ln>
            <a:noFill/>
          </a:ln>
        </p:spPr>
        <p:txBody>
          <a:bodyPr spcFirstLastPara="1" wrap="square" lIns="91425" tIns="45700" rIns="91425" bIns="45700" anchor="t" anchorCtr="0">
            <a:noAutofit/>
          </a:bodyPr>
          <a:lstStyle/>
          <a:p>
            <a:pPr marL="457200" lvl="0" indent="-228600" algn="l" rtl="0">
              <a:lnSpc>
                <a:spcPct val="90000"/>
              </a:lnSpc>
              <a:spcBef>
                <a:spcPts val="1000"/>
              </a:spcBef>
              <a:spcAft>
                <a:spcPts val="0"/>
              </a:spcAft>
              <a:buSzPts val="2800"/>
              <a:buNone/>
            </a:pPr>
            <a:r>
              <a:rPr lang="en-US" sz="2400">
                <a:latin typeface="Arial"/>
                <a:ea typeface="Arial"/>
                <a:cs typeface="Arial"/>
                <a:sym typeface="Arial"/>
              </a:rPr>
              <a:t>MODULE</a:t>
            </a:r>
            <a:r>
              <a:rPr lang="en-US"/>
              <a:t> 3</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50"/>
          <p:cNvSpPr txBox="1">
            <a:spLocks noGrp="1"/>
          </p:cNvSpPr>
          <p:nvPr>
            <p:ph type="ctrTitle" idx="4294967295"/>
          </p:nvPr>
        </p:nvSpPr>
        <p:spPr>
          <a:xfrm>
            <a:off x="758166" y="625175"/>
            <a:ext cx="5740400" cy="72390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Calibri"/>
              <a:buNone/>
            </a:pPr>
            <a:r>
              <a:rPr lang="en-US" sz="3200" b="0" i="0" u="none" strike="noStrike" cap="none">
                <a:solidFill>
                  <a:schemeClr val="dk1"/>
                </a:solidFill>
                <a:latin typeface="Avenir"/>
                <a:ea typeface="Avenir"/>
                <a:cs typeface="Avenir"/>
                <a:sym typeface="Avenir"/>
              </a:rPr>
              <a:t>Objectives of this Module</a:t>
            </a:r>
            <a:endParaRPr/>
          </a:p>
        </p:txBody>
      </p:sp>
      <p:sp>
        <p:nvSpPr>
          <p:cNvPr id="322" name="Google Shape;322;p50"/>
          <p:cNvSpPr txBox="1">
            <a:spLocks noGrp="1"/>
          </p:cNvSpPr>
          <p:nvPr>
            <p:ph type="body" idx="4294967295"/>
          </p:nvPr>
        </p:nvSpPr>
        <p:spPr>
          <a:xfrm>
            <a:off x="762000" y="1875586"/>
            <a:ext cx="8839200" cy="233045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2800"/>
              <a:buNone/>
            </a:pPr>
            <a:r>
              <a:rPr lang="en-US">
                <a:solidFill>
                  <a:schemeClr val="dk1"/>
                </a:solidFill>
                <a:latin typeface="Avenir"/>
                <a:ea typeface="Avenir"/>
                <a:cs typeface="Avenir"/>
                <a:sym typeface="Avenir"/>
              </a:rPr>
              <a:t>This module focuses on the triangulation scheme for establishing findings in social audits. </a:t>
            </a:r>
            <a:br>
              <a:rPr lang="en-US">
                <a:solidFill>
                  <a:schemeClr val="dk1"/>
                </a:solidFill>
                <a:latin typeface="Avenir"/>
                <a:ea typeface="Avenir"/>
                <a:cs typeface="Avenir"/>
                <a:sym typeface="Avenir"/>
              </a:rPr>
            </a:br>
            <a:r>
              <a:rPr lang="en-US">
                <a:solidFill>
                  <a:schemeClr val="dk1"/>
                </a:solidFill>
                <a:latin typeface="Avenir"/>
                <a:ea typeface="Avenir"/>
                <a:cs typeface="Avenir"/>
                <a:sym typeface="Avenir"/>
              </a:rPr>
              <a:t>Participants will learn how to use multiple sources of evidence to ensure accuracy and reliability in findings.</a:t>
            </a:r>
            <a:endParaRPr/>
          </a:p>
        </p:txBody>
      </p:sp>
      <p:sp>
        <p:nvSpPr>
          <p:cNvPr id="2" name="Footer Placeholder 1">
            <a:extLst>
              <a:ext uri="{FF2B5EF4-FFF2-40B4-BE49-F238E27FC236}">
                <a16:creationId xmlns:a16="http://schemas.microsoft.com/office/drawing/2014/main" id="{BFB2F4B7-F9A8-B272-6560-A095791F0F99}"/>
              </a:ext>
            </a:extLst>
          </p:cNvPr>
          <p:cNvSpPr>
            <a:spLocks noGrp="1"/>
          </p:cNvSpPr>
          <p:nvPr>
            <p:ph type="ftr" idx="11"/>
          </p:nvPr>
        </p:nvSpPr>
        <p:spPr/>
        <p:txBody>
          <a:bodyPr/>
          <a:lstStyle/>
          <a:p>
            <a:r>
              <a:rPr lang="en-US"/>
              <a:t>8.3.FSC-CLR-Training_Main-Course_Module-3_V1-0_EN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9" name="Google Shape;329;g2cdebc45f94_0_47"/>
          <p:cNvSpPr txBox="1"/>
          <p:nvPr/>
        </p:nvSpPr>
        <p:spPr>
          <a:xfrm>
            <a:off x="540000" y="496674"/>
            <a:ext cx="8064000" cy="459300"/>
          </a:xfrm>
          <a:prstGeom prst="rect">
            <a:avLst/>
          </a:prstGeom>
          <a:noFill/>
          <a:ln>
            <a:noFill/>
          </a:ln>
        </p:spPr>
        <p:txBody>
          <a:bodyPr spcFirstLastPara="1" wrap="square" lIns="0" tIns="0" rIns="0" bIns="0" anchor="t" anchorCtr="0">
            <a:noAutofit/>
          </a:bodyPr>
          <a:lstStyle/>
          <a:p>
            <a:pPr marL="0" marR="0" lvl="0" indent="0" algn="l" rtl="0">
              <a:lnSpc>
                <a:spcPct val="120000"/>
              </a:lnSpc>
              <a:spcBef>
                <a:spcPts val="0"/>
              </a:spcBef>
              <a:spcAft>
                <a:spcPts val="0"/>
              </a:spcAft>
              <a:buClr>
                <a:srgbClr val="000000"/>
              </a:buClr>
              <a:buSzPts val="2500"/>
              <a:buFont typeface="Arial"/>
              <a:buNone/>
            </a:pPr>
            <a:r>
              <a:rPr lang="en-US" sz="2400" b="1" i="0" u="none" strike="noStrike" cap="none">
                <a:solidFill>
                  <a:schemeClr val="dk1"/>
                </a:solidFill>
                <a:latin typeface="Arial"/>
                <a:ea typeface="Arial"/>
                <a:cs typeface="Arial"/>
                <a:sym typeface="Arial"/>
              </a:rPr>
              <a:t>Objective Evidence</a:t>
            </a:r>
            <a:endParaRPr sz="2400" b="1" i="0" u="none" strike="noStrike" cap="none">
              <a:solidFill>
                <a:schemeClr val="dk1"/>
              </a:solidFill>
              <a:latin typeface="Arial"/>
              <a:ea typeface="Arial"/>
              <a:cs typeface="Arial"/>
              <a:sym typeface="Arial"/>
            </a:endParaRPr>
          </a:p>
        </p:txBody>
      </p:sp>
      <p:sp>
        <p:nvSpPr>
          <p:cNvPr id="330" name="Google Shape;330;g2cdebc45f94_0_47"/>
          <p:cNvSpPr txBox="1"/>
          <p:nvPr/>
        </p:nvSpPr>
        <p:spPr>
          <a:xfrm>
            <a:off x="419944" y="1890347"/>
            <a:ext cx="5830402" cy="339134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n-US" sz="2400" b="1" i="0" u="none" strike="noStrike" cap="none">
                <a:solidFill>
                  <a:schemeClr val="dk1"/>
                </a:solidFill>
                <a:latin typeface="Arial"/>
                <a:ea typeface="Arial"/>
                <a:cs typeface="Arial"/>
                <a:sym typeface="Arial"/>
              </a:rPr>
              <a:t>What is objective evidence?</a:t>
            </a: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endParaRPr sz="2400" b="0" i="0" u="none" strike="noStrike" cap="none">
              <a:solidFill>
                <a:schemeClr val="dk1"/>
              </a:solidFill>
              <a:latin typeface="Arial"/>
              <a:ea typeface="Arial"/>
              <a:cs typeface="Arial"/>
              <a:sym typeface="Arial"/>
            </a:endParaRPr>
          </a:p>
          <a:p>
            <a:pPr marL="444500" marR="0" lvl="0" indent="-342900" algn="l" rtl="0">
              <a:lnSpc>
                <a:spcPct val="100000"/>
              </a:lnSpc>
              <a:spcBef>
                <a:spcPts val="0"/>
              </a:spcBef>
              <a:spcAft>
                <a:spcPts val="0"/>
              </a:spcAft>
              <a:buClr>
                <a:srgbClr val="009C9D"/>
              </a:buClr>
              <a:buSzPts val="2000"/>
              <a:buFont typeface="Arial"/>
              <a:buChar char="•"/>
            </a:pPr>
            <a:r>
              <a:rPr lang="en-US" sz="2400" b="0" i="0" u="none" strike="noStrike" cap="none">
                <a:solidFill>
                  <a:schemeClr val="dk1"/>
                </a:solidFill>
                <a:latin typeface="Arial"/>
                <a:ea typeface="Arial"/>
                <a:cs typeface="Arial"/>
                <a:sym typeface="Arial"/>
              </a:rPr>
              <a:t>Data supporting the existence or verity of something</a:t>
            </a:r>
            <a:endParaRPr sz="2400" b="0" i="0" u="none" strike="noStrike" cap="none">
              <a:solidFill>
                <a:schemeClr val="dk1"/>
              </a:solidFill>
              <a:latin typeface="Arial"/>
              <a:ea typeface="Arial"/>
              <a:cs typeface="Arial"/>
              <a:sym typeface="Arial"/>
            </a:endParaRPr>
          </a:p>
          <a:p>
            <a:pPr marL="444500" marR="0" lvl="0" indent="-342900" algn="l" rtl="0">
              <a:lnSpc>
                <a:spcPct val="100000"/>
              </a:lnSpc>
              <a:spcBef>
                <a:spcPts val="0"/>
              </a:spcBef>
              <a:spcAft>
                <a:spcPts val="0"/>
              </a:spcAft>
              <a:buClr>
                <a:srgbClr val="009C9D"/>
              </a:buClr>
              <a:buSzPts val="2000"/>
              <a:buFont typeface="Arial"/>
              <a:buChar char="•"/>
            </a:pPr>
            <a:r>
              <a:rPr lang="en-US" sz="2400" b="0" i="0" u="none" strike="noStrike" cap="none">
                <a:solidFill>
                  <a:schemeClr val="dk1"/>
                </a:solidFill>
                <a:latin typeface="Arial"/>
                <a:ea typeface="Arial"/>
                <a:cs typeface="Arial"/>
                <a:sym typeface="Arial"/>
              </a:rPr>
              <a:t>A set of available facts or information that indicates whether a belief or proposition is true or valid.</a:t>
            </a:r>
            <a:endParaRPr sz="2400" b="0" i="0" u="none" strike="noStrike" cap="none">
              <a:solidFill>
                <a:schemeClr val="dk1"/>
              </a:solidFill>
              <a:latin typeface="Arial"/>
              <a:ea typeface="Arial"/>
              <a:cs typeface="Arial"/>
              <a:sym typeface="Arial"/>
            </a:endParaRPr>
          </a:p>
          <a:p>
            <a:pPr marL="101600" marR="0" lvl="0" indent="0" algn="l" rtl="0">
              <a:lnSpc>
                <a:spcPct val="100000"/>
              </a:lnSpc>
              <a:spcBef>
                <a:spcPts val="0"/>
              </a:spcBef>
              <a:spcAft>
                <a:spcPts val="0"/>
              </a:spcAft>
              <a:buNone/>
            </a:pPr>
            <a:endParaRPr sz="2400" b="0" i="1" u="none" strike="noStrike" cap="none">
              <a:solidFill>
                <a:schemeClr val="dk1"/>
              </a:solidFill>
              <a:latin typeface="Arial"/>
              <a:ea typeface="Arial"/>
              <a:cs typeface="Arial"/>
              <a:sym typeface="Arial"/>
            </a:endParaRPr>
          </a:p>
          <a:p>
            <a:pPr marL="101600" marR="0" lvl="0" indent="0" algn="l" rtl="0">
              <a:lnSpc>
                <a:spcPct val="100000"/>
              </a:lnSpc>
              <a:spcBef>
                <a:spcPts val="0"/>
              </a:spcBef>
              <a:spcAft>
                <a:spcPts val="0"/>
              </a:spcAft>
              <a:buNone/>
            </a:pPr>
            <a:r>
              <a:rPr lang="en-US" sz="2400" b="0" i="1" u="none" strike="noStrike" cap="none">
                <a:solidFill>
                  <a:schemeClr val="dk1"/>
                </a:solidFill>
                <a:latin typeface="Arial"/>
                <a:ea typeface="Arial"/>
                <a:cs typeface="Arial"/>
                <a:sym typeface="Arial"/>
              </a:rPr>
              <a:t>ISO 19011:2018</a:t>
            </a:r>
            <a:endParaRPr sz="2400" b="0" i="1" u="none" strike="noStrike" cap="none">
              <a:solidFill>
                <a:schemeClr val="dk1"/>
              </a:solidFill>
              <a:latin typeface="Arial"/>
              <a:ea typeface="Arial"/>
              <a:cs typeface="Arial"/>
              <a:sym typeface="Arial"/>
            </a:endParaRPr>
          </a:p>
        </p:txBody>
      </p:sp>
      <p:grpSp>
        <p:nvGrpSpPr>
          <p:cNvPr id="331" name="Google Shape;331;g2cdebc45f94_0_47"/>
          <p:cNvGrpSpPr/>
          <p:nvPr/>
        </p:nvGrpSpPr>
        <p:grpSpPr>
          <a:xfrm>
            <a:off x="5753612" y="866775"/>
            <a:ext cx="6200263" cy="5285543"/>
            <a:chOff x="3934466" y="2355312"/>
            <a:chExt cx="4314133" cy="3767431"/>
          </a:xfrm>
        </p:grpSpPr>
        <p:sp>
          <p:nvSpPr>
            <p:cNvPr id="332" name="Google Shape;332;g2cdebc45f94_0_47"/>
            <p:cNvSpPr/>
            <p:nvPr/>
          </p:nvSpPr>
          <p:spPr>
            <a:xfrm>
              <a:off x="5755830" y="2355312"/>
              <a:ext cx="645000" cy="702300"/>
            </a:xfrm>
            <a:prstGeom prst="ellipse">
              <a:avLst/>
            </a:prstGeom>
            <a:solidFill>
              <a:srgbClr val="009C9C"/>
            </a:solidFill>
            <a:ln>
              <a:noFill/>
            </a:ln>
            <a:effectLst>
              <a:outerShdw blurRad="57150" dist="19050" dir="5400000" algn="bl" rotWithShape="0">
                <a:srgbClr val="212121">
                  <a:alpha val="36470"/>
                </a:srgbClr>
              </a:outerShdw>
            </a:effectLst>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Roboto Medium"/>
                <a:ea typeface="Roboto Medium"/>
                <a:cs typeface="Roboto Medium"/>
                <a:sym typeface="Roboto Medium"/>
              </a:endParaRPr>
            </a:p>
          </p:txBody>
        </p:sp>
        <p:grpSp>
          <p:nvGrpSpPr>
            <p:cNvPr id="333" name="Google Shape;333;g2cdebc45f94_0_47"/>
            <p:cNvGrpSpPr/>
            <p:nvPr/>
          </p:nvGrpSpPr>
          <p:grpSpPr>
            <a:xfrm>
              <a:off x="3934466" y="2781189"/>
              <a:ext cx="4314133" cy="3341554"/>
              <a:chOff x="3938780" y="2515596"/>
              <a:chExt cx="4314133" cy="3341554"/>
            </a:xfrm>
          </p:grpSpPr>
          <p:sp>
            <p:nvSpPr>
              <p:cNvPr id="334" name="Google Shape;334;g2cdebc45f94_0_47"/>
              <p:cNvSpPr/>
              <p:nvPr/>
            </p:nvSpPr>
            <p:spPr>
              <a:xfrm>
                <a:off x="4321215" y="2515596"/>
                <a:ext cx="3561600" cy="2856900"/>
              </a:xfrm>
              <a:prstGeom prst="triangle">
                <a:avLst>
                  <a:gd name="adj" fmla="val 50000"/>
                </a:avLst>
              </a:prstGeom>
              <a:solidFill>
                <a:srgbClr val="FF7100"/>
              </a:solidFill>
              <a:ln>
                <a:noFill/>
              </a:ln>
              <a:effectLst>
                <a:reflection stA="20000" endPos="20000" dist="38100" dir="5400000" fadeDir="5400012" sy="-100000" algn="bl" rotWithShape="0"/>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335" name="Google Shape;335;g2cdebc45f94_0_47"/>
              <p:cNvSpPr txBox="1"/>
              <p:nvPr/>
            </p:nvSpPr>
            <p:spPr>
              <a:xfrm rot="-3364981">
                <a:off x="3525235" y="3616662"/>
                <a:ext cx="2794130" cy="491584"/>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1" i="0" u="none" strike="noStrike" cap="none">
                    <a:solidFill>
                      <a:schemeClr val="dk1"/>
                    </a:solidFill>
                    <a:latin typeface="Avenir"/>
                    <a:ea typeface="Avenir"/>
                    <a:cs typeface="Avenir"/>
                    <a:sym typeface="Avenir"/>
                  </a:rPr>
                  <a:t>?</a:t>
                </a:r>
                <a:endParaRPr sz="2400" b="0" i="0" u="none" strike="noStrike" cap="none">
                  <a:solidFill>
                    <a:schemeClr val="dk1"/>
                  </a:solidFill>
                  <a:latin typeface="Avenir"/>
                  <a:ea typeface="Avenir"/>
                  <a:cs typeface="Avenir"/>
                  <a:sym typeface="Avenir"/>
                </a:endParaRPr>
              </a:p>
            </p:txBody>
          </p:sp>
          <p:sp>
            <p:nvSpPr>
              <p:cNvPr id="336" name="Google Shape;336;g2cdebc45f94_0_47"/>
              <p:cNvSpPr txBox="1"/>
              <p:nvPr/>
            </p:nvSpPr>
            <p:spPr>
              <a:xfrm rot="3420629">
                <a:off x="5876281" y="3685256"/>
                <a:ext cx="2810543" cy="491697"/>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1" i="0" u="none" strike="noStrike" cap="none">
                    <a:solidFill>
                      <a:schemeClr val="dk1"/>
                    </a:solidFill>
                    <a:latin typeface="Avenir"/>
                    <a:ea typeface="Avenir"/>
                    <a:cs typeface="Avenir"/>
                    <a:sym typeface="Avenir"/>
                  </a:rPr>
                  <a:t>?</a:t>
                </a:r>
                <a:endParaRPr sz="2400" b="0" i="0" u="none" strike="noStrike" cap="none">
                  <a:solidFill>
                    <a:schemeClr val="dk1"/>
                  </a:solidFill>
                  <a:latin typeface="Montserrat"/>
                  <a:ea typeface="Montserrat"/>
                  <a:cs typeface="Montserrat"/>
                  <a:sym typeface="Montserrat"/>
                </a:endParaRPr>
              </a:p>
            </p:txBody>
          </p:sp>
          <p:sp>
            <p:nvSpPr>
              <p:cNvPr id="337" name="Google Shape;337;g2cdebc45f94_0_47"/>
              <p:cNvSpPr txBox="1"/>
              <p:nvPr/>
            </p:nvSpPr>
            <p:spPr>
              <a:xfrm rot="491">
                <a:off x="4043679" y="5365150"/>
                <a:ext cx="4201500" cy="4917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1" i="0" u="none" strike="noStrike" cap="none">
                    <a:solidFill>
                      <a:schemeClr val="dk1"/>
                    </a:solidFill>
                    <a:latin typeface="Avenir"/>
                    <a:ea typeface="Avenir"/>
                    <a:cs typeface="Avenir"/>
                    <a:sym typeface="Avenir"/>
                  </a:rPr>
                  <a:t>?</a:t>
                </a:r>
                <a:endParaRPr sz="2400" b="0" i="0" u="none" strike="noStrike" cap="none">
                  <a:solidFill>
                    <a:schemeClr val="dk1"/>
                  </a:solidFill>
                  <a:latin typeface="Avenir"/>
                  <a:ea typeface="Avenir"/>
                  <a:cs typeface="Avenir"/>
                  <a:sym typeface="Avenir"/>
                </a:endParaRPr>
              </a:p>
            </p:txBody>
          </p:sp>
          <p:sp>
            <p:nvSpPr>
              <p:cNvPr id="338" name="Google Shape;338;g2cdebc45f94_0_47"/>
              <p:cNvSpPr/>
              <p:nvPr/>
            </p:nvSpPr>
            <p:spPr>
              <a:xfrm>
                <a:off x="4065015" y="4987299"/>
                <a:ext cx="645000" cy="702300"/>
              </a:xfrm>
              <a:prstGeom prst="ellipse">
                <a:avLst/>
              </a:prstGeom>
              <a:solidFill>
                <a:srgbClr val="009C9C"/>
              </a:solidFill>
              <a:ln>
                <a:noFill/>
              </a:ln>
              <a:effectLst>
                <a:outerShdw blurRad="57150" dist="19050" dir="5400000" algn="bl" rotWithShape="0">
                  <a:srgbClr val="212121">
                    <a:alpha val="36470"/>
                  </a:srgbClr>
                </a:outerShdw>
              </a:effectLst>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Roboto Medium"/>
                  <a:ea typeface="Roboto Medium"/>
                  <a:cs typeface="Roboto Medium"/>
                  <a:sym typeface="Roboto Medium"/>
                </a:endParaRPr>
              </a:p>
            </p:txBody>
          </p:sp>
          <p:sp>
            <p:nvSpPr>
              <p:cNvPr id="339" name="Google Shape;339;g2cdebc45f94_0_47"/>
              <p:cNvSpPr/>
              <p:nvPr/>
            </p:nvSpPr>
            <p:spPr>
              <a:xfrm>
                <a:off x="7494015" y="4987299"/>
                <a:ext cx="645000" cy="702300"/>
              </a:xfrm>
              <a:prstGeom prst="ellipse">
                <a:avLst/>
              </a:prstGeom>
              <a:solidFill>
                <a:srgbClr val="009C9C"/>
              </a:solidFill>
              <a:ln>
                <a:noFill/>
              </a:ln>
              <a:effectLst>
                <a:outerShdw blurRad="57150" dist="19050" dir="5400000" algn="bl" rotWithShape="0">
                  <a:srgbClr val="212121">
                    <a:alpha val="36470"/>
                  </a:srgbClr>
                </a:outerShdw>
              </a:effectLst>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Roboto Medium"/>
                  <a:ea typeface="Roboto Medium"/>
                  <a:cs typeface="Roboto Medium"/>
                  <a:sym typeface="Roboto Medium"/>
                </a:endParaRPr>
              </a:p>
            </p:txBody>
          </p:sp>
        </p:grpSp>
      </p:grpSp>
      <p:sp>
        <p:nvSpPr>
          <p:cNvPr id="2" name="Footer Placeholder 1">
            <a:extLst>
              <a:ext uri="{FF2B5EF4-FFF2-40B4-BE49-F238E27FC236}">
                <a16:creationId xmlns:a16="http://schemas.microsoft.com/office/drawing/2014/main" id="{0934D3F3-AF93-88DE-8C87-640B23F17320}"/>
              </a:ext>
            </a:extLst>
          </p:cNvPr>
          <p:cNvSpPr>
            <a:spLocks noGrp="1"/>
          </p:cNvSpPr>
          <p:nvPr>
            <p:ph type="ftr" idx="11"/>
          </p:nvPr>
        </p:nvSpPr>
        <p:spPr/>
        <p:txBody>
          <a:bodyPr/>
          <a:lstStyle/>
          <a:p>
            <a:r>
              <a:rPr lang="en-US"/>
              <a:t>8.3.FSC-CLR-Training_Main-Course_Module-3_V1-0_EN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grpSp>
        <p:nvGrpSpPr>
          <p:cNvPr id="346" name="Google Shape;346;g2e8cf78d5bc_0_919"/>
          <p:cNvGrpSpPr/>
          <p:nvPr/>
        </p:nvGrpSpPr>
        <p:grpSpPr>
          <a:xfrm>
            <a:off x="5767128" y="894778"/>
            <a:ext cx="5906725" cy="5387830"/>
            <a:chOff x="2944090" y="308550"/>
            <a:chExt cx="6380048" cy="5687049"/>
          </a:xfrm>
        </p:grpSpPr>
        <p:sp>
          <p:nvSpPr>
            <p:cNvPr id="347" name="Google Shape;347;g2e8cf78d5bc_0_919"/>
            <p:cNvSpPr/>
            <p:nvPr/>
          </p:nvSpPr>
          <p:spPr>
            <a:xfrm>
              <a:off x="3405373" y="838040"/>
              <a:ext cx="5455800" cy="4376400"/>
            </a:xfrm>
            <a:prstGeom prst="triangle">
              <a:avLst>
                <a:gd name="adj" fmla="val 50000"/>
              </a:avLst>
            </a:prstGeom>
            <a:solidFill>
              <a:srgbClr val="FF7100"/>
            </a:solidFill>
            <a:ln>
              <a:noFill/>
            </a:ln>
            <a:effectLst>
              <a:reflection stA="20000" endPos="20000" dist="38100" dir="5400000" fadeDir="5400012" sy="-100000" algn="bl" rotWithShape="0"/>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348" name="Google Shape;348;g2e8cf78d5bc_0_919"/>
            <p:cNvSpPr txBox="1"/>
            <p:nvPr/>
          </p:nvSpPr>
          <p:spPr>
            <a:xfrm rot="-3365030">
              <a:off x="2310517" y="2639682"/>
              <a:ext cx="4280266" cy="752928"/>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1" i="0" u="none" strike="noStrike" cap="none">
                  <a:solidFill>
                    <a:schemeClr val="dk1"/>
                  </a:solidFill>
                  <a:latin typeface="Avenir"/>
                  <a:ea typeface="Avenir"/>
                  <a:cs typeface="Avenir"/>
                  <a:sym typeface="Avenir"/>
                </a:rPr>
                <a:t>Observation</a:t>
              </a:r>
              <a:endParaRPr sz="2400" b="0" i="0" u="none" strike="noStrike" cap="none">
                <a:solidFill>
                  <a:schemeClr val="dk1"/>
                </a:solidFill>
                <a:latin typeface="Avenir"/>
                <a:ea typeface="Avenir"/>
                <a:cs typeface="Avenir"/>
                <a:sym typeface="Avenir"/>
              </a:endParaRPr>
            </a:p>
          </p:txBody>
        </p:sp>
        <p:sp>
          <p:nvSpPr>
            <p:cNvPr id="349" name="Google Shape;349;g2e8cf78d5bc_0_919"/>
            <p:cNvSpPr txBox="1"/>
            <p:nvPr/>
          </p:nvSpPr>
          <p:spPr>
            <a:xfrm rot="3420717">
              <a:off x="5683380" y="2744887"/>
              <a:ext cx="4305518" cy="753229"/>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1" i="0" u="none" strike="noStrike" cap="none">
                  <a:solidFill>
                    <a:schemeClr val="dk1"/>
                  </a:solidFill>
                  <a:latin typeface="Avenir"/>
                  <a:ea typeface="Avenir"/>
                  <a:cs typeface="Avenir"/>
                  <a:sym typeface="Avenir"/>
                </a:rPr>
                <a:t>Interview</a:t>
              </a:r>
              <a:endParaRPr sz="2400" b="0" i="0" u="none" strike="noStrike" cap="none">
                <a:solidFill>
                  <a:schemeClr val="dk1"/>
                </a:solidFill>
                <a:latin typeface="Avenir"/>
                <a:ea typeface="Avenir"/>
                <a:cs typeface="Avenir"/>
                <a:sym typeface="Avenir"/>
              </a:endParaRPr>
            </a:p>
          </p:txBody>
        </p:sp>
        <p:sp>
          <p:nvSpPr>
            <p:cNvPr id="350" name="Google Shape;350;g2e8cf78d5bc_0_919"/>
            <p:cNvSpPr txBox="1"/>
            <p:nvPr/>
          </p:nvSpPr>
          <p:spPr>
            <a:xfrm rot="465">
              <a:off x="3972925" y="5241999"/>
              <a:ext cx="4435200" cy="753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000" b="1" i="0" u="none" strike="noStrike" cap="none">
                  <a:solidFill>
                    <a:schemeClr val="dk1"/>
                  </a:solidFill>
                  <a:latin typeface="Avenir"/>
                  <a:ea typeface="Avenir"/>
                  <a:cs typeface="Avenir"/>
                  <a:sym typeface="Avenir"/>
                </a:rPr>
                <a:t>Document, Records and Information</a:t>
              </a:r>
              <a:endParaRPr sz="2000" b="0" i="0" u="none" strike="noStrike" cap="none">
                <a:solidFill>
                  <a:schemeClr val="dk1"/>
                </a:solidFill>
                <a:latin typeface="Avenir"/>
                <a:ea typeface="Avenir"/>
                <a:cs typeface="Avenir"/>
                <a:sym typeface="Avenir"/>
              </a:endParaRPr>
            </a:p>
          </p:txBody>
        </p:sp>
        <p:sp>
          <p:nvSpPr>
            <p:cNvPr id="351" name="Google Shape;351;g2e8cf78d5bc_0_919"/>
            <p:cNvSpPr/>
            <p:nvPr/>
          </p:nvSpPr>
          <p:spPr>
            <a:xfrm>
              <a:off x="5669793" y="308550"/>
              <a:ext cx="987900" cy="1076100"/>
            </a:xfrm>
            <a:prstGeom prst="ellipse">
              <a:avLst/>
            </a:prstGeom>
            <a:solidFill>
              <a:srgbClr val="009C9C"/>
            </a:solidFill>
            <a:ln>
              <a:noFill/>
            </a:ln>
            <a:effectLst>
              <a:outerShdw blurRad="57150" dist="19050" dir="5400000" algn="bl" rotWithShape="0">
                <a:srgbClr val="212121">
                  <a:alpha val="36862"/>
                </a:srgbClr>
              </a:outerShdw>
            </a:effectLst>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Roboto Medium"/>
                <a:ea typeface="Roboto Medium"/>
                <a:cs typeface="Roboto Medium"/>
                <a:sym typeface="Roboto Medium"/>
              </a:endParaRPr>
            </a:p>
          </p:txBody>
        </p:sp>
        <p:sp>
          <p:nvSpPr>
            <p:cNvPr id="352" name="Google Shape;352;g2e8cf78d5bc_0_919"/>
            <p:cNvSpPr/>
            <p:nvPr/>
          </p:nvSpPr>
          <p:spPr>
            <a:xfrm>
              <a:off x="2985026" y="4510785"/>
              <a:ext cx="987900" cy="1076100"/>
            </a:xfrm>
            <a:prstGeom prst="ellipse">
              <a:avLst/>
            </a:prstGeom>
            <a:solidFill>
              <a:srgbClr val="009C9C"/>
            </a:solidFill>
            <a:ln>
              <a:noFill/>
            </a:ln>
            <a:effectLst>
              <a:outerShdw blurRad="57150" dist="19050" dir="5400000" algn="bl" rotWithShape="0">
                <a:srgbClr val="212121">
                  <a:alpha val="36862"/>
                </a:srgbClr>
              </a:outerShdw>
            </a:effectLst>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Roboto Medium"/>
                <a:ea typeface="Roboto Medium"/>
                <a:cs typeface="Roboto Medium"/>
                <a:sym typeface="Roboto Medium"/>
              </a:endParaRPr>
            </a:p>
          </p:txBody>
        </p:sp>
        <p:sp>
          <p:nvSpPr>
            <p:cNvPr id="353" name="Google Shape;353;g2e8cf78d5bc_0_919"/>
            <p:cNvSpPr/>
            <p:nvPr/>
          </p:nvSpPr>
          <p:spPr>
            <a:xfrm>
              <a:off x="8237832" y="4510785"/>
              <a:ext cx="987900" cy="1076100"/>
            </a:xfrm>
            <a:prstGeom prst="ellipse">
              <a:avLst/>
            </a:prstGeom>
            <a:solidFill>
              <a:srgbClr val="009C9C"/>
            </a:solidFill>
            <a:ln>
              <a:noFill/>
            </a:ln>
            <a:effectLst>
              <a:outerShdw blurRad="57150" dist="19050" dir="5400000" algn="bl" rotWithShape="0">
                <a:srgbClr val="212121">
                  <a:alpha val="36862"/>
                </a:srgbClr>
              </a:outerShdw>
            </a:effectLst>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Roboto Medium"/>
                <a:ea typeface="Roboto Medium"/>
                <a:cs typeface="Roboto Medium"/>
                <a:sym typeface="Roboto Medium"/>
              </a:endParaRPr>
            </a:p>
          </p:txBody>
        </p:sp>
      </p:grpSp>
      <p:sp>
        <p:nvSpPr>
          <p:cNvPr id="354" name="Google Shape;354;g2e8cf78d5bc_0_919"/>
          <p:cNvSpPr txBox="1"/>
          <p:nvPr/>
        </p:nvSpPr>
        <p:spPr>
          <a:xfrm>
            <a:off x="518147" y="1899112"/>
            <a:ext cx="5017680" cy="364744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400" b="1" i="0" u="none" strike="noStrike" cap="none">
                <a:solidFill>
                  <a:schemeClr val="dk1"/>
                </a:solidFill>
                <a:latin typeface="Arial"/>
                <a:ea typeface="Arial"/>
                <a:cs typeface="Arial"/>
                <a:sym typeface="Arial"/>
              </a:rPr>
              <a:t>What is Triangulation?</a:t>
            </a: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Arial"/>
              <a:ea typeface="Arial"/>
              <a:cs typeface="Arial"/>
              <a:sym typeface="Arial"/>
            </a:endParaRPr>
          </a:p>
          <a:p>
            <a:pPr marL="457200" marR="0" lvl="0" indent="-355600" algn="l" rtl="0">
              <a:lnSpc>
                <a:spcPct val="100000"/>
              </a:lnSpc>
              <a:spcBef>
                <a:spcPts val="0"/>
              </a:spcBef>
              <a:spcAft>
                <a:spcPts val="0"/>
              </a:spcAft>
              <a:buClr>
                <a:srgbClr val="009C9D"/>
              </a:buClr>
              <a:buSzPts val="2000"/>
              <a:buFont typeface="Montserrat"/>
              <a:buChar char="-"/>
            </a:pPr>
            <a:r>
              <a:rPr lang="en-US" sz="2400" b="0" i="0" u="none" strike="noStrike" cap="none">
                <a:solidFill>
                  <a:schemeClr val="dk1"/>
                </a:solidFill>
                <a:latin typeface="Arial"/>
                <a:ea typeface="Arial"/>
                <a:cs typeface="Arial"/>
                <a:sym typeface="Arial"/>
              </a:rPr>
              <a:t>the validation or verification of evidence obtained from one source by cross-checking more than two sources.</a:t>
            </a:r>
            <a:endParaRPr sz="2400" b="0" i="0" u="none" strike="noStrike" cap="none">
              <a:solidFill>
                <a:schemeClr val="dk1"/>
              </a:solidFill>
              <a:latin typeface="Arial"/>
              <a:ea typeface="Arial"/>
              <a:cs typeface="Arial"/>
              <a:sym typeface="Arial"/>
            </a:endParaRPr>
          </a:p>
          <a:p>
            <a:pPr marL="457200" marR="0" lvl="0" indent="-228600" algn="l" rtl="0">
              <a:lnSpc>
                <a:spcPct val="100000"/>
              </a:lnSpc>
              <a:spcBef>
                <a:spcPts val="0"/>
              </a:spcBef>
              <a:spcAft>
                <a:spcPts val="0"/>
              </a:spcAft>
              <a:buClr>
                <a:srgbClr val="009C9D"/>
              </a:buClr>
              <a:buSzPts val="2000"/>
              <a:buFont typeface="Montserrat"/>
              <a:buNone/>
            </a:pPr>
            <a:endParaRPr sz="2400" b="0" i="0" u="none" strike="noStrike" cap="none">
              <a:solidFill>
                <a:schemeClr val="dk1"/>
              </a:solidFill>
              <a:latin typeface="Arial"/>
              <a:ea typeface="Arial"/>
              <a:cs typeface="Arial"/>
              <a:sym typeface="Arial"/>
            </a:endParaRPr>
          </a:p>
          <a:p>
            <a:pPr marL="101600" marR="0" lvl="0" indent="0" algn="l" rtl="0">
              <a:lnSpc>
                <a:spcPct val="100000"/>
              </a:lnSpc>
              <a:spcBef>
                <a:spcPts val="0"/>
              </a:spcBef>
              <a:spcAft>
                <a:spcPts val="0"/>
              </a:spcAft>
              <a:buNone/>
            </a:pPr>
            <a:r>
              <a:rPr lang="en-US" sz="2400" b="0" i="1" u="none" strike="noStrike" cap="none">
                <a:solidFill>
                  <a:schemeClr val="dk1"/>
                </a:solidFill>
                <a:latin typeface="Arial"/>
                <a:ea typeface="Arial"/>
                <a:cs typeface="Arial"/>
                <a:sym typeface="Arial"/>
              </a:rPr>
              <a:t>ISO 19011:2018</a:t>
            </a:r>
            <a:endParaRPr sz="2400" b="0" i="1" u="none" strike="noStrike" cap="none">
              <a:solidFill>
                <a:schemeClr val="dk1"/>
              </a:solidFill>
              <a:latin typeface="Arial"/>
              <a:ea typeface="Arial"/>
              <a:cs typeface="Arial"/>
              <a:sym typeface="Arial"/>
            </a:endParaRPr>
          </a:p>
          <a:p>
            <a:pPr marL="101600" marR="0" lvl="0" indent="0" algn="l" rtl="0">
              <a:lnSpc>
                <a:spcPct val="100000"/>
              </a:lnSpc>
              <a:spcBef>
                <a:spcPts val="0"/>
              </a:spcBef>
              <a:spcAft>
                <a:spcPts val="0"/>
              </a:spcAft>
              <a:buNone/>
            </a:pPr>
            <a:endParaRPr sz="2400" b="0" i="0" u="none" strike="noStrike" cap="none">
              <a:solidFill>
                <a:schemeClr val="dk1"/>
              </a:solidFill>
              <a:latin typeface="Arial"/>
              <a:ea typeface="Arial"/>
              <a:cs typeface="Arial"/>
              <a:sym typeface="Arial"/>
            </a:endParaRPr>
          </a:p>
        </p:txBody>
      </p:sp>
      <p:sp>
        <p:nvSpPr>
          <p:cNvPr id="355" name="Google Shape;355;g2e8cf78d5bc_0_919"/>
          <p:cNvSpPr txBox="1"/>
          <p:nvPr/>
        </p:nvSpPr>
        <p:spPr>
          <a:xfrm>
            <a:off x="611265" y="604970"/>
            <a:ext cx="3340022" cy="459300"/>
          </a:xfrm>
          <a:prstGeom prst="rect">
            <a:avLst/>
          </a:prstGeom>
          <a:noFill/>
          <a:ln>
            <a:noFill/>
          </a:ln>
        </p:spPr>
        <p:txBody>
          <a:bodyPr spcFirstLastPara="1" wrap="square" lIns="0" tIns="0" rIns="0" bIns="0" anchor="t" anchorCtr="0">
            <a:noAutofit/>
          </a:bodyPr>
          <a:lstStyle/>
          <a:p>
            <a:pPr marL="0" marR="0" lvl="0" indent="0" algn="l" rtl="0">
              <a:lnSpc>
                <a:spcPct val="120000"/>
              </a:lnSpc>
              <a:spcBef>
                <a:spcPts val="0"/>
              </a:spcBef>
              <a:spcAft>
                <a:spcPts val="0"/>
              </a:spcAft>
              <a:buClr>
                <a:srgbClr val="000000"/>
              </a:buClr>
              <a:buSzPts val="2500"/>
              <a:buFont typeface="Arial"/>
              <a:buNone/>
            </a:pPr>
            <a:r>
              <a:rPr lang="en-US" sz="2800" b="1" i="0" u="none" strike="noStrike" cap="none">
                <a:solidFill>
                  <a:schemeClr val="dk1"/>
                </a:solidFill>
                <a:latin typeface="Arial"/>
                <a:ea typeface="Arial"/>
                <a:cs typeface="Arial"/>
                <a:sym typeface="Arial"/>
              </a:rPr>
              <a:t>Triangulation</a:t>
            </a:r>
            <a:endParaRPr sz="2800" b="1"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3F855DB9-325F-E35A-F30B-F1B46B209545}"/>
              </a:ext>
            </a:extLst>
          </p:cNvPr>
          <p:cNvSpPr>
            <a:spLocks noGrp="1"/>
          </p:cNvSpPr>
          <p:nvPr>
            <p:ph type="ftr" idx="11"/>
          </p:nvPr>
        </p:nvSpPr>
        <p:spPr/>
        <p:txBody>
          <a:bodyPr/>
          <a:lstStyle/>
          <a:p>
            <a:r>
              <a:rPr lang="en-US"/>
              <a:t>8.3.FSC-CLR-Training_Main-Course_Module-3_V1-0_EN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grpSp>
        <p:nvGrpSpPr>
          <p:cNvPr id="362" name="Google Shape;362;g2cdebc45f94_0_57"/>
          <p:cNvGrpSpPr/>
          <p:nvPr/>
        </p:nvGrpSpPr>
        <p:grpSpPr>
          <a:xfrm>
            <a:off x="1646798" y="2470700"/>
            <a:ext cx="8898403" cy="3777964"/>
            <a:chOff x="-938910" y="493509"/>
            <a:chExt cx="13375671" cy="5502387"/>
          </a:xfrm>
        </p:grpSpPr>
        <p:grpSp>
          <p:nvGrpSpPr>
            <p:cNvPr id="363" name="Google Shape;363;g2cdebc45f94_0_57"/>
            <p:cNvGrpSpPr/>
            <p:nvPr/>
          </p:nvGrpSpPr>
          <p:grpSpPr>
            <a:xfrm>
              <a:off x="9297667" y="4344124"/>
              <a:ext cx="3139094" cy="749699"/>
              <a:chOff x="6038117" y="3126214"/>
              <a:chExt cx="3139094" cy="749699"/>
            </a:xfrm>
          </p:grpSpPr>
          <p:cxnSp>
            <p:nvCxnSpPr>
              <p:cNvPr id="364" name="Google Shape;364;g2cdebc45f94_0_57"/>
              <p:cNvCxnSpPr/>
              <p:nvPr/>
            </p:nvCxnSpPr>
            <p:spPr>
              <a:xfrm>
                <a:off x="6038117" y="3312559"/>
                <a:ext cx="360900" cy="0"/>
              </a:xfrm>
              <a:prstGeom prst="straightConnector1">
                <a:avLst/>
              </a:prstGeom>
              <a:noFill/>
              <a:ln w="9525" cap="flat" cmpd="sng">
                <a:solidFill>
                  <a:srgbClr val="000000"/>
                </a:solidFill>
                <a:prstDash val="solid"/>
                <a:round/>
                <a:headEnd type="none" w="sm" len="sm"/>
                <a:tailEnd type="none" w="sm" len="sm"/>
              </a:ln>
            </p:spPr>
          </p:cxnSp>
          <p:sp>
            <p:nvSpPr>
              <p:cNvPr id="365" name="Google Shape;365;g2cdebc45f94_0_57"/>
              <p:cNvSpPr txBox="1"/>
              <p:nvPr/>
            </p:nvSpPr>
            <p:spPr>
              <a:xfrm>
                <a:off x="6727411" y="3126214"/>
                <a:ext cx="2449800" cy="749699"/>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en-US" sz="2400" b="1" i="0" u="none" strike="noStrike" cap="none">
                    <a:solidFill>
                      <a:schemeClr val="dk1"/>
                    </a:solidFill>
                    <a:latin typeface="Arial"/>
                    <a:ea typeface="Arial"/>
                    <a:cs typeface="Arial"/>
                    <a:sym typeface="Arial"/>
                  </a:rPr>
                  <a:t>Structural </a:t>
                </a:r>
                <a:endParaRPr sz="24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400"/>
                  <a:buFont typeface="Arial"/>
                  <a:buNone/>
                </a:pPr>
                <a:endParaRPr sz="2400" b="1" i="0" u="none" strike="noStrike" cap="none">
                  <a:solidFill>
                    <a:schemeClr val="dk1"/>
                  </a:solidFill>
                  <a:latin typeface="Arial"/>
                  <a:ea typeface="Arial"/>
                  <a:cs typeface="Arial"/>
                  <a:sym typeface="Arial"/>
                </a:endParaRPr>
              </a:p>
            </p:txBody>
          </p:sp>
          <p:sp>
            <p:nvSpPr>
              <p:cNvPr id="366" name="Google Shape;366;g2cdebc45f94_0_57"/>
              <p:cNvSpPr/>
              <p:nvPr/>
            </p:nvSpPr>
            <p:spPr>
              <a:xfrm>
                <a:off x="6424027" y="3212150"/>
                <a:ext cx="198600" cy="198300"/>
              </a:xfrm>
              <a:prstGeom prst="ellipse">
                <a:avLst/>
              </a:prstGeom>
              <a:solidFill>
                <a:srgbClr val="D8382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venir"/>
                  <a:ea typeface="Avenir"/>
                  <a:cs typeface="Avenir"/>
                  <a:sym typeface="Avenir"/>
                </a:endParaRPr>
              </a:p>
            </p:txBody>
          </p:sp>
        </p:grpSp>
        <p:grpSp>
          <p:nvGrpSpPr>
            <p:cNvPr id="367" name="Google Shape;367;g2cdebc45f94_0_57"/>
            <p:cNvGrpSpPr/>
            <p:nvPr/>
          </p:nvGrpSpPr>
          <p:grpSpPr>
            <a:xfrm>
              <a:off x="-938910" y="2702228"/>
              <a:ext cx="4709360" cy="991281"/>
              <a:chOff x="-2293435" y="2259023"/>
              <a:chExt cx="4709360" cy="991281"/>
            </a:xfrm>
          </p:grpSpPr>
          <p:sp>
            <p:nvSpPr>
              <p:cNvPr id="368" name="Google Shape;368;g2cdebc45f94_0_57"/>
              <p:cNvSpPr txBox="1"/>
              <p:nvPr/>
            </p:nvSpPr>
            <p:spPr>
              <a:xfrm>
                <a:off x="-2293435" y="2259023"/>
                <a:ext cx="3887539" cy="991281"/>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en-US" sz="2400" b="1" i="0" u="none" strike="noStrike" cap="none">
                    <a:solidFill>
                      <a:schemeClr val="dk1"/>
                    </a:solidFill>
                    <a:latin typeface="Arial"/>
                    <a:ea typeface="Arial"/>
                    <a:cs typeface="Arial"/>
                    <a:sym typeface="Arial"/>
                  </a:rPr>
                  <a:t>Circumstantial</a:t>
                </a:r>
                <a:endParaRPr sz="24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endParaRPr sz="2400" b="1" i="0" u="none" strike="noStrike" cap="none">
                  <a:solidFill>
                    <a:schemeClr val="dk1"/>
                  </a:solidFill>
                  <a:latin typeface="Arial"/>
                  <a:ea typeface="Arial"/>
                  <a:cs typeface="Arial"/>
                  <a:sym typeface="Arial"/>
                </a:endParaRPr>
              </a:p>
            </p:txBody>
          </p:sp>
          <p:cxnSp>
            <p:nvCxnSpPr>
              <p:cNvPr id="369" name="Google Shape;369;g2cdebc45f94_0_57"/>
              <p:cNvCxnSpPr/>
              <p:nvPr/>
            </p:nvCxnSpPr>
            <p:spPr>
              <a:xfrm rot="10800000">
                <a:off x="1372225" y="2530200"/>
                <a:ext cx="1043700" cy="0"/>
              </a:xfrm>
              <a:prstGeom prst="straightConnector1">
                <a:avLst/>
              </a:prstGeom>
              <a:noFill/>
              <a:ln w="9525" cap="flat" cmpd="sng">
                <a:solidFill>
                  <a:srgbClr val="121212"/>
                </a:solidFill>
                <a:prstDash val="solid"/>
                <a:round/>
                <a:headEnd type="none" w="sm" len="sm"/>
                <a:tailEnd type="none" w="sm" len="sm"/>
              </a:ln>
            </p:spPr>
          </p:cxnSp>
          <p:sp>
            <p:nvSpPr>
              <p:cNvPr id="370" name="Google Shape;370;g2cdebc45f94_0_57"/>
              <p:cNvSpPr/>
              <p:nvPr/>
            </p:nvSpPr>
            <p:spPr>
              <a:xfrm>
                <a:off x="1275951" y="2431050"/>
                <a:ext cx="198600" cy="198300"/>
              </a:xfrm>
              <a:prstGeom prst="ellipse">
                <a:avLst/>
              </a:prstGeom>
              <a:solidFill>
                <a:srgbClr val="B02C2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venir"/>
                  <a:ea typeface="Avenir"/>
                  <a:cs typeface="Avenir"/>
                  <a:sym typeface="Avenir"/>
                </a:endParaRPr>
              </a:p>
            </p:txBody>
          </p:sp>
        </p:grpSp>
        <p:grpSp>
          <p:nvGrpSpPr>
            <p:cNvPr id="371" name="Google Shape;371;g2cdebc45f94_0_57"/>
            <p:cNvGrpSpPr/>
            <p:nvPr/>
          </p:nvGrpSpPr>
          <p:grpSpPr>
            <a:xfrm>
              <a:off x="6916525" y="1129493"/>
              <a:ext cx="4546644" cy="703295"/>
              <a:chOff x="4908100" y="1417848"/>
              <a:chExt cx="4546644" cy="703295"/>
            </a:xfrm>
          </p:grpSpPr>
          <p:cxnSp>
            <p:nvCxnSpPr>
              <p:cNvPr id="372" name="Google Shape;372;g2cdebc45f94_0_57"/>
              <p:cNvCxnSpPr/>
              <p:nvPr/>
            </p:nvCxnSpPr>
            <p:spPr>
              <a:xfrm>
                <a:off x="4908100" y="1593250"/>
                <a:ext cx="1715100" cy="0"/>
              </a:xfrm>
              <a:prstGeom prst="straightConnector1">
                <a:avLst/>
              </a:prstGeom>
              <a:noFill/>
              <a:ln w="9525" cap="flat" cmpd="sng">
                <a:solidFill>
                  <a:srgbClr val="000000"/>
                </a:solidFill>
                <a:prstDash val="solid"/>
                <a:round/>
                <a:headEnd type="none" w="sm" len="sm"/>
                <a:tailEnd type="none" w="sm" len="sm"/>
              </a:ln>
            </p:spPr>
          </p:cxnSp>
          <p:sp>
            <p:nvSpPr>
              <p:cNvPr id="373" name="Google Shape;373;g2cdebc45f94_0_57"/>
              <p:cNvSpPr txBox="1"/>
              <p:nvPr/>
            </p:nvSpPr>
            <p:spPr>
              <a:xfrm>
                <a:off x="6622004" y="1417848"/>
                <a:ext cx="2832740" cy="703295"/>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en-US" sz="2400" b="1" i="0" u="none" strike="noStrike" cap="none">
                    <a:solidFill>
                      <a:schemeClr val="dk1"/>
                    </a:solidFill>
                    <a:latin typeface="Arial"/>
                    <a:ea typeface="Arial"/>
                    <a:cs typeface="Arial"/>
                    <a:sym typeface="Arial"/>
                  </a:rPr>
                  <a:t>Behavioral</a:t>
                </a:r>
                <a:r>
                  <a:rPr lang="en-US" sz="2000" b="1" i="0" u="none" strike="noStrike" cap="none">
                    <a:solidFill>
                      <a:schemeClr val="dk1"/>
                    </a:solidFill>
                    <a:latin typeface="Arial"/>
                    <a:ea typeface="Arial"/>
                    <a:cs typeface="Arial"/>
                    <a:sym typeface="Arial"/>
                  </a:rPr>
                  <a:t> </a:t>
                </a:r>
                <a:endParaRPr sz="20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400"/>
                  <a:buFont typeface="Arial"/>
                  <a:buNone/>
                </a:pPr>
                <a:endParaRPr sz="400" b="1" i="0" u="none" strike="noStrike" cap="none">
                  <a:solidFill>
                    <a:schemeClr val="dk1"/>
                  </a:solidFill>
                  <a:latin typeface="Arial"/>
                  <a:ea typeface="Arial"/>
                  <a:cs typeface="Arial"/>
                  <a:sym typeface="Arial"/>
                </a:endParaRPr>
              </a:p>
            </p:txBody>
          </p:sp>
          <p:sp>
            <p:nvSpPr>
              <p:cNvPr id="374" name="Google Shape;374;g2cdebc45f94_0_57"/>
              <p:cNvSpPr/>
              <p:nvPr/>
            </p:nvSpPr>
            <p:spPr>
              <a:xfrm>
                <a:off x="6427830" y="1493307"/>
                <a:ext cx="198600" cy="198300"/>
              </a:xfrm>
              <a:prstGeom prst="ellipse">
                <a:avLst/>
              </a:prstGeom>
              <a:solidFill>
                <a:srgbClr val="A72A1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venir"/>
                  <a:ea typeface="Avenir"/>
                  <a:cs typeface="Avenir"/>
                  <a:sym typeface="Avenir"/>
                </a:endParaRPr>
              </a:p>
            </p:txBody>
          </p:sp>
        </p:grpSp>
        <p:grpSp>
          <p:nvGrpSpPr>
            <p:cNvPr id="375" name="Google Shape;375;g2cdebc45f94_0_57"/>
            <p:cNvGrpSpPr/>
            <p:nvPr/>
          </p:nvGrpSpPr>
          <p:grpSpPr>
            <a:xfrm>
              <a:off x="2985914" y="493509"/>
              <a:ext cx="6220161" cy="5502387"/>
              <a:chOff x="2991269" y="1153325"/>
              <a:chExt cx="3514811" cy="3252002"/>
            </a:xfrm>
          </p:grpSpPr>
          <p:sp>
            <p:nvSpPr>
              <p:cNvPr id="376" name="Google Shape;376;g2cdebc45f94_0_57"/>
              <p:cNvSpPr/>
              <p:nvPr/>
            </p:nvSpPr>
            <p:spPr>
              <a:xfrm>
                <a:off x="3477586" y="2585458"/>
                <a:ext cx="2541910" cy="950456"/>
              </a:xfrm>
              <a:custGeom>
                <a:avLst/>
                <a:gdLst/>
                <a:ahLst/>
                <a:cxnLst/>
                <a:rect l="l" t="t" r="r" b="b"/>
                <a:pathLst>
                  <a:path w="126826" h="43529" extrusionOk="0">
                    <a:moveTo>
                      <a:pt x="0" y="20002"/>
                    </a:moveTo>
                    <a:lnTo>
                      <a:pt x="63389" y="43529"/>
                    </a:lnTo>
                    <a:lnTo>
                      <a:pt x="126826" y="19907"/>
                    </a:lnTo>
                    <a:lnTo>
                      <a:pt x="63580" y="0"/>
                    </a:lnTo>
                    <a:close/>
                  </a:path>
                </a:pathLst>
              </a:custGeom>
              <a:solidFill>
                <a:srgbClr val="D83829"/>
              </a:solidFill>
              <a:ln>
                <a:noFill/>
              </a:ln>
              <a:effectLst>
                <a:outerShdw blurRad="485775" dist="133350" dir="1500000" algn="bl" rotWithShape="0">
                  <a:srgbClr val="000000">
                    <a:alpha val="48627"/>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venir"/>
                  <a:ea typeface="Avenir"/>
                  <a:cs typeface="Avenir"/>
                  <a:sym typeface="Avenir"/>
                </a:endParaRPr>
              </a:p>
            </p:txBody>
          </p:sp>
          <p:sp>
            <p:nvSpPr>
              <p:cNvPr id="377" name="Google Shape;377;g2cdebc45f94_0_57"/>
              <p:cNvSpPr/>
              <p:nvPr/>
            </p:nvSpPr>
            <p:spPr>
              <a:xfrm>
                <a:off x="2991269" y="3020977"/>
                <a:ext cx="1758228" cy="1384350"/>
              </a:xfrm>
              <a:custGeom>
                <a:avLst/>
                <a:gdLst/>
                <a:ahLst/>
                <a:cxnLst/>
                <a:rect l="l" t="t" r="r" b="b"/>
                <a:pathLst>
                  <a:path w="87725" h="63817" extrusionOk="0">
                    <a:moveTo>
                      <a:pt x="24288" y="0"/>
                    </a:moveTo>
                    <a:lnTo>
                      <a:pt x="0" y="29908"/>
                    </a:lnTo>
                    <a:lnTo>
                      <a:pt x="87725" y="63817"/>
                    </a:lnTo>
                    <a:lnTo>
                      <a:pt x="87725" y="42291"/>
                    </a:lnTo>
                    <a:lnTo>
                      <a:pt x="87725" y="23526"/>
                    </a:lnTo>
                    <a:close/>
                  </a:path>
                </a:pathLst>
              </a:custGeom>
              <a:solidFill>
                <a:srgbClr val="094B66"/>
              </a:solidFill>
              <a:ln>
                <a:noFill/>
              </a:ln>
              <a:effectLst>
                <a:outerShdw blurRad="485775" dist="133350" dir="1500000" algn="bl" rotWithShape="0">
                  <a:srgbClr val="000000">
                    <a:alpha val="48627"/>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venir"/>
                  <a:ea typeface="Avenir"/>
                  <a:cs typeface="Avenir"/>
                  <a:sym typeface="Avenir"/>
                </a:endParaRPr>
              </a:p>
            </p:txBody>
          </p:sp>
          <p:sp>
            <p:nvSpPr>
              <p:cNvPr id="378" name="Google Shape;378;g2cdebc45f94_0_57"/>
              <p:cNvSpPr/>
              <p:nvPr/>
            </p:nvSpPr>
            <p:spPr>
              <a:xfrm flipH="1">
                <a:off x="4747852" y="3020977"/>
                <a:ext cx="1758228" cy="1384350"/>
              </a:xfrm>
              <a:custGeom>
                <a:avLst/>
                <a:gdLst/>
                <a:ahLst/>
                <a:cxnLst/>
                <a:rect l="l" t="t" r="r" b="b"/>
                <a:pathLst>
                  <a:path w="87725" h="63817" extrusionOk="0">
                    <a:moveTo>
                      <a:pt x="24288" y="0"/>
                    </a:moveTo>
                    <a:lnTo>
                      <a:pt x="0" y="29908"/>
                    </a:lnTo>
                    <a:lnTo>
                      <a:pt x="87725" y="63817"/>
                    </a:lnTo>
                    <a:lnTo>
                      <a:pt x="87725" y="42291"/>
                    </a:lnTo>
                    <a:lnTo>
                      <a:pt x="87725" y="23526"/>
                    </a:lnTo>
                    <a:close/>
                  </a:path>
                </a:pathLst>
              </a:custGeom>
              <a:solidFill>
                <a:srgbClr val="094B66"/>
              </a:solidFill>
              <a:ln>
                <a:noFill/>
              </a:ln>
              <a:effectLst>
                <a:outerShdw blurRad="485775" dist="133350" dir="1500000" algn="bl" rotWithShape="0">
                  <a:srgbClr val="000000">
                    <a:alpha val="48627"/>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venir"/>
                  <a:ea typeface="Avenir"/>
                  <a:cs typeface="Avenir"/>
                  <a:sym typeface="Avenir"/>
                </a:endParaRPr>
              </a:p>
            </p:txBody>
          </p:sp>
          <p:sp>
            <p:nvSpPr>
              <p:cNvPr id="379" name="Google Shape;379;g2cdebc45f94_0_57"/>
              <p:cNvSpPr/>
              <p:nvPr/>
            </p:nvSpPr>
            <p:spPr>
              <a:xfrm>
                <a:off x="3969199" y="2001324"/>
                <a:ext cx="1565850" cy="585863"/>
              </a:xfrm>
              <a:custGeom>
                <a:avLst/>
                <a:gdLst/>
                <a:ahLst/>
                <a:cxnLst/>
                <a:rect l="l" t="t" r="r" b="b"/>
                <a:pathLst>
                  <a:path w="24053" h="8150" extrusionOk="0">
                    <a:moveTo>
                      <a:pt x="0" y="3827"/>
                    </a:moveTo>
                    <a:lnTo>
                      <a:pt x="11976" y="8150"/>
                    </a:lnTo>
                    <a:lnTo>
                      <a:pt x="24053" y="3827"/>
                    </a:lnTo>
                    <a:lnTo>
                      <a:pt x="12126" y="0"/>
                    </a:lnTo>
                    <a:close/>
                  </a:path>
                </a:pathLst>
              </a:custGeom>
              <a:solidFill>
                <a:srgbClr val="D83829"/>
              </a:solidFill>
              <a:ln>
                <a:noFill/>
              </a:ln>
              <a:effectLst>
                <a:outerShdw blurRad="485775" dist="133350" dir="1500000" algn="bl" rotWithShape="0">
                  <a:srgbClr val="000000">
                    <a:alpha val="48627"/>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venir"/>
                  <a:ea typeface="Avenir"/>
                  <a:cs typeface="Avenir"/>
                  <a:sym typeface="Avenir"/>
                </a:endParaRPr>
              </a:p>
            </p:txBody>
          </p:sp>
          <p:sp>
            <p:nvSpPr>
              <p:cNvPr id="380" name="Google Shape;380;g2cdebc45f94_0_57"/>
              <p:cNvSpPr/>
              <p:nvPr/>
            </p:nvSpPr>
            <p:spPr>
              <a:xfrm>
                <a:off x="3563255" y="2275837"/>
                <a:ext cx="1189300" cy="1015326"/>
              </a:xfrm>
              <a:custGeom>
                <a:avLst/>
                <a:gdLst/>
                <a:ahLst/>
                <a:cxnLst/>
                <a:rect l="l" t="t" r="r" b="b"/>
                <a:pathLst>
                  <a:path w="18238" h="14114" extrusionOk="0">
                    <a:moveTo>
                      <a:pt x="6262" y="0"/>
                    </a:moveTo>
                    <a:lnTo>
                      <a:pt x="18238" y="4324"/>
                    </a:lnTo>
                    <a:lnTo>
                      <a:pt x="18238" y="14114"/>
                    </a:lnTo>
                    <a:lnTo>
                      <a:pt x="0" y="7554"/>
                    </a:lnTo>
                    <a:close/>
                  </a:path>
                </a:pathLst>
              </a:custGeom>
              <a:solidFill>
                <a:srgbClr val="094B66"/>
              </a:solidFill>
              <a:ln>
                <a:noFill/>
              </a:ln>
              <a:effectLst>
                <a:outerShdw blurRad="485775" dist="133350" dir="1500000" algn="bl" rotWithShape="0">
                  <a:srgbClr val="000000">
                    <a:alpha val="48627"/>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venir"/>
                  <a:ea typeface="Avenir"/>
                  <a:cs typeface="Avenir"/>
                  <a:sym typeface="Avenir"/>
                </a:endParaRPr>
              </a:p>
            </p:txBody>
          </p:sp>
          <p:sp>
            <p:nvSpPr>
              <p:cNvPr id="381" name="Google Shape;381;g2cdebc45f94_0_57"/>
              <p:cNvSpPr/>
              <p:nvPr/>
            </p:nvSpPr>
            <p:spPr>
              <a:xfrm flipH="1">
                <a:off x="4749365" y="2275837"/>
                <a:ext cx="1189300" cy="1015326"/>
              </a:xfrm>
              <a:custGeom>
                <a:avLst/>
                <a:gdLst/>
                <a:ahLst/>
                <a:cxnLst/>
                <a:rect l="l" t="t" r="r" b="b"/>
                <a:pathLst>
                  <a:path w="18238" h="14114" extrusionOk="0">
                    <a:moveTo>
                      <a:pt x="6262" y="0"/>
                    </a:moveTo>
                    <a:lnTo>
                      <a:pt x="18238" y="4324"/>
                    </a:lnTo>
                    <a:lnTo>
                      <a:pt x="18238" y="14114"/>
                    </a:lnTo>
                    <a:lnTo>
                      <a:pt x="0" y="7554"/>
                    </a:lnTo>
                    <a:close/>
                  </a:path>
                </a:pathLst>
              </a:custGeom>
              <a:solidFill>
                <a:srgbClr val="094B66"/>
              </a:solidFill>
              <a:ln>
                <a:noFill/>
              </a:ln>
              <a:effectLst>
                <a:outerShdw blurRad="485775" dist="133350" dir="1500000" algn="bl" rotWithShape="0">
                  <a:srgbClr val="000000">
                    <a:alpha val="48627"/>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venir"/>
                  <a:ea typeface="Avenir"/>
                  <a:cs typeface="Avenir"/>
                  <a:sym typeface="Avenir"/>
                </a:endParaRPr>
              </a:p>
            </p:txBody>
          </p:sp>
          <p:sp>
            <p:nvSpPr>
              <p:cNvPr id="382" name="Google Shape;382;g2cdebc45f94_0_57"/>
              <p:cNvSpPr/>
              <p:nvPr/>
            </p:nvSpPr>
            <p:spPr>
              <a:xfrm>
                <a:off x="4059061" y="1153325"/>
                <a:ext cx="693508" cy="1201140"/>
              </a:xfrm>
              <a:custGeom>
                <a:avLst/>
                <a:gdLst/>
                <a:ahLst/>
                <a:cxnLst/>
                <a:rect l="l" t="t" r="r" b="b"/>
                <a:pathLst>
                  <a:path w="10635" h="16697" extrusionOk="0">
                    <a:moveTo>
                      <a:pt x="10635" y="0"/>
                    </a:moveTo>
                    <a:lnTo>
                      <a:pt x="0" y="12722"/>
                    </a:lnTo>
                    <a:lnTo>
                      <a:pt x="10635" y="16697"/>
                    </a:lnTo>
                    <a:close/>
                  </a:path>
                </a:pathLst>
              </a:custGeom>
              <a:solidFill>
                <a:srgbClr val="094B66"/>
              </a:solidFill>
              <a:ln>
                <a:noFill/>
              </a:ln>
              <a:effectLst>
                <a:outerShdw blurRad="485775" dist="133350" dir="1500000" algn="bl" rotWithShape="0">
                  <a:srgbClr val="000000">
                    <a:alpha val="48627"/>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venir"/>
                  <a:ea typeface="Avenir"/>
                  <a:cs typeface="Avenir"/>
                  <a:sym typeface="Avenir"/>
                </a:endParaRPr>
              </a:p>
            </p:txBody>
          </p:sp>
          <p:sp>
            <p:nvSpPr>
              <p:cNvPr id="383" name="Google Shape;383;g2cdebc45f94_0_57"/>
              <p:cNvSpPr/>
              <p:nvPr/>
            </p:nvSpPr>
            <p:spPr>
              <a:xfrm flipH="1">
                <a:off x="4749350" y="1153325"/>
                <a:ext cx="693508" cy="1201140"/>
              </a:xfrm>
              <a:custGeom>
                <a:avLst/>
                <a:gdLst/>
                <a:ahLst/>
                <a:cxnLst/>
                <a:rect l="l" t="t" r="r" b="b"/>
                <a:pathLst>
                  <a:path w="10635" h="16697" extrusionOk="0">
                    <a:moveTo>
                      <a:pt x="10635" y="0"/>
                    </a:moveTo>
                    <a:lnTo>
                      <a:pt x="0" y="12722"/>
                    </a:lnTo>
                    <a:lnTo>
                      <a:pt x="10635" y="16697"/>
                    </a:lnTo>
                    <a:close/>
                  </a:path>
                </a:pathLst>
              </a:custGeom>
              <a:solidFill>
                <a:srgbClr val="094B66"/>
              </a:solidFill>
              <a:ln>
                <a:noFill/>
              </a:ln>
              <a:effectLst>
                <a:outerShdw blurRad="485775" dist="133350" dir="1500000" algn="bl" rotWithShape="0">
                  <a:srgbClr val="000000">
                    <a:alpha val="48627"/>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venir"/>
                  <a:ea typeface="Avenir"/>
                  <a:cs typeface="Avenir"/>
                  <a:sym typeface="Avenir"/>
                </a:endParaRPr>
              </a:p>
            </p:txBody>
          </p:sp>
        </p:grpSp>
      </p:grpSp>
      <p:sp>
        <p:nvSpPr>
          <p:cNvPr id="384" name="Google Shape;384;g2cdebc45f94_0_57"/>
          <p:cNvSpPr txBox="1"/>
          <p:nvPr/>
        </p:nvSpPr>
        <p:spPr>
          <a:xfrm>
            <a:off x="519998" y="1272539"/>
            <a:ext cx="11262428" cy="122578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dk1"/>
                </a:solidFill>
                <a:latin typeface="Arial"/>
                <a:ea typeface="Arial"/>
                <a:cs typeface="Arial"/>
                <a:sym typeface="Arial"/>
              </a:rPr>
              <a:t>Before or during triangulation, you should consider the following when classifying findings: </a:t>
            </a:r>
            <a:endParaRPr sz="2400" b="0" i="0" u="none" strike="noStrike" cap="none">
              <a:solidFill>
                <a:schemeClr val="dk1"/>
              </a:solidFill>
              <a:latin typeface="Arial"/>
              <a:ea typeface="Arial"/>
              <a:cs typeface="Arial"/>
              <a:sym typeface="Arial"/>
            </a:endParaRPr>
          </a:p>
        </p:txBody>
      </p:sp>
      <p:sp>
        <p:nvSpPr>
          <p:cNvPr id="385" name="Google Shape;385;g2cdebc45f94_0_57"/>
          <p:cNvSpPr txBox="1"/>
          <p:nvPr/>
        </p:nvSpPr>
        <p:spPr>
          <a:xfrm>
            <a:off x="631870" y="560794"/>
            <a:ext cx="3340022" cy="459300"/>
          </a:xfrm>
          <a:prstGeom prst="rect">
            <a:avLst/>
          </a:prstGeom>
          <a:noFill/>
          <a:ln>
            <a:noFill/>
          </a:ln>
        </p:spPr>
        <p:txBody>
          <a:bodyPr spcFirstLastPara="1" wrap="square" lIns="0" tIns="0" rIns="0" bIns="0" anchor="t" anchorCtr="0">
            <a:noAutofit/>
          </a:bodyPr>
          <a:lstStyle/>
          <a:p>
            <a:pPr marL="0" marR="0" lvl="0" indent="0" algn="l" rtl="0">
              <a:lnSpc>
                <a:spcPct val="120000"/>
              </a:lnSpc>
              <a:spcBef>
                <a:spcPts val="0"/>
              </a:spcBef>
              <a:spcAft>
                <a:spcPts val="0"/>
              </a:spcAft>
              <a:buNone/>
            </a:pPr>
            <a:r>
              <a:rPr lang="en-US" sz="2800" b="1" i="0" u="none" strike="noStrike" cap="none">
                <a:solidFill>
                  <a:schemeClr val="dk1"/>
                </a:solidFill>
                <a:latin typeface="Arial"/>
                <a:ea typeface="Arial"/>
                <a:cs typeface="Arial"/>
                <a:sym typeface="Arial"/>
              </a:rPr>
              <a:t>Classifying NCs</a:t>
            </a:r>
            <a:endParaRPr sz="2800" b="1"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F8289A1E-A237-44C3-F7DB-619E5E3B5343}"/>
              </a:ext>
            </a:extLst>
          </p:cNvPr>
          <p:cNvSpPr>
            <a:spLocks noGrp="1"/>
          </p:cNvSpPr>
          <p:nvPr>
            <p:ph type="ftr" idx="11"/>
          </p:nvPr>
        </p:nvSpPr>
        <p:spPr/>
        <p:txBody>
          <a:bodyPr/>
          <a:lstStyle/>
          <a:p>
            <a:r>
              <a:rPr lang="en-US"/>
              <a:t>8.3.FSC-CLR-Training_Main-Course_Module-3_V1-0_EN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2" name="Google Shape;392;p51"/>
          <p:cNvSpPr txBox="1">
            <a:spLocks noGrp="1"/>
          </p:cNvSpPr>
          <p:nvPr>
            <p:ph type="ctrTitle" idx="4294967295"/>
          </p:nvPr>
        </p:nvSpPr>
        <p:spPr>
          <a:xfrm>
            <a:off x="443663" y="182033"/>
            <a:ext cx="3486150" cy="825500"/>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chemeClr val="dk1"/>
              </a:buClr>
              <a:buSzPts val="2489"/>
              <a:buFont typeface="Calibri"/>
              <a:buNone/>
            </a:pPr>
            <a:r>
              <a:rPr lang="en-US" sz="2800" b="1" i="0" u="none" strike="noStrike" cap="none">
                <a:solidFill>
                  <a:schemeClr val="dk1"/>
                </a:solidFill>
                <a:latin typeface="Arial"/>
                <a:ea typeface="Arial"/>
                <a:cs typeface="Arial"/>
                <a:sym typeface="Arial"/>
              </a:rPr>
              <a:t>Exercise</a:t>
            </a:r>
            <a:endParaRPr/>
          </a:p>
        </p:txBody>
      </p:sp>
      <p:sp>
        <p:nvSpPr>
          <p:cNvPr id="393" name="Google Shape;393;p51"/>
          <p:cNvSpPr txBox="1"/>
          <p:nvPr/>
        </p:nvSpPr>
        <p:spPr>
          <a:xfrm>
            <a:off x="443662" y="1413934"/>
            <a:ext cx="7652587" cy="304698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400" b="0" i="0" u="none" strike="noStrike" cap="none">
                <a:solidFill>
                  <a:srgbClr val="2B2E2F"/>
                </a:solidFill>
                <a:latin typeface="Arial"/>
                <a:ea typeface="Arial"/>
                <a:cs typeface="Arial"/>
                <a:sym typeface="Arial"/>
              </a:rPr>
              <a:t>During the interviews with workers at "Super Bamboo Inc." one group of workers report the following:</a:t>
            </a:r>
            <a:r>
              <a:rPr lang="en-US" sz="2400" b="0" i="0" u="none" strike="noStrike" cap="none">
                <a:solidFill>
                  <a:srgbClr val="000000"/>
                </a:solidFill>
                <a:latin typeface="Arial"/>
                <a:ea typeface="Arial"/>
                <a:cs typeface="Arial"/>
                <a:sym typeface="Arial"/>
              </a:rPr>
              <a:t>​</a:t>
            </a:r>
            <a:endParaRPr/>
          </a:p>
          <a:p>
            <a:pPr marL="0" marR="0" lvl="0" indent="0" algn="l" rtl="0">
              <a:lnSpc>
                <a:spcPct val="100000"/>
              </a:lnSpc>
              <a:spcBef>
                <a:spcPts val="0"/>
              </a:spcBef>
              <a:spcAft>
                <a:spcPts val="0"/>
              </a:spcAft>
              <a:buNone/>
            </a:pPr>
            <a:r>
              <a:rPr lang="en-US" sz="2400" b="0" i="0" u="none" strike="noStrike" cap="none">
                <a:solidFill>
                  <a:srgbClr val="000000"/>
                </a:solidFill>
                <a:latin typeface="Arial"/>
                <a:ea typeface="Arial"/>
                <a:cs typeface="Arial"/>
                <a:sym typeface="Arial"/>
              </a:rPr>
              <a:t>​</a:t>
            </a:r>
            <a:endParaRPr/>
          </a:p>
          <a:p>
            <a:pPr marL="0" marR="0" lvl="0" indent="0" algn="l" rtl="0">
              <a:lnSpc>
                <a:spcPct val="100000"/>
              </a:lnSpc>
              <a:spcBef>
                <a:spcPts val="0"/>
              </a:spcBef>
              <a:spcAft>
                <a:spcPts val="0"/>
              </a:spcAft>
              <a:buNone/>
            </a:pPr>
            <a:r>
              <a:rPr lang="en-US" sz="2400" b="0" i="0" u="none" strike="noStrike" cap="none">
                <a:solidFill>
                  <a:srgbClr val="2B2E2F"/>
                </a:solidFill>
                <a:latin typeface="Arial"/>
                <a:ea typeface="Arial"/>
                <a:cs typeface="Arial"/>
                <a:sym typeface="Arial"/>
              </a:rPr>
              <a:t>“</a:t>
            </a:r>
            <a:r>
              <a:rPr lang="en-US" sz="2400" b="0" i="1" u="none" strike="noStrike" cap="none">
                <a:solidFill>
                  <a:srgbClr val="2B2E2F"/>
                </a:solidFill>
                <a:latin typeface="Arial"/>
                <a:ea typeface="Arial"/>
                <a:cs typeface="Arial"/>
                <a:sym typeface="Arial"/>
              </a:rPr>
              <a:t>The management does not honor their word. They are not paying the production bonus that they have promised us, and they are frequently obligating us to work overtime. The foreign workers do not complain about it, but we, local workers don’t think this is fair</a:t>
            </a:r>
            <a:r>
              <a:rPr lang="en-US" sz="2400" b="0" i="0" u="none" strike="noStrike" cap="none">
                <a:solidFill>
                  <a:srgbClr val="2B2E2F"/>
                </a:solidFill>
                <a:latin typeface="Arial"/>
                <a:ea typeface="Arial"/>
                <a:cs typeface="Arial"/>
                <a:sym typeface="Arial"/>
              </a:rPr>
              <a:t>!”</a:t>
            </a:r>
            <a:r>
              <a:rPr lang="en-US" sz="2400" b="0" i="0" u="none" strike="noStrike" cap="none">
                <a:solidFill>
                  <a:srgbClr val="000000"/>
                </a:solidFill>
                <a:latin typeface="Arial"/>
                <a:ea typeface="Arial"/>
                <a:cs typeface="Arial"/>
                <a:sym typeface="Arial"/>
              </a:rPr>
              <a:t>​</a:t>
            </a:r>
            <a:endParaRPr/>
          </a:p>
        </p:txBody>
      </p:sp>
      <p:sp>
        <p:nvSpPr>
          <p:cNvPr id="394" name="Google Shape;394;p51"/>
          <p:cNvSpPr/>
          <p:nvPr/>
        </p:nvSpPr>
        <p:spPr>
          <a:xfrm>
            <a:off x="8310472" y="1413934"/>
            <a:ext cx="3437865" cy="4541033"/>
          </a:xfrm>
          <a:prstGeom prst="rect">
            <a:avLst/>
          </a:prstGeom>
          <a:solidFill>
            <a:srgbClr val="D8D8D8"/>
          </a:solidFill>
          <a:ln>
            <a:noFill/>
          </a:ln>
        </p:spPr>
        <p:txBody>
          <a:bodyPr spcFirstLastPara="1" wrap="square" lIns="91425" tIns="45700" rIns="91425" bIns="45700" anchor="ctr" anchorCtr="0">
            <a:noAutofit/>
          </a:bodyPr>
          <a:lstStyle/>
          <a:p>
            <a:pPr marL="469900" marR="0" lvl="0" indent="-317500" algn="l" rtl="0">
              <a:lnSpc>
                <a:spcPct val="100000"/>
              </a:lnSpc>
              <a:spcBef>
                <a:spcPts val="0"/>
              </a:spcBef>
              <a:spcAft>
                <a:spcPts val="0"/>
              </a:spcAft>
              <a:buNone/>
            </a:pPr>
            <a:endParaRPr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2400" b="1" i="0" u="none" strike="noStrike" cap="none">
                <a:solidFill>
                  <a:srgbClr val="000000"/>
                </a:solidFill>
                <a:latin typeface="Arial"/>
                <a:ea typeface="Arial"/>
                <a:cs typeface="Arial"/>
                <a:sym typeface="Arial"/>
              </a:rPr>
              <a:t>Q1. </a:t>
            </a:r>
            <a:r>
              <a:rPr lang="en-US" sz="2400" b="0" i="0" u="none" strike="noStrike" cap="none">
                <a:solidFill>
                  <a:srgbClr val="000000"/>
                </a:solidFill>
                <a:latin typeface="Arial"/>
                <a:ea typeface="Arial"/>
                <a:cs typeface="Arial"/>
                <a:sym typeface="Arial"/>
              </a:rPr>
              <a:t>Given these statements, what other information would you look at to triangulate this information from worker interviews?</a:t>
            </a:r>
            <a:endParaRPr/>
          </a:p>
          <a:p>
            <a:pPr marL="0" marR="0" lvl="0" indent="0" algn="l" rtl="0">
              <a:lnSpc>
                <a:spcPct val="100000"/>
              </a:lnSpc>
              <a:spcBef>
                <a:spcPts val="0"/>
              </a:spcBef>
              <a:spcAft>
                <a:spcPts val="0"/>
              </a:spcAft>
              <a:buNone/>
            </a:pPr>
            <a:endParaRPr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2400" b="1" i="0" u="none" strike="noStrike" cap="none">
                <a:solidFill>
                  <a:srgbClr val="000000"/>
                </a:solidFill>
                <a:latin typeface="Arial"/>
                <a:ea typeface="Arial"/>
                <a:cs typeface="Arial"/>
                <a:sym typeface="Arial"/>
              </a:rPr>
              <a:t>Q2. </a:t>
            </a:r>
            <a:r>
              <a:rPr lang="en-US" sz="2400" b="0" i="0" u="none" strike="noStrike" cap="none">
                <a:solidFill>
                  <a:srgbClr val="000000"/>
                </a:solidFill>
                <a:latin typeface="Arial"/>
                <a:ea typeface="Arial"/>
                <a:cs typeface="Arial"/>
                <a:sym typeface="Arial"/>
              </a:rPr>
              <a:t>Would you interview anyone else as part of this triangulation? Who?</a:t>
            </a:r>
            <a:endParaRPr/>
          </a:p>
          <a:p>
            <a:pPr marL="0" marR="0" lvl="0" indent="0" algn="ctr" rtl="0">
              <a:lnSpc>
                <a:spcPct val="100000"/>
              </a:lnSpc>
              <a:spcBef>
                <a:spcPts val="0"/>
              </a:spcBef>
              <a:spcAft>
                <a:spcPts val="0"/>
              </a:spcAft>
              <a:buNone/>
            </a:pPr>
            <a:endParaRPr sz="2400" b="0" i="0" u="none" strike="noStrike" cap="none">
              <a:solidFill>
                <a:srgbClr val="FFFFFF"/>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80937B9E-F895-8FD0-5814-E7DF9B8E4A3F}"/>
              </a:ext>
            </a:extLst>
          </p:cNvPr>
          <p:cNvSpPr>
            <a:spLocks noGrp="1"/>
          </p:cNvSpPr>
          <p:nvPr>
            <p:ph type="ftr" idx="11"/>
          </p:nvPr>
        </p:nvSpPr>
        <p:spPr/>
        <p:txBody>
          <a:bodyPr/>
          <a:lstStyle/>
          <a:p>
            <a:r>
              <a:rPr lang="en-US"/>
              <a:t>8.3.FSC-CLR-Training_Main-Course_Module-3_V1-0_EN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1" name="Google Shape;401;p8"/>
          <p:cNvSpPr txBox="1">
            <a:spLocks noGrp="1"/>
          </p:cNvSpPr>
          <p:nvPr>
            <p:ph type="ctrTitle" idx="4294967295"/>
          </p:nvPr>
        </p:nvSpPr>
        <p:spPr>
          <a:xfrm>
            <a:off x="612025" y="434778"/>
            <a:ext cx="3486150" cy="825500"/>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chemeClr val="dk1"/>
              </a:buClr>
              <a:buSzPts val="2489"/>
              <a:buFont typeface="Calibri"/>
              <a:buNone/>
            </a:pPr>
            <a:r>
              <a:rPr lang="en-US" sz="2800" b="1" i="0" u="none" strike="noStrike" cap="none">
                <a:solidFill>
                  <a:schemeClr val="dk1"/>
                </a:solidFill>
                <a:latin typeface="Arial"/>
                <a:ea typeface="Arial"/>
                <a:cs typeface="Arial"/>
                <a:sym typeface="Arial"/>
              </a:rPr>
              <a:t>Exercise</a:t>
            </a:r>
            <a:endParaRPr/>
          </a:p>
        </p:txBody>
      </p:sp>
      <p:sp>
        <p:nvSpPr>
          <p:cNvPr id="402" name="Google Shape;402;p8"/>
          <p:cNvSpPr txBox="1"/>
          <p:nvPr/>
        </p:nvSpPr>
        <p:spPr>
          <a:xfrm>
            <a:off x="612025" y="1587120"/>
            <a:ext cx="7079275" cy="3841046"/>
          </a:xfrm>
          <a:prstGeom prst="rect">
            <a:avLst/>
          </a:prstGeom>
          <a:solidFill>
            <a:schemeClr val="lt1"/>
          </a:solidFill>
          <a:ln>
            <a:noFill/>
          </a:ln>
        </p:spPr>
        <p:txBody>
          <a:bodyPr spcFirstLastPara="1" wrap="square" lIns="0" tIns="0" rIns="0" bIns="0" anchor="t" anchorCtr="0">
            <a:normAutofit/>
          </a:bodyPr>
          <a:lstStyle/>
          <a:p>
            <a:pPr marL="0" marR="0" lvl="0" indent="0" algn="l" rtl="0">
              <a:lnSpc>
                <a:spcPct val="100000"/>
              </a:lnSpc>
              <a:spcBef>
                <a:spcPts val="0"/>
              </a:spcBef>
              <a:spcAft>
                <a:spcPts val="0"/>
              </a:spcAft>
              <a:buNone/>
            </a:pPr>
            <a:r>
              <a:rPr lang="en-US" sz="2400" b="0" i="0" u="none" strike="noStrike" cap="none">
                <a:solidFill>
                  <a:srgbClr val="2B2E2F"/>
                </a:solidFill>
                <a:latin typeface="Arial"/>
                <a:ea typeface="Arial"/>
                <a:cs typeface="Arial"/>
                <a:sym typeface="Arial"/>
              </a:rPr>
              <a:t>During the site tour at "Super Bamboo Inc.", you speak with a worker who informed you that she is 13 years old. </a:t>
            </a:r>
            <a:endParaRPr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2B2E2F"/>
              </a:buClr>
              <a:buSzPts val="720"/>
              <a:buFont typeface="Arial"/>
              <a:buNone/>
            </a:pPr>
            <a:endParaRPr sz="2400" b="0" i="0" u="none" strike="noStrike" cap="none">
              <a:solidFill>
                <a:srgbClr val="2B2E2F"/>
              </a:solidFill>
              <a:latin typeface="Arial"/>
              <a:ea typeface="Arial"/>
              <a:cs typeface="Arial"/>
              <a:sym typeface="Arial"/>
            </a:endParaRPr>
          </a:p>
        </p:txBody>
      </p:sp>
      <p:sp>
        <p:nvSpPr>
          <p:cNvPr id="403" name="Google Shape;403;p8"/>
          <p:cNvSpPr txBox="1"/>
          <p:nvPr/>
        </p:nvSpPr>
        <p:spPr>
          <a:xfrm>
            <a:off x="7691300" y="1587120"/>
            <a:ext cx="4269675" cy="3841046"/>
          </a:xfrm>
          <a:prstGeom prst="rect">
            <a:avLst/>
          </a:prstGeom>
          <a:solidFill>
            <a:srgbClr val="D8D8D8"/>
          </a:solid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None/>
            </a:pPr>
            <a:r>
              <a:rPr lang="en-US" sz="2400" b="1" i="0" u="none" strike="noStrike" cap="none">
                <a:solidFill>
                  <a:schemeClr val="dk1"/>
                </a:solidFill>
                <a:latin typeface="Arial"/>
                <a:ea typeface="Arial"/>
                <a:cs typeface="Arial"/>
                <a:sym typeface="Arial"/>
              </a:rPr>
              <a:t>Q1. </a:t>
            </a:r>
            <a:r>
              <a:rPr lang="en-US" sz="2400" b="0" i="0" u="none" strike="noStrike" cap="none">
                <a:solidFill>
                  <a:schemeClr val="dk1"/>
                </a:solidFill>
                <a:latin typeface="Arial"/>
                <a:ea typeface="Arial"/>
                <a:cs typeface="Arial"/>
                <a:sym typeface="Arial"/>
              </a:rPr>
              <a:t>Which FSC CLR is potentially not being conformed with? </a:t>
            </a:r>
            <a:endParaRPr sz="2400" b="0" i="0" u="none" strike="noStrike" cap="none">
              <a:solidFill>
                <a:schemeClr val="dk1"/>
              </a:solidFill>
              <a:latin typeface="Arial"/>
              <a:ea typeface="Arial"/>
              <a:cs typeface="Arial"/>
              <a:sym typeface="Arial"/>
            </a:endParaRPr>
          </a:p>
          <a:p>
            <a:pPr marL="1371600" marR="0" lvl="0" indent="-1219200" algn="l" rtl="0">
              <a:lnSpc>
                <a:spcPct val="120000"/>
              </a:lnSpc>
              <a:spcBef>
                <a:spcPts val="0"/>
              </a:spcBef>
              <a:spcAft>
                <a:spcPts val="0"/>
              </a:spcAft>
              <a:buClr>
                <a:srgbClr val="000000"/>
              </a:buClr>
              <a:buSzPts val="2400"/>
              <a:buFont typeface="Arial"/>
              <a:buNone/>
            </a:pPr>
            <a:endParaRPr sz="2400" b="0" i="0" u="none" strike="noStrike" cap="none">
              <a:solidFill>
                <a:schemeClr val="dk1"/>
              </a:solidFill>
              <a:latin typeface="Arial"/>
              <a:ea typeface="Arial"/>
              <a:cs typeface="Arial"/>
              <a:sym typeface="Arial"/>
            </a:endParaRPr>
          </a:p>
          <a:p>
            <a:pPr marL="0" marR="0" lvl="0" indent="0" algn="l" rtl="0">
              <a:lnSpc>
                <a:spcPct val="120000"/>
              </a:lnSpc>
              <a:spcBef>
                <a:spcPts val="0"/>
              </a:spcBef>
              <a:spcAft>
                <a:spcPts val="0"/>
              </a:spcAft>
              <a:buNone/>
            </a:pPr>
            <a:r>
              <a:rPr lang="en-US" sz="2400" b="1" i="0" u="none" strike="noStrike" cap="none">
                <a:solidFill>
                  <a:schemeClr val="dk1"/>
                </a:solidFill>
                <a:latin typeface="Arial"/>
                <a:ea typeface="Arial"/>
                <a:cs typeface="Arial"/>
                <a:sym typeface="Arial"/>
              </a:rPr>
              <a:t>Q2. </a:t>
            </a:r>
            <a:r>
              <a:rPr lang="en-US" sz="2400" b="0" i="0" u="none" strike="noStrike" cap="none">
                <a:solidFill>
                  <a:schemeClr val="dk1"/>
                </a:solidFill>
                <a:latin typeface="Arial"/>
                <a:ea typeface="Arial"/>
                <a:cs typeface="Arial"/>
                <a:sym typeface="Arial"/>
              </a:rPr>
              <a:t>How would you triangulate this information to confirm if there is a non-conformity??</a:t>
            </a:r>
            <a:endParaRPr sz="2400" b="0"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EE315DFA-A67E-8C84-6422-2385CB471504}"/>
              </a:ext>
            </a:extLst>
          </p:cNvPr>
          <p:cNvSpPr>
            <a:spLocks noGrp="1"/>
          </p:cNvSpPr>
          <p:nvPr>
            <p:ph type="ftr" idx="11"/>
          </p:nvPr>
        </p:nvSpPr>
        <p:spPr/>
        <p:txBody>
          <a:bodyPr/>
          <a:lstStyle/>
          <a:p>
            <a:r>
              <a:rPr lang="en-US"/>
              <a:t>8.3.FSC-CLR-Training_Main-Course_Module-3_V1-0_EN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sp>
        <p:nvSpPr>
          <p:cNvPr id="410" name="Google Shape;410;p52"/>
          <p:cNvSpPr txBox="1"/>
          <p:nvPr/>
        </p:nvSpPr>
        <p:spPr>
          <a:xfrm>
            <a:off x="682963" y="1143364"/>
            <a:ext cx="3113903" cy="759032"/>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None/>
            </a:pPr>
            <a:r>
              <a:rPr lang="en-US" sz="4400" b="1" i="0" u="none" strike="noStrike" cap="none">
                <a:solidFill>
                  <a:schemeClr val="dk1"/>
                </a:solidFill>
                <a:latin typeface="Arial"/>
                <a:ea typeface="Arial"/>
                <a:cs typeface="Arial"/>
                <a:sym typeface="Arial"/>
              </a:rPr>
              <a:t>Module 3.3</a:t>
            </a:r>
            <a:endParaRPr sz="4400" b="1" i="0" u="none" strike="noStrike" cap="none">
              <a:solidFill>
                <a:schemeClr val="dk1"/>
              </a:solidFill>
              <a:latin typeface="Arial"/>
              <a:ea typeface="Arial"/>
              <a:cs typeface="Arial"/>
              <a:sym typeface="Arial"/>
            </a:endParaRPr>
          </a:p>
        </p:txBody>
      </p:sp>
      <p:sp>
        <p:nvSpPr>
          <p:cNvPr id="411" name="Google Shape;411;p52"/>
          <p:cNvSpPr txBox="1"/>
          <p:nvPr/>
        </p:nvSpPr>
        <p:spPr>
          <a:xfrm>
            <a:off x="690113" y="1890623"/>
            <a:ext cx="9328150" cy="1173163"/>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chemeClr val="lt1"/>
              </a:buClr>
              <a:buSzPts val="6000"/>
              <a:buFont typeface="Avenir"/>
              <a:buNone/>
            </a:pPr>
            <a:r>
              <a:rPr lang="en-US" sz="3200" b="0" i="0" u="none" strike="noStrike" cap="none">
                <a:solidFill>
                  <a:schemeClr val="dk1"/>
                </a:solidFill>
                <a:latin typeface="Arial"/>
                <a:ea typeface="Arial"/>
                <a:cs typeface="Arial"/>
                <a:sym typeface="Arial"/>
              </a:rPr>
              <a:t>Interview Techniques</a:t>
            </a:r>
            <a:endParaRPr sz="3200" b="0"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E9C944B9-BC0A-6073-19E1-F7162E79B54A}"/>
              </a:ext>
            </a:extLst>
          </p:cNvPr>
          <p:cNvSpPr>
            <a:spLocks noGrp="1"/>
          </p:cNvSpPr>
          <p:nvPr>
            <p:ph type="ftr" idx="11"/>
          </p:nvPr>
        </p:nvSpPr>
        <p:spPr/>
        <p:txBody>
          <a:bodyPr/>
          <a:lstStyle/>
          <a:p>
            <a:r>
              <a:rPr lang="en-US"/>
              <a:t>8.3.FSC-CLR-Training_Main-Course_Module-3_V1-0_EN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16"/>
        <p:cNvGrpSpPr/>
        <p:nvPr/>
      </p:nvGrpSpPr>
      <p:grpSpPr>
        <a:xfrm>
          <a:off x="0" y="0"/>
          <a:ext cx="0" cy="0"/>
          <a:chOff x="0" y="0"/>
          <a:chExt cx="0" cy="0"/>
        </a:xfrm>
      </p:grpSpPr>
      <p:sp>
        <p:nvSpPr>
          <p:cNvPr id="417" name="Google Shape;417;p10"/>
          <p:cNvSpPr txBox="1">
            <a:spLocks noGrp="1"/>
          </p:cNvSpPr>
          <p:nvPr>
            <p:ph type="ctrTitle" idx="4294967295"/>
          </p:nvPr>
        </p:nvSpPr>
        <p:spPr>
          <a:xfrm>
            <a:off x="945071" y="698201"/>
            <a:ext cx="7560753" cy="72390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Calibri"/>
              <a:buNone/>
            </a:pPr>
            <a:r>
              <a:rPr lang="en-US" sz="4000" b="1" i="0" u="none" strike="noStrike" cap="none">
                <a:solidFill>
                  <a:schemeClr val="dk1"/>
                </a:solidFill>
                <a:latin typeface="Arial"/>
                <a:ea typeface="Arial"/>
                <a:cs typeface="Arial"/>
                <a:sym typeface="Arial"/>
              </a:rPr>
              <a:t>Objectives of this Module</a:t>
            </a:r>
            <a:endParaRPr sz="4400" b="1" i="0" u="none" strike="noStrike" cap="none">
              <a:solidFill>
                <a:schemeClr val="dk1"/>
              </a:solidFill>
              <a:latin typeface="Arial"/>
              <a:ea typeface="Arial"/>
              <a:cs typeface="Arial"/>
              <a:sym typeface="Arial"/>
            </a:endParaRPr>
          </a:p>
        </p:txBody>
      </p:sp>
      <p:sp>
        <p:nvSpPr>
          <p:cNvPr id="418" name="Google Shape;418;p10"/>
          <p:cNvSpPr txBox="1">
            <a:spLocks noGrp="1"/>
          </p:cNvSpPr>
          <p:nvPr>
            <p:ph type="body" idx="4294967295"/>
          </p:nvPr>
        </p:nvSpPr>
        <p:spPr>
          <a:xfrm>
            <a:off x="945071" y="1914824"/>
            <a:ext cx="8839200" cy="3444875"/>
          </a:xfrm>
          <a:prstGeom prst="rect">
            <a:avLst/>
          </a:prstGeom>
          <a:noFill/>
          <a:ln>
            <a:noFill/>
          </a:ln>
        </p:spPr>
        <p:txBody>
          <a:bodyPr spcFirstLastPara="1" wrap="square" lIns="91425" tIns="45700" rIns="91425" bIns="45700" anchor="t" anchorCtr="0">
            <a:normAutofit fontScale="92500" lnSpcReduction="10000"/>
          </a:bodyPr>
          <a:lstStyle/>
          <a:p>
            <a:pPr marL="0" lvl="0" indent="0" algn="l" rtl="0">
              <a:lnSpc>
                <a:spcPct val="90000"/>
              </a:lnSpc>
              <a:spcBef>
                <a:spcPts val="1000"/>
              </a:spcBef>
              <a:spcAft>
                <a:spcPts val="0"/>
              </a:spcAft>
              <a:buSzPct val="94594"/>
              <a:buNone/>
            </a:pPr>
            <a:r>
              <a:rPr lang="en-US" sz="3200">
                <a:solidFill>
                  <a:srgbClr val="000000"/>
                </a:solidFill>
                <a:latin typeface="Arial"/>
                <a:ea typeface="Arial"/>
                <a:cs typeface="Arial"/>
                <a:sym typeface="Arial"/>
              </a:rPr>
              <a:t>This module covers the theory on conducting interviews related to social issues.</a:t>
            </a:r>
            <a:endParaRPr>
              <a:solidFill>
                <a:srgbClr val="000000"/>
              </a:solidFill>
              <a:latin typeface="Arial"/>
              <a:ea typeface="Arial"/>
              <a:cs typeface="Arial"/>
              <a:sym typeface="Arial"/>
            </a:endParaRPr>
          </a:p>
          <a:p>
            <a:pPr marL="0" lvl="0" indent="0" algn="l" rtl="0">
              <a:lnSpc>
                <a:spcPct val="90000"/>
              </a:lnSpc>
              <a:spcBef>
                <a:spcPts val="1000"/>
              </a:spcBef>
              <a:spcAft>
                <a:spcPts val="0"/>
              </a:spcAft>
              <a:buSzPct val="94594"/>
              <a:buNone/>
            </a:pPr>
            <a:endParaRPr sz="3200">
              <a:solidFill>
                <a:srgbClr val="000000"/>
              </a:solidFill>
              <a:latin typeface="Arial"/>
              <a:ea typeface="Arial"/>
              <a:cs typeface="Arial"/>
              <a:sym typeface="Arial"/>
            </a:endParaRPr>
          </a:p>
          <a:p>
            <a:pPr marL="0" lvl="0" indent="0" algn="l" rtl="0">
              <a:lnSpc>
                <a:spcPct val="90000"/>
              </a:lnSpc>
              <a:spcBef>
                <a:spcPts val="1000"/>
              </a:spcBef>
              <a:spcAft>
                <a:spcPts val="0"/>
              </a:spcAft>
              <a:buSzPct val="94594"/>
              <a:buNone/>
            </a:pPr>
            <a:r>
              <a:rPr lang="en-US" sz="3200">
                <a:solidFill>
                  <a:srgbClr val="000000"/>
                </a:solidFill>
                <a:latin typeface="Arial"/>
                <a:ea typeface="Arial"/>
                <a:cs typeface="Arial"/>
                <a:sym typeface="Arial"/>
              </a:rPr>
              <a:t>It will provide best practices and tips for conducting effective management and worker interviews, including how to ask open-ended questions, actively listen to responses, and build rapport with interviewees. </a:t>
            </a:r>
            <a:endParaRPr>
              <a:solidFill>
                <a:srgbClr val="000000"/>
              </a:solidFill>
              <a:latin typeface="Arial"/>
              <a:ea typeface="Arial"/>
              <a:cs typeface="Arial"/>
              <a:sym typeface="Arial"/>
            </a:endParaRPr>
          </a:p>
          <a:p>
            <a:pPr marL="0" lvl="0" indent="0" algn="l" rtl="0">
              <a:lnSpc>
                <a:spcPct val="90000"/>
              </a:lnSpc>
              <a:spcBef>
                <a:spcPts val="1000"/>
              </a:spcBef>
              <a:spcAft>
                <a:spcPts val="0"/>
              </a:spcAft>
              <a:buSzPct val="94594"/>
              <a:buNone/>
            </a:pPr>
            <a:endParaRPr sz="3200">
              <a:solidFill>
                <a:srgbClr val="000000"/>
              </a:solidFill>
              <a:latin typeface="Arial"/>
              <a:ea typeface="Arial"/>
              <a:cs typeface="Arial"/>
              <a:sym typeface="Arial"/>
            </a:endParaRPr>
          </a:p>
          <a:p>
            <a:pPr marL="0" lvl="0" indent="0" algn="l" rtl="0">
              <a:lnSpc>
                <a:spcPct val="90000"/>
              </a:lnSpc>
              <a:spcBef>
                <a:spcPts val="1000"/>
              </a:spcBef>
              <a:spcAft>
                <a:spcPts val="0"/>
              </a:spcAft>
              <a:buSzPct val="94594"/>
              <a:buNone/>
            </a:pPr>
            <a:endParaRPr sz="3200">
              <a:solidFill>
                <a:srgbClr val="000000"/>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E393D121-E61B-302E-A21F-D1BF79DB9E40}"/>
              </a:ext>
            </a:extLst>
          </p:cNvPr>
          <p:cNvSpPr>
            <a:spLocks noGrp="1"/>
          </p:cNvSpPr>
          <p:nvPr>
            <p:ph type="ftr" idx="11"/>
          </p:nvPr>
        </p:nvSpPr>
        <p:spPr/>
        <p:txBody>
          <a:bodyPr/>
          <a:lstStyle/>
          <a:p>
            <a:r>
              <a:rPr lang="en-US"/>
              <a:t>8.3.FSC-CLR-Training_Main-Course_Module-3_V1-0_EN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pic>
        <p:nvPicPr>
          <p:cNvPr id="425" name="Google Shape;425;g2e8cf78d5bc_0_1409"/>
          <p:cNvPicPr preferRelativeResize="0"/>
          <p:nvPr/>
        </p:nvPicPr>
        <p:blipFill rotWithShape="1">
          <a:blip r:embed="rId3">
            <a:alphaModFix amt="20000"/>
          </a:blip>
          <a:srcRect/>
          <a:stretch/>
        </p:blipFill>
        <p:spPr>
          <a:xfrm>
            <a:off x="0" y="156725"/>
            <a:ext cx="5820738" cy="6010525"/>
          </a:xfrm>
          <a:prstGeom prst="rect">
            <a:avLst/>
          </a:prstGeom>
          <a:noFill/>
          <a:ln>
            <a:noFill/>
          </a:ln>
        </p:spPr>
      </p:pic>
      <p:pic>
        <p:nvPicPr>
          <p:cNvPr id="426" name="Google Shape;426;g2e8cf78d5bc_0_1409"/>
          <p:cNvPicPr preferRelativeResize="0"/>
          <p:nvPr/>
        </p:nvPicPr>
        <p:blipFill rotWithShape="1">
          <a:blip r:embed="rId4">
            <a:alphaModFix amt="20000"/>
          </a:blip>
          <a:srcRect/>
          <a:stretch/>
        </p:blipFill>
        <p:spPr>
          <a:xfrm>
            <a:off x="5156144" y="711732"/>
            <a:ext cx="5283256" cy="5455518"/>
          </a:xfrm>
          <a:prstGeom prst="rect">
            <a:avLst/>
          </a:prstGeom>
          <a:noFill/>
          <a:ln>
            <a:noFill/>
          </a:ln>
        </p:spPr>
      </p:pic>
      <p:sp>
        <p:nvSpPr>
          <p:cNvPr id="427" name="Google Shape;427;g2e8cf78d5bc_0_1409"/>
          <p:cNvSpPr txBox="1"/>
          <p:nvPr/>
        </p:nvSpPr>
        <p:spPr>
          <a:xfrm>
            <a:off x="500911" y="566470"/>
            <a:ext cx="4188828" cy="4752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2500"/>
              <a:buFont typeface="Arial"/>
              <a:buNone/>
            </a:pPr>
            <a:r>
              <a:rPr lang="en-US" sz="2800" b="1" i="0" u="none" strike="noStrike" cap="none">
                <a:solidFill>
                  <a:schemeClr val="dk1"/>
                </a:solidFill>
                <a:latin typeface="Arial"/>
                <a:ea typeface="Arial"/>
                <a:cs typeface="Arial"/>
                <a:sym typeface="Arial"/>
              </a:rPr>
              <a:t>What is an interview?</a:t>
            </a:r>
            <a:endParaRPr sz="2800" b="1" i="0" u="none" strike="noStrike" cap="none">
              <a:solidFill>
                <a:schemeClr val="dk1"/>
              </a:solidFill>
              <a:latin typeface="Arial"/>
              <a:ea typeface="Arial"/>
              <a:cs typeface="Arial"/>
              <a:sym typeface="Arial"/>
            </a:endParaRPr>
          </a:p>
        </p:txBody>
      </p:sp>
      <p:sp>
        <p:nvSpPr>
          <p:cNvPr id="428" name="Google Shape;428;g2e8cf78d5bc_0_1409"/>
          <p:cNvSpPr txBox="1"/>
          <p:nvPr/>
        </p:nvSpPr>
        <p:spPr>
          <a:xfrm>
            <a:off x="437754" y="1178682"/>
            <a:ext cx="7364951" cy="261343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300"/>
              </a:spcBef>
              <a:spcAft>
                <a:spcPts val="0"/>
              </a:spcAft>
              <a:buClr>
                <a:srgbClr val="000000"/>
              </a:buClr>
              <a:buSzPts val="1500"/>
              <a:buFont typeface="Arial"/>
              <a:buNone/>
            </a:pPr>
            <a:r>
              <a:rPr lang="en-US" sz="2400" b="0" i="0" u="none" strike="noStrike" cap="none">
                <a:solidFill>
                  <a:schemeClr val="dk1"/>
                </a:solidFill>
                <a:latin typeface="Arial"/>
                <a:ea typeface="Arial"/>
                <a:cs typeface="Arial"/>
                <a:sym typeface="Arial"/>
              </a:rPr>
              <a:t>An </a:t>
            </a:r>
            <a:r>
              <a:rPr lang="en-US" sz="2400" b="1" i="0" u="none" strike="noStrike" cap="none">
                <a:solidFill>
                  <a:schemeClr val="dk1"/>
                </a:solidFill>
                <a:latin typeface="Arial"/>
                <a:ea typeface="Arial"/>
                <a:cs typeface="Arial"/>
                <a:sym typeface="Arial"/>
              </a:rPr>
              <a:t>interview</a:t>
            </a:r>
            <a:r>
              <a:rPr lang="en-US" sz="2400" b="0" i="0" u="none" strike="noStrike" cap="none">
                <a:solidFill>
                  <a:schemeClr val="dk1"/>
                </a:solidFill>
                <a:latin typeface="Arial"/>
                <a:ea typeface="Arial"/>
                <a:cs typeface="Arial"/>
                <a:sym typeface="Arial"/>
              </a:rPr>
              <a:t> is a question-and-answer session designed to elicit information. (</a:t>
            </a:r>
            <a:r>
              <a:rPr lang="en-US" sz="2400" b="0" i="1" u="none" strike="noStrike" cap="none">
                <a:solidFill>
                  <a:schemeClr val="dk1"/>
                </a:solidFill>
                <a:latin typeface="Arial"/>
                <a:ea typeface="Arial"/>
                <a:cs typeface="Arial"/>
                <a:sym typeface="Arial"/>
              </a:rPr>
              <a:t>ISO 19011; A.17)</a:t>
            </a:r>
            <a:endParaRPr sz="2400" b="0" i="1" u="none" strike="noStrike" cap="none">
              <a:solidFill>
                <a:schemeClr val="dk1"/>
              </a:solidFill>
              <a:latin typeface="Arial"/>
              <a:ea typeface="Arial"/>
              <a:cs typeface="Arial"/>
              <a:sym typeface="Arial"/>
            </a:endParaRPr>
          </a:p>
          <a:p>
            <a:pPr marL="0" marR="0" lvl="0" indent="0" algn="l" rtl="0">
              <a:lnSpc>
                <a:spcPct val="100000"/>
              </a:lnSpc>
              <a:spcBef>
                <a:spcPts val="300"/>
              </a:spcBef>
              <a:spcAft>
                <a:spcPts val="0"/>
              </a:spcAft>
              <a:buClr>
                <a:srgbClr val="000000"/>
              </a:buClr>
              <a:buSzPts val="1500"/>
              <a:buFont typeface="Arial"/>
              <a:buNone/>
            </a:pP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300"/>
              </a:spcBef>
              <a:spcAft>
                <a:spcPts val="0"/>
              </a:spcAft>
              <a:buClr>
                <a:srgbClr val="000000"/>
              </a:buClr>
              <a:buSzPts val="1500"/>
              <a:buFont typeface="Arial"/>
              <a:buNone/>
            </a:pPr>
            <a:r>
              <a:rPr lang="en-US" sz="2400" b="0" i="0" u="none" strike="noStrike" cap="none">
                <a:solidFill>
                  <a:schemeClr val="dk1"/>
                </a:solidFill>
                <a:latin typeface="Arial"/>
                <a:ea typeface="Arial"/>
                <a:cs typeface="Arial"/>
                <a:sym typeface="Arial"/>
              </a:rPr>
              <a:t>The interview differs from an ordinary conversation.</a:t>
            </a: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300"/>
              </a:spcBef>
              <a:spcAft>
                <a:spcPts val="300"/>
              </a:spcAft>
              <a:buNone/>
            </a:pPr>
            <a:r>
              <a:rPr lang="en-US" sz="2400" b="0" i="0" u="none" strike="noStrike" cap="none">
                <a:solidFill>
                  <a:schemeClr val="dk1"/>
                </a:solidFill>
                <a:latin typeface="Arial"/>
                <a:ea typeface="Arial"/>
                <a:cs typeface="Arial"/>
                <a:sym typeface="Arial"/>
              </a:rPr>
              <a:t>It is semi-structured — not free-form — and is designed for a purpose.</a:t>
            </a:r>
            <a:endParaRPr sz="2400" b="0" i="0" u="none" strike="noStrike" cap="none">
              <a:solidFill>
                <a:schemeClr val="dk1"/>
              </a:solidFill>
              <a:latin typeface="Arial"/>
              <a:ea typeface="Arial"/>
              <a:cs typeface="Arial"/>
              <a:sym typeface="Arial"/>
            </a:endParaRPr>
          </a:p>
        </p:txBody>
      </p:sp>
      <p:sp>
        <p:nvSpPr>
          <p:cNvPr id="429" name="Google Shape;429;g2e8cf78d5bc_0_1409"/>
          <p:cNvSpPr txBox="1"/>
          <p:nvPr/>
        </p:nvSpPr>
        <p:spPr>
          <a:xfrm>
            <a:off x="384504" y="3910275"/>
            <a:ext cx="4502899" cy="1292631"/>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US" sz="2400" b="0" i="1" u="none" strike="noStrike" cap="none">
                <a:solidFill>
                  <a:schemeClr val="dk1"/>
                </a:solidFill>
                <a:latin typeface="Arial"/>
                <a:ea typeface="Arial"/>
                <a:cs typeface="Arial"/>
                <a:sym typeface="Arial"/>
              </a:rPr>
              <a:t>But note that all conversations during the audit are also sources of information. </a:t>
            </a:r>
            <a:endParaRPr sz="2400" b="0" i="1" u="none" strike="noStrike" cap="none">
              <a:solidFill>
                <a:schemeClr val="dk1"/>
              </a:solidFill>
              <a:latin typeface="Arial"/>
              <a:ea typeface="Arial"/>
              <a:cs typeface="Arial"/>
              <a:sym typeface="Arial"/>
            </a:endParaRPr>
          </a:p>
        </p:txBody>
      </p:sp>
      <p:sp>
        <p:nvSpPr>
          <p:cNvPr id="430" name="Google Shape;430;g2e8cf78d5bc_0_1409"/>
          <p:cNvSpPr txBox="1"/>
          <p:nvPr/>
        </p:nvSpPr>
        <p:spPr>
          <a:xfrm>
            <a:off x="6371263" y="3541701"/>
            <a:ext cx="5142957" cy="2646848"/>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en-US" sz="2000" b="1" i="0" u="sng" strike="noStrike" cap="none">
                <a:solidFill>
                  <a:schemeClr val="dk1"/>
                </a:solidFill>
                <a:latin typeface="Arial"/>
                <a:ea typeface="Arial"/>
                <a:cs typeface="Arial"/>
                <a:sym typeface="Arial"/>
              </a:rPr>
              <a:t>FSC-STD-20-011 v4.2 cl 2.6 c): </a:t>
            </a:r>
            <a:r>
              <a:rPr lang="en-US" sz="2000" b="0" i="0" u="none" strike="noStrike" cap="none">
                <a:solidFill>
                  <a:schemeClr val="dk1"/>
                </a:solidFill>
                <a:latin typeface="Arial"/>
                <a:ea typeface="Arial"/>
                <a:cs typeface="Arial"/>
                <a:sym typeface="Arial"/>
              </a:rPr>
              <a:t>as a minimum, interviews shall be conducted to verify training measures and understanding of individual responsibilities at different locations across the operation under evaluation;  </a:t>
            </a:r>
            <a:br>
              <a:rPr lang="en-US" sz="2000" b="0" i="0" u="none" strike="noStrike" cap="none">
                <a:solidFill>
                  <a:schemeClr val="dk1"/>
                </a:solidFill>
                <a:latin typeface="Arial"/>
                <a:ea typeface="Arial"/>
                <a:cs typeface="Arial"/>
                <a:sym typeface="Arial"/>
              </a:rPr>
            </a:br>
            <a:endParaRPr sz="2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r>
              <a:rPr lang="en-US" sz="2000" b="0" i="0" u="none" strike="noStrike" cap="none">
                <a:solidFill>
                  <a:schemeClr val="dk1"/>
                </a:solidFill>
                <a:latin typeface="Arial"/>
                <a:ea typeface="Arial"/>
                <a:cs typeface="Arial"/>
                <a:sym typeface="Arial"/>
              </a:rPr>
              <a:t>See also FSC-STD-20-011v4.2 cl 11.3) </a:t>
            </a:r>
            <a:endParaRPr/>
          </a:p>
        </p:txBody>
      </p:sp>
      <p:pic>
        <p:nvPicPr>
          <p:cNvPr id="431" name="Google Shape;431;g2e8cf78d5bc_0_1409"/>
          <p:cNvPicPr preferRelativeResize="0"/>
          <p:nvPr/>
        </p:nvPicPr>
        <p:blipFill rotWithShape="1">
          <a:blip r:embed="rId5">
            <a:alphaModFix/>
          </a:blip>
          <a:srcRect/>
          <a:stretch/>
        </p:blipFill>
        <p:spPr>
          <a:xfrm rot="-1691430">
            <a:off x="8625218" y="797132"/>
            <a:ext cx="2618372" cy="1844953"/>
          </a:xfrm>
          <a:prstGeom prst="rect">
            <a:avLst/>
          </a:prstGeom>
          <a:noFill/>
          <a:ln>
            <a:noFill/>
          </a:ln>
        </p:spPr>
      </p:pic>
      <p:sp>
        <p:nvSpPr>
          <p:cNvPr id="2" name="Footer Placeholder 1">
            <a:extLst>
              <a:ext uri="{FF2B5EF4-FFF2-40B4-BE49-F238E27FC236}">
                <a16:creationId xmlns:a16="http://schemas.microsoft.com/office/drawing/2014/main" id="{EFFCF740-A23B-CD06-53E3-F9FA8E648EC1}"/>
              </a:ext>
            </a:extLst>
          </p:cNvPr>
          <p:cNvSpPr>
            <a:spLocks noGrp="1"/>
          </p:cNvSpPr>
          <p:nvPr>
            <p:ph type="ftr" idx="11"/>
          </p:nvPr>
        </p:nvSpPr>
        <p:spPr/>
        <p:txBody>
          <a:bodyPr/>
          <a:lstStyle/>
          <a:p>
            <a:r>
              <a:rPr lang="en-US"/>
              <a:t>8.3.FSC-CLR-Training_Main-Course_Module-3_V1-0_EN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8" name="Google Shape;438;p53"/>
          <p:cNvSpPr txBox="1">
            <a:spLocks noGrp="1"/>
          </p:cNvSpPr>
          <p:nvPr>
            <p:ph type="ctrTitle" idx="4294967295"/>
          </p:nvPr>
        </p:nvSpPr>
        <p:spPr>
          <a:xfrm>
            <a:off x="712517" y="483259"/>
            <a:ext cx="8612457" cy="687388"/>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2800" b="1" i="0" u="none" strike="noStrike" cap="none">
                <a:solidFill>
                  <a:schemeClr val="dk1"/>
                </a:solidFill>
                <a:latin typeface="Arial"/>
                <a:ea typeface="Arial"/>
                <a:cs typeface="Arial"/>
                <a:sym typeface="Arial"/>
              </a:rPr>
              <a:t>Discussions from Pre-reading material</a:t>
            </a:r>
            <a:endParaRPr/>
          </a:p>
        </p:txBody>
      </p:sp>
      <p:sp>
        <p:nvSpPr>
          <p:cNvPr id="439" name="Google Shape;439;p53"/>
          <p:cNvSpPr txBox="1"/>
          <p:nvPr/>
        </p:nvSpPr>
        <p:spPr>
          <a:xfrm>
            <a:off x="797517" y="1791619"/>
            <a:ext cx="8209914" cy="658409"/>
          </a:xfrm>
          <a:prstGeom prst="rect">
            <a:avLst/>
          </a:prstGeom>
          <a:noFill/>
          <a:ln>
            <a:noFill/>
          </a:ln>
        </p:spPr>
        <p:txBody>
          <a:bodyPr spcFirstLastPara="1" wrap="square" lIns="0" tIns="0" rIns="0" bIns="0" anchor="t" anchorCtr="0">
            <a:normAutofit/>
          </a:bodyPr>
          <a:lstStyle/>
          <a:p>
            <a:pPr marL="0" marR="0" lvl="0" indent="0" algn="l" rtl="0">
              <a:lnSpc>
                <a:spcPct val="120000"/>
              </a:lnSpc>
              <a:spcBef>
                <a:spcPts val="0"/>
              </a:spcBef>
              <a:spcAft>
                <a:spcPts val="0"/>
              </a:spcAft>
              <a:buNone/>
            </a:pPr>
            <a:r>
              <a:rPr lang="en-US" sz="3200" b="0" i="0" u="none" strike="noStrike" cap="none">
                <a:solidFill>
                  <a:schemeClr val="dk1"/>
                </a:solidFill>
                <a:latin typeface="Arial"/>
                <a:ea typeface="Arial"/>
                <a:cs typeface="Arial"/>
                <a:sym typeface="Arial"/>
              </a:rPr>
              <a:t>Qualities of an effective interviewer</a:t>
            </a:r>
            <a:endParaRPr sz="3200" b="0" i="0" u="none" strike="noStrike" cap="none">
              <a:solidFill>
                <a:schemeClr val="dk1"/>
              </a:solidFill>
              <a:latin typeface="Arial"/>
              <a:ea typeface="Arial"/>
              <a:cs typeface="Arial"/>
              <a:sym typeface="Arial"/>
            </a:endParaRPr>
          </a:p>
        </p:txBody>
      </p:sp>
      <p:sp>
        <p:nvSpPr>
          <p:cNvPr id="440" name="Google Shape;440;p53"/>
          <p:cNvSpPr txBox="1"/>
          <p:nvPr/>
        </p:nvSpPr>
        <p:spPr>
          <a:xfrm>
            <a:off x="712517" y="3071001"/>
            <a:ext cx="11041333" cy="22467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800" b="1" i="0" u="none" strike="noStrike" cap="none">
                <a:solidFill>
                  <a:schemeClr val="dk1"/>
                </a:solidFill>
                <a:latin typeface="Arial"/>
                <a:ea typeface="Arial"/>
                <a:cs typeface="Arial"/>
                <a:sym typeface="Arial"/>
              </a:rPr>
              <a:t>Q1. </a:t>
            </a:r>
            <a:r>
              <a:rPr lang="en-US" sz="2800" b="0" i="0" u="none" strike="noStrike" cap="none">
                <a:solidFill>
                  <a:schemeClr val="dk1"/>
                </a:solidFill>
                <a:latin typeface="Arial"/>
                <a:ea typeface="Arial"/>
                <a:cs typeface="Arial"/>
                <a:sym typeface="Arial"/>
              </a:rPr>
              <a:t>What are some of the traits and interpersonal skills of a good interviewer?</a:t>
            </a:r>
            <a:endParaRPr/>
          </a:p>
          <a:p>
            <a:pPr marL="0" marR="0" lvl="0" indent="0" algn="l" rtl="0">
              <a:lnSpc>
                <a:spcPct val="100000"/>
              </a:lnSpc>
              <a:spcBef>
                <a:spcPts val="0"/>
              </a:spcBef>
              <a:spcAft>
                <a:spcPts val="0"/>
              </a:spcAft>
              <a:buNone/>
            </a:pPr>
            <a:endParaRPr sz="2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r>
              <a:rPr lang="en-US" sz="2800" b="1" i="0" u="none" strike="noStrike" cap="none">
                <a:solidFill>
                  <a:schemeClr val="dk1"/>
                </a:solidFill>
                <a:latin typeface="Arial"/>
                <a:ea typeface="Arial"/>
                <a:cs typeface="Arial"/>
                <a:sym typeface="Arial"/>
              </a:rPr>
              <a:t>Q2. </a:t>
            </a:r>
            <a:r>
              <a:rPr lang="en-US" sz="2800" b="0" i="0" u="none" strike="noStrike" cap="none">
                <a:solidFill>
                  <a:schemeClr val="dk1"/>
                </a:solidFill>
                <a:latin typeface="Arial"/>
                <a:ea typeface="Arial"/>
                <a:cs typeface="Arial"/>
                <a:sym typeface="Arial"/>
              </a:rPr>
              <a:t>What additional skills are needed for conducting FSC CLR audits?</a:t>
            </a:r>
            <a:endParaRPr/>
          </a:p>
        </p:txBody>
      </p:sp>
      <p:sp>
        <p:nvSpPr>
          <p:cNvPr id="2" name="Footer Placeholder 1">
            <a:extLst>
              <a:ext uri="{FF2B5EF4-FFF2-40B4-BE49-F238E27FC236}">
                <a16:creationId xmlns:a16="http://schemas.microsoft.com/office/drawing/2014/main" id="{DD390AD4-4097-62C8-84DD-BBE12B6D4B20}"/>
              </a:ext>
            </a:extLst>
          </p:cNvPr>
          <p:cNvSpPr>
            <a:spLocks noGrp="1"/>
          </p:cNvSpPr>
          <p:nvPr>
            <p:ph type="ftr" idx="11"/>
          </p:nvPr>
        </p:nvSpPr>
        <p:spPr/>
        <p:txBody>
          <a:bodyPr/>
          <a:lstStyle/>
          <a:p>
            <a:r>
              <a:rPr lang="en-US"/>
              <a:t>8.3.FSC-CLR-Training_Main-Course_Module-3_V1-0_EN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1" name="Google Shape;251;p3"/>
          <p:cNvSpPr txBox="1">
            <a:spLocks noGrp="1"/>
          </p:cNvSpPr>
          <p:nvPr>
            <p:ph type="ctrTitle" idx="4294967295"/>
          </p:nvPr>
        </p:nvSpPr>
        <p:spPr>
          <a:xfrm>
            <a:off x="598997" y="1268801"/>
            <a:ext cx="10466357" cy="4087903"/>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Calibri"/>
              <a:buNone/>
            </a:pPr>
            <a:r>
              <a:rPr lang="en-US" sz="3200" b="0" i="0" u="none" strike="noStrike" cap="none">
                <a:solidFill>
                  <a:schemeClr val="dk1"/>
                </a:solidFill>
                <a:latin typeface="Arial"/>
                <a:ea typeface="Arial"/>
                <a:cs typeface="Arial"/>
                <a:sym typeface="Arial"/>
              </a:rPr>
              <a:t>This module provides guidance and best practices on social auditing in relation to auditing FSC CLRs.</a:t>
            </a:r>
            <a:br>
              <a:rPr lang="en-US" sz="3200" b="0" i="0" u="none" strike="noStrike" cap="none">
                <a:solidFill>
                  <a:schemeClr val="dk1"/>
                </a:solidFill>
                <a:latin typeface="Arial"/>
                <a:ea typeface="Arial"/>
                <a:cs typeface="Arial"/>
                <a:sym typeface="Arial"/>
              </a:rPr>
            </a:br>
            <a:br>
              <a:rPr lang="en-US" sz="3200" b="0" i="0" u="none" strike="noStrike" cap="none">
                <a:solidFill>
                  <a:schemeClr val="dk1"/>
                </a:solidFill>
                <a:latin typeface="Arial"/>
                <a:ea typeface="Arial"/>
                <a:cs typeface="Arial"/>
                <a:sym typeface="Arial"/>
              </a:rPr>
            </a:br>
            <a:br>
              <a:rPr lang="en-US" sz="3200" b="0"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The module covers 3 key sections: </a:t>
            </a:r>
            <a:br>
              <a:rPr lang="en-US" sz="2400" b="0" i="0" u="none" strike="noStrike" cap="none">
                <a:solidFill>
                  <a:schemeClr val="dk1"/>
                </a:solidFill>
                <a:latin typeface="Arial"/>
                <a:ea typeface="Arial"/>
                <a:cs typeface="Arial"/>
                <a:sym typeface="Arial"/>
              </a:rPr>
            </a:br>
            <a:r>
              <a:rPr lang="en-US" sz="2400" b="0" i="1" u="none" strike="noStrike" cap="none">
                <a:solidFill>
                  <a:schemeClr val="dk1"/>
                </a:solidFill>
                <a:latin typeface="Arial"/>
                <a:ea typeface="Arial"/>
                <a:cs typeface="Arial"/>
                <a:sym typeface="Arial"/>
              </a:rPr>
              <a:t>3.1 – Audit Planning</a:t>
            </a:r>
            <a:br>
              <a:rPr lang="en-US" sz="2400" b="0" i="1" u="none" strike="noStrike" cap="none">
                <a:solidFill>
                  <a:schemeClr val="dk1"/>
                </a:solidFill>
                <a:latin typeface="Arial"/>
                <a:ea typeface="Arial"/>
                <a:cs typeface="Arial"/>
                <a:sym typeface="Arial"/>
              </a:rPr>
            </a:br>
            <a:r>
              <a:rPr lang="en-US" sz="2400" b="0" i="1" u="none" strike="noStrike" cap="none">
                <a:solidFill>
                  <a:schemeClr val="dk1"/>
                </a:solidFill>
                <a:latin typeface="Arial"/>
                <a:ea typeface="Arial"/>
                <a:cs typeface="Arial"/>
                <a:sym typeface="Arial"/>
              </a:rPr>
              <a:t>3.2 – Objective Evidence and Triangulation</a:t>
            </a:r>
            <a:br>
              <a:rPr lang="en-US" sz="2400" b="0" i="1" u="none" strike="noStrike" cap="none">
                <a:solidFill>
                  <a:schemeClr val="dk1"/>
                </a:solidFill>
                <a:latin typeface="Arial"/>
                <a:ea typeface="Arial"/>
                <a:cs typeface="Arial"/>
                <a:sym typeface="Arial"/>
              </a:rPr>
            </a:br>
            <a:r>
              <a:rPr lang="en-US" sz="2400" b="0" i="1" u="none" strike="noStrike" cap="none">
                <a:solidFill>
                  <a:schemeClr val="dk1"/>
                </a:solidFill>
                <a:latin typeface="Arial"/>
                <a:ea typeface="Arial"/>
                <a:cs typeface="Arial"/>
                <a:sym typeface="Arial"/>
              </a:rPr>
              <a:t>3.3 – Interview techniques</a:t>
            </a:r>
            <a:endParaRPr sz="2400" b="0" i="1"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2843F1A8-0FF8-FC0A-AD19-307245D5E5C9}"/>
              </a:ext>
            </a:extLst>
          </p:cNvPr>
          <p:cNvSpPr>
            <a:spLocks noGrp="1"/>
          </p:cNvSpPr>
          <p:nvPr>
            <p:ph type="ftr" idx="11"/>
          </p:nvPr>
        </p:nvSpPr>
        <p:spPr/>
        <p:txBody>
          <a:bodyPr/>
          <a:lstStyle/>
          <a:p>
            <a:r>
              <a:rPr lang="en-US"/>
              <a:t>8.3.FSC-CLR-Training_Main-Course_Module-3_V1-0_EN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45"/>
        <p:cNvGrpSpPr/>
        <p:nvPr/>
      </p:nvGrpSpPr>
      <p:grpSpPr>
        <a:xfrm>
          <a:off x="0" y="0"/>
          <a:ext cx="0" cy="0"/>
          <a:chOff x="0" y="0"/>
          <a:chExt cx="0" cy="0"/>
        </a:xfrm>
      </p:grpSpPr>
      <p:sp>
        <p:nvSpPr>
          <p:cNvPr id="447" name="Google Shape;447;g2e8cf78d5bc_0_1983"/>
          <p:cNvSpPr txBox="1">
            <a:spLocks noGrp="1"/>
          </p:cNvSpPr>
          <p:nvPr>
            <p:ph type="ctrTitle" idx="4294967295"/>
          </p:nvPr>
        </p:nvSpPr>
        <p:spPr>
          <a:xfrm>
            <a:off x="841829" y="656782"/>
            <a:ext cx="7626350" cy="687388"/>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2800" b="1" i="0" u="none" strike="noStrike" cap="none">
                <a:solidFill>
                  <a:schemeClr val="dk1"/>
                </a:solidFill>
                <a:latin typeface="Arial"/>
                <a:ea typeface="Arial"/>
                <a:cs typeface="Arial"/>
                <a:sym typeface="Arial"/>
              </a:rPr>
              <a:t>Discussions from Pre-reading material</a:t>
            </a:r>
            <a:endParaRPr/>
          </a:p>
        </p:txBody>
      </p:sp>
      <p:sp>
        <p:nvSpPr>
          <p:cNvPr id="448" name="Google Shape;448;g2e8cf78d5bc_0_1983"/>
          <p:cNvSpPr txBox="1"/>
          <p:nvPr/>
        </p:nvSpPr>
        <p:spPr>
          <a:xfrm>
            <a:off x="841829" y="2070576"/>
            <a:ext cx="6125198" cy="600900"/>
          </a:xfrm>
          <a:prstGeom prst="rect">
            <a:avLst/>
          </a:prstGeom>
          <a:noFill/>
          <a:ln>
            <a:noFill/>
          </a:ln>
        </p:spPr>
        <p:txBody>
          <a:bodyPr spcFirstLastPara="1" wrap="square" lIns="0" tIns="0" rIns="0" bIns="0" anchor="t" anchorCtr="0">
            <a:normAutofit/>
          </a:bodyPr>
          <a:lstStyle/>
          <a:p>
            <a:pPr marL="0" marR="0" lvl="0" indent="0" algn="l" rtl="0">
              <a:lnSpc>
                <a:spcPct val="120000"/>
              </a:lnSpc>
              <a:spcBef>
                <a:spcPts val="0"/>
              </a:spcBef>
              <a:spcAft>
                <a:spcPts val="0"/>
              </a:spcAft>
              <a:buClr>
                <a:srgbClr val="000000"/>
              </a:buClr>
              <a:buSzPts val="2500"/>
              <a:buFont typeface="Arial"/>
              <a:buNone/>
            </a:pPr>
            <a:r>
              <a:rPr lang="en-US" sz="2400" b="0" i="0" u="none" strike="noStrike" cap="none">
                <a:solidFill>
                  <a:schemeClr val="dk1"/>
                </a:solidFill>
                <a:latin typeface="Arial"/>
                <a:ea typeface="Arial"/>
                <a:cs typeface="Arial"/>
                <a:sym typeface="Arial"/>
              </a:rPr>
              <a:t>Base Procedure for Interviews</a:t>
            </a:r>
            <a:endParaRPr sz="2400" b="0" i="0" u="none" strike="noStrike" cap="none">
              <a:solidFill>
                <a:schemeClr val="dk1"/>
              </a:solidFill>
              <a:latin typeface="Arial"/>
              <a:ea typeface="Arial"/>
              <a:cs typeface="Arial"/>
              <a:sym typeface="Arial"/>
            </a:endParaRPr>
          </a:p>
        </p:txBody>
      </p:sp>
      <p:sp>
        <p:nvSpPr>
          <p:cNvPr id="449" name="Google Shape;449;g2e8cf78d5bc_0_1983"/>
          <p:cNvSpPr txBox="1"/>
          <p:nvPr/>
        </p:nvSpPr>
        <p:spPr>
          <a:xfrm>
            <a:off x="841829" y="3209526"/>
            <a:ext cx="10511971" cy="23083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400" b="1" i="0" u="none" strike="noStrike" cap="none">
                <a:solidFill>
                  <a:schemeClr val="dk1"/>
                </a:solidFill>
                <a:latin typeface="Arial"/>
                <a:ea typeface="Arial"/>
                <a:cs typeface="Arial"/>
                <a:sym typeface="Arial"/>
              </a:rPr>
              <a:t>Exercise: </a:t>
            </a:r>
            <a:r>
              <a:rPr lang="en-US" sz="2400" b="0" i="0" u="none" strike="noStrike" cap="none">
                <a:solidFill>
                  <a:schemeClr val="dk1"/>
                </a:solidFill>
                <a:latin typeface="Arial"/>
                <a:ea typeface="Arial"/>
                <a:cs typeface="Arial"/>
                <a:sym typeface="Arial"/>
              </a:rPr>
              <a:t>Provide two (2)  important elements to consider at each of the following stages of an interview: </a:t>
            </a:r>
            <a:endParaRPr/>
          </a:p>
          <a:p>
            <a:pPr marL="0" marR="0" lvl="0" indent="0" algn="l" rtl="0">
              <a:lnSpc>
                <a:spcPct val="100000"/>
              </a:lnSpc>
              <a:spcBef>
                <a:spcPts val="0"/>
              </a:spcBef>
              <a:spcAft>
                <a:spcPts val="0"/>
              </a:spcAft>
              <a:buNone/>
            </a:pPr>
            <a:endParaRPr sz="2400" b="0" i="0" u="none" strike="noStrike" cap="none">
              <a:solidFill>
                <a:schemeClr val="dk1"/>
              </a:solidFill>
              <a:latin typeface="Arial"/>
              <a:ea typeface="Arial"/>
              <a:cs typeface="Arial"/>
              <a:sym typeface="Arial"/>
            </a:endParaRPr>
          </a:p>
          <a:p>
            <a:pPr marL="457200" marR="0" lvl="0" indent="-457200" algn="l" rtl="0">
              <a:lnSpc>
                <a:spcPct val="100000"/>
              </a:lnSpc>
              <a:spcBef>
                <a:spcPts val="0"/>
              </a:spcBef>
              <a:spcAft>
                <a:spcPts val="0"/>
              </a:spcAft>
              <a:buClr>
                <a:srgbClr val="000000"/>
              </a:buClr>
              <a:buSzPts val="2400"/>
              <a:buFont typeface="Calibri"/>
              <a:buChar char="-"/>
            </a:pPr>
            <a:r>
              <a:rPr lang="en-US" sz="2400" b="0" i="0" u="none" strike="noStrike" cap="none">
                <a:solidFill>
                  <a:schemeClr val="dk1"/>
                </a:solidFill>
                <a:latin typeface="Arial"/>
                <a:ea typeface="Arial"/>
                <a:cs typeface="Arial"/>
                <a:sym typeface="Arial"/>
              </a:rPr>
              <a:t>Planning </a:t>
            </a:r>
            <a:endParaRPr/>
          </a:p>
          <a:p>
            <a:pPr marL="457200" marR="0" lvl="0" indent="-457200" algn="l" rtl="0">
              <a:lnSpc>
                <a:spcPct val="100000"/>
              </a:lnSpc>
              <a:spcBef>
                <a:spcPts val="0"/>
              </a:spcBef>
              <a:spcAft>
                <a:spcPts val="0"/>
              </a:spcAft>
              <a:buClr>
                <a:srgbClr val="000000"/>
              </a:buClr>
              <a:buSzPts val="2400"/>
              <a:buFont typeface="Calibri"/>
              <a:buChar char="-"/>
            </a:pPr>
            <a:r>
              <a:rPr lang="en-US" sz="2400" b="0" i="0" u="none" strike="noStrike" cap="none">
                <a:solidFill>
                  <a:schemeClr val="dk1"/>
                </a:solidFill>
                <a:latin typeface="Arial"/>
                <a:ea typeface="Arial"/>
                <a:cs typeface="Arial"/>
                <a:sym typeface="Arial"/>
              </a:rPr>
              <a:t>Preparation</a:t>
            </a:r>
            <a:endParaRPr/>
          </a:p>
          <a:p>
            <a:pPr marL="457200" marR="0" lvl="0" indent="-457200" algn="l" rtl="0">
              <a:lnSpc>
                <a:spcPct val="100000"/>
              </a:lnSpc>
              <a:spcBef>
                <a:spcPts val="0"/>
              </a:spcBef>
              <a:spcAft>
                <a:spcPts val="0"/>
              </a:spcAft>
              <a:buClr>
                <a:srgbClr val="000000"/>
              </a:buClr>
              <a:buSzPts val="2400"/>
              <a:buFont typeface="Calibri"/>
              <a:buChar char="-"/>
            </a:pPr>
            <a:r>
              <a:rPr lang="en-US" sz="2400" b="0" i="0" u="none" strike="noStrike" cap="none">
                <a:solidFill>
                  <a:schemeClr val="dk1"/>
                </a:solidFill>
                <a:latin typeface="Arial"/>
                <a:ea typeface="Arial"/>
                <a:cs typeface="Arial"/>
                <a:sym typeface="Arial"/>
              </a:rPr>
              <a:t>Closure</a:t>
            </a:r>
            <a:endParaRPr sz="2400" b="0" i="0" u="none" strike="noStrike" cap="none">
              <a:solidFill>
                <a:srgbClr val="000000"/>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B5C16F0B-F67C-2118-39BD-83605AC6668A}"/>
              </a:ext>
            </a:extLst>
          </p:cNvPr>
          <p:cNvSpPr>
            <a:spLocks noGrp="1"/>
          </p:cNvSpPr>
          <p:nvPr>
            <p:ph type="ftr" idx="11"/>
          </p:nvPr>
        </p:nvSpPr>
        <p:spPr/>
        <p:txBody>
          <a:bodyPr/>
          <a:lstStyle/>
          <a:p>
            <a:r>
              <a:rPr lang="en-US"/>
              <a:t>8.3.FSC-CLR-Training_Main-Course_Module-3_V1-0_EN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lt1">
            <a:alpha val="97647"/>
          </a:schemeClr>
        </a:solidFill>
        <a:effectLst/>
      </p:bgPr>
    </p:bg>
    <p:spTree>
      <p:nvGrpSpPr>
        <p:cNvPr id="1" name="Shape 454"/>
        <p:cNvGrpSpPr/>
        <p:nvPr/>
      </p:nvGrpSpPr>
      <p:grpSpPr>
        <a:xfrm>
          <a:off x="0" y="0"/>
          <a:ext cx="0" cy="0"/>
          <a:chOff x="0" y="0"/>
          <a:chExt cx="0" cy="0"/>
        </a:xfrm>
      </p:grpSpPr>
      <p:grpSp>
        <p:nvGrpSpPr>
          <p:cNvPr id="455" name="Google Shape;455;g2e8cf78d5bc_0_2188"/>
          <p:cNvGrpSpPr/>
          <p:nvPr/>
        </p:nvGrpSpPr>
        <p:grpSpPr>
          <a:xfrm>
            <a:off x="5854270" y="5229738"/>
            <a:ext cx="2228186" cy="1540941"/>
            <a:chOff x="6038025" y="3156109"/>
            <a:chExt cx="2228186" cy="1540941"/>
          </a:xfrm>
        </p:grpSpPr>
        <p:cxnSp>
          <p:nvCxnSpPr>
            <p:cNvPr id="456" name="Google Shape;456;g2e8cf78d5bc_0_2188"/>
            <p:cNvCxnSpPr/>
            <p:nvPr/>
          </p:nvCxnSpPr>
          <p:spPr>
            <a:xfrm>
              <a:off x="6038025" y="3312550"/>
              <a:ext cx="582000" cy="0"/>
            </a:xfrm>
            <a:prstGeom prst="straightConnector1">
              <a:avLst/>
            </a:prstGeom>
            <a:noFill/>
            <a:ln w="9525" cap="flat" cmpd="sng">
              <a:solidFill>
                <a:srgbClr val="C2C2C2"/>
              </a:solidFill>
              <a:prstDash val="solid"/>
              <a:round/>
              <a:headEnd type="none" w="sm" len="sm"/>
              <a:tailEnd type="none" w="sm" len="sm"/>
            </a:ln>
          </p:spPr>
        </p:cxnSp>
        <p:sp>
          <p:nvSpPr>
            <p:cNvPr id="457" name="Google Shape;457;g2e8cf78d5bc_0_2188"/>
            <p:cNvSpPr txBox="1"/>
            <p:nvPr/>
          </p:nvSpPr>
          <p:spPr>
            <a:xfrm>
              <a:off x="6399011" y="3312550"/>
              <a:ext cx="1867200" cy="13845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1" i="0" u="none" strike="noStrike" cap="none">
                  <a:solidFill>
                    <a:schemeClr val="dk1"/>
                  </a:solidFill>
                  <a:latin typeface="Arial"/>
                  <a:ea typeface="Arial"/>
                  <a:cs typeface="Arial"/>
                  <a:sym typeface="Arial"/>
                </a:rPr>
                <a:t>Closed Questions</a:t>
              </a:r>
              <a:endParaRPr sz="24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1600"/>
                </a:spcAft>
                <a:buClr>
                  <a:srgbClr val="000000"/>
                </a:buClr>
                <a:buSzPts val="800"/>
                <a:buFont typeface="Arial"/>
                <a:buNone/>
              </a:pPr>
              <a:endParaRPr sz="800" b="1" i="0" u="none" strike="noStrike" cap="none">
                <a:solidFill>
                  <a:schemeClr val="dk1"/>
                </a:solidFill>
                <a:latin typeface="Arial"/>
                <a:ea typeface="Arial"/>
                <a:cs typeface="Arial"/>
                <a:sym typeface="Arial"/>
              </a:endParaRPr>
            </a:p>
          </p:txBody>
        </p:sp>
        <p:sp>
          <p:nvSpPr>
            <p:cNvPr id="458" name="Google Shape;458;g2e8cf78d5bc_0_2188"/>
            <p:cNvSpPr/>
            <p:nvPr/>
          </p:nvSpPr>
          <p:spPr>
            <a:xfrm>
              <a:off x="6424027" y="3212150"/>
              <a:ext cx="198600" cy="198300"/>
            </a:xfrm>
            <a:prstGeom prst="ellipse">
              <a:avLst/>
            </a:prstGeom>
            <a:solidFill>
              <a:srgbClr val="E1165A"/>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459" name="Google Shape;459;g2e8cf78d5bc_0_2188"/>
            <p:cNvSpPr txBox="1"/>
            <p:nvPr/>
          </p:nvSpPr>
          <p:spPr>
            <a:xfrm>
              <a:off x="6399017" y="3156109"/>
              <a:ext cx="247500" cy="312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1600"/>
                </a:spcAft>
                <a:buClr>
                  <a:srgbClr val="000000"/>
                </a:buClr>
                <a:buSzPts val="800"/>
                <a:buFont typeface="Arial"/>
                <a:buNone/>
              </a:pPr>
              <a:r>
                <a:rPr lang="en-US" sz="800" b="0" i="0" u="none" strike="noStrike" cap="none">
                  <a:solidFill>
                    <a:schemeClr val="dk1"/>
                  </a:solidFill>
                  <a:latin typeface="Arial"/>
                  <a:ea typeface="Arial"/>
                  <a:cs typeface="Arial"/>
                  <a:sym typeface="Arial"/>
                </a:rPr>
                <a:t>3</a:t>
              </a:r>
              <a:endParaRPr sz="800" b="0" i="0" u="none" strike="noStrike" cap="none">
                <a:solidFill>
                  <a:schemeClr val="dk1"/>
                </a:solidFill>
                <a:latin typeface="Arial"/>
                <a:ea typeface="Arial"/>
                <a:cs typeface="Arial"/>
                <a:sym typeface="Arial"/>
              </a:endParaRPr>
            </a:p>
          </p:txBody>
        </p:sp>
      </p:grpSp>
      <p:sp>
        <p:nvSpPr>
          <p:cNvPr id="460" name="Google Shape;460;g2e8cf78d5bc_0_2188"/>
          <p:cNvSpPr txBox="1"/>
          <p:nvPr/>
        </p:nvSpPr>
        <p:spPr>
          <a:xfrm>
            <a:off x="-115105" y="3893091"/>
            <a:ext cx="2354758" cy="1384500"/>
          </a:xfrm>
          <a:prstGeom prst="rect">
            <a:avLst/>
          </a:prstGeom>
          <a:noFill/>
          <a:ln>
            <a:noFill/>
          </a:ln>
        </p:spPr>
        <p:txBody>
          <a:bodyPr spcFirstLastPara="1" wrap="square" lIns="91425" tIns="91425" rIns="91425" bIns="91425" anchor="ctr" anchorCtr="0">
            <a:noAutofit/>
          </a:bodyPr>
          <a:lstStyle/>
          <a:p>
            <a:pPr marL="0" marR="0" lvl="0" indent="0" algn="r" rtl="0">
              <a:lnSpc>
                <a:spcPct val="100000"/>
              </a:lnSpc>
              <a:spcBef>
                <a:spcPts val="0"/>
              </a:spcBef>
              <a:spcAft>
                <a:spcPts val="0"/>
              </a:spcAft>
              <a:buClr>
                <a:srgbClr val="000000"/>
              </a:buClr>
              <a:buSzPts val="3200"/>
              <a:buFont typeface="Arial"/>
              <a:buNone/>
            </a:pPr>
            <a:r>
              <a:rPr lang="en-US" sz="3200" b="1" i="0" u="none" strike="noStrike" cap="none">
                <a:solidFill>
                  <a:schemeClr val="dk1"/>
                </a:solidFill>
                <a:latin typeface="Arial"/>
                <a:ea typeface="Arial"/>
                <a:cs typeface="Arial"/>
                <a:sym typeface="Arial"/>
              </a:rPr>
              <a:t>5Ws</a:t>
            </a:r>
            <a:endParaRPr sz="1200" b="1" i="0" u="none" strike="noStrike" cap="none">
              <a:solidFill>
                <a:schemeClr val="dk1"/>
              </a:solidFill>
              <a:latin typeface="Arial"/>
              <a:ea typeface="Arial"/>
              <a:cs typeface="Arial"/>
              <a:sym typeface="Arial"/>
            </a:endParaRPr>
          </a:p>
          <a:p>
            <a:pPr marL="0" marR="0" lvl="0" indent="0" algn="r" rtl="0">
              <a:lnSpc>
                <a:spcPct val="100000"/>
              </a:lnSpc>
              <a:spcBef>
                <a:spcPts val="0"/>
              </a:spcBef>
              <a:spcAft>
                <a:spcPts val="1600"/>
              </a:spcAft>
              <a:buClr>
                <a:srgbClr val="000000"/>
              </a:buClr>
              <a:buSzPts val="1400"/>
              <a:buFont typeface="Arial"/>
              <a:buNone/>
            </a:pPr>
            <a:r>
              <a:rPr lang="en-US" sz="2400" b="0" i="0" u="none" strike="noStrike" cap="none">
                <a:solidFill>
                  <a:schemeClr val="dk1"/>
                </a:solidFill>
                <a:latin typeface="Arial"/>
                <a:ea typeface="Arial"/>
                <a:cs typeface="Arial"/>
                <a:sym typeface="Arial"/>
              </a:rPr>
              <a:t>Who, What, Which, When, Why, How</a:t>
            </a:r>
            <a:endParaRPr sz="2400" b="0" i="0" u="none" strike="noStrike" cap="none">
              <a:solidFill>
                <a:schemeClr val="dk1"/>
              </a:solidFill>
              <a:latin typeface="Arial"/>
              <a:ea typeface="Arial"/>
              <a:cs typeface="Arial"/>
              <a:sym typeface="Arial"/>
            </a:endParaRPr>
          </a:p>
        </p:txBody>
      </p:sp>
      <p:cxnSp>
        <p:nvCxnSpPr>
          <p:cNvPr id="461" name="Google Shape;461;g2e8cf78d5bc_0_2188"/>
          <p:cNvCxnSpPr>
            <a:endCxn id="462" idx="6"/>
          </p:cNvCxnSpPr>
          <p:nvPr/>
        </p:nvCxnSpPr>
        <p:spPr>
          <a:xfrm rot="10800000">
            <a:off x="2540484" y="4039174"/>
            <a:ext cx="1684500" cy="0"/>
          </a:xfrm>
          <a:prstGeom prst="straightConnector1">
            <a:avLst/>
          </a:prstGeom>
          <a:noFill/>
          <a:ln w="9525" cap="flat" cmpd="sng">
            <a:solidFill>
              <a:srgbClr val="C2C2C2"/>
            </a:solidFill>
            <a:prstDash val="solid"/>
            <a:round/>
            <a:headEnd type="none" w="sm" len="sm"/>
            <a:tailEnd type="none" w="sm" len="sm"/>
          </a:ln>
        </p:spPr>
      </p:cxnSp>
      <p:sp>
        <p:nvSpPr>
          <p:cNvPr id="462" name="Google Shape;462;g2e8cf78d5bc_0_2188"/>
          <p:cNvSpPr/>
          <p:nvPr/>
        </p:nvSpPr>
        <p:spPr>
          <a:xfrm>
            <a:off x="2341884" y="3940024"/>
            <a:ext cx="198600" cy="198300"/>
          </a:xfrm>
          <a:prstGeom prst="ellipse">
            <a:avLst/>
          </a:prstGeom>
          <a:solidFill>
            <a:srgbClr val="B612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nvGrpSpPr>
          <p:cNvPr id="463" name="Google Shape;463;g2e8cf78d5bc_0_2188"/>
          <p:cNvGrpSpPr/>
          <p:nvPr/>
        </p:nvGrpSpPr>
        <p:grpSpPr>
          <a:xfrm>
            <a:off x="6852744" y="1231139"/>
            <a:ext cx="5244006" cy="1384500"/>
            <a:chOff x="7284663" y="695245"/>
            <a:chExt cx="3828636" cy="1384500"/>
          </a:xfrm>
        </p:grpSpPr>
        <p:cxnSp>
          <p:nvCxnSpPr>
            <p:cNvPr id="464" name="Google Shape;464;g2e8cf78d5bc_0_2188"/>
            <p:cNvCxnSpPr/>
            <p:nvPr/>
          </p:nvCxnSpPr>
          <p:spPr>
            <a:xfrm>
              <a:off x="7284663" y="1263120"/>
              <a:ext cx="1715100" cy="0"/>
            </a:xfrm>
            <a:prstGeom prst="straightConnector1">
              <a:avLst/>
            </a:prstGeom>
            <a:noFill/>
            <a:ln w="9525" cap="flat" cmpd="sng">
              <a:solidFill>
                <a:srgbClr val="C2C2C2"/>
              </a:solidFill>
              <a:prstDash val="solid"/>
              <a:round/>
              <a:headEnd type="none" w="sm" len="sm"/>
              <a:tailEnd type="none" w="sm" len="sm"/>
            </a:ln>
          </p:spPr>
        </p:cxnSp>
        <p:sp>
          <p:nvSpPr>
            <p:cNvPr id="465" name="Google Shape;465;g2e8cf78d5bc_0_2188"/>
            <p:cNvSpPr txBox="1"/>
            <p:nvPr/>
          </p:nvSpPr>
          <p:spPr>
            <a:xfrm>
              <a:off x="9246099" y="695245"/>
              <a:ext cx="1867200" cy="13845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1" i="0" u="none" strike="noStrike" cap="none">
                  <a:solidFill>
                    <a:schemeClr val="dk1"/>
                  </a:solidFill>
                  <a:latin typeface="Arial"/>
                  <a:ea typeface="Arial"/>
                  <a:cs typeface="Arial"/>
                  <a:sym typeface="Arial"/>
                </a:rPr>
                <a:t>T.E.D.</a:t>
              </a:r>
              <a:endParaRPr sz="32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endParaRPr sz="24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1600"/>
                </a:spcAft>
                <a:buClr>
                  <a:srgbClr val="000000"/>
                </a:buClr>
                <a:buSzPts val="1400"/>
                <a:buFont typeface="Arial"/>
                <a:buNone/>
              </a:pPr>
              <a:r>
                <a:rPr lang="en-US" sz="2400" b="1" i="0" u="none" strike="noStrike" cap="none">
                  <a:solidFill>
                    <a:schemeClr val="dk1"/>
                  </a:solidFill>
                  <a:latin typeface="Arial"/>
                  <a:ea typeface="Arial"/>
                  <a:cs typeface="Arial"/>
                  <a:sym typeface="Arial"/>
                </a:rPr>
                <a:t>T</a:t>
              </a:r>
              <a:r>
                <a:rPr lang="en-US" sz="2400" b="0" i="0" u="none" strike="noStrike" cap="none">
                  <a:solidFill>
                    <a:schemeClr val="dk1"/>
                  </a:solidFill>
                  <a:latin typeface="Arial"/>
                  <a:ea typeface="Arial"/>
                  <a:cs typeface="Arial"/>
                  <a:sym typeface="Arial"/>
                </a:rPr>
                <a:t>ell me.., </a:t>
              </a:r>
              <a:br>
                <a:rPr lang="en-US" sz="2400" b="0" i="0" u="none" strike="noStrike" cap="none">
                  <a:solidFill>
                    <a:schemeClr val="dk1"/>
                  </a:solidFill>
                  <a:latin typeface="Arial"/>
                  <a:ea typeface="Arial"/>
                  <a:cs typeface="Arial"/>
                  <a:sym typeface="Arial"/>
                </a:rPr>
              </a:br>
              <a:r>
                <a:rPr lang="en-US" sz="2400" b="1" i="0" u="none" strike="noStrike" cap="none">
                  <a:solidFill>
                    <a:schemeClr val="dk1"/>
                  </a:solidFill>
                  <a:latin typeface="Arial"/>
                  <a:ea typeface="Arial"/>
                  <a:cs typeface="Arial"/>
                  <a:sym typeface="Arial"/>
                </a:rPr>
                <a:t>E</a:t>
              </a:r>
              <a:r>
                <a:rPr lang="en-US" sz="2400" b="0" i="0" u="none" strike="noStrike" cap="none">
                  <a:solidFill>
                    <a:schemeClr val="dk1"/>
                  </a:solidFill>
                  <a:latin typeface="Arial"/>
                  <a:ea typeface="Arial"/>
                  <a:cs typeface="Arial"/>
                  <a:sym typeface="Arial"/>
                </a:rPr>
                <a:t>xplain to me…, </a:t>
              </a:r>
              <a:r>
                <a:rPr lang="en-US" sz="2400" b="1" i="0" u="none" strike="noStrike" cap="none">
                  <a:solidFill>
                    <a:schemeClr val="dk1"/>
                  </a:solidFill>
                  <a:latin typeface="Arial"/>
                  <a:ea typeface="Arial"/>
                  <a:cs typeface="Arial"/>
                  <a:sym typeface="Arial"/>
                </a:rPr>
                <a:t>D</a:t>
              </a:r>
              <a:r>
                <a:rPr lang="en-US" sz="2400" b="0" i="0" u="none" strike="noStrike" cap="none">
                  <a:solidFill>
                    <a:schemeClr val="dk1"/>
                  </a:solidFill>
                  <a:latin typeface="Arial"/>
                  <a:ea typeface="Arial"/>
                  <a:cs typeface="Arial"/>
                  <a:sym typeface="Arial"/>
                </a:rPr>
                <a:t>escribe to me…</a:t>
              </a:r>
              <a:endParaRPr sz="2400" b="0" i="0" u="none" strike="noStrike" cap="none">
                <a:solidFill>
                  <a:schemeClr val="dk1"/>
                </a:solidFill>
                <a:latin typeface="Arial"/>
                <a:ea typeface="Arial"/>
                <a:cs typeface="Arial"/>
                <a:sym typeface="Arial"/>
              </a:endParaRPr>
            </a:p>
          </p:txBody>
        </p:sp>
        <p:sp>
          <p:nvSpPr>
            <p:cNvPr id="466" name="Google Shape;466;g2e8cf78d5bc_0_2188"/>
            <p:cNvSpPr/>
            <p:nvPr/>
          </p:nvSpPr>
          <p:spPr>
            <a:xfrm>
              <a:off x="9024219" y="1123661"/>
              <a:ext cx="220040" cy="278918"/>
            </a:xfrm>
            <a:prstGeom prst="ellipse">
              <a:avLst/>
            </a:prstGeom>
            <a:solidFill>
              <a:srgbClr val="AC114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grpSp>
      <p:grpSp>
        <p:nvGrpSpPr>
          <p:cNvPr id="467" name="Google Shape;467;g2e8cf78d5bc_0_2188"/>
          <p:cNvGrpSpPr/>
          <p:nvPr/>
        </p:nvGrpSpPr>
        <p:grpSpPr>
          <a:xfrm rot="10800000">
            <a:off x="3017771" y="1231142"/>
            <a:ext cx="5116862" cy="4734265"/>
            <a:chOff x="2991269" y="1153325"/>
            <a:chExt cx="3514811" cy="3252002"/>
          </a:xfrm>
        </p:grpSpPr>
        <p:sp>
          <p:nvSpPr>
            <p:cNvPr id="468" name="Google Shape;468;g2e8cf78d5bc_0_2188"/>
            <p:cNvSpPr/>
            <p:nvPr/>
          </p:nvSpPr>
          <p:spPr>
            <a:xfrm>
              <a:off x="2991269" y="3020977"/>
              <a:ext cx="1758228" cy="1384350"/>
            </a:xfrm>
            <a:custGeom>
              <a:avLst/>
              <a:gdLst/>
              <a:ahLst/>
              <a:cxnLst/>
              <a:rect l="l" t="t" r="r" b="b"/>
              <a:pathLst>
                <a:path w="87725" h="63817" extrusionOk="0">
                  <a:moveTo>
                    <a:pt x="24288" y="0"/>
                  </a:moveTo>
                  <a:lnTo>
                    <a:pt x="0" y="29908"/>
                  </a:lnTo>
                  <a:lnTo>
                    <a:pt x="87725" y="63817"/>
                  </a:lnTo>
                  <a:lnTo>
                    <a:pt x="87725" y="42291"/>
                  </a:lnTo>
                  <a:lnTo>
                    <a:pt x="87725" y="23526"/>
                  </a:lnTo>
                  <a:close/>
                </a:path>
              </a:pathLst>
            </a:custGeom>
            <a:solidFill>
              <a:srgbClr val="840D35"/>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69" name="Google Shape;469;g2e8cf78d5bc_0_2188"/>
            <p:cNvSpPr/>
            <p:nvPr/>
          </p:nvSpPr>
          <p:spPr>
            <a:xfrm flipH="1">
              <a:off x="4747852" y="3020977"/>
              <a:ext cx="1758228" cy="1384350"/>
            </a:xfrm>
            <a:custGeom>
              <a:avLst/>
              <a:gdLst/>
              <a:ahLst/>
              <a:cxnLst/>
              <a:rect l="l" t="t" r="r" b="b"/>
              <a:pathLst>
                <a:path w="87725" h="63817" extrusionOk="0">
                  <a:moveTo>
                    <a:pt x="24288" y="0"/>
                  </a:moveTo>
                  <a:lnTo>
                    <a:pt x="0" y="29908"/>
                  </a:lnTo>
                  <a:lnTo>
                    <a:pt x="87725" y="63817"/>
                  </a:lnTo>
                  <a:lnTo>
                    <a:pt x="87725" y="42291"/>
                  </a:lnTo>
                  <a:lnTo>
                    <a:pt x="87725" y="23526"/>
                  </a:lnTo>
                  <a:close/>
                </a:path>
              </a:pathLst>
            </a:custGeom>
            <a:solidFill>
              <a:srgbClr val="E1165A"/>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70" name="Google Shape;470;g2e8cf78d5bc_0_2188"/>
            <p:cNvSpPr/>
            <p:nvPr/>
          </p:nvSpPr>
          <p:spPr>
            <a:xfrm>
              <a:off x="3563255" y="2275837"/>
              <a:ext cx="1189300" cy="1015326"/>
            </a:xfrm>
            <a:custGeom>
              <a:avLst/>
              <a:gdLst/>
              <a:ahLst/>
              <a:cxnLst/>
              <a:rect l="l" t="t" r="r" b="b"/>
              <a:pathLst>
                <a:path w="18238" h="14114" extrusionOk="0">
                  <a:moveTo>
                    <a:pt x="6262" y="0"/>
                  </a:moveTo>
                  <a:lnTo>
                    <a:pt x="18238" y="4324"/>
                  </a:lnTo>
                  <a:lnTo>
                    <a:pt x="18238" y="14114"/>
                  </a:lnTo>
                  <a:lnTo>
                    <a:pt x="0" y="7554"/>
                  </a:lnTo>
                  <a:close/>
                </a:path>
              </a:pathLst>
            </a:custGeom>
            <a:solidFill>
              <a:srgbClr val="840D35"/>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71" name="Google Shape;471;g2e8cf78d5bc_0_2188"/>
            <p:cNvSpPr/>
            <p:nvPr/>
          </p:nvSpPr>
          <p:spPr>
            <a:xfrm flipH="1">
              <a:off x="4749365" y="2275837"/>
              <a:ext cx="1189300" cy="1015326"/>
            </a:xfrm>
            <a:custGeom>
              <a:avLst/>
              <a:gdLst/>
              <a:ahLst/>
              <a:cxnLst/>
              <a:rect l="l" t="t" r="r" b="b"/>
              <a:pathLst>
                <a:path w="18238" h="14114" extrusionOk="0">
                  <a:moveTo>
                    <a:pt x="6262" y="0"/>
                  </a:moveTo>
                  <a:lnTo>
                    <a:pt x="18238" y="4324"/>
                  </a:lnTo>
                  <a:lnTo>
                    <a:pt x="18238" y="14114"/>
                  </a:lnTo>
                  <a:lnTo>
                    <a:pt x="0" y="7554"/>
                  </a:lnTo>
                  <a:close/>
                </a:path>
              </a:pathLst>
            </a:custGeom>
            <a:solidFill>
              <a:srgbClr val="B61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72" name="Google Shape;472;g2e8cf78d5bc_0_2188"/>
            <p:cNvSpPr/>
            <p:nvPr/>
          </p:nvSpPr>
          <p:spPr>
            <a:xfrm>
              <a:off x="4059061" y="1153325"/>
              <a:ext cx="693508" cy="1201140"/>
            </a:xfrm>
            <a:custGeom>
              <a:avLst/>
              <a:gdLst/>
              <a:ahLst/>
              <a:cxnLst/>
              <a:rect l="l" t="t" r="r" b="b"/>
              <a:pathLst>
                <a:path w="10635" h="16697" extrusionOk="0">
                  <a:moveTo>
                    <a:pt x="10635" y="0"/>
                  </a:moveTo>
                  <a:lnTo>
                    <a:pt x="0" y="12722"/>
                  </a:lnTo>
                  <a:lnTo>
                    <a:pt x="10635" y="16697"/>
                  </a:lnTo>
                  <a:close/>
                </a:path>
              </a:pathLst>
            </a:custGeom>
            <a:solidFill>
              <a:srgbClr val="840D35"/>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73" name="Google Shape;473;g2e8cf78d5bc_0_2188"/>
            <p:cNvSpPr/>
            <p:nvPr/>
          </p:nvSpPr>
          <p:spPr>
            <a:xfrm flipH="1">
              <a:off x="4749350" y="1153325"/>
              <a:ext cx="693508" cy="1201140"/>
            </a:xfrm>
            <a:custGeom>
              <a:avLst/>
              <a:gdLst/>
              <a:ahLst/>
              <a:cxnLst/>
              <a:rect l="l" t="t" r="r" b="b"/>
              <a:pathLst>
                <a:path w="10635" h="16697" extrusionOk="0">
                  <a:moveTo>
                    <a:pt x="10635" y="0"/>
                  </a:moveTo>
                  <a:lnTo>
                    <a:pt x="0" y="12722"/>
                  </a:lnTo>
                  <a:lnTo>
                    <a:pt x="10635" y="16697"/>
                  </a:lnTo>
                  <a:close/>
                </a:path>
              </a:pathLst>
            </a:custGeom>
            <a:solidFill>
              <a:srgbClr val="AC1145"/>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474" name="Google Shape;474;g2e8cf78d5bc_0_2188"/>
          <p:cNvSpPr txBox="1"/>
          <p:nvPr/>
        </p:nvSpPr>
        <p:spPr>
          <a:xfrm>
            <a:off x="520315" y="471708"/>
            <a:ext cx="3702300" cy="677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n-US" sz="3200" b="1" i="0" u="none" strike="noStrike" cap="none">
                <a:solidFill>
                  <a:schemeClr val="dk1"/>
                </a:solidFill>
                <a:latin typeface="Arial"/>
                <a:ea typeface="Arial"/>
                <a:cs typeface="Arial"/>
                <a:sym typeface="Arial"/>
              </a:rPr>
              <a:t>Questioning</a:t>
            </a:r>
            <a:endParaRPr sz="3200" b="1"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13E376C5-45FD-A43B-7FB2-EC86CFD9B801}"/>
              </a:ext>
            </a:extLst>
          </p:cNvPr>
          <p:cNvSpPr>
            <a:spLocks noGrp="1"/>
          </p:cNvSpPr>
          <p:nvPr>
            <p:ph type="ftr" idx="11"/>
          </p:nvPr>
        </p:nvSpPr>
        <p:spPr/>
        <p:txBody>
          <a:bodyPr/>
          <a:lstStyle/>
          <a:p>
            <a:r>
              <a:rPr lang="en-US"/>
              <a:t>8.3.FSC-CLR-Training_Main-Course_Module-3_V1-0_EN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79"/>
        <p:cNvGrpSpPr/>
        <p:nvPr/>
      </p:nvGrpSpPr>
      <p:grpSpPr>
        <a:xfrm>
          <a:off x="0" y="0"/>
          <a:ext cx="0" cy="0"/>
          <a:chOff x="0" y="0"/>
          <a:chExt cx="0" cy="0"/>
        </a:xfrm>
      </p:grpSpPr>
      <p:sp>
        <p:nvSpPr>
          <p:cNvPr id="481" name="Google Shape;481;p54"/>
          <p:cNvSpPr txBox="1">
            <a:spLocks noGrp="1"/>
          </p:cNvSpPr>
          <p:nvPr>
            <p:ph type="title" idx="4294967295"/>
          </p:nvPr>
        </p:nvSpPr>
        <p:spPr>
          <a:xfrm>
            <a:off x="729339" y="486852"/>
            <a:ext cx="10415588" cy="765175"/>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r>
              <a:rPr lang="en-US" sz="2800" b="1">
                <a:solidFill>
                  <a:schemeClr val="dk1"/>
                </a:solidFill>
                <a:latin typeface="Arial"/>
                <a:ea typeface="Arial"/>
                <a:cs typeface="Arial"/>
                <a:sym typeface="Arial"/>
              </a:rPr>
              <a:t>Interview flow Best Practice</a:t>
            </a:r>
            <a:endParaRPr/>
          </a:p>
        </p:txBody>
      </p:sp>
      <p:sp>
        <p:nvSpPr>
          <p:cNvPr id="482" name="Google Shape;482;p54"/>
          <p:cNvSpPr txBox="1">
            <a:spLocks noGrp="1"/>
          </p:cNvSpPr>
          <p:nvPr>
            <p:ph type="body" idx="4294967295"/>
          </p:nvPr>
        </p:nvSpPr>
        <p:spPr>
          <a:xfrm>
            <a:off x="662026" y="1220592"/>
            <a:ext cx="7687058" cy="4506877"/>
          </a:xfrm>
          <a:prstGeom prst="rect">
            <a:avLst/>
          </a:prstGeom>
          <a:noFill/>
          <a:ln>
            <a:noFill/>
          </a:ln>
        </p:spPr>
        <p:txBody>
          <a:bodyPr spcFirstLastPara="1" wrap="square" lIns="91425" tIns="45700" rIns="91425" bIns="45700" anchor="t" anchorCtr="0">
            <a:noAutofit/>
          </a:bodyPr>
          <a:lstStyle/>
          <a:p>
            <a:pPr marL="114300" lvl="0" indent="0" algn="l" rtl="0">
              <a:lnSpc>
                <a:spcPct val="90000"/>
              </a:lnSpc>
              <a:spcBef>
                <a:spcPts val="1000"/>
              </a:spcBef>
              <a:spcAft>
                <a:spcPts val="0"/>
              </a:spcAft>
              <a:buSzPts val="2800"/>
              <a:buNone/>
            </a:pPr>
            <a:r>
              <a:rPr lang="en-US" sz="2400">
                <a:latin typeface="Arial"/>
                <a:ea typeface="Arial"/>
                <a:cs typeface="Arial"/>
                <a:sym typeface="Arial"/>
              </a:rPr>
              <a:t>Introduction</a:t>
            </a:r>
            <a:endParaRPr/>
          </a:p>
          <a:p>
            <a:pPr marL="114300" lvl="0" indent="0" algn="l" rtl="0">
              <a:lnSpc>
                <a:spcPct val="90000"/>
              </a:lnSpc>
              <a:spcBef>
                <a:spcPts val="1000"/>
              </a:spcBef>
              <a:spcAft>
                <a:spcPts val="0"/>
              </a:spcAft>
              <a:buSzPts val="2800"/>
              <a:buNone/>
            </a:pPr>
            <a:endParaRPr sz="2400">
              <a:latin typeface="Arial"/>
              <a:ea typeface="Arial"/>
              <a:cs typeface="Arial"/>
              <a:sym typeface="Arial"/>
            </a:endParaRPr>
          </a:p>
          <a:p>
            <a:pPr marL="114300" lvl="0" indent="0" algn="l" rtl="0">
              <a:lnSpc>
                <a:spcPct val="90000"/>
              </a:lnSpc>
              <a:spcBef>
                <a:spcPts val="1000"/>
              </a:spcBef>
              <a:spcAft>
                <a:spcPts val="0"/>
              </a:spcAft>
              <a:buSzPts val="2800"/>
              <a:buNone/>
            </a:pPr>
            <a:r>
              <a:rPr lang="en-US" sz="2400">
                <a:latin typeface="Arial"/>
                <a:ea typeface="Arial"/>
                <a:cs typeface="Arial"/>
                <a:sym typeface="Arial"/>
              </a:rPr>
              <a:t>Ice Breaker </a:t>
            </a:r>
            <a:endParaRPr/>
          </a:p>
          <a:p>
            <a:pPr marL="114300" lvl="0" indent="0" algn="l" rtl="0">
              <a:lnSpc>
                <a:spcPct val="90000"/>
              </a:lnSpc>
              <a:spcBef>
                <a:spcPts val="1000"/>
              </a:spcBef>
              <a:spcAft>
                <a:spcPts val="0"/>
              </a:spcAft>
              <a:buSzPts val="2800"/>
              <a:buNone/>
            </a:pPr>
            <a:endParaRPr sz="2400">
              <a:latin typeface="Arial"/>
              <a:ea typeface="Arial"/>
              <a:cs typeface="Arial"/>
              <a:sym typeface="Arial"/>
            </a:endParaRPr>
          </a:p>
          <a:p>
            <a:pPr marL="114300" lvl="0" indent="0" algn="l" rtl="0">
              <a:lnSpc>
                <a:spcPct val="90000"/>
              </a:lnSpc>
              <a:spcBef>
                <a:spcPts val="1000"/>
              </a:spcBef>
              <a:spcAft>
                <a:spcPts val="0"/>
              </a:spcAft>
              <a:buSzPts val="2800"/>
              <a:buNone/>
            </a:pPr>
            <a:r>
              <a:rPr lang="en-US" sz="2400">
                <a:latin typeface="Arial"/>
                <a:ea typeface="Arial"/>
                <a:cs typeface="Arial"/>
                <a:sym typeface="Arial"/>
              </a:rPr>
              <a:t>Open ended question </a:t>
            </a:r>
            <a:br>
              <a:rPr lang="en-US" sz="2400">
                <a:latin typeface="Arial"/>
                <a:ea typeface="Arial"/>
                <a:cs typeface="Arial"/>
                <a:sym typeface="Arial"/>
              </a:rPr>
            </a:br>
            <a:r>
              <a:rPr lang="en-US" sz="2400">
                <a:latin typeface="Arial"/>
                <a:ea typeface="Arial"/>
                <a:cs typeface="Arial"/>
                <a:sym typeface="Arial"/>
              </a:rPr>
              <a:t>(e.g. what do you do in your role as…)</a:t>
            </a:r>
            <a:endParaRPr/>
          </a:p>
          <a:p>
            <a:pPr marL="114300" lvl="0" indent="0" algn="l" rtl="0">
              <a:lnSpc>
                <a:spcPct val="90000"/>
              </a:lnSpc>
              <a:spcBef>
                <a:spcPts val="1000"/>
              </a:spcBef>
              <a:spcAft>
                <a:spcPts val="0"/>
              </a:spcAft>
              <a:buSzPts val="2800"/>
              <a:buNone/>
            </a:pPr>
            <a:endParaRPr sz="2400">
              <a:latin typeface="Arial"/>
              <a:ea typeface="Arial"/>
              <a:cs typeface="Arial"/>
              <a:sym typeface="Arial"/>
            </a:endParaRPr>
          </a:p>
          <a:p>
            <a:pPr marL="114300" lvl="0" indent="0" algn="l" rtl="0">
              <a:lnSpc>
                <a:spcPct val="90000"/>
              </a:lnSpc>
              <a:spcBef>
                <a:spcPts val="1000"/>
              </a:spcBef>
              <a:spcAft>
                <a:spcPts val="0"/>
              </a:spcAft>
              <a:buSzPts val="2800"/>
              <a:buNone/>
            </a:pPr>
            <a:r>
              <a:rPr lang="en-US" sz="2400">
                <a:latin typeface="Arial"/>
                <a:ea typeface="Arial"/>
                <a:cs typeface="Arial"/>
                <a:sym typeface="Arial"/>
              </a:rPr>
              <a:t>Focus questions</a:t>
            </a:r>
            <a:endParaRPr/>
          </a:p>
          <a:p>
            <a:pPr marL="114300" lvl="0" indent="0" algn="l" rtl="0">
              <a:lnSpc>
                <a:spcPct val="90000"/>
              </a:lnSpc>
              <a:spcBef>
                <a:spcPts val="1000"/>
              </a:spcBef>
              <a:spcAft>
                <a:spcPts val="0"/>
              </a:spcAft>
              <a:buSzPts val="2800"/>
              <a:buNone/>
            </a:pPr>
            <a:endParaRPr sz="2400">
              <a:latin typeface="Arial"/>
              <a:ea typeface="Arial"/>
              <a:cs typeface="Arial"/>
              <a:sym typeface="Arial"/>
            </a:endParaRPr>
          </a:p>
          <a:p>
            <a:pPr marL="114300" lvl="0" indent="0" algn="l" rtl="0">
              <a:lnSpc>
                <a:spcPct val="90000"/>
              </a:lnSpc>
              <a:spcBef>
                <a:spcPts val="1000"/>
              </a:spcBef>
              <a:spcAft>
                <a:spcPts val="0"/>
              </a:spcAft>
              <a:buSzPts val="2800"/>
              <a:buNone/>
            </a:pPr>
            <a:r>
              <a:rPr lang="en-US" sz="2400">
                <a:latin typeface="Arial"/>
                <a:ea typeface="Arial"/>
                <a:cs typeface="Arial"/>
                <a:sym typeface="Arial"/>
              </a:rPr>
              <a:t>Summary and confirmation </a:t>
            </a:r>
            <a:endParaRPr/>
          </a:p>
          <a:p>
            <a:pPr marL="114300" lvl="0" indent="0" algn="l" rtl="0">
              <a:lnSpc>
                <a:spcPct val="90000"/>
              </a:lnSpc>
              <a:spcBef>
                <a:spcPts val="1000"/>
              </a:spcBef>
              <a:spcAft>
                <a:spcPts val="0"/>
              </a:spcAft>
              <a:buSzPts val="2800"/>
              <a:buNone/>
            </a:pPr>
            <a:endParaRPr sz="2400">
              <a:latin typeface="Arial"/>
              <a:ea typeface="Arial"/>
              <a:cs typeface="Arial"/>
              <a:sym typeface="Arial"/>
            </a:endParaRPr>
          </a:p>
          <a:p>
            <a:pPr marL="114300" lvl="0" indent="0" algn="l" rtl="0">
              <a:lnSpc>
                <a:spcPct val="90000"/>
              </a:lnSpc>
              <a:spcBef>
                <a:spcPts val="1000"/>
              </a:spcBef>
              <a:spcAft>
                <a:spcPts val="0"/>
              </a:spcAft>
              <a:buSzPts val="2800"/>
              <a:buNone/>
            </a:pPr>
            <a:r>
              <a:rPr lang="en-US" sz="2400">
                <a:latin typeface="Arial"/>
                <a:ea typeface="Arial"/>
                <a:cs typeface="Arial"/>
                <a:sym typeface="Arial"/>
              </a:rPr>
              <a:t>Closing</a:t>
            </a:r>
            <a:endParaRPr/>
          </a:p>
        </p:txBody>
      </p:sp>
      <p:sp>
        <p:nvSpPr>
          <p:cNvPr id="483" name="Google Shape;483;p54"/>
          <p:cNvSpPr txBox="1"/>
          <p:nvPr/>
        </p:nvSpPr>
        <p:spPr>
          <a:xfrm>
            <a:off x="5953760" y="1267511"/>
            <a:ext cx="6238240" cy="1552575"/>
          </a:xfrm>
          <a:prstGeom prst="rect">
            <a:avLst/>
          </a:prstGeom>
          <a:noFill/>
          <a:ln>
            <a:noFill/>
          </a:ln>
        </p:spPr>
        <p:txBody>
          <a:bodyPr spcFirstLastPara="1" wrap="square" lIns="91425" tIns="45700" rIns="91425" bIns="45700" anchor="t" anchorCtr="0">
            <a:normAutofit/>
          </a:bodyPr>
          <a:lstStyle/>
          <a:p>
            <a:pPr marL="114300" marR="0" lvl="0" indent="0" algn="l" rtl="0">
              <a:lnSpc>
                <a:spcPct val="90000"/>
              </a:lnSpc>
              <a:spcBef>
                <a:spcPts val="1000"/>
              </a:spcBef>
              <a:spcAft>
                <a:spcPts val="0"/>
              </a:spcAft>
              <a:buClr>
                <a:schemeClr val="dk1"/>
              </a:buClr>
              <a:buSzPts val="1800"/>
              <a:buFont typeface="Arial"/>
              <a:buNone/>
            </a:pPr>
            <a:r>
              <a:rPr lang="en-US" sz="2400" b="1" i="0" u="none" strike="noStrike" cap="none">
                <a:solidFill>
                  <a:schemeClr val="dk1"/>
                </a:solidFill>
                <a:latin typeface="Arial"/>
                <a:ea typeface="Arial"/>
                <a:cs typeface="Arial"/>
                <a:sym typeface="Arial"/>
              </a:rPr>
              <a:t>For consideration:</a:t>
            </a:r>
            <a:endParaRPr/>
          </a:p>
          <a:p>
            <a:pPr marL="457200" marR="0" lvl="0" indent="-342900" algn="l" rtl="0">
              <a:lnSpc>
                <a:spcPct val="90000"/>
              </a:lnSpc>
              <a:spcBef>
                <a:spcPts val="1000"/>
              </a:spcBef>
              <a:spcAft>
                <a:spcPts val="0"/>
              </a:spcAft>
              <a:buClr>
                <a:schemeClr val="dk1"/>
              </a:buClr>
              <a:buSzPts val="1800"/>
              <a:buFont typeface="Arial"/>
              <a:buChar char="•"/>
            </a:pPr>
            <a:r>
              <a:rPr lang="en-US" sz="2400" b="0" i="0" u="none" strike="noStrike" cap="none">
                <a:solidFill>
                  <a:schemeClr val="dk1"/>
                </a:solidFill>
                <a:latin typeface="Arial"/>
                <a:ea typeface="Arial"/>
                <a:cs typeface="Arial"/>
                <a:sym typeface="Arial"/>
              </a:rPr>
              <a:t>Using Group interviews vs 1-2-1</a:t>
            </a:r>
            <a:endParaRPr/>
          </a:p>
          <a:p>
            <a:pPr marL="457200" marR="0" lvl="0" indent="-342900" algn="l" rtl="0">
              <a:lnSpc>
                <a:spcPct val="90000"/>
              </a:lnSpc>
              <a:spcBef>
                <a:spcPts val="1000"/>
              </a:spcBef>
              <a:spcAft>
                <a:spcPts val="0"/>
              </a:spcAft>
              <a:buClr>
                <a:schemeClr val="dk1"/>
              </a:buClr>
              <a:buSzPts val="1800"/>
              <a:buFont typeface="Arial"/>
              <a:buChar char="•"/>
            </a:pPr>
            <a:r>
              <a:rPr lang="en-US" sz="2400" b="0" i="0" u="none" strike="noStrike" cap="none">
                <a:solidFill>
                  <a:schemeClr val="dk1"/>
                </a:solidFill>
                <a:latin typeface="Arial"/>
                <a:ea typeface="Arial"/>
                <a:cs typeface="Arial"/>
                <a:sym typeface="Arial"/>
              </a:rPr>
              <a:t>Evaluate your location…surrounding, etc.</a:t>
            </a:r>
            <a:endParaRPr/>
          </a:p>
        </p:txBody>
      </p:sp>
      <p:pic>
        <p:nvPicPr>
          <p:cNvPr id="484" name="Google Shape;484;p54"/>
          <p:cNvPicPr preferRelativeResize="0"/>
          <p:nvPr/>
        </p:nvPicPr>
        <p:blipFill rotWithShape="1">
          <a:blip r:embed="rId3">
            <a:alphaModFix/>
          </a:blip>
          <a:srcRect/>
          <a:stretch/>
        </p:blipFill>
        <p:spPr>
          <a:xfrm>
            <a:off x="6928990" y="2825152"/>
            <a:ext cx="3962809" cy="3710309"/>
          </a:xfrm>
          <a:prstGeom prst="rect">
            <a:avLst/>
          </a:prstGeom>
          <a:noFill/>
          <a:ln>
            <a:noFill/>
          </a:ln>
        </p:spPr>
      </p:pic>
      <p:sp>
        <p:nvSpPr>
          <p:cNvPr id="485" name="Google Shape;485;p54"/>
          <p:cNvSpPr/>
          <p:nvPr/>
        </p:nvSpPr>
        <p:spPr>
          <a:xfrm>
            <a:off x="838904" y="1809154"/>
            <a:ext cx="423333" cy="437444"/>
          </a:xfrm>
          <a:prstGeom prst="downArrow">
            <a:avLst>
              <a:gd name="adj1" fmla="val 50000"/>
              <a:gd name="adj2" fmla="val 50000"/>
            </a:avLst>
          </a:prstGeom>
          <a:solidFill>
            <a:srgbClr val="BFBFB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86" name="Google Shape;486;p54"/>
          <p:cNvSpPr/>
          <p:nvPr/>
        </p:nvSpPr>
        <p:spPr>
          <a:xfrm>
            <a:off x="838905" y="2809169"/>
            <a:ext cx="423333" cy="437444"/>
          </a:xfrm>
          <a:prstGeom prst="downArrow">
            <a:avLst>
              <a:gd name="adj1" fmla="val 50000"/>
              <a:gd name="adj2" fmla="val 50000"/>
            </a:avLst>
          </a:prstGeom>
          <a:solidFill>
            <a:srgbClr val="BFBFB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87" name="Google Shape;487;p54"/>
          <p:cNvSpPr/>
          <p:nvPr/>
        </p:nvSpPr>
        <p:spPr>
          <a:xfrm>
            <a:off x="838904" y="4001558"/>
            <a:ext cx="423333" cy="437444"/>
          </a:xfrm>
          <a:prstGeom prst="downArrow">
            <a:avLst>
              <a:gd name="adj1" fmla="val 50000"/>
              <a:gd name="adj2" fmla="val 50000"/>
            </a:avLst>
          </a:prstGeom>
          <a:solidFill>
            <a:srgbClr val="BFBFB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88" name="Google Shape;488;p54"/>
          <p:cNvSpPr/>
          <p:nvPr/>
        </p:nvSpPr>
        <p:spPr>
          <a:xfrm>
            <a:off x="838903" y="4856797"/>
            <a:ext cx="423333" cy="437444"/>
          </a:xfrm>
          <a:prstGeom prst="downArrow">
            <a:avLst>
              <a:gd name="adj1" fmla="val 50000"/>
              <a:gd name="adj2" fmla="val 50000"/>
            </a:avLst>
          </a:prstGeom>
          <a:solidFill>
            <a:srgbClr val="BFBFB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89" name="Google Shape;489;p54"/>
          <p:cNvSpPr/>
          <p:nvPr/>
        </p:nvSpPr>
        <p:spPr>
          <a:xfrm>
            <a:off x="838902" y="5756518"/>
            <a:ext cx="423333" cy="437444"/>
          </a:xfrm>
          <a:prstGeom prst="downArrow">
            <a:avLst>
              <a:gd name="adj1" fmla="val 50000"/>
              <a:gd name="adj2" fmla="val 50000"/>
            </a:avLst>
          </a:prstGeom>
          <a:solidFill>
            <a:srgbClr val="BFBFB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81991B7D-ACE3-426C-8DFB-B930565AA1FD}"/>
              </a:ext>
            </a:extLst>
          </p:cNvPr>
          <p:cNvSpPr>
            <a:spLocks noGrp="1"/>
          </p:cNvSpPr>
          <p:nvPr>
            <p:ph type="ftr" idx="11"/>
          </p:nvPr>
        </p:nvSpPr>
        <p:spPr/>
        <p:txBody>
          <a:bodyPr/>
          <a:lstStyle/>
          <a:p>
            <a:r>
              <a:rPr lang="en-US"/>
              <a:t>8.3.FSC-CLR-Training_Main-Course_Module-3_V1-0_EN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94"/>
        <p:cNvGrpSpPr/>
        <p:nvPr/>
      </p:nvGrpSpPr>
      <p:grpSpPr>
        <a:xfrm>
          <a:off x="0" y="0"/>
          <a:ext cx="0" cy="0"/>
          <a:chOff x="0" y="0"/>
          <a:chExt cx="0" cy="0"/>
        </a:xfrm>
      </p:grpSpPr>
      <p:sp>
        <p:nvSpPr>
          <p:cNvPr id="496" name="Google Shape;496;p55"/>
          <p:cNvSpPr txBox="1">
            <a:spLocks noGrp="1"/>
          </p:cNvSpPr>
          <p:nvPr>
            <p:ph type="ctrTitle" idx="4294967295"/>
          </p:nvPr>
        </p:nvSpPr>
        <p:spPr>
          <a:xfrm>
            <a:off x="438869" y="477688"/>
            <a:ext cx="3486150" cy="825500"/>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chemeClr val="dk1"/>
              </a:buClr>
              <a:buSzPts val="2489"/>
              <a:buFont typeface="Calibri"/>
              <a:buNone/>
            </a:pPr>
            <a:r>
              <a:rPr lang="en-US" sz="2800" b="1" i="0" u="none" strike="noStrike" cap="none">
                <a:solidFill>
                  <a:schemeClr val="dk1"/>
                </a:solidFill>
                <a:latin typeface="Arial"/>
                <a:ea typeface="Arial"/>
                <a:cs typeface="Arial"/>
                <a:sym typeface="Arial"/>
              </a:rPr>
              <a:t>Exercise</a:t>
            </a:r>
            <a:endParaRPr/>
          </a:p>
        </p:txBody>
      </p:sp>
      <p:sp>
        <p:nvSpPr>
          <p:cNvPr id="497" name="Google Shape;497;p55"/>
          <p:cNvSpPr txBox="1"/>
          <p:nvPr/>
        </p:nvSpPr>
        <p:spPr>
          <a:xfrm>
            <a:off x="580035" y="1708823"/>
            <a:ext cx="7449540" cy="3518107"/>
          </a:xfrm>
          <a:prstGeom prst="rect">
            <a:avLst/>
          </a:prstGeom>
          <a:solidFill>
            <a:schemeClr val="lt1"/>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en-US" sz="2400" b="0" i="0" u="none" strike="noStrike" cap="none">
                <a:solidFill>
                  <a:schemeClr val="dk1"/>
                </a:solidFill>
                <a:latin typeface="Arial"/>
                <a:ea typeface="Arial"/>
                <a:cs typeface="Arial"/>
                <a:sym typeface="Arial"/>
              </a:rPr>
              <a:t>During an audit, a group interview was held on the factory floor, close to the manager's office. Workers were told their answers were confidential, however not everyone spoke, and those who did, only provided ‘yes’ or ‘no’ to the auditor's questions. </a:t>
            </a:r>
            <a:endParaRPr sz="2400" b="0" i="0" u="none" strike="noStrike" cap="none">
              <a:solidFill>
                <a:schemeClr val="dk1"/>
              </a:solidFill>
              <a:latin typeface="Arial"/>
              <a:ea typeface="Arial"/>
              <a:cs typeface="Arial"/>
              <a:sym typeface="Arial"/>
            </a:endParaRPr>
          </a:p>
        </p:txBody>
      </p:sp>
      <p:sp>
        <p:nvSpPr>
          <p:cNvPr id="498" name="Google Shape;498;p55"/>
          <p:cNvSpPr txBox="1"/>
          <p:nvPr/>
        </p:nvSpPr>
        <p:spPr>
          <a:xfrm>
            <a:off x="8029575" y="1708824"/>
            <a:ext cx="3582390" cy="2735586"/>
          </a:xfrm>
          <a:prstGeom prst="rect">
            <a:avLst/>
          </a:pr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US" sz="2400" b="1" i="0" u="none" strike="noStrike" cap="none">
                <a:solidFill>
                  <a:schemeClr val="dk1"/>
                </a:solidFill>
                <a:latin typeface="Arial"/>
                <a:ea typeface="Arial"/>
                <a:cs typeface="Arial"/>
                <a:sym typeface="Arial"/>
              </a:rPr>
              <a:t>Q1. </a:t>
            </a:r>
            <a:br>
              <a:rPr lang="en-US" sz="2400" b="1" i="0" u="none" strike="noStrike" cap="none">
                <a:solidFill>
                  <a:schemeClr val="dk1"/>
                </a:solidFill>
                <a:latin typeface="Arial"/>
                <a:ea typeface="Arial"/>
                <a:cs typeface="Arial"/>
                <a:sym typeface="Arial"/>
              </a:rPr>
            </a:br>
            <a:r>
              <a:rPr lang="en-US" sz="2400" b="0" i="0" u="none" strike="noStrike" cap="none">
                <a:solidFill>
                  <a:schemeClr val="dk1"/>
                </a:solidFill>
                <a:latin typeface="Arial"/>
                <a:ea typeface="Arial"/>
                <a:cs typeface="Arial"/>
                <a:sym typeface="Arial"/>
              </a:rPr>
              <a:t>Describe what the problems with this approach are? </a:t>
            </a:r>
            <a:endParaRPr sz="2400" b="0" i="0" u="none" strike="noStrike" cap="none">
              <a:solidFill>
                <a:schemeClr val="dk1"/>
              </a:solidFill>
              <a:latin typeface="Arial"/>
              <a:ea typeface="Arial"/>
              <a:cs typeface="Arial"/>
              <a:sym typeface="Arial"/>
            </a:endParaRPr>
          </a:p>
          <a:p>
            <a:pPr marL="1371600" marR="0" lvl="0" indent="-1219200" algn="l" rtl="0">
              <a:lnSpc>
                <a:spcPct val="100000"/>
              </a:lnSpc>
              <a:spcBef>
                <a:spcPts val="0"/>
              </a:spcBef>
              <a:spcAft>
                <a:spcPts val="0"/>
              </a:spcAft>
              <a:buClr>
                <a:srgbClr val="000000"/>
              </a:buClr>
              <a:buSzPts val="2400"/>
              <a:buFont typeface="Arial"/>
              <a:buNone/>
            </a:pP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r>
              <a:rPr lang="en-US" sz="2400" b="1" i="0" u="none" strike="noStrike" cap="none">
                <a:solidFill>
                  <a:schemeClr val="dk1"/>
                </a:solidFill>
                <a:latin typeface="Arial"/>
                <a:ea typeface="Arial"/>
                <a:cs typeface="Arial"/>
                <a:sym typeface="Arial"/>
              </a:rPr>
              <a:t>Q2. </a:t>
            </a:r>
            <a:r>
              <a:rPr lang="en-US" sz="2400" b="0" i="0" u="none" strike="noStrike" cap="none">
                <a:solidFill>
                  <a:schemeClr val="dk1"/>
                </a:solidFill>
                <a:latin typeface="Arial"/>
                <a:ea typeface="Arial"/>
                <a:cs typeface="Arial"/>
                <a:sym typeface="Arial"/>
              </a:rPr>
              <a:t>How could it be improved?</a:t>
            </a:r>
            <a:endParaRPr sz="2400" b="0" i="0" u="none" strike="noStrike" cap="none">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F265BF4B-C91F-7FB6-2DD8-DF1F29E1F866}"/>
              </a:ext>
            </a:extLst>
          </p:cNvPr>
          <p:cNvSpPr>
            <a:spLocks noGrp="1"/>
          </p:cNvSpPr>
          <p:nvPr>
            <p:ph type="ftr" idx="11"/>
          </p:nvPr>
        </p:nvSpPr>
        <p:spPr/>
        <p:txBody>
          <a:bodyPr/>
          <a:lstStyle/>
          <a:p>
            <a:r>
              <a:rPr lang="en-US"/>
              <a:t>8.3.FSC-CLR-Training_Main-Course_Module-3_V1-0_EN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02"/>
        <p:cNvGrpSpPr/>
        <p:nvPr/>
      </p:nvGrpSpPr>
      <p:grpSpPr>
        <a:xfrm>
          <a:off x="0" y="0"/>
          <a:ext cx="0" cy="0"/>
          <a:chOff x="0" y="0"/>
          <a:chExt cx="0" cy="0"/>
        </a:xfrm>
      </p:grpSpPr>
      <p:sp>
        <p:nvSpPr>
          <p:cNvPr id="504" name="Google Shape;504;p11"/>
          <p:cNvSpPr txBox="1">
            <a:spLocks noGrp="1"/>
          </p:cNvSpPr>
          <p:nvPr>
            <p:ph type="ctrTitle" idx="4294967295"/>
          </p:nvPr>
        </p:nvSpPr>
        <p:spPr>
          <a:xfrm>
            <a:off x="1502833" y="1841500"/>
            <a:ext cx="7275513" cy="1938338"/>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chemeClr val="lt1"/>
              </a:buClr>
              <a:buSzPts val="6000"/>
              <a:buFont typeface="Avenir"/>
              <a:buNone/>
            </a:pPr>
            <a:r>
              <a:rPr lang="en-US" sz="4400" b="0" i="0" u="none" strike="noStrike" cap="none">
                <a:solidFill>
                  <a:schemeClr val="dk1"/>
                </a:solidFill>
                <a:latin typeface="Avenir"/>
                <a:ea typeface="Avenir"/>
                <a:cs typeface="Avenir"/>
                <a:sym typeface="Avenir"/>
              </a:rPr>
              <a:t>End of Module 3</a:t>
            </a:r>
            <a:endParaRPr/>
          </a:p>
        </p:txBody>
      </p:sp>
      <p:sp>
        <p:nvSpPr>
          <p:cNvPr id="505" name="Google Shape;505;p11"/>
          <p:cNvSpPr txBox="1"/>
          <p:nvPr/>
        </p:nvSpPr>
        <p:spPr>
          <a:xfrm>
            <a:off x="1498600" y="939800"/>
            <a:ext cx="3467039"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US" sz="4400" b="0" i="0" u="none" strike="noStrike" cap="none">
                <a:solidFill>
                  <a:srgbClr val="000000"/>
                </a:solidFill>
                <a:latin typeface="Avenir"/>
                <a:ea typeface="Avenir"/>
                <a:cs typeface="Avenir"/>
                <a:sym typeface="Avenir"/>
              </a:rPr>
              <a:t>THANK YOU</a:t>
            </a:r>
            <a:endParaRPr sz="1400" b="0" i="0" u="none" strike="noStrike" cap="none">
              <a:solidFill>
                <a:srgbClr val="000000"/>
              </a:solidFill>
              <a:latin typeface="Avenir"/>
              <a:ea typeface="Avenir"/>
              <a:cs typeface="Avenir"/>
              <a:sym typeface="Avenir"/>
            </a:endParaRPr>
          </a:p>
        </p:txBody>
      </p:sp>
      <p:sp>
        <p:nvSpPr>
          <p:cNvPr id="2" name="Footer Placeholder 1">
            <a:extLst>
              <a:ext uri="{FF2B5EF4-FFF2-40B4-BE49-F238E27FC236}">
                <a16:creationId xmlns:a16="http://schemas.microsoft.com/office/drawing/2014/main" id="{876BBDAD-6C94-8084-597E-9E5998496B16}"/>
              </a:ext>
            </a:extLst>
          </p:cNvPr>
          <p:cNvSpPr>
            <a:spLocks noGrp="1"/>
          </p:cNvSpPr>
          <p:nvPr>
            <p:ph type="ftr" idx="11"/>
          </p:nvPr>
        </p:nvSpPr>
        <p:spPr/>
        <p:txBody>
          <a:bodyPr/>
          <a:lstStyle/>
          <a:p>
            <a:r>
              <a:rPr lang="en-US"/>
              <a:t>8.3.FSC-CLR-Training_Main-Course_Module-3_V1-0_EN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4"/>
          <p:cNvSpPr txBox="1"/>
          <p:nvPr/>
        </p:nvSpPr>
        <p:spPr>
          <a:xfrm>
            <a:off x="702333" y="635164"/>
            <a:ext cx="3113903" cy="759032"/>
          </a:xfrm>
          <a:prstGeom prst="rect">
            <a:avLst/>
          </a:prstGeom>
          <a:noFill/>
          <a:ln>
            <a:noFill/>
          </a:ln>
        </p:spPr>
        <p:txBody>
          <a:bodyPr spcFirstLastPara="1" wrap="square" lIns="0" tIns="0" rIns="0" bIns="0" anchor="t" anchorCtr="0">
            <a:noAutofit/>
          </a:bodyPr>
          <a:lstStyle/>
          <a:p>
            <a:pPr marL="0" marR="0" lvl="0" indent="0" algn="ctr" rtl="0">
              <a:lnSpc>
                <a:spcPct val="120000"/>
              </a:lnSpc>
              <a:spcBef>
                <a:spcPts val="0"/>
              </a:spcBef>
              <a:spcAft>
                <a:spcPts val="0"/>
              </a:spcAft>
              <a:buClr>
                <a:srgbClr val="000000"/>
              </a:buClr>
              <a:buSzPts val="4000"/>
              <a:buFont typeface="Arial"/>
              <a:buNone/>
            </a:pPr>
            <a:r>
              <a:rPr lang="en-US" sz="4000" b="1" i="0" u="none" strike="noStrike" cap="none">
                <a:solidFill>
                  <a:srgbClr val="000000"/>
                </a:solidFill>
                <a:latin typeface="Arial"/>
                <a:ea typeface="Arial"/>
                <a:cs typeface="Arial"/>
                <a:sym typeface="Arial"/>
              </a:rPr>
              <a:t>Module 3.1</a:t>
            </a:r>
            <a:endParaRPr sz="4000" b="1" i="0" u="none" strike="noStrike" cap="none">
              <a:solidFill>
                <a:srgbClr val="000000"/>
              </a:solidFill>
              <a:latin typeface="Arial"/>
              <a:ea typeface="Arial"/>
              <a:cs typeface="Arial"/>
              <a:sym typeface="Arial"/>
            </a:endParaRPr>
          </a:p>
        </p:txBody>
      </p:sp>
      <p:sp>
        <p:nvSpPr>
          <p:cNvPr id="258" name="Google Shape;258;p4"/>
          <p:cNvSpPr txBox="1"/>
          <p:nvPr/>
        </p:nvSpPr>
        <p:spPr>
          <a:xfrm>
            <a:off x="955675" y="1394196"/>
            <a:ext cx="9329738" cy="1101725"/>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chemeClr val="lt1"/>
              </a:buClr>
              <a:buSzPts val="6000"/>
              <a:buFont typeface="Avenir"/>
              <a:buNone/>
            </a:pPr>
            <a:r>
              <a:rPr lang="en-US" sz="3600" b="0" i="0" u="none" strike="noStrike" cap="none">
                <a:solidFill>
                  <a:srgbClr val="000000"/>
                </a:solidFill>
                <a:latin typeface="Arial"/>
                <a:ea typeface="Arial"/>
                <a:cs typeface="Arial"/>
                <a:sym typeface="Arial"/>
              </a:rPr>
              <a:t>Planning and Audit Preparation</a:t>
            </a:r>
            <a:endParaRPr sz="3600" b="0" i="0" u="none" strike="noStrike" cap="none">
              <a:solidFill>
                <a:srgbClr val="000000"/>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8FD0A5DF-9542-C7B3-B2F5-71CAACEEB388}"/>
              </a:ext>
            </a:extLst>
          </p:cNvPr>
          <p:cNvSpPr>
            <a:spLocks noGrp="1"/>
          </p:cNvSpPr>
          <p:nvPr>
            <p:ph type="ftr" idx="11"/>
          </p:nvPr>
        </p:nvSpPr>
        <p:spPr/>
        <p:txBody>
          <a:bodyPr/>
          <a:lstStyle/>
          <a:p>
            <a:r>
              <a:rPr lang="en-US"/>
              <a:t>8.3.FSC-CLR-Training_Main-Course_Module-3_V1-0_EN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25"/>
          <p:cNvSpPr txBox="1">
            <a:spLocks noGrp="1"/>
          </p:cNvSpPr>
          <p:nvPr>
            <p:ph type="ctrTitle" idx="4294967295"/>
          </p:nvPr>
        </p:nvSpPr>
        <p:spPr>
          <a:xfrm>
            <a:off x="830053" y="567666"/>
            <a:ext cx="5740400" cy="72390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Calibri"/>
              <a:buNone/>
            </a:pPr>
            <a:r>
              <a:rPr lang="en-US" sz="2800" b="1" i="0" u="none" strike="noStrike" cap="none">
                <a:solidFill>
                  <a:schemeClr val="dk1"/>
                </a:solidFill>
                <a:latin typeface="Arial"/>
                <a:ea typeface="Arial"/>
                <a:cs typeface="Arial"/>
                <a:sym typeface="Arial"/>
              </a:rPr>
              <a:t>Objectives of this Module</a:t>
            </a:r>
            <a:endParaRPr sz="2800" b="1" i="0" u="none" strike="noStrike" cap="none">
              <a:solidFill>
                <a:schemeClr val="dk1"/>
              </a:solidFill>
              <a:latin typeface="Arial"/>
              <a:ea typeface="Arial"/>
              <a:cs typeface="Arial"/>
              <a:sym typeface="Arial"/>
            </a:endParaRPr>
          </a:p>
        </p:txBody>
      </p:sp>
      <p:sp>
        <p:nvSpPr>
          <p:cNvPr id="265" name="Google Shape;265;p25"/>
          <p:cNvSpPr txBox="1">
            <a:spLocks noGrp="1"/>
          </p:cNvSpPr>
          <p:nvPr>
            <p:ph type="body" idx="4294967295"/>
          </p:nvPr>
        </p:nvSpPr>
        <p:spPr>
          <a:xfrm>
            <a:off x="924284" y="1628775"/>
            <a:ext cx="8839200" cy="42672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2800"/>
              <a:buNone/>
            </a:pPr>
            <a:r>
              <a:rPr lang="en-US" sz="2400">
                <a:solidFill>
                  <a:schemeClr val="dk1"/>
                </a:solidFill>
                <a:latin typeface="Arial"/>
                <a:ea typeface="Arial"/>
                <a:cs typeface="Arial"/>
                <a:sym typeface="Arial"/>
              </a:rPr>
              <a:t>In this module, participants will learn how to</a:t>
            </a:r>
            <a:endParaRPr/>
          </a:p>
          <a:p>
            <a:pPr marL="457200" lvl="0" indent="-457200" algn="l" rtl="0">
              <a:lnSpc>
                <a:spcPct val="90000"/>
              </a:lnSpc>
              <a:spcBef>
                <a:spcPts val="1000"/>
              </a:spcBef>
              <a:spcAft>
                <a:spcPts val="0"/>
              </a:spcAft>
              <a:buSzPts val="2800"/>
              <a:buFont typeface="Calibri"/>
              <a:buChar char="-"/>
            </a:pPr>
            <a:r>
              <a:rPr lang="en-US" sz="2400">
                <a:solidFill>
                  <a:schemeClr val="dk1"/>
                </a:solidFill>
                <a:latin typeface="Arial"/>
                <a:ea typeface="Arial"/>
                <a:cs typeface="Arial"/>
                <a:sym typeface="Arial"/>
              </a:rPr>
              <a:t>effectively prepare and plan for social audits by identifying potential risks related to certificate holders.</a:t>
            </a:r>
            <a:endParaRPr/>
          </a:p>
          <a:p>
            <a:pPr marL="457200" lvl="0" indent="-457200" algn="l" rtl="0">
              <a:lnSpc>
                <a:spcPct val="90000"/>
              </a:lnSpc>
              <a:spcBef>
                <a:spcPts val="1000"/>
              </a:spcBef>
              <a:spcAft>
                <a:spcPts val="0"/>
              </a:spcAft>
              <a:buSzPts val="2800"/>
              <a:buFont typeface="Calibri"/>
              <a:buChar char="-"/>
            </a:pPr>
            <a:r>
              <a:rPr lang="en-US" sz="2400">
                <a:solidFill>
                  <a:schemeClr val="dk1"/>
                </a:solidFill>
                <a:latin typeface="Arial"/>
                <a:ea typeface="Arial"/>
                <a:cs typeface="Arial"/>
                <a:sym typeface="Arial"/>
              </a:rPr>
              <a:t>identify and prioritize risks, assess the credibility of information sources, and develop effective research strategies. </a:t>
            </a:r>
            <a:endParaRPr sz="2400">
              <a:solidFill>
                <a:schemeClr val="dk1"/>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AE68320E-7B63-D913-0DDC-8911EF867D21}"/>
              </a:ext>
            </a:extLst>
          </p:cNvPr>
          <p:cNvSpPr>
            <a:spLocks noGrp="1"/>
          </p:cNvSpPr>
          <p:nvPr>
            <p:ph type="ftr" idx="11"/>
          </p:nvPr>
        </p:nvSpPr>
        <p:spPr/>
        <p:txBody>
          <a:bodyPr/>
          <a:lstStyle/>
          <a:p>
            <a:r>
              <a:rPr lang="en-US"/>
              <a:t>8.3.FSC-CLR-Training_Main-Course_Module-3_V1-0_EN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2" name="Google Shape;272;g2cdebc45f94_0_35"/>
          <p:cNvSpPr txBox="1"/>
          <p:nvPr/>
        </p:nvSpPr>
        <p:spPr>
          <a:xfrm>
            <a:off x="6882171" y="1975733"/>
            <a:ext cx="4756531" cy="1268756"/>
          </a:xfrm>
          <a:prstGeom prst="rect">
            <a:avLst/>
          </a:prstGeom>
          <a:noFill/>
          <a:ln>
            <a:noFill/>
          </a:ln>
        </p:spPr>
        <p:txBody>
          <a:bodyPr spcFirstLastPara="1" wrap="square" lIns="91425" tIns="45700" rIns="91425" bIns="45700" anchor="t" anchorCtr="0">
            <a:noAutofit/>
          </a:bodyPr>
          <a:lstStyle/>
          <a:p>
            <a:pPr marL="85725" marR="0" lvl="0" indent="-9525" algn="l" rtl="0">
              <a:lnSpc>
                <a:spcPct val="100000"/>
              </a:lnSpc>
              <a:spcBef>
                <a:spcPts val="0"/>
              </a:spcBef>
              <a:spcAft>
                <a:spcPts val="0"/>
              </a:spcAft>
              <a:buNone/>
            </a:pPr>
            <a:r>
              <a:rPr lang="en-US" sz="2400" b="1" i="0" u="none" strike="noStrike" cap="none">
                <a:solidFill>
                  <a:srgbClr val="000000"/>
                </a:solidFill>
                <a:latin typeface="Arial"/>
                <a:ea typeface="Arial"/>
                <a:cs typeface="Arial"/>
                <a:sym typeface="Arial"/>
              </a:rPr>
              <a:t>The following information must be understood by the auditor before the audit </a:t>
            </a:r>
            <a:endParaRPr sz="2400" b="1" i="0" u="none" strike="noStrike" cap="none">
              <a:solidFill>
                <a:srgbClr val="000000"/>
              </a:solidFill>
              <a:latin typeface="Arial"/>
              <a:ea typeface="Arial"/>
              <a:cs typeface="Arial"/>
              <a:sym typeface="Arial"/>
            </a:endParaRPr>
          </a:p>
          <a:p>
            <a:pPr marL="444500" marR="0" lvl="0" indent="-368300" algn="l" rtl="0">
              <a:lnSpc>
                <a:spcPct val="100000"/>
              </a:lnSpc>
              <a:spcBef>
                <a:spcPts val="0"/>
              </a:spcBef>
              <a:spcAft>
                <a:spcPts val="0"/>
              </a:spcAft>
              <a:buClr>
                <a:srgbClr val="000000"/>
              </a:buClr>
              <a:buSzPts val="2200"/>
              <a:buFont typeface="Arial"/>
              <a:buNone/>
            </a:pPr>
            <a:endParaRPr sz="2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200"/>
              <a:buFont typeface="Calibri"/>
              <a:buNone/>
            </a:pPr>
            <a:endParaRPr sz="2400" b="0" i="0" u="none" strike="noStrike" cap="none">
              <a:solidFill>
                <a:srgbClr val="009C9C"/>
              </a:solidFill>
              <a:latin typeface="Arial"/>
              <a:ea typeface="Arial"/>
              <a:cs typeface="Arial"/>
              <a:sym typeface="Arial"/>
            </a:endParaRPr>
          </a:p>
        </p:txBody>
      </p:sp>
      <p:sp>
        <p:nvSpPr>
          <p:cNvPr id="273" name="Google Shape;273;g2cdebc45f94_0_35"/>
          <p:cNvSpPr/>
          <p:nvPr/>
        </p:nvSpPr>
        <p:spPr>
          <a:xfrm rot="5400000">
            <a:off x="5701317" y="1703599"/>
            <a:ext cx="1150346" cy="1371727"/>
          </a:xfrm>
          <a:prstGeom prst="bentArrow">
            <a:avLst>
              <a:gd name="adj1" fmla="val 18694"/>
              <a:gd name="adj2" fmla="val 26126"/>
              <a:gd name="adj3" fmla="val 25000"/>
              <a:gd name="adj4" fmla="val 38795"/>
            </a:avLst>
          </a:prstGeom>
          <a:solidFill>
            <a:schemeClr val="dk1"/>
          </a:solidFill>
          <a:ln w="25400" cap="flat" cmpd="sng">
            <a:solidFill>
              <a:srgbClr val="16333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graphicFrame>
        <p:nvGraphicFramePr>
          <p:cNvPr id="274" name="Google Shape;274;g2cdebc45f94_0_35"/>
          <p:cNvGraphicFramePr/>
          <p:nvPr/>
        </p:nvGraphicFramePr>
        <p:xfrm>
          <a:off x="385000" y="1737471"/>
          <a:ext cx="3000000" cy="3000000"/>
        </p:xfrm>
        <a:graphic>
          <a:graphicData uri="http://schemas.openxmlformats.org/drawingml/2006/table">
            <a:tbl>
              <a:tblPr firstRow="1" bandRow="1">
                <a:noFill/>
                <a:tableStyleId>{E8589404-D5CF-44E8-BD0E-2EAC2ECA1E7E}</a:tableStyleId>
              </a:tblPr>
              <a:tblGrid>
                <a:gridCol w="5125450">
                  <a:extLst>
                    <a:ext uri="{9D8B030D-6E8A-4147-A177-3AD203B41FA5}">
                      <a16:colId xmlns:a16="http://schemas.microsoft.com/office/drawing/2014/main" val="20000"/>
                    </a:ext>
                  </a:extLst>
                </a:gridCol>
              </a:tblGrid>
              <a:tr h="370850">
                <a:tc>
                  <a:txBody>
                    <a:bodyPr/>
                    <a:lstStyle/>
                    <a:p>
                      <a:pPr marL="0" marR="0" lvl="0" indent="0" algn="l" rtl="0">
                        <a:lnSpc>
                          <a:spcPct val="100000"/>
                        </a:lnSpc>
                        <a:spcBef>
                          <a:spcPts val="0"/>
                        </a:spcBef>
                        <a:spcAft>
                          <a:spcPts val="0"/>
                        </a:spcAft>
                        <a:buNone/>
                      </a:pPr>
                      <a:r>
                        <a:rPr lang="en-US" sz="2000" u="none" strike="noStrike" cap="none"/>
                        <a:t>Elements to cover:</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370850">
                <a:tc>
                  <a:txBody>
                    <a:bodyPr/>
                    <a:lstStyle/>
                    <a:p>
                      <a:pPr marL="374650" marR="0" lvl="0" indent="-285750" algn="l" rtl="0">
                        <a:lnSpc>
                          <a:spcPct val="100000"/>
                        </a:lnSpc>
                        <a:spcBef>
                          <a:spcPts val="0"/>
                        </a:spcBef>
                        <a:spcAft>
                          <a:spcPts val="0"/>
                        </a:spcAft>
                        <a:buClr>
                          <a:srgbClr val="2B2E2F"/>
                        </a:buClr>
                        <a:buSzPts val="2200"/>
                        <a:buFont typeface="Arial"/>
                        <a:buChar char="•"/>
                      </a:pPr>
                      <a:r>
                        <a:rPr lang="en-US" sz="2000" b="0" i="0" u="none" strike="noStrike" cap="none">
                          <a:solidFill>
                            <a:schemeClr val="dk1"/>
                          </a:solidFill>
                          <a:latin typeface="Arial"/>
                          <a:ea typeface="Arial"/>
                          <a:cs typeface="Arial"/>
                          <a:sym typeface="Arial"/>
                        </a:rPr>
                        <a:t>Identifying CH-related risks and previous issues</a:t>
                      </a:r>
                      <a:endParaRPr sz="2000" b="0" u="none" strike="noStrike" cap="none">
                        <a:solidFill>
                          <a:srgbClr val="2B2E2F"/>
                        </a:solidFill>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Understanding relevant documents, such as CH Self-Assessment</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Understanding the company profile (number of employes, production facilities incl. Hazardous work etc.)</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Informing the audit team and the auditee of the audit activities</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Planning, scheduling and coordinating activities</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Improving the effectiveness of the audit process</a:t>
                      </a:r>
                      <a:endParaRPr/>
                    </a:p>
                  </a:txBody>
                  <a:tcPr marL="91450" marR="91450" marT="45725" marB="45725"/>
                </a:tc>
                <a:extLst>
                  <a:ext uri="{0D108BD9-81ED-4DB2-BD59-A6C34878D82A}">
                    <a16:rowId xmlns:a16="http://schemas.microsoft.com/office/drawing/2014/main" val="10001"/>
                  </a:ext>
                </a:extLst>
              </a:tr>
            </a:tbl>
          </a:graphicData>
        </a:graphic>
      </p:graphicFrame>
      <p:graphicFrame>
        <p:nvGraphicFramePr>
          <p:cNvPr id="275" name="Google Shape;275;g2cdebc45f94_0_35"/>
          <p:cNvGraphicFramePr/>
          <p:nvPr/>
        </p:nvGraphicFramePr>
        <p:xfrm>
          <a:off x="6513258" y="3244489"/>
          <a:ext cx="3000000" cy="3000000"/>
        </p:xfrm>
        <a:graphic>
          <a:graphicData uri="http://schemas.openxmlformats.org/drawingml/2006/table">
            <a:tbl>
              <a:tblPr firstRow="1" bandRow="1">
                <a:noFill/>
                <a:tableStyleId>{E8589404-D5CF-44E8-BD0E-2EAC2ECA1E7E}</a:tableStyleId>
              </a:tblPr>
              <a:tblGrid>
                <a:gridCol w="5125450">
                  <a:extLst>
                    <a:ext uri="{9D8B030D-6E8A-4147-A177-3AD203B41FA5}">
                      <a16:colId xmlns:a16="http://schemas.microsoft.com/office/drawing/2014/main" val="20000"/>
                    </a:ext>
                  </a:extLst>
                </a:gridCol>
              </a:tblGrid>
              <a:tr h="370850">
                <a:tc>
                  <a:txBody>
                    <a:bodyPr/>
                    <a:lstStyle/>
                    <a:p>
                      <a:pPr marL="92075" marR="0" lvl="0" indent="-15875" algn="l" rtl="0">
                        <a:lnSpc>
                          <a:spcPct val="100000"/>
                        </a:lnSpc>
                        <a:spcBef>
                          <a:spcPts val="0"/>
                        </a:spcBef>
                        <a:spcAft>
                          <a:spcPts val="0"/>
                        </a:spcAft>
                        <a:buClr>
                          <a:srgbClr val="000000"/>
                        </a:buClr>
                        <a:buSzPts val="2200"/>
                        <a:buFont typeface="Arial"/>
                        <a:buNone/>
                      </a:pPr>
                      <a:r>
                        <a:rPr lang="en-US" sz="2000" b="1" i="0" u="none" strike="noStrike" cap="none">
                          <a:solidFill>
                            <a:schemeClr val="lt1"/>
                          </a:solidFill>
                          <a:latin typeface="Arial"/>
                          <a:ea typeface="Arial"/>
                          <a:cs typeface="Arial"/>
                          <a:sym typeface="Arial"/>
                        </a:rPr>
                        <a:t>Key Information to be prepared with:</a:t>
                      </a:r>
                      <a:endParaRPr sz="1200" b="0" i="0" u="none" strike="noStrike" cap="none">
                        <a:solidFill>
                          <a:schemeClr val="lt1"/>
                        </a:solidFill>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370850">
                <a:tc>
                  <a:txBody>
                    <a:bodyPr/>
                    <a:lstStyle/>
                    <a:p>
                      <a:pPr marL="444500" marR="0" lvl="0" indent="-368300" algn="l" rtl="0">
                        <a:lnSpc>
                          <a:spcPct val="100000"/>
                        </a:lnSpc>
                        <a:spcBef>
                          <a:spcPts val="0"/>
                        </a:spcBef>
                        <a:spcAft>
                          <a:spcPts val="0"/>
                        </a:spcAft>
                        <a:buClr>
                          <a:srgbClr val="2B2E2F"/>
                        </a:buClr>
                        <a:buSzPts val="2200"/>
                        <a:buFont typeface="Arial"/>
                        <a:buChar char="•"/>
                      </a:pPr>
                      <a:r>
                        <a:rPr lang="en-US" sz="2000" b="0" i="0" u="none" strike="noStrike" cap="none">
                          <a:solidFill>
                            <a:srgbClr val="2B2E2F"/>
                          </a:solidFill>
                          <a:latin typeface="Arial"/>
                          <a:ea typeface="Arial"/>
                          <a:cs typeface="Arial"/>
                          <a:sym typeface="Arial"/>
                        </a:rPr>
                        <a:t>Knowledge of national law</a:t>
                      </a:r>
                      <a:endParaRPr/>
                    </a:p>
                    <a:p>
                      <a:pPr marL="444500" marR="0" lvl="0" indent="-368300" algn="l" rtl="0">
                        <a:lnSpc>
                          <a:spcPct val="100000"/>
                        </a:lnSpc>
                        <a:spcBef>
                          <a:spcPts val="0"/>
                        </a:spcBef>
                        <a:spcAft>
                          <a:spcPts val="0"/>
                        </a:spcAft>
                        <a:buClr>
                          <a:srgbClr val="2B2E2F"/>
                        </a:buClr>
                        <a:buSzPts val="2200"/>
                        <a:buFont typeface="Arial"/>
                        <a:buChar char="•"/>
                      </a:pPr>
                      <a:r>
                        <a:rPr lang="en-US" sz="2000" b="0" i="0" u="none" strike="noStrike" cap="none">
                          <a:solidFill>
                            <a:srgbClr val="2B2E2F"/>
                          </a:solidFill>
                          <a:latin typeface="Arial"/>
                          <a:ea typeface="Arial"/>
                          <a:cs typeface="Arial"/>
                          <a:sym typeface="Arial"/>
                        </a:rPr>
                        <a:t>Previous </a:t>
                      </a:r>
                      <a:r>
                        <a:rPr lang="en-US" sz="2000" u="none" strike="noStrike" cap="none">
                          <a:solidFill>
                            <a:srgbClr val="2B2E2F"/>
                          </a:solidFill>
                          <a:latin typeface="Arial"/>
                          <a:ea typeface="Arial"/>
                          <a:cs typeface="Arial"/>
                          <a:sym typeface="Arial"/>
                        </a:rPr>
                        <a:t>Nonconformities</a:t>
                      </a:r>
                      <a:r>
                        <a:rPr lang="en-US" sz="2000" b="0" i="0" u="none" strike="noStrike" cap="none">
                          <a:solidFill>
                            <a:srgbClr val="2B2E2F"/>
                          </a:solidFill>
                          <a:latin typeface="Arial"/>
                          <a:ea typeface="Arial"/>
                          <a:cs typeface="Arial"/>
                          <a:sym typeface="Arial"/>
                        </a:rPr>
                        <a:t> and Reports</a:t>
                      </a:r>
                      <a:endParaRPr/>
                    </a:p>
                    <a:p>
                      <a:pPr marL="444500" marR="0" lvl="0" indent="-368300" algn="l" rtl="0">
                        <a:lnSpc>
                          <a:spcPct val="100000"/>
                        </a:lnSpc>
                        <a:spcBef>
                          <a:spcPts val="0"/>
                        </a:spcBef>
                        <a:spcAft>
                          <a:spcPts val="0"/>
                        </a:spcAft>
                        <a:buClr>
                          <a:srgbClr val="2B2E2F"/>
                        </a:buClr>
                        <a:buSzPts val="2200"/>
                        <a:buFont typeface="Arial"/>
                        <a:buChar char="•"/>
                      </a:pPr>
                      <a:r>
                        <a:rPr lang="en-US" sz="2000" b="0" i="0" u="none" strike="noStrike" cap="none">
                          <a:solidFill>
                            <a:srgbClr val="2B2E2F"/>
                          </a:solidFill>
                          <a:latin typeface="Arial"/>
                          <a:ea typeface="Arial"/>
                          <a:cs typeface="Arial"/>
                          <a:sym typeface="Arial"/>
                        </a:rPr>
                        <a:t>Industry </a:t>
                      </a:r>
                      <a:r>
                        <a:rPr lang="en-US" sz="2000" u="none" strike="noStrike" cap="none">
                          <a:solidFill>
                            <a:srgbClr val="2B2E2F"/>
                          </a:solidFill>
                          <a:latin typeface="Arial"/>
                          <a:ea typeface="Arial"/>
                          <a:cs typeface="Arial"/>
                          <a:sym typeface="Arial"/>
                        </a:rPr>
                        <a:t>risks</a:t>
                      </a:r>
                      <a:endParaRPr sz="2000" b="0" i="0" u="none" strike="noStrike" cap="none">
                        <a:solidFill>
                          <a:srgbClr val="2B2E2F"/>
                        </a:solidFill>
                        <a:latin typeface="Arial"/>
                        <a:ea typeface="Arial"/>
                        <a:cs typeface="Arial"/>
                        <a:sym typeface="Arial"/>
                      </a:endParaRPr>
                    </a:p>
                    <a:p>
                      <a:pPr marL="444500" marR="0" lvl="0" indent="-368300" algn="l" rtl="0">
                        <a:lnSpc>
                          <a:spcPct val="100000"/>
                        </a:lnSpc>
                        <a:spcBef>
                          <a:spcPts val="0"/>
                        </a:spcBef>
                        <a:spcAft>
                          <a:spcPts val="0"/>
                        </a:spcAft>
                        <a:buClr>
                          <a:srgbClr val="2B2E2F"/>
                        </a:buClr>
                        <a:buSzPts val="2200"/>
                        <a:buFont typeface="Arial"/>
                        <a:buChar char="•"/>
                      </a:pPr>
                      <a:r>
                        <a:rPr lang="en-US" sz="2000" b="0" i="0" u="none" strike="noStrike" cap="none">
                          <a:solidFill>
                            <a:srgbClr val="2B2E2F"/>
                          </a:solidFill>
                          <a:latin typeface="Arial"/>
                          <a:ea typeface="Arial"/>
                          <a:cs typeface="Arial"/>
                          <a:sym typeface="Arial"/>
                        </a:rPr>
                        <a:t>Country/region risk profile &amp; map</a:t>
                      </a:r>
                      <a:endParaRPr/>
                    </a:p>
                    <a:p>
                      <a:pPr marL="444500" marR="0" lvl="0" indent="-368300" algn="l" rtl="0">
                        <a:lnSpc>
                          <a:spcPct val="100000"/>
                        </a:lnSpc>
                        <a:spcBef>
                          <a:spcPts val="0"/>
                        </a:spcBef>
                        <a:spcAft>
                          <a:spcPts val="0"/>
                        </a:spcAft>
                        <a:buClr>
                          <a:srgbClr val="2B2E2F"/>
                        </a:buClr>
                        <a:buSzPts val="2200"/>
                        <a:buFont typeface="Arial"/>
                        <a:buChar char="•"/>
                      </a:pPr>
                      <a:r>
                        <a:rPr lang="en-US" sz="2000" b="0" i="0" u="none" strike="noStrike" cap="none">
                          <a:solidFill>
                            <a:srgbClr val="2B2E2F"/>
                          </a:solidFill>
                          <a:latin typeface="Arial"/>
                          <a:ea typeface="Arial"/>
                          <a:cs typeface="Arial"/>
                          <a:sym typeface="Arial"/>
                        </a:rPr>
                        <a:t>Workforce profile</a:t>
                      </a:r>
                      <a:endParaRPr/>
                    </a:p>
                    <a:p>
                      <a:pPr marL="444500" marR="0" lvl="0" indent="-368300" algn="l" rtl="0">
                        <a:lnSpc>
                          <a:spcPct val="100000"/>
                        </a:lnSpc>
                        <a:spcBef>
                          <a:spcPts val="0"/>
                        </a:spcBef>
                        <a:spcAft>
                          <a:spcPts val="0"/>
                        </a:spcAft>
                        <a:buClr>
                          <a:srgbClr val="2B2E2F"/>
                        </a:buClr>
                        <a:buSzPts val="2200"/>
                        <a:buFont typeface="Arial"/>
                        <a:buChar char="•"/>
                      </a:pPr>
                      <a:r>
                        <a:rPr lang="en-US" sz="2000" b="0" i="0" u="none" strike="noStrike" cap="none">
                          <a:solidFill>
                            <a:srgbClr val="2B2E2F"/>
                          </a:solidFill>
                          <a:latin typeface="Arial"/>
                          <a:ea typeface="Arial"/>
                          <a:cs typeface="Arial"/>
                          <a:sym typeface="Arial"/>
                        </a:rPr>
                        <a:t>Known gaps &amp; </a:t>
                      </a:r>
                      <a:r>
                        <a:rPr lang="en-US" sz="2000" u="none" strike="noStrike" cap="none">
                          <a:solidFill>
                            <a:srgbClr val="2B2E2F"/>
                          </a:solidFill>
                          <a:latin typeface="Arial"/>
                          <a:ea typeface="Arial"/>
                          <a:cs typeface="Arial"/>
                          <a:sym typeface="Arial"/>
                        </a:rPr>
                        <a:t>Human Rights</a:t>
                      </a:r>
                      <a:r>
                        <a:rPr lang="en-US" sz="2000" b="0" i="0" u="none" strike="noStrike" cap="none">
                          <a:solidFill>
                            <a:srgbClr val="2B2E2F"/>
                          </a:solidFill>
                          <a:latin typeface="Arial"/>
                          <a:ea typeface="Arial"/>
                          <a:cs typeface="Arial"/>
                          <a:sym typeface="Arial"/>
                        </a:rPr>
                        <a:t> violations</a:t>
                      </a:r>
                      <a:endParaRPr/>
                    </a:p>
                    <a:p>
                      <a:pPr marL="444500" marR="0" lvl="0" indent="-368300" algn="l" rtl="0">
                        <a:lnSpc>
                          <a:spcPct val="100000"/>
                        </a:lnSpc>
                        <a:spcBef>
                          <a:spcPts val="0"/>
                        </a:spcBef>
                        <a:spcAft>
                          <a:spcPts val="0"/>
                        </a:spcAft>
                        <a:buClr>
                          <a:srgbClr val="2B2E2F"/>
                        </a:buClr>
                        <a:buSzPts val="2200"/>
                        <a:buFont typeface="Arial"/>
                        <a:buChar char="•"/>
                      </a:pPr>
                      <a:r>
                        <a:rPr lang="en-US" sz="2000" b="0" i="0" u="none" strike="noStrike" cap="none">
                          <a:solidFill>
                            <a:srgbClr val="2B2E2F"/>
                          </a:solidFill>
                          <a:latin typeface="Arial"/>
                          <a:ea typeface="Arial"/>
                          <a:cs typeface="Arial"/>
                          <a:sym typeface="Arial"/>
                        </a:rPr>
                        <a:t>Union presence and company´s stance</a:t>
                      </a:r>
                      <a:endParaRPr/>
                    </a:p>
                    <a:p>
                      <a:pPr marL="342900" marR="0" lvl="0" indent="-215900" algn="l" rtl="0">
                        <a:lnSpc>
                          <a:spcPct val="100000"/>
                        </a:lnSpc>
                        <a:spcBef>
                          <a:spcPts val="0"/>
                        </a:spcBef>
                        <a:spcAft>
                          <a:spcPts val="0"/>
                        </a:spcAft>
                        <a:buClr>
                          <a:srgbClr val="000000"/>
                        </a:buClr>
                        <a:buSzPts val="2000"/>
                        <a:buFont typeface="Arial"/>
                        <a:buNone/>
                      </a:pP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1"/>
                  </a:ext>
                </a:extLst>
              </a:tr>
            </a:tbl>
          </a:graphicData>
        </a:graphic>
      </p:graphicFrame>
      <p:sp>
        <p:nvSpPr>
          <p:cNvPr id="276" name="Google Shape;276;g2cdebc45f94_0_35"/>
          <p:cNvSpPr txBox="1"/>
          <p:nvPr/>
        </p:nvSpPr>
        <p:spPr>
          <a:xfrm>
            <a:off x="304818" y="1182703"/>
            <a:ext cx="5028482" cy="55476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200"/>
              <a:buFont typeface="Arial"/>
              <a:buNone/>
            </a:pPr>
            <a:r>
              <a:rPr lang="en-US" sz="2400" b="1" i="0" u="none" strike="noStrike" cap="none">
                <a:solidFill>
                  <a:srgbClr val="2B2E2F"/>
                </a:solidFill>
                <a:latin typeface="Arial"/>
                <a:ea typeface="Arial"/>
                <a:cs typeface="Arial"/>
                <a:sym typeface="Arial"/>
              </a:rPr>
              <a:t>Desk Review</a:t>
            </a:r>
            <a:endParaRPr sz="2400" b="0" i="0" u="none" strike="noStrike" cap="none">
              <a:solidFill>
                <a:srgbClr val="2B2E2F"/>
              </a:solidFill>
              <a:latin typeface="Arial"/>
              <a:ea typeface="Arial"/>
              <a:cs typeface="Arial"/>
              <a:sym typeface="Arial"/>
            </a:endParaRPr>
          </a:p>
          <a:p>
            <a:pPr marL="0" marR="0" lvl="0" indent="0" algn="l" rtl="0">
              <a:lnSpc>
                <a:spcPct val="100000"/>
              </a:lnSpc>
              <a:spcBef>
                <a:spcPts val="0"/>
              </a:spcBef>
              <a:spcAft>
                <a:spcPts val="0"/>
              </a:spcAft>
              <a:buClr>
                <a:srgbClr val="2B2E2F"/>
              </a:buClr>
              <a:buSzPts val="2200"/>
              <a:buFont typeface="Calibri"/>
              <a:buNone/>
            </a:pPr>
            <a:endParaRPr sz="2400" b="0" i="0" u="none" strike="noStrike" cap="none">
              <a:solidFill>
                <a:srgbClr val="009C9C"/>
              </a:solidFill>
              <a:latin typeface="Arial"/>
              <a:ea typeface="Arial"/>
              <a:cs typeface="Arial"/>
              <a:sym typeface="Arial"/>
            </a:endParaRPr>
          </a:p>
        </p:txBody>
      </p:sp>
      <p:sp>
        <p:nvSpPr>
          <p:cNvPr id="277" name="Google Shape;277;g2cdebc45f94_0_35"/>
          <p:cNvSpPr txBox="1"/>
          <p:nvPr/>
        </p:nvSpPr>
        <p:spPr>
          <a:xfrm>
            <a:off x="385000" y="334160"/>
            <a:ext cx="4476843" cy="672578"/>
          </a:xfrm>
          <a:prstGeom prst="rect">
            <a:avLst/>
          </a:prstGeom>
          <a:noFill/>
          <a:ln>
            <a:noFill/>
          </a:ln>
        </p:spPr>
        <p:txBody>
          <a:bodyPr spcFirstLastPara="1" wrap="square" lIns="0" tIns="0" rIns="0" bIns="0" anchor="t" anchorCtr="0">
            <a:normAutofit/>
          </a:bodyPr>
          <a:lstStyle/>
          <a:p>
            <a:pPr marL="0" marR="0" lvl="0" indent="0" algn="l" rtl="0">
              <a:lnSpc>
                <a:spcPct val="120000"/>
              </a:lnSpc>
              <a:spcBef>
                <a:spcPts val="0"/>
              </a:spcBef>
              <a:spcAft>
                <a:spcPts val="0"/>
              </a:spcAft>
              <a:buNone/>
            </a:pPr>
            <a:r>
              <a:rPr lang="en-US" sz="3200" b="1" i="0" u="none" strike="noStrike" cap="none">
                <a:solidFill>
                  <a:srgbClr val="2A2F30"/>
                </a:solidFill>
                <a:latin typeface="Avenir"/>
                <a:ea typeface="Avenir"/>
                <a:cs typeface="Avenir"/>
                <a:sym typeface="Avenir"/>
              </a:rPr>
              <a:t>Audit Preparation</a:t>
            </a:r>
            <a:endParaRPr sz="3200" b="1" i="0" u="none" strike="noStrike" cap="none">
              <a:solidFill>
                <a:srgbClr val="2A2F30"/>
              </a:solidFill>
              <a:latin typeface="Avenir"/>
              <a:ea typeface="Avenir"/>
              <a:cs typeface="Avenir"/>
              <a:sym typeface="Avenir"/>
            </a:endParaRPr>
          </a:p>
        </p:txBody>
      </p:sp>
      <p:sp>
        <p:nvSpPr>
          <p:cNvPr id="2" name="Footer Placeholder 1">
            <a:extLst>
              <a:ext uri="{FF2B5EF4-FFF2-40B4-BE49-F238E27FC236}">
                <a16:creationId xmlns:a16="http://schemas.microsoft.com/office/drawing/2014/main" id="{637C19E7-66D6-23E5-EB9D-7D5C64309E24}"/>
              </a:ext>
            </a:extLst>
          </p:cNvPr>
          <p:cNvSpPr>
            <a:spLocks noGrp="1"/>
          </p:cNvSpPr>
          <p:nvPr>
            <p:ph type="ftr" idx="11"/>
          </p:nvPr>
        </p:nvSpPr>
        <p:spPr/>
        <p:txBody>
          <a:bodyPr/>
          <a:lstStyle/>
          <a:p>
            <a:r>
              <a:rPr lang="en-US"/>
              <a:t>8.3.FSC-CLR-Training_Main-Course_Module-3_V1-0_EN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4" name="Google Shape;284;g2e8cf78d5bc_0_441"/>
          <p:cNvSpPr txBox="1"/>
          <p:nvPr/>
        </p:nvSpPr>
        <p:spPr>
          <a:xfrm>
            <a:off x="540000" y="496680"/>
            <a:ext cx="5979931" cy="566635"/>
          </a:xfrm>
          <a:prstGeom prst="rect">
            <a:avLst/>
          </a:prstGeom>
          <a:noFill/>
          <a:ln>
            <a:noFill/>
          </a:ln>
        </p:spPr>
        <p:txBody>
          <a:bodyPr spcFirstLastPara="1" wrap="square" lIns="0" tIns="0" rIns="0" bIns="0" anchor="t" anchorCtr="0">
            <a:normAutofit/>
          </a:bodyPr>
          <a:lstStyle/>
          <a:p>
            <a:pPr marL="0" marR="0" lvl="0" indent="0" algn="l" rtl="0">
              <a:lnSpc>
                <a:spcPct val="120000"/>
              </a:lnSpc>
              <a:spcBef>
                <a:spcPts val="0"/>
              </a:spcBef>
              <a:spcAft>
                <a:spcPts val="0"/>
              </a:spcAft>
              <a:buClr>
                <a:srgbClr val="000000"/>
              </a:buClr>
              <a:buSzPts val="2703"/>
              <a:buFont typeface="Arial"/>
              <a:buNone/>
            </a:pPr>
            <a:r>
              <a:rPr lang="en-US" sz="2800" b="1" i="0" u="none" strike="noStrike" cap="none">
                <a:solidFill>
                  <a:schemeClr val="dk1"/>
                </a:solidFill>
                <a:latin typeface="Arial"/>
                <a:ea typeface="Arial"/>
                <a:cs typeface="Arial"/>
                <a:sym typeface="Arial"/>
              </a:rPr>
              <a:t>Audit Preparation – continued</a:t>
            </a:r>
            <a:endParaRPr sz="2800" b="1" i="0" u="none" strike="noStrike" cap="none">
              <a:solidFill>
                <a:schemeClr val="dk1"/>
              </a:solidFill>
              <a:latin typeface="Arial"/>
              <a:ea typeface="Arial"/>
              <a:cs typeface="Arial"/>
              <a:sym typeface="Arial"/>
            </a:endParaRPr>
          </a:p>
        </p:txBody>
      </p:sp>
      <p:sp>
        <p:nvSpPr>
          <p:cNvPr id="285" name="Google Shape;285;g2e8cf78d5bc_0_441"/>
          <p:cNvSpPr txBox="1"/>
          <p:nvPr/>
        </p:nvSpPr>
        <p:spPr>
          <a:xfrm>
            <a:off x="540000" y="4603701"/>
            <a:ext cx="10959602" cy="1541366"/>
          </a:xfrm>
          <a:prstGeom prst="rect">
            <a:avLst/>
          </a:prstGeom>
          <a:solidFill>
            <a:schemeClr val="dk1"/>
          </a:solidFill>
          <a:ln>
            <a:noFill/>
          </a:ln>
        </p:spPr>
        <p:txBody>
          <a:bodyPr spcFirstLastPara="1" wrap="square" lIns="91425" tIns="45700" rIns="91425" bIns="45700" anchor="t" anchorCtr="0">
            <a:noAutofit/>
          </a:bodyPr>
          <a:lstStyle/>
          <a:p>
            <a:pPr marL="342900" marR="0" lvl="0" indent="-342900" algn="l" rtl="0">
              <a:lnSpc>
                <a:spcPct val="100000"/>
              </a:lnSpc>
              <a:spcBef>
                <a:spcPts val="0"/>
              </a:spcBef>
              <a:spcAft>
                <a:spcPts val="0"/>
              </a:spcAft>
              <a:buClr>
                <a:srgbClr val="000000"/>
              </a:buClr>
              <a:buSzPts val="2200"/>
              <a:buFont typeface="Arial"/>
              <a:buChar char="•"/>
            </a:pPr>
            <a:r>
              <a:rPr lang="en-US" sz="2400" b="1" i="0" u="none" strike="noStrike" cap="none">
                <a:solidFill>
                  <a:schemeClr val="lt1"/>
                </a:solidFill>
                <a:latin typeface="Arial"/>
                <a:ea typeface="Arial"/>
                <a:cs typeface="Arial"/>
                <a:sym typeface="Arial"/>
              </a:rPr>
              <a:t>Has the company provided a self-assessment for the FSC CLR?</a:t>
            </a:r>
            <a:endParaRPr sz="2400" b="1" i="0" u="none" strike="noStrike" cap="none">
              <a:solidFill>
                <a:schemeClr val="lt1"/>
              </a:solidFill>
              <a:latin typeface="Arial"/>
              <a:ea typeface="Arial"/>
              <a:cs typeface="Arial"/>
              <a:sym typeface="Arial"/>
            </a:endParaRPr>
          </a:p>
          <a:p>
            <a:pPr marL="342900" marR="0" lvl="0" indent="-203200" algn="l" rtl="0">
              <a:lnSpc>
                <a:spcPct val="100000"/>
              </a:lnSpc>
              <a:spcBef>
                <a:spcPts val="0"/>
              </a:spcBef>
              <a:spcAft>
                <a:spcPts val="0"/>
              </a:spcAft>
              <a:buClr>
                <a:srgbClr val="000000"/>
              </a:buClr>
              <a:buSzPts val="2200"/>
              <a:buFont typeface="Arial"/>
              <a:buNone/>
            </a:pPr>
            <a:endParaRPr sz="2400" b="1" i="0" u="none" strike="noStrike" cap="none">
              <a:solidFill>
                <a:schemeClr val="lt1"/>
              </a:solidFill>
              <a:latin typeface="Arial"/>
              <a:ea typeface="Arial"/>
              <a:cs typeface="Arial"/>
              <a:sym typeface="Arial"/>
            </a:endParaRPr>
          </a:p>
          <a:p>
            <a:pPr marL="342900" marR="0" lvl="0" indent="-342900" algn="l" rtl="0">
              <a:lnSpc>
                <a:spcPct val="100000"/>
              </a:lnSpc>
              <a:spcBef>
                <a:spcPts val="0"/>
              </a:spcBef>
              <a:spcAft>
                <a:spcPts val="0"/>
              </a:spcAft>
              <a:buClr>
                <a:srgbClr val="000000"/>
              </a:buClr>
              <a:buSzPts val="2200"/>
              <a:buFont typeface="Arial"/>
              <a:buChar char="•"/>
            </a:pPr>
            <a:r>
              <a:rPr lang="en-US" sz="2400" b="1" i="0" u="none" strike="noStrike" cap="none">
                <a:solidFill>
                  <a:schemeClr val="lt1"/>
                </a:solidFill>
                <a:latin typeface="Arial"/>
                <a:ea typeface="Arial"/>
                <a:cs typeface="Arial"/>
                <a:sym typeface="Arial"/>
              </a:rPr>
              <a:t>Are there any results or missing information that calls your attention?</a:t>
            </a:r>
            <a:endParaRPr sz="2400" b="1" i="0" u="none" strike="noStrike" cap="none">
              <a:solidFill>
                <a:schemeClr val="lt1"/>
              </a:solidFill>
              <a:latin typeface="Arial"/>
              <a:ea typeface="Arial"/>
              <a:cs typeface="Arial"/>
              <a:sym typeface="Arial"/>
            </a:endParaRPr>
          </a:p>
        </p:txBody>
      </p:sp>
      <p:graphicFrame>
        <p:nvGraphicFramePr>
          <p:cNvPr id="286" name="Google Shape;286;g2e8cf78d5bc_0_441"/>
          <p:cNvGraphicFramePr/>
          <p:nvPr/>
        </p:nvGraphicFramePr>
        <p:xfrm>
          <a:off x="540000" y="1674116"/>
          <a:ext cx="3000000" cy="3000000"/>
        </p:xfrm>
        <a:graphic>
          <a:graphicData uri="http://schemas.openxmlformats.org/drawingml/2006/table">
            <a:tbl>
              <a:tblPr firstRow="1" bandRow="1">
                <a:noFill/>
                <a:tableStyleId>{E8589404-D5CF-44E8-BD0E-2EAC2ECA1E7E}</a:tableStyleId>
              </a:tblPr>
              <a:tblGrid>
                <a:gridCol w="5125450">
                  <a:extLst>
                    <a:ext uri="{9D8B030D-6E8A-4147-A177-3AD203B41FA5}">
                      <a16:colId xmlns:a16="http://schemas.microsoft.com/office/drawing/2014/main" val="20000"/>
                    </a:ext>
                  </a:extLst>
                </a:gridCol>
              </a:tblGrid>
              <a:tr h="370850">
                <a:tc>
                  <a:txBody>
                    <a:bodyPr/>
                    <a:lstStyle/>
                    <a:p>
                      <a:pPr marL="0" marR="0" lvl="0" indent="0" algn="l" rtl="0">
                        <a:lnSpc>
                          <a:spcPct val="100000"/>
                        </a:lnSpc>
                        <a:spcBef>
                          <a:spcPts val="0"/>
                        </a:spcBef>
                        <a:spcAft>
                          <a:spcPts val="0"/>
                        </a:spcAft>
                        <a:buNone/>
                      </a:pPr>
                      <a:r>
                        <a:rPr lang="en-US" sz="2000" u="none" strike="noStrike" cap="none"/>
                        <a:t>Documents to review before:</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370850">
                <a:tc>
                  <a:txBody>
                    <a:bodyPr/>
                    <a:lstStyle/>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Self-Assessment</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Company Policies and Procedures</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Relevant Laws and legal requirements</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List of Documents &amp; Permits </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Union Engagement and Collective Bargaining Agreement (CBA)s where they exist</a:t>
                      </a:r>
                      <a:endParaRPr/>
                    </a:p>
                  </a:txBody>
                  <a:tcPr marL="91450" marR="91450" marT="45725" marB="45725"/>
                </a:tc>
                <a:extLst>
                  <a:ext uri="{0D108BD9-81ED-4DB2-BD59-A6C34878D82A}">
                    <a16:rowId xmlns:a16="http://schemas.microsoft.com/office/drawing/2014/main" val="10001"/>
                  </a:ext>
                </a:extLst>
              </a:tr>
            </a:tbl>
          </a:graphicData>
        </a:graphic>
      </p:graphicFrame>
      <p:graphicFrame>
        <p:nvGraphicFramePr>
          <p:cNvPr id="287" name="Google Shape;287;g2e8cf78d5bc_0_441"/>
          <p:cNvGraphicFramePr/>
          <p:nvPr/>
        </p:nvGraphicFramePr>
        <p:xfrm>
          <a:off x="6096000" y="1640510"/>
          <a:ext cx="3000000" cy="3000000"/>
        </p:xfrm>
        <a:graphic>
          <a:graphicData uri="http://schemas.openxmlformats.org/drawingml/2006/table">
            <a:tbl>
              <a:tblPr firstRow="1" bandRow="1">
                <a:noFill/>
                <a:tableStyleId>{E8589404-D5CF-44E8-BD0E-2EAC2ECA1E7E}</a:tableStyleId>
              </a:tblPr>
              <a:tblGrid>
                <a:gridCol w="5403600">
                  <a:extLst>
                    <a:ext uri="{9D8B030D-6E8A-4147-A177-3AD203B41FA5}">
                      <a16:colId xmlns:a16="http://schemas.microsoft.com/office/drawing/2014/main" val="20000"/>
                    </a:ext>
                  </a:extLst>
                </a:gridCol>
              </a:tblGrid>
              <a:tr h="362625">
                <a:tc>
                  <a:txBody>
                    <a:bodyPr/>
                    <a:lstStyle/>
                    <a:p>
                      <a:pPr marL="0" marR="0" lvl="0" indent="0" algn="l" rtl="0">
                        <a:lnSpc>
                          <a:spcPct val="100000"/>
                        </a:lnSpc>
                        <a:spcBef>
                          <a:spcPts val="0"/>
                        </a:spcBef>
                        <a:spcAft>
                          <a:spcPts val="0"/>
                        </a:spcAft>
                        <a:buNone/>
                      </a:pPr>
                      <a:r>
                        <a:rPr lang="en-US" sz="2000" u="none" strike="noStrike" cap="none"/>
                        <a:t>Considerations for Interviews &amp; Sampling:</a:t>
                      </a:r>
                      <a:endParaRPr sz="2000" u="none" strike="noStrike" cap="none">
                        <a:latin typeface="Arial"/>
                        <a:ea typeface="Arial"/>
                        <a:cs typeface="Arial"/>
                        <a:sym typeface="Arial"/>
                      </a:endParaRPr>
                    </a:p>
                  </a:txBody>
                  <a:tcPr marL="91450" marR="91450" marT="45725" marB="45725"/>
                </a:tc>
                <a:extLst>
                  <a:ext uri="{0D108BD9-81ED-4DB2-BD59-A6C34878D82A}">
                    <a16:rowId xmlns:a16="http://schemas.microsoft.com/office/drawing/2014/main" val="10000"/>
                  </a:ext>
                </a:extLst>
              </a:tr>
              <a:tr h="2258650">
                <a:tc>
                  <a:txBody>
                    <a:bodyPr/>
                    <a:lstStyle/>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Plan considering adequate audit time</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Think of the representativity of your selected sample </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Start planning your interviews</a:t>
                      </a:r>
                      <a:endParaRPr/>
                    </a:p>
                    <a:p>
                      <a:pPr marL="374650" marR="0" lvl="0" indent="-285750" algn="l" rtl="0">
                        <a:lnSpc>
                          <a:spcPct val="100000"/>
                        </a:lnSpc>
                        <a:spcBef>
                          <a:spcPts val="0"/>
                        </a:spcBef>
                        <a:spcAft>
                          <a:spcPts val="0"/>
                        </a:spcAft>
                        <a:buClr>
                          <a:srgbClr val="2B2E2F"/>
                        </a:buClr>
                        <a:buSzPts val="2200"/>
                        <a:buFont typeface="Arial"/>
                        <a:buChar char="•"/>
                      </a:pPr>
                      <a:r>
                        <a:rPr lang="en-US" sz="2000" b="0" u="none" strike="noStrike" cap="none">
                          <a:solidFill>
                            <a:srgbClr val="2B2E2F"/>
                          </a:solidFill>
                        </a:rPr>
                        <a:t>Start thinking of what records you will need to see</a:t>
                      </a:r>
                      <a:endParaRPr/>
                    </a:p>
                  </a:txBody>
                  <a:tcPr marL="91450" marR="91450" marT="45725" marB="45725"/>
                </a:tc>
                <a:extLst>
                  <a:ext uri="{0D108BD9-81ED-4DB2-BD59-A6C34878D82A}">
                    <a16:rowId xmlns:a16="http://schemas.microsoft.com/office/drawing/2014/main" val="10001"/>
                  </a:ext>
                </a:extLst>
              </a:tr>
            </a:tbl>
          </a:graphicData>
        </a:graphic>
      </p:graphicFrame>
      <p:sp>
        <p:nvSpPr>
          <p:cNvPr id="2" name="Footer Placeholder 1">
            <a:extLst>
              <a:ext uri="{FF2B5EF4-FFF2-40B4-BE49-F238E27FC236}">
                <a16:creationId xmlns:a16="http://schemas.microsoft.com/office/drawing/2014/main" id="{28067652-2C13-7520-8499-9856C2739353}"/>
              </a:ext>
            </a:extLst>
          </p:cNvPr>
          <p:cNvSpPr>
            <a:spLocks noGrp="1"/>
          </p:cNvSpPr>
          <p:nvPr>
            <p:ph type="ftr" idx="11"/>
          </p:nvPr>
        </p:nvSpPr>
        <p:spPr/>
        <p:txBody>
          <a:bodyPr/>
          <a:lstStyle/>
          <a:p>
            <a:r>
              <a:rPr lang="en-US"/>
              <a:t>8.3.FSC-CLR-Training_Main-Course_Module-3_V1-0_EN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5"/>
                                        </p:tgtEl>
                                        <p:attrNameLst>
                                          <p:attrName>style.visibility</p:attrName>
                                        </p:attrNameLst>
                                      </p:cBhvr>
                                      <p:to>
                                        <p:strVal val="visible"/>
                                      </p:to>
                                    </p:set>
                                    <p:animEffect transition="in" filter="fade">
                                      <p:cBhvr>
                                        <p:cTn id="7" dur="1000"/>
                                        <p:tgtEl>
                                          <p:spTgt spid="2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4" name="Google Shape;294;g2cdebc45f94_0_30"/>
          <p:cNvSpPr txBox="1">
            <a:spLocks noGrp="1"/>
          </p:cNvSpPr>
          <p:nvPr>
            <p:ph type="body" idx="4294967295"/>
          </p:nvPr>
        </p:nvSpPr>
        <p:spPr>
          <a:xfrm>
            <a:off x="466721" y="1135020"/>
            <a:ext cx="7647272" cy="381850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572"/>
              <a:buNone/>
            </a:pPr>
            <a:r>
              <a:rPr lang="en-US" sz="2000" b="1">
                <a:latin typeface="Arial"/>
                <a:ea typeface="Arial"/>
                <a:cs typeface="Arial"/>
                <a:sym typeface="Arial"/>
              </a:rPr>
              <a:t>List of Documents &amp; Permits </a:t>
            </a:r>
            <a:endParaRPr sz="2000" b="1">
              <a:latin typeface="Arial"/>
              <a:ea typeface="Arial"/>
              <a:cs typeface="Arial"/>
              <a:sym typeface="Arial"/>
            </a:endParaRPr>
          </a:p>
          <a:p>
            <a:pPr marL="457200" marR="0" lvl="0" indent="-357822" algn="l" rtl="0">
              <a:lnSpc>
                <a:spcPct val="100000"/>
              </a:lnSpc>
              <a:spcBef>
                <a:spcPts val="0"/>
              </a:spcBef>
              <a:spcAft>
                <a:spcPts val="0"/>
              </a:spcAft>
              <a:buSzPts val="2000"/>
              <a:buFont typeface="Avenir"/>
              <a:buChar char="●"/>
            </a:pPr>
            <a:r>
              <a:rPr lang="en-US" sz="2000">
                <a:latin typeface="Arial"/>
                <a:ea typeface="Arial"/>
                <a:cs typeface="Arial"/>
                <a:sym typeface="Arial"/>
              </a:rPr>
              <a:t>What documents state compliance with the law?</a:t>
            </a:r>
            <a:endParaRPr/>
          </a:p>
          <a:p>
            <a:pPr marL="457200" marR="0" lvl="0" indent="-357822" algn="l" rtl="0">
              <a:lnSpc>
                <a:spcPct val="100000"/>
              </a:lnSpc>
              <a:spcBef>
                <a:spcPts val="0"/>
              </a:spcBef>
              <a:spcAft>
                <a:spcPts val="0"/>
              </a:spcAft>
              <a:buSzPts val="2000"/>
              <a:buFont typeface="Avenir"/>
              <a:buChar char="●"/>
            </a:pPr>
            <a:r>
              <a:rPr lang="en-US" sz="2000">
                <a:latin typeface="Arial"/>
                <a:ea typeface="Arial"/>
                <a:cs typeface="Arial"/>
                <a:sym typeface="Arial"/>
              </a:rPr>
              <a:t>Does a Collective Bargaining Agreements (CBA) exist? </a:t>
            </a:r>
            <a:br>
              <a:rPr lang="en-US" sz="2000">
                <a:latin typeface="Arial"/>
                <a:ea typeface="Arial"/>
                <a:cs typeface="Arial"/>
                <a:sym typeface="Arial"/>
              </a:rPr>
            </a:br>
            <a:r>
              <a:rPr lang="en-US" sz="2000">
                <a:latin typeface="Arial"/>
                <a:ea typeface="Arial"/>
                <a:cs typeface="Arial"/>
                <a:sym typeface="Arial"/>
              </a:rPr>
              <a:t>Do you know the key elements are?</a:t>
            </a:r>
            <a:endParaRPr sz="2000">
              <a:latin typeface="Arial"/>
              <a:ea typeface="Arial"/>
              <a:cs typeface="Arial"/>
              <a:sym typeface="Arial"/>
            </a:endParaRPr>
          </a:p>
          <a:p>
            <a:pPr marL="457200" marR="0" lvl="0" indent="-357822" algn="l" rtl="0">
              <a:lnSpc>
                <a:spcPct val="100000"/>
              </a:lnSpc>
              <a:spcBef>
                <a:spcPts val="0"/>
              </a:spcBef>
              <a:spcAft>
                <a:spcPts val="0"/>
              </a:spcAft>
              <a:buSzPts val="2000"/>
              <a:buFont typeface="Avenir"/>
              <a:buChar char="●"/>
            </a:pPr>
            <a:r>
              <a:rPr lang="en-US" sz="2000">
                <a:latin typeface="Arial"/>
                <a:ea typeface="Arial"/>
                <a:cs typeface="Arial"/>
                <a:sym typeface="Arial"/>
              </a:rPr>
              <a:t>Do you know and have you studied what the CH sent to you?</a:t>
            </a:r>
            <a:endParaRPr sz="2000">
              <a:latin typeface="Arial"/>
              <a:ea typeface="Arial"/>
              <a:cs typeface="Arial"/>
              <a:sym typeface="Arial"/>
            </a:endParaRPr>
          </a:p>
          <a:p>
            <a:pPr marL="457200" marR="0" lvl="0" indent="-357822" algn="l" rtl="0">
              <a:lnSpc>
                <a:spcPct val="100000"/>
              </a:lnSpc>
              <a:spcBef>
                <a:spcPts val="0"/>
              </a:spcBef>
              <a:spcAft>
                <a:spcPts val="0"/>
              </a:spcAft>
              <a:buSzPts val="2000"/>
              <a:buFont typeface="Avenir"/>
              <a:buChar char="●"/>
            </a:pPr>
            <a:r>
              <a:rPr lang="en-US" sz="2000">
                <a:latin typeface="Arial"/>
                <a:ea typeface="Arial"/>
                <a:cs typeface="Arial"/>
                <a:sym typeface="Arial"/>
              </a:rPr>
              <a:t>What would you like to see?</a:t>
            </a:r>
            <a:endParaRPr sz="2000">
              <a:latin typeface="Arial"/>
              <a:ea typeface="Arial"/>
              <a:cs typeface="Arial"/>
              <a:sym typeface="Arial"/>
            </a:endParaRPr>
          </a:p>
          <a:p>
            <a:pPr marL="0" lvl="0" indent="0" algn="l" rtl="0">
              <a:lnSpc>
                <a:spcPct val="90000"/>
              </a:lnSpc>
              <a:spcBef>
                <a:spcPts val="1000"/>
              </a:spcBef>
              <a:spcAft>
                <a:spcPts val="0"/>
              </a:spcAft>
              <a:buSzPts val="1572"/>
              <a:buNone/>
            </a:pPr>
            <a:endParaRPr sz="2000" b="1">
              <a:latin typeface="Arial"/>
              <a:ea typeface="Arial"/>
              <a:cs typeface="Arial"/>
              <a:sym typeface="Arial"/>
            </a:endParaRPr>
          </a:p>
          <a:p>
            <a:pPr marL="0" lvl="0" indent="0" algn="l" rtl="0">
              <a:lnSpc>
                <a:spcPct val="90000"/>
              </a:lnSpc>
              <a:spcBef>
                <a:spcPts val="1000"/>
              </a:spcBef>
              <a:spcAft>
                <a:spcPts val="0"/>
              </a:spcAft>
              <a:buSzPts val="1572"/>
              <a:buNone/>
            </a:pPr>
            <a:r>
              <a:rPr lang="en-US" sz="2000" b="1">
                <a:latin typeface="Arial"/>
                <a:ea typeface="Arial"/>
                <a:cs typeface="Arial"/>
                <a:sym typeface="Arial"/>
              </a:rPr>
              <a:t>Tools needed when Verifying Records</a:t>
            </a:r>
            <a:endParaRPr sz="2000" b="1">
              <a:latin typeface="Arial"/>
              <a:ea typeface="Arial"/>
              <a:cs typeface="Arial"/>
              <a:sym typeface="Arial"/>
            </a:endParaRPr>
          </a:p>
          <a:p>
            <a:pPr marL="609600" lvl="0" indent="-434022" algn="l" rtl="0">
              <a:lnSpc>
                <a:spcPct val="100000"/>
              </a:lnSpc>
              <a:spcBef>
                <a:spcPts val="1000"/>
              </a:spcBef>
              <a:spcAft>
                <a:spcPts val="0"/>
              </a:spcAft>
              <a:buSzPts val="2000"/>
              <a:buFont typeface="Avenir"/>
              <a:buChar char="●"/>
            </a:pPr>
            <a:r>
              <a:rPr lang="en-US" sz="2000">
                <a:latin typeface="Arial"/>
                <a:ea typeface="Arial"/>
                <a:cs typeface="Arial"/>
                <a:sym typeface="Arial"/>
              </a:rPr>
              <a:t>Do you have prepared tools to investigate record your sample?</a:t>
            </a:r>
            <a:endParaRPr/>
          </a:p>
          <a:p>
            <a:pPr marL="1219200" lvl="0" indent="-444500" algn="l" rtl="0">
              <a:lnSpc>
                <a:spcPct val="90000"/>
              </a:lnSpc>
              <a:spcBef>
                <a:spcPts val="1000"/>
              </a:spcBef>
              <a:spcAft>
                <a:spcPts val="0"/>
              </a:spcAft>
              <a:buSzPts val="2200"/>
              <a:buFont typeface="Avenir"/>
              <a:buChar char="➔"/>
            </a:pPr>
            <a:r>
              <a:rPr lang="en-US" sz="2000">
                <a:latin typeface="Arial"/>
                <a:ea typeface="Arial"/>
                <a:cs typeface="Arial"/>
                <a:sym typeface="Arial"/>
              </a:rPr>
              <a:t>Age Calculator</a:t>
            </a:r>
            <a:endParaRPr sz="2000">
              <a:latin typeface="Arial"/>
              <a:ea typeface="Arial"/>
              <a:cs typeface="Arial"/>
              <a:sym typeface="Arial"/>
            </a:endParaRPr>
          </a:p>
          <a:p>
            <a:pPr marL="1219200" lvl="0" indent="-444500" algn="l" rtl="0">
              <a:lnSpc>
                <a:spcPct val="90000"/>
              </a:lnSpc>
              <a:spcBef>
                <a:spcPts val="1000"/>
              </a:spcBef>
              <a:spcAft>
                <a:spcPts val="0"/>
              </a:spcAft>
              <a:buSzPts val="2200"/>
              <a:buFont typeface="Avenir"/>
              <a:buChar char="➔"/>
            </a:pPr>
            <a:r>
              <a:rPr lang="en-US" sz="2000">
                <a:latin typeface="Arial"/>
                <a:ea typeface="Arial"/>
                <a:cs typeface="Arial"/>
                <a:sym typeface="Arial"/>
              </a:rPr>
              <a:t>MS Excel </a:t>
            </a:r>
            <a:endParaRPr/>
          </a:p>
          <a:p>
            <a:pPr marL="609600" lvl="0" indent="-307022" algn="l" rtl="0">
              <a:lnSpc>
                <a:spcPct val="100000"/>
              </a:lnSpc>
              <a:spcBef>
                <a:spcPts val="1000"/>
              </a:spcBef>
              <a:spcAft>
                <a:spcPts val="0"/>
              </a:spcAft>
              <a:buSzPts val="2000"/>
              <a:buFont typeface="Avenir"/>
              <a:buNone/>
            </a:pPr>
            <a:endParaRPr sz="2000">
              <a:latin typeface="Arial"/>
              <a:ea typeface="Arial"/>
              <a:cs typeface="Arial"/>
              <a:sym typeface="Arial"/>
            </a:endParaRPr>
          </a:p>
        </p:txBody>
      </p:sp>
      <p:sp>
        <p:nvSpPr>
          <p:cNvPr id="295" name="Google Shape;295;g2cdebc45f94_0_30"/>
          <p:cNvSpPr txBox="1">
            <a:spLocks noGrp="1"/>
          </p:cNvSpPr>
          <p:nvPr>
            <p:ph type="body" idx="4294967295"/>
          </p:nvPr>
        </p:nvSpPr>
        <p:spPr>
          <a:xfrm>
            <a:off x="6819726" y="4809399"/>
            <a:ext cx="5062814" cy="12636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9C9C"/>
              </a:buClr>
              <a:buSzPts val="2200"/>
              <a:buNone/>
            </a:pPr>
            <a:r>
              <a:rPr lang="en-US" sz="2000" b="1">
                <a:latin typeface="Arial"/>
                <a:ea typeface="Arial"/>
                <a:cs typeface="Arial"/>
                <a:sym typeface="Arial"/>
              </a:rPr>
              <a:t>Elements of CBA implementation</a:t>
            </a:r>
            <a:endParaRPr sz="2000">
              <a:latin typeface="Arial"/>
              <a:ea typeface="Arial"/>
              <a:cs typeface="Arial"/>
              <a:sym typeface="Arial"/>
            </a:endParaRPr>
          </a:p>
          <a:p>
            <a:pPr marL="457200" marR="0" lvl="0" indent="-368300" algn="l" rtl="0">
              <a:lnSpc>
                <a:spcPct val="100000"/>
              </a:lnSpc>
              <a:spcBef>
                <a:spcPts val="0"/>
              </a:spcBef>
              <a:spcAft>
                <a:spcPts val="0"/>
              </a:spcAft>
              <a:buSzPts val="2200"/>
              <a:buFont typeface="Avenir"/>
              <a:buChar char="●"/>
            </a:pPr>
            <a:r>
              <a:rPr lang="en-US" sz="2000">
                <a:latin typeface="Arial"/>
                <a:ea typeface="Arial"/>
                <a:cs typeface="Arial"/>
                <a:sym typeface="Arial"/>
              </a:rPr>
              <a:t>What are the relevant elements?</a:t>
            </a:r>
            <a:endParaRPr sz="2000">
              <a:latin typeface="Arial"/>
              <a:ea typeface="Arial"/>
              <a:cs typeface="Arial"/>
              <a:sym typeface="Arial"/>
            </a:endParaRPr>
          </a:p>
          <a:p>
            <a:pPr marL="457200" marR="0" lvl="0" indent="-368300" algn="l" rtl="0">
              <a:lnSpc>
                <a:spcPct val="100000"/>
              </a:lnSpc>
              <a:spcBef>
                <a:spcPts val="0"/>
              </a:spcBef>
              <a:spcAft>
                <a:spcPts val="0"/>
              </a:spcAft>
              <a:buSzPts val="2200"/>
              <a:buFont typeface="Avenir"/>
              <a:buChar char="●"/>
            </a:pPr>
            <a:r>
              <a:rPr lang="en-US" sz="2000">
                <a:latin typeface="Arial"/>
                <a:ea typeface="Arial"/>
                <a:cs typeface="Arial"/>
                <a:sym typeface="Arial"/>
              </a:rPr>
              <a:t>What records can be verified?</a:t>
            </a:r>
            <a:endParaRPr sz="2000">
              <a:latin typeface="Arial"/>
              <a:ea typeface="Arial"/>
              <a:cs typeface="Arial"/>
              <a:sym typeface="Arial"/>
            </a:endParaRPr>
          </a:p>
        </p:txBody>
      </p:sp>
      <p:sp>
        <p:nvSpPr>
          <p:cNvPr id="296" name="Google Shape;296;g2cdebc45f94_0_30"/>
          <p:cNvSpPr txBox="1"/>
          <p:nvPr/>
        </p:nvSpPr>
        <p:spPr>
          <a:xfrm>
            <a:off x="489957" y="434881"/>
            <a:ext cx="4791519" cy="700139"/>
          </a:xfrm>
          <a:prstGeom prst="rect">
            <a:avLst/>
          </a:prstGeom>
          <a:noFill/>
          <a:ln>
            <a:noFill/>
          </a:ln>
        </p:spPr>
        <p:txBody>
          <a:bodyPr spcFirstLastPara="1" wrap="square" lIns="0" tIns="0" rIns="0" bIns="0" anchor="t" anchorCtr="0">
            <a:normAutofit/>
          </a:bodyPr>
          <a:lstStyle/>
          <a:p>
            <a:pPr marL="0" marR="0" lvl="0" indent="0" algn="l" rtl="0">
              <a:lnSpc>
                <a:spcPct val="120000"/>
              </a:lnSpc>
              <a:spcBef>
                <a:spcPts val="300"/>
              </a:spcBef>
              <a:spcAft>
                <a:spcPts val="300"/>
              </a:spcAft>
              <a:buClr>
                <a:srgbClr val="000000"/>
              </a:buClr>
              <a:buSzPts val="2378"/>
              <a:buFont typeface="Arial"/>
              <a:buNone/>
            </a:pPr>
            <a:r>
              <a:rPr lang="en-US" sz="2400" b="1" i="0" u="none" strike="noStrike" cap="none">
                <a:solidFill>
                  <a:schemeClr val="dk1"/>
                </a:solidFill>
                <a:latin typeface="Arial"/>
                <a:ea typeface="Arial"/>
                <a:cs typeface="Arial"/>
                <a:sym typeface="Arial"/>
              </a:rPr>
              <a:t>How prepared are you?</a:t>
            </a:r>
            <a:endParaRPr sz="2400" b="1" i="0" u="none" strike="noStrike" cap="none">
              <a:solidFill>
                <a:schemeClr val="dk1"/>
              </a:solidFill>
              <a:latin typeface="Arial"/>
              <a:ea typeface="Arial"/>
              <a:cs typeface="Arial"/>
              <a:sym typeface="Arial"/>
            </a:endParaRPr>
          </a:p>
        </p:txBody>
      </p:sp>
      <p:grpSp>
        <p:nvGrpSpPr>
          <p:cNvPr id="297" name="Google Shape;297;g2cdebc45f94_0_30"/>
          <p:cNvGrpSpPr/>
          <p:nvPr/>
        </p:nvGrpSpPr>
        <p:grpSpPr>
          <a:xfrm>
            <a:off x="8036906" y="798245"/>
            <a:ext cx="3885174" cy="3298866"/>
            <a:chOff x="4680883" y="721551"/>
            <a:chExt cx="4839719" cy="4464231"/>
          </a:xfrm>
        </p:grpSpPr>
        <p:pic>
          <p:nvPicPr>
            <p:cNvPr id="298" name="Google Shape;298;g2cdebc45f94_0_30"/>
            <p:cNvPicPr preferRelativeResize="0"/>
            <p:nvPr/>
          </p:nvPicPr>
          <p:blipFill rotWithShape="1">
            <a:blip r:embed="rId3">
              <a:alphaModFix/>
            </a:blip>
            <a:srcRect l="5817" t="18824" r="51870"/>
            <a:stretch/>
          </p:blipFill>
          <p:spPr>
            <a:xfrm rot="-820399">
              <a:off x="4944400" y="2145950"/>
              <a:ext cx="1790975" cy="2444276"/>
            </a:xfrm>
            <a:prstGeom prst="rect">
              <a:avLst/>
            </a:prstGeom>
            <a:noFill/>
            <a:ln>
              <a:noFill/>
            </a:ln>
            <a:effectLst>
              <a:outerShdw blurRad="214313" dist="200025" dir="4440000" algn="bl" rotWithShape="0">
                <a:srgbClr val="000000">
                  <a:alpha val="5490"/>
                </a:srgbClr>
              </a:outerShdw>
            </a:effectLst>
          </p:spPr>
        </p:pic>
        <p:pic>
          <p:nvPicPr>
            <p:cNvPr id="299" name="Google Shape;299;g2cdebc45f94_0_30"/>
            <p:cNvPicPr preferRelativeResize="0"/>
            <p:nvPr/>
          </p:nvPicPr>
          <p:blipFill rotWithShape="1">
            <a:blip r:embed="rId4">
              <a:alphaModFix/>
            </a:blip>
            <a:srcRect t="30843" r="18079"/>
            <a:stretch/>
          </p:blipFill>
          <p:spPr>
            <a:xfrm rot="1664792">
              <a:off x="6310428" y="2037164"/>
              <a:ext cx="2748571" cy="2661840"/>
            </a:xfrm>
            <a:prstGeom prst="rect">
              <a:avLst/>
            </a:prstGeom>
            <a:noFill/>
            <a:ln>
              <a:noFill/>
            </a:ln>
            <a:effectLst>
              <a:outerShdw blurRad="214313" dist="200025" dir="4440000" algn="bl" rotWithShape="0">
                <a:srgbClr val="000000">
                  <a:alpha val="5490"/>
                </a:srgbClr>
              </a:outerShdw>
            </a:effectLst>
          </p:spPr>
        </p:pic>
        <p:pic>
          <p:nvPicPr>
            <p:cNvPr id="300" name="Google Shape;300;g2cdebc45f94_0_30"/>
            <p:cNvPicPr preferRelativeResize="0"/>
            <p:nvPr/>
          </p:nvPicPr>
          <p:blipFill rotWithShape="1">
            <a:blip r:embed="rId5">
              <a:alphaModFix/>
            </a:blip>
            <a:srcRect t="2036" b="12023"/>
            <a:stretch/>
          </p:blipFill>
          <p:spPr>
            <a:xfrm rot="571232">
              <a:off x="5524613" y="918675"/>
              <a:ext cx="2518774" cy="1623450"/>
            </a:xfrm>
            <a:prstGeom prst="rect">
              <a:avLst/>
            </a:prstGeom>
            <a:noFill/>
            <a:ln>
              <a:noFill/>
            </a:ln>
            <a:effectLst>
              <a:outerShdw blurRad="214313" dist="200025" dir="4440000" algn="bl" rotWithShape="0">
                <a:srgbClr val="000000">
                  <a:alpha val="5490"/>
                </a:srgbClr>
              </a:outerShdw>
            </a:effectLst>
          </p:spPr>
        </p:pic>
      </p:grpSp>
      <p:sp>
        <p:nvSpPr>
          <p:cNvPr id="2" name="Footer Placeholder 1">
            <a:extLst>
              <a:ext uri="{FF2B5EF4-FFF2-40B4-BE49-F238E27FC236}">
                <a16:creationId xmlns:a16="http://schemas.microsoft.com/office/drawing/2014/main" id="{EFBC9BC0-D07A-73F9-8A84-2CA6293F06E6}"/>
              </a:ext>
            </a:extLst>
          </p:cNvPr>
          <p:cNvSpPr>
            <a:spLocks noGrp="1"/>
          </p:cNvSpPr>
          <p:nvPr>
            <p:ph type="ftr" idx="11"/>
          </p:nvPr>
        </p:nvSpPr>
        <p:spPr/>
        <p:txBody>
          <a:bodyPr/>
          <a:lstStyle/>
          <a:p>
            <a:r>
              <a:rPr lang="en-US"/>
              <a:t>8.3.FSC-CLR-Training_Main-Course_Module-3_V1-0_EN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48"/>
          <p:cNvSpPr txBox="1"/>
          <p:nvPr/>
        </p:nvSpPr>
        <p:spPr>
          <a:xfrm>
            <a:off x="460375" y="372698"/>
            <a:ext cx="3113903" cy="759032"/>
          </a:xfrm>
          <a:prstGeom prst="rect">
            <a:avLst/>
          </a:prstGeom>
          <a:noFill/>
          <a:ln>
            <a:noFill/>
          </a:ln>
        </p:spPr>
        <p:txBody>
          <a:bodyPr spcFirstLastPara="1" wrap="square" lIns="0" tIns="0" rIns="0" bIns="0" anchor="t" anchorCtr="0">
            <a:noAutofit/>
          </a:bodyPr>
          <a:lstStyle/>
          <a:p>
            <a:pPr marL="0" marR="0" lvl="0" indent="0" algn="l" rtl="0">
              <a:lnSpc>
                <a:spcPct val="120000"/>
              </a:lnSpc>
              <a:spcBef>
                <a:spcPts val="0"/>
              </a:spcBef>
              <a:spcAft>
                <a:spcPts val="0"/>
              </a:spcAft>
              <a:buClr>
                <a:srgbClr val="000000"/>
              </a:buClr>
              <a:buSzPts val="2800"/>
              <a:buFont typeface="Arial"/>
              <a:buNone/>
            </a:pPr>
            <a:r>
              <a:rPr lang="en-US" sz="2800" b="1" i="0" u="none" strike="noStrike" cap="none">
                <a:solidFill>
                  <a:srgbClr val="000000"/>
                </a:solidFill>
                <a:latin typeface="Arial"/>
                <a:ea typeface="Arial"/>
                <a:cs typeface="Arial"/>
                <a:sym typeface="Arial"/>
              </a:rPr>
              <a:t>Exercise</a:t>
            </a:r>
            <a:endParaRPr sz="2800" b="1" i="0" u="none" strike="noStrike" cap="none">
              <a:solidFill>
                <a:srgbClr val="000000"/>
              </a:solidFill>
              <a:latin typeface="Arial"/>
              <a:ea typeface="Arial"/>
              <a:cs typeface="Arial"/>
              <a:sym typeface="Arial"/>
            </a:endParaRPr>
          </a:p>
        </p:txBody>
      </p:sp>
      <p:sp>
        <p:nvSpPr>
          <p:cNvPr id="307" name="Google Shape;307;p48"/>
          <p:cNvSpPr txBox="1"/>
          <p:nvPr/>
        </p:nvSpPr>
        <p:spPr>
          <a:xfrm>
            <a:off x="374650" y="3351781"/>
            <a:ext cx="7912100" cy="3222095"/>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4000"/>
              <a:buFont typeface="Calibri"/>
              <a:buNone/>
            </a:pPr>
            <a:r>
              <a:rPr lang="en-US" sz="2400" b="0" i="0" u="none" strike="noStrike" cap="none">
                <a:solidFill>
                  <a:srgbClr val="000000"/>
                </a:solidFill>
                <a:latin typeface="Arial"/>
                <a:ea typeface="Arial"/>
                <a:cs typeface="Arial"/>
                <a:sym typeface="Arial"/>
              </a:rPr>
              <a:t>During an audit of the fictional CH "Super Bamboo Inc.", the following situation is observed:</a:t>
            </a:r>
            <a:endParaRPr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4000"/>
              <a:buFont typeface="Calibri"/>
              <a:buNone/>
            </a:pPr>
            <a:r>
              <a:rPr lang="en-US" sz="2400" b="0" i="0" u="none" strike="noStrike" cap="none">
                <a:solidFill>
                  <a:srgbClr val="000000"/>
                </a:solidFill>
                <a:latin typeface="Arial"/>
                <a:ea typeface="Arial"/>
                <a:cs typeface="Arial"/>
                <a:sym typeface="Arial"/>
              </a:rPr>
              <a:t>The company has 90 workers in the production facility, 10 in office administration and sales.</a:t>
            </a:r>
            <a:endParaRPr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4000"/>
              <a:buFont typeface="Calibri"/>
              <a:buNone/>
            </a:pPr>
            <a:endParaRPr sz="2400" b="0" i="0" u="none" strike="noStrike" cap="none">
              <a:solidFill>
                <a:srgbClr val="000000"/>
              </a:solidFill>
              <a:latin typeface="Arial"/>
              <a:ea typeface="Arial"/>
              <a:cs typeface="Arial"/>
              <a:sym typeface="Arial"/>
            </a:endParaRPr>
          </a:p>
          <a:p>
            <a:pPr marL="342900" marR="0" lvl="0" indent="-342900" algn="l" rtl="0">
              <a:lnSpc>
                <a:spcPct val="100000"/>
              </a:lnSpc>
              <a:spcBef>
                <a:spcPts val="0"/>
              </a:spcBef>
              <a:spcAft>
                <a:spcPts val="0"/>
              </a:spcAft>
              <a:buClr>
                <a:schemeClr val="dk1"/>
              </a:buClr>
              <a:buSzPts val="4000"/>
              <a:buFont typeface="Calibri"/>
              <a:buChar char="-"/>
            </a:pPr>
            <a:r>
              <a:rPr lang="en-US" sz="2400" b="0" i="0" u="none" strike="noStrike" cap="none">
                <a:solidFill>
                  <a:srgbClr val="000000"/>
                </a:solidFill>
                <a:latin typeface="Arial"/>
                <a:ea typeface="Arial"/>
                <a:cs typeface="Arial"/>
                <a:sym typeface="Arial"/>
              </a:rPr>
              <a:t>30 workers at the production facility are nationals from a neighboring country.</a:t>
            </a:r>
            <a:endParaRPr sz="2400" b="0" i="0" u="none" strike="noStrike" cap="none">
              <a:solidFill>
                <a:srgbClr val="000000"/>
              </a:solidFill>
              <a:latin typeface="Arial"/>
              <a:ea typeface="Arial"/>
              <a:cs typeface="Arial"/>
              <a:sym typeface="Arial"/>
            </a:endParaRPr>
          </a:p>
          <a:p>
            <a:pPr marL="342900" marR="0" lvl="0" indent="-342900" algn="l" rtl="0">
              <a:lnSpc>
                <a:spcPct val="100000"/>
              </a:lnSpc>
              <a:spcBef>
                <a:spcPts val="0"/>
              </a:spcBef>
              <a:spcAft>
                <a:spcPts val="0"/>
              </a:spcAft>
              <a:buClr>
                <a:srgbClr val="000000"/>
              </a:buClr>
              <a:buSzPts val="4000"/>
              <a:buFont typeface="Calibri"/>
              <a:buChar char="-"/>
            </a:pPr>
            <a:r>
              <a:rPr lang="en-US" sz="2400" b="0" i="0" u="none" strike="noStrike" cap="none">
                <a:solidFill>
                  <a:srgbClr val="000000"/>
                </a:solidFill>
                <a:latin typeface="Arial"/>
                <a:ea typeface="Arial"/>
                <a:cs typeface="Arial"/>
                <a:sym typeface="Arial"/>
              </a:rPr>
              <a:t>The company operates in two shifts from 5:00 to 14:00 and from 14:00 to 23:00.</a:t>
            </a:r>
            <a:endParaRPr sz="2400" b="0" i="0" u="none" strike="noStrike" cap="none">
              <a:solidFill>
                <a:srgbClr val="000000"/>
              </a:solidFill>
              <a:latin typeface="Arial"/>
              <a:ea typeface="Arial"/>
              <a:cs typeface="Arial"/>
              <a:sym typeface="Arial"/>
            </a:endParaRPr>
          </a:p>
          <a:p>
            <a:pPr marL="342900" marR="0" lvl="0" indent="-342900" algn="l" rtl="0">
              <a:lnSpc>
                <a:spcPct val="100000"/>
              </a:lnSpc>
              <a:spcBef>
                <a:spcPts val="0"/>
              </a:spcBef>
              <a:spcAft>
                <a:spcPts val="0"/>
              </a:spcAft>
              <a:buClr>
                <a:srgbClr val="000000"/>
              </a:buClr>
              <a:buSzPts val="4000"/>
              <a:buFont typeface="Calibri"/>
              <a:buChar char="-"/>
            </a:pPr>
            <a:r>
              <a:rPr lang="en-US" sz="2400" b="0" i="0" u="none" strike="noStrike" cap="none">
                <a:solidFill>
                  <a:srgbClr val="000000"/>
                </a:solidFill>
                <a:latin typeface="Arial"/>
                <a:ea typeface="Arial"/>
                <a:cs typeface="Arial"/>
                <a:sym typeface="Arial"/>
              </a:rPr>
              <a:t>The company has an engagement with a local union and there is CBA signed.</a:t>
            </a:r>
            <a:endParaRPr sz="2400" b="0" i="0" u="none" strike="noStrike" cap="none">
              <a:solidFill>
                <a:srgbClr val="000000"/>
              </a:solidFill>
              <a:latin typeface="Arial"/>
              <a:ea typeface="Arial"/>
              <a:cs typeface="Arial"/>
              <a:sym typeface="Arial"/>
            </a:endParaRPr>
          </a:p>
          <a:p>
            <a:pPr marL="342900" marR="0" lvl="0" indent="-342900" algn="l" rtl="0">
              <a:lnSpc>
                <a:spcPct val="100000"/>
              </a:lnSpc>
              <a:spcBef>
                <a:spcPts val="0"/>
              </a:spcBef>
              <a:spcAft>
                <a:spcPts val="0"/>
              </a:spcAft>
              <a:buClr>
                <a:srgbClr val="000000"/>
              </a:buClr>
              <a:buSzPts val="4000"/>
              <a:buFont typeface="Calibri"/>
              <a:buChar char="-"/>
            </a:pPr>
            <a:r>
              <a:rPr lang="en-US" sz="2400" b="0" i="0" u="none" strike="noStrike" cap="none">
                <a:solidFill>
                  <a:srgbClr val="000000"/>
                </a:solidFill>
                <a:latin typeface="Arial"/>
                <a:ea typeface="Arial"/>
                <a:cs typeface="Arial"/>
                <a:sym typeface="Arial"/>
              </a:rPr>
              <a:t>There are two elected workers representatives at the company.</a:t>
            </a:r>
            <a:endParaRPr sz="2400" b="0" i="0" u="none" strike="noStrike" cap="none">
              <a:solidFill>
                <a:srgbClr val="000000"/>
              </a:solidFill>
              <a:latin typeface="Arial"/>
              <a:ea typeface="Arial"/>
              <a:cs typeface="Arial"/>
              <a:sym typeface="Arial"/>
            </a:endParaRPr>
          </a:p>
          <a:p>
            <a:pPr marL="342900" marR="0" lvl="0" indent="-342900" algn="l" rtl="0">
              <a:lnSpc>
                <a:spcPct val="100000"/>
              </a:lnSpc>
              <a:spcBef>
                <a:spcPts val="0"/>
              </a:spcBef>
              <a:spcAft>
                <a:spcPts val="0"/>
              </a:spcAft>
              <a:buClr>
                <a:srgbClr val="000000"/>
              </a:buClr>
              <a:buSzPts val="4000"/>
              <a:buFont typeface="Calibri"/>
              <a:buChar char="-"/>
            </a:pPr>
            <a:r>
              <a:rPr lang="en-US" sz="2400" b="0" i="0" u="none" strike="noStrike" cap="none">
                <a:solidFill>
                  <a:srgbClr val="000000"/>
                </a:solidFill>
                <a:latin typeface="Arial"/>
                <a:ea typeface="Arial"/>
                <a:cs typeface="Arial"/>
                <a:sym typeface="Arial"/>
              </a:rPr>
              <a:t>In the self-assessment, the company indicates that the signed CBA is four years old.</a:t>
            </a:r>
            <a:endParaRPr sz="2400" b="0" i="0" u="none" strike="noStrike" cap="none">
              <a:solidFill>
                <a:srgbClr val="000000"/>
              </a:solidFill>
              <a:latin typeface="Arial"/>
              <a:ea typeface="Arial"/>
              <a:cs typeface="Arial"/>
              <a:sym typeface="Arial"/>
            </a:endParaRPr>
          </a:p>
        </p:txBody>
      </p:sp>
      <p:sp>
        <p:nvSpPr>
          <p:cNvPr id="308" name="Google Shape;308;p48"/>
          <p:cNvSpPr txBox="1"/>
          <p:nvPr/>
        </p:nvSpPr>
        <p:spPr>
          <a:xfrm>
            <a:off x="8286750" y="1032933"/>
            <a:ext cx="3629025" cy="3139321"/>
          </a:xfrm>
          <a:prstGeom prst="rect">
            <a:avLst/>
          </a:prstGeom>
          <a:solidFill>
            <a:srgbClr val="D8D8D8"/>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800" b="1" i="0" u="none" strike="noStrike" cap="none">
                <a:solidFill>
                  <a:schemeClr val="dk1"/>
                </a:solidFill>
                <a:latin typeface="Arial"/>
                <a:ea typeface="Arial"/>
                <a:cs typeface="Arial"/>
                <a:sym typeface="Arial"/>
              </a:rPr>
              <a:t>Q1. </a:t>
            </a:r>
            <a:br>
              <a:rPr lang="en-US" sz="1800" b="1" i="0" u="none" strike="noStrike" cap="none">
                <a:solidFill>
                  <a:schemeClr val="dk1"/>
                </a:solidFill>
                <a:latin typeface="Arial"/>
                <a:ea typeface="Arial"/>
                <a:cs typeface="Arial"/>
                <a:sym typeface="Arial"/>
              </a:rPr>
            </a:br>
            <a:r>
              <a:rPr lang="en-US" sz="1800" b="0" i="0" u="none" strike="noStrike" cap="none">
                <a:solidFill>
                  <a:schemeClr val="dk1"/>
                </a:solidFill>
                <a:latin typeface="Arial"/>
                <a:ea typeface="Arial"/>
                <a:cs typeface="Arial"/>
                <a:sym typeface="Arial"/>
              </a:rPr>
              <a:t>What risks can you identify in this company?​</a:t>
            </a:r>
            <a:endParaRPr/>
          </a:p>
          <a:p>
            <a:pPr marL="469900" marR="0" lvl="0" indent="-35560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r>
              <a:rPr lang="en-US" sz="1800" b="1" i="0" u="none" strike="noStrike" cap="none">
                <a:solidFill>
                  <a:schemeClr val="dk1"/>
                </a:solidFill>
                <a:latin typeface="Arial"/>
                <a:ea typeface="Arial"/>
                <a:cs typeface="Arial"/>
                <a:sym typeface="Arial"/>
              </a:rPr>
              <a:t>Q2. </a:t>
            </a:r>
            <a:br>
              <a:rPr lang="en-US" sz="1800" b="1" i="0" u="none" strike="noStrike" cap="none">
                <a:solidFill>
                  <a:schemeClr val="dk1"/>
                </a:solidFill>
                <a:latin typeface="Arial"/>
                <a:ea typeface="Arial"/>
                <a:cs typeface="Arial"/>
                <a:sym typeface="Arial"/>
              </a:rPr>
            </a:br>
            <a:r>
              <a:rPr lang="en-US" sz="1800" b="0" i="0" u="none" strike="noStrike" cap="none">
                <a:solidFill>
                  <a:schemeClr val="dk1"/>
                </a:solidFill>
                <a:latin typeface="Arial"/>
                <a:ea typeface="Arial"/>
                <a:cs typeface="Arial"/>
                <a:sym typeface="Arial"/>
              </a:rPr>
              <a:t>Who would you need to consider for interviews?​</a:t>
            </a:r>
            <a:endParaRPr/>
          </a:p>
          <a:p>
            <a:pPr marL="1371600" marR="0" lvl="0" indent="-125730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None/>
            </a:pPr>
            <a:r>
              <a:rPr lang="en-US" sz="1800" b="1" i="0" u="none" strike="noStrike" cap="none">
                <a:solidFill>
                  <a:schemeClr val="dk1"/>
                </a:solidFill>
                <a:latin typeface="Arial"/>
                <a:ea typeface="Arial"/>
                <a:cs typeface="Arial"/>
                <a:sym typeface="Arial"/>
              </a:rPr>
              <a:t>Q3. </a:t>
            </a:r>
            <a:br>
              <a:rPr lang="en-US" sz="1800" b="1" i="0" u="none" strike="noStrike" cap="none">
                <a:solidFill>
                  <a:schemeClr val="dk1"/>
                </a:solidFill>
                <a:latin typeface="Arial"/>
                <a:ea typeface="Arial"/>
                <a:cs typeface="Arial"/>
                <a:sym typeface="Arial"/>
              </a:rPr>
            </a:br>
            <a:r>
              <a:rPr lang="en-US" sz="1800" b="0" i="0" u="none" strike="noStrike" cap="none">
                <a:solidFill>
                  <a:schemeClr val="dk1"/>
                </a:solidFill>
                <a:latin typeface="Arial"/>
                <a:ea typeface="Arial"/>
                <a:cs typeface="Arial"/>
                <a:sym typeface="Arial"/>
              </a:rPr>
              <a:t>What would you need to study beforehand?​</a:t>
            </a:r>
            <a:endParaRPr/>
          </a:p>
        </p:txBody>
      </p:sp>
      <p:sp>
        <p:nvSpPr>
          <p:cNvPr id="2" name="Footer Placeholder 1">
            <a:extLst>
              <a:ext uri="{FF2B5EF4-FFF2-40B4-BE49-F238E27FC236}">
                <a16:creationId xmlns:a16="http://schemas.microsoft.com/office/drawing/2014/main" id="{5FAF4DEF-763D-DC0D-8B5C-9CB09909CC10}"/>
              </a:ext>
            </a:extLst>
          </p:cNvPr>
          <p:cNvSpPr>
            <a:spLocks noGrp="1"/>
          </p:cNvSpPr>
          <p:nvPr>
            <p:ph type="ftr" idx="11"/>
          </p:nvPr>
        </p:nvSpPr>
        <p:spPr/>
        <p:txBody>
          <a:bodyPr/>
          <a:lstStyle/>
          <a:p>
            <a:r>
              <a:rPr lang="en-US"/>
              <a:t>8.3.FSC-CLR-Training_Main-Course_Module-3_V1-0_EN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p49"/>
          <p:cNvSpPr txBox="1"/>
          <p:nvPr/>
        </p:nvSpPr>
        <p:spPr>
          <a:xfrm>
            <a:off x="818749" y="815081"/>
            <a:ext cx="3113903" cy="759032"/>
          </a:xfrm>
          <a:prstGeom prst="rect">
            <a:avLst/>
          </a:prstGeom>
          <a:noFill/>
          <a:ln>
            <a:noFill/>
          </a:ln>
        </p:spPr>
        <p:txBody>
          <a:bodyPr spcFirstLastPara="1" wrap="square" lIns="0" tIns="0" rIns="0" bIns="0" anchor="t" anchorCtr="0">
            <a:noAutofit/>
          </a:bodyPr>
          <a:lstStyle/>
          <a:p>
            <a:pPr marL="0" marR="0" lvl="0" indent="0" algn="ctr" rtl="0">
              <a:lnSpc>
                <a:spcPct val="120000"/>
              </a:lnSpc>
              <a:spcBef>
                <a:spcPts val="0"/>
              </a:spcBef>
              <a:spcAft>
                <a:spcPts val="0"/>
              </a:spcAft>
              <a:buClr>
                <a:srgbClr val="000000"/>
              </a:buClr>
              <a:buSzPts val="4000"/>
              <a:buFont typeface="Arial"/>
              <a:buNone/>
            </a:pPr>
            <a:r>
              <a:rPr lang="en-US" sz="4000" b="1" i="0" u="none" strike="noStrike" cap="none">
                <a:solidFill>
                  <a:srgbClr val="000000"/>
                </a:solidFill>
                <a:latin typeface="Arial"/>
                <a:ea typeface="Arial"/>
                <a:cs typeface="Arial"/>
                <a:sym typeface="Arial"/>
              </a:rPr>
              <a:t>Module 3.2</a:t>
            </a:r>
            <a:endParaRPr sz="4000" b="1" i="0" u="none" strike="noStrike" cap="none">
              <a:solidFill>
                <a:srgbClr val="000000"/>
              </a:solidFill>
              <a:latin typeface="Arial"/>
              <a:ea typeface="Arial"/>
              <a:cs typeface="Arial"/>
              <a:sym typeface="Arial"/>
            </a:endParaRPr>
          </a:p>
        </p:txBody>
      </p:sp>
      <p:sp>
        <p:nvSpPr>
          <p:cNvPr id="315" name="Google Shape;315;p49"/>
          <p:cNvSpPr txBox="1"/>
          <p:nvPr/>
        </p:nvSpPr>
        <p:spPr>
          <a:xfrm>
            <a:off x="1038225" y="1754188"/>
            <a:ext cx="9329738" cy="756179"/>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chemeClr val="lt1"/>
              </a:buClr>
              <a:buSzPts val="6000"/>
              <a:buFont typeface="Avenir"/>
              <a:buNone/>
            </a:pPr>
            <a:r>
              <a:rPr lang="en-US" sz="3200" b="0" i="0" u="none" strike="noStrike" cap="none">
                <a:solidFill>
                  <a:srgbClr val="000000"/>
                </a:solidFill>
                <a:latin typeface="Arial"/>
                <a:ea typeface="Arial"/>
                <a:cs typeface="Arial"/>
                <a:sym typeface="Arial"/>
              </a:rPr>
              <a:t>Objective evidence and triangulation</a:t>
            </a:r>
            <a:endParaRPr sz="3200" b="0" i="0" u="none" strike="noStrike" cap="none">
              <a:solidFill>
                <a:srgbClr val="000000"/>
              </a:solidFill>
              <a:latin typeface="Arial"/>
              <a:ea typeface="Arial"/>
              <a:cs typeface="Arial"/>
              <a:sym typeface="Arial"/>
            </a:endParaRPr>
          </a:p>
        </p:txBody>
      </p:sp>
      <p:sp>
        <p:nvSpPr>
          <p:cNvPr id="2" name="Footer Placeholder 1">
            <a:extLst>
              <a:ext uri="{FF2B5EF4-FFF2-40B4-BE49-F238E27FC236}">
                <a16:creationId xmlns:a16="http://schemas.microsoft.com/office/drawing/2014/main" id="{10B9BEDF-3534-F16D-C00B-4316AD0EDB29}"/>
              </a:ext>
            </a:extLst>
          </p:cNvPr>
          <p:cNvSpPr>
            <a:spLocks noGrp="1"/>
          </p:cNvSpPr>
          <p:nvPr>
            <p:ph type="ftr" idx="11"/>
          </p:nvPr>
        </p:nvSpPr>
        <p:spPr/>
        <p:txBody>
          <a:bodyPr/>
          <a:lstStyle/>
          <a:p>
            <a:r>
              <a:rPr lang="en-US"/>
              <a:t>8.3.FSC-CLR-Training_Main-Course_Module-3_V1-0_EN</a:t>
            </a:r>
          </a:p>
        </p:txBody>
      </p:sp>
    </p:spTree>
  </p:cSld>
  <p:clrMapOvr>
    <a:masterClrMapping/>
  </p:clrMapOvr>
</p:sld>
</file>

<file path=ppt/theme/theme1.xml><?xml version="1.0" encoding="utf-8"?>
<a:theme xmlns:a="http://schemas.openxmlformats.org/drawingml/2006/main" name="1_Office Theme">
  <a:themeElements>
    <a:clrScheme name="Custom 1">
      <a:dk1>
        <a:srgbClr val="2B2E2F"/>
      </a:dk1>
      <a:lt1>
        <a:srgbClr val="FFFFFF"/>
      </a:lt1>
      <a:dk2>
        <a:srgbClr val="214452"/>
      </a:dk2>
      <a:lt2>
        <a:srgbClr val="E7E6E6"/>
      </a:lt2>
      <a:accent1>
        <a:srgbClr val="1F4652"/>
      </a:accent1>
      <a:accent2>
        <a:srgbClr val="EA2728"/>
      </a:accent2>
      <a:accent3>
        <a:srgbClr val="99D6C8"/>
      </a:accent3>
      <a:accent4>
        <a:srgbClr val="1D4653"/>
      </a:accent4>
      <a:accent5>
        <a:srgbClr val="2A2F30"/>
      </a:accent5>
      <a:accent6>
        <a:srgbClr val="97D6C7"/>
      </a:accent6>
      <a:hlink>
        <a:srgbClr val="EA2628"/>
      </a:hlink>
      <a:folHlink>
        <a:srgbClr val="99D6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3508</Words>
  <Application>Microsoft Office PowerPoint</Application>
  <PresentationFormat>Widescreen</PresentationFormat>
  <Paragraphs>333</Paragraphs>
  <Slides>24</Slides>
  <Notes>24</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24</vt:i4>
      </vt:variant>
    </vt:vector>
  </HeadingPairs>
  <TitlesOfParts>
    <vt:vector size="34" baseType="lpstr">
      <vt:lpstr>Roboto Medium</vt:lpstr>
      <vt:lpstr>Arial</vt:lpstr>
      <vt:lpstr>Arial Black</vt:lpstr>
      <vt:lpstr>Avenir</vt:lpstr>
      <vt:lpstr>Montserrat</vt:lpstr>
      <vt:lpstr>Noto Sans Symbols</vt:lpstr>
      <vt:lpstr>Calibri</vt:lpstr>
      <vt:lpstr>Courier New</vt:lpstr>
      <vt:lpstr>1_Office Theme</vt:lpstr>
      <vt:lpstr>Office Theme</vt:lpstr>
      <vt:lpstr>Auditor Training on FSC CoC Core Labor Requirements (CLR)</vt:lpstr>
      <vt:lpstr>This module provides guidance and best practices on social auditing in relation to auditing FSC CLRs.   The module covers 3 key sections:  3.1 – Audit Planning 3.2 – Objective Evidence and Triangulation 3.3 – Interview techniques</vt:lpstr>
      <vt:lpstr>PowerPoint Presentation</vt:lpstr>
      <vt:lpstr>Objectives of this Module</vt:lpstr>
      <vt:lpstr>PowerPoint Presentation</vt:lpstr>
      <vt:lpstr>PowerPoint Presentation</vt:lpstr>
      <vt:lpstr>PowerPoint Presentation</vt:lpstr>
      <vt:lpstr>PowerPoint Presentation</vt:lpstr>
      <vt:lpstr>PowerPoint Presentation</vt:lpstr>
      <vt:lpstr>Objectives of this Module</vt:lpstr>
      <vt:lpstr>PowerPoint Presentation</vt:lpstr>
      <vt:lpstr>PowerPoint Presentation</vt:lpstr>
      <vt:lpstr>PowerPoint Presentation</vt:lpstr>
      <vt:lpstr>Exercise</vt:lpstr>
      <vt:lpstr>Exercise</vt:lpstr>
      <vt:lpstr>PowerPoint Presentation</vt:lpstr>
      <vt:lpstr>Objectives of this Module</vt:lpstr>
      <vt:lpstr>PowerPoint Presentation</vt:lpstr>
      <vt:lpstr>Discussions from Pre-reading material</vt:lpstr>
      <vt:lpstr>Discussions from Pre-reading material</vt:lpstr>
      <vt:lpstr>PowerPoint Presentation</vt:lpstr>
      <vt:lpstr>Interview flow Best Practice</vt:lpstr>
      <vt:lpstr>Exercise</vt:lpstr>
      <vt:lpstr>End of Module 3</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Emily White</cp:lastModifiedBy>
  <cp:revision>1</cp:revision>
  <dcterms:modified xsi:type="dcterms:W3CDTF">2025-06-20T05:50:59Z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0x0101002CB29C2D4AD9A248AC9551809FB7475D</vt:lpwstr>
  </property>
  <property fmtid="{D5CDD505-2E9C-101B-9397-08002B2CF9AE}" pid="3" name="Order">
    <vt:lpwstr>1100400.00000000</vt:lpwstr>
  </property>
  <property fmtid="{D5CDD505-2E9C-101B-9397-08002B2CF9AE}" pid="4" name="ComplianceAssetId">
    <vt:lpwstr/>
  </property>
  <property fmtid="{D5CDD505-2E9C-101B-9397-08002B2CF9AE}" pid="5" name="_ExtendedDescription">
    <vt:lpwstr/>
  </property>
  <property fmtid="{D5CDD505-2E9C-101B-9397-08002B2CF9AE}" pid="6" name="TriggerFlowInfo">
    <vt:lpwstr/>
  </property>
  <property fmtid="{D5CDD505-2E9C-101B-9397-08002B2CF9AE}" pid="7" name="MediaServiceImageTags">
    <vt:lpwstr/>
  </property>
</Properties>
</file>