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Lst>
  <p:notesMasterIdLst>
    <p:notesMasterId r:id="rId2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embeddedFontLst>
    <p:embeddedFont>
      <p:font typeface="Arial Black" panose="020B0A04020102020204" pitchFamily="34" charset="0"/>
      <p:regular r:id="rId28"/>
      <p:bold r:id="rId29"/>
    </p:embeddedFont>
    <p:embeddedFont>
      <p:font typeface="Montserrat" panose="00000500000000000000" pitchFamily="2" charset="0"/>
      <p:regular r:id="rId30"/>
      <p:bold r:id="rId31"/>
      <p:italic r:id="rId32"/>
      <p:boldItalic r:id="rId33"/>
    </p:embeddedFont>
    <p:embeddedFont>
      <p:font typeface="Roboto Medium" panose="02000000000000000000" pitchFamily="2"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0" roundtripDataSignature="AMtx7mhQsQLyfiOayxu8BeomYQ7kcc/e9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D5CFB19-9C3F-4D0B-A0C7-E07955BCD5A9}">
  <a:tblStyle styleId="{CD5CFB19-9C3F-4D0B-A0C7-E07955BCD5A9}"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font" Target="fonts/font7.fntdata"/><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2.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5.fntdata"/><Relationship Id="rId37" Type="http://schemas.openxmlformats.org/officeDocument/2006/relationships/font" Target="fonts/font10.fntdata"/><Relationship Id="rId40"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alculator.net/age-calculator.html?today=05%2F03%2F2006&amp;ageat=05%2F03%2F2024&amp;x=Calculat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1" name="Google Shape;24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319" name="Google Shape;319;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2cdebc45f94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g2cdebc45f94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 triangulación facilita la validación o verificación de las pruebas obtenidas de una fuente mediante la comprobación cruzada de más de dos fuentes.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Las tres patas que proporcionan la triangulación que te permitirá establecer los hechos a partir de pruebas objetivas son: Observación, Escucha e Investigación.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 corroboración se produce cuando dos declaraciones sobre el mismo tema procedentes de fuentes distintas coinciden estrechamente. La observación y la revisión de documentos pueden ayudar a reducir la subjetividad de la información recopilada durante las entrevistas.</a:t>
            </a:r>
            <a:endParaRPr sz="1100">
              <a:latin typeface="Arial"/>
              <a:ea typeface="Arial"/>
              <a:cs typeface="Arial"/>
              <a:sym typeface="Arial"/>
            </a:endParaRPr>
          </a:p>
          <a:p>
            <a:pPr marL="0" lvl="0" indent="0" algn="l" rtl="0">
              <a:lnSpc>
                <a:spcPct val="100000"/>
              </a:lnSpc>
              <a:spcBef>
                <a:spcPts val="800"/>
              </a:spcBef>
              <a:spcAft>
                <a:spcPts val="0"/>
              </a:spcAft>
              <a:buClr>
                <a:schemeClr val="dk1"/>
              </a:buClr>
              <a:buSzPts val="1100"/>
              <a:buFont typeface="Arial"/>
              <a:buNone/>
            </a:pPr>
            <a:endParaRPr/>
          </a:p>
        </p:txBody>
      </p:sp>
      <p:sp>
        <p:nvSpPr>
          <p:cNvPr id="326" name="Google Shape;326;g2cdebc45f94_0_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2e8cf78d5bc_0_9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g2e8cf78d5bc_0_9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Recuerde que casi todo lo que oiga durante una entrevista u observe durante los recorridos será una opinión. Tendrá que corroborarlo antes de que pueda considerarse un hecho para escribirlo en su informe de auditoría.</a:t>
            </a:r>
            <a:endParaRPr sz="1100">
              <a:latin typeface="Arial"/>
              <a:ea typeface="Arial"/>
              <a:cs typeface="Arial"/>
              <a:sym typeface="Arial"/>
            </a:endParaRPr>
          </a:p>
          <a:p>
            <a:pPr marL="0" lvl="0" indent="0" algn="l" rtl="0">
              <a:lnSpc>
                <a:spcPct val="100000"/>
              </a:lnSpc>
              <a:spcBef>
                <a:spcPts val="800"/>
              </a:spcBef>
              <a:spcAft>
                <a:spcPts val="0"/>
              </a:spcAft>
              <a:buClr>
                <a:schemeClr val="dk1"/>
              </a:buClr>
              <a:buSzPts val="1100"/>
              <a:buFont typeface="Arial"/>
              <a:buNone/>
            </a:pPr>
            <a:endParaRPr/>
          </a:p>
        </p:txBody>
      </p:sp>
      <p:sp>
        <p:nvSpPr>
          <p:cNvPr id="343" name="Google Shape;343;g2e8cf78d5bc_0_9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cdebc45f94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g2cdebc45f94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Clasificar la naturaleza de las NC o Cuestiones antes de las triangulaciones.</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Comportamiento: Acciones o conductas que van en contra de las normas establecidas. Implica a individuos o grupos que no siguen las pautas de comportamiento esperadas.</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Circunstancial: Situaciones en las que una conclusión surge debido a circunstancias específicas o factores temporales. No es un patrón consistente, sino una respuesta a un contexto particular.</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Estructural: Se refiere a la no conformidad integrada en el propio sistema o estructura. Significa que el propio diseño u organización de algo no se ajusta a las normas o reglamentos establecidos. No se trata sólo de un comportamiento individual, sino que es inherente a la forma en que algo está configurado.</a:t>
            </a:r>
            <a:endParaRPr sz="1100">
              <a:latin typeface="Arial"/>
              <a:ea typeface="Arial"/>
              <a:cs typeface="Arial"/>
              <a:sym typeface="Arial"/>
            </a:endParaRPr>
          </a:p>
          <a:p>
            <a:pPr marL="0" lvl="0" indent="0" algn="l" rtl="0">
              <a:lnSpc>
                <a:spcPct val="107916"/>
              </a:lnSpc>
              <a:spcBef>
                <a:spcPts val="800"/>
              </a:spcBef>
              <a:spcAft>
                <a:spcPts val="0"/>
              </a:spcAft>
              <a:buNone/>
            </a:pPr>
            <a:endParaRPr sz="1100">
              <a:latin typeface="Arial"/>
              <a:ea typeface="Arial"/>
              <a:cs typeface="Arial"/>
              <a:sym typeface="Arial"/>
            </a:endParaRPr>
          </a:p>
          <a:p>
            <a:pPr marL="342900" lvl="0" indent="-368300" algn="just" rtl="0">
              <a:lnSpc>
                <a:spcPct val="107000"/>
              </a:lnSpc>
              <a:spcBef>
                <a:spcPts val="800"/>
              </a:spcBef>
              <a:spcAft>
                <a:spcPts val="800"/>
              </a:spcAft>
              <a:buSzPts val="1800"/>
              <a:buFont typeface="Arial"/>
              <a:buChar char="∙"/>
            </a:pPr>
            <a:endParaRPr sz="1800">
              <a:latin typeface="Arial"/>
              <a:ea typeface="Arial"/>
              <a:cs typeface="Arial"/>
              <a:sym typeface="Arial"/>
            </a:endParaRPr>
          </a:p>
        </p:txBody>
      </p:sp>
      <p:sp>
        <p:nvSpPr>
          <p:cNvPr id="359" name="Google Shape;359;g2cdebc45f94_0_5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8" name="Google Shape;388;p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Otros datos: Nóminas (¿cómo se registran las horas extraordinarias y se pagan a una tarifa superior a la de las horas de trabajo normales? ¿Se ajusta esta tarifa a los requisitos legales?), documentos de la nómina, hoja de horas/registros;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A quién más entrevistar: Departamento financiero (quien se encargue de los salarios), Representantes de los trabajadores.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Los contratos deben revisarse en relación con la afirmación "nos obligan a hacer horas extraordinarias": ¿qué dicen sus cláusulas contractuales y se menciona la "prima de producción"?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Revise también el mecanismo de reclamación; ¿hay quejas al respecto a través de los canales establecidos que sugieran que esto se ha planteado antes a la dirección? ¿Y está el representante de los trabajadores al tanto de estas preocupaciones?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800"/>
              </a:spcBef>
              <a:spcAft>
                <a:spcPts val="0"/>
              </a:spcAft>
              <a:buSzPts val="1400"/>
              <a:buNone/>
            </a:pPr>
            <a:endParaRPr/>
          </a:p>
        </p:txBody>
      </p:sp>
      <p:sp>
        <p:nvSpPr>
          <p:cNvPr id="389" name="Google Shape;389;p5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NC potencial: Se trata de un posible problema de trabajo infantil; véanse las cláusulas 7.1 y 7.2 de FSC-STD-40-004-V3-1.</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Triangulación: </a:t>
            </a:r>
            <a:endParaRPr sz="1100">
              <a:latin typeface="Arial"/>
              <a:ea typeface="Arial"/>
              <a:cs typeface="Arial"/>
              <a:sym typeface="Arial"/>
            </a:endParaRPr>
          </a:p>
          <a:p>
            <a:pPr marL="685800" lvl="0" indent="-298450" algn="l"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Entrevistas para saber qué tipo de trabajo hace (peligroso, turnos de noche, peligroso, etc.)</a:t>
            </a:r>
            <a:endParaRPr sz="1100">
              <a:latin typeface="Arial"/>
              <a:ea typeface="Arial"/>
              <a:cs typeface="Arial"/>
              <a:sym typeface="Arial"/>
            </a:endParaRPr>
          </a:p>
          <a:p>
            <a:pPr marL="6858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¿Entrevistas con RRHH para saber si es becaria o no? ¿Está estudiando o no?</a:t>
            </a:r>
            <a:endParaRPr sz="1100">
              <a:latin typeface="Arial"/>
              <a:ea typeface="Arial"/>
              <a:cs typeface="Arial"/>
              <a:sym typeface="Arial"/>
            </a:endParaRPr>
          </a:p>
          <a:p>
            <a:pPr marL="6858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Revisa su contrato (aclara cuándo empezó a trabajar allí la trabajadora, comprueba las condiciones de trabajo, incluidas la función y las horas de trabajo, comprueba el registro de trabajadores, comprueba la política sobre trabajo infantil, cómo comprueba la empresa la fecha de nacimiento de sus trabajadores).</a:t>
            </a:r>
            <a:endParaRPr sz="1100">
              <a:latin typeface="Arial"/>
              <a:ea typeface="Arial"/>
              <a:cs typeface="Arial"/>
              <a:sym typeface="Arial"/>
            </a:endParaRPr>
          </a:p>
          <a:p>
            <a:pPr marL="6858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Compruebe si la legislación nacional lo permite. </a:t>
            </a:r>
            <a:endParaRPr sz="1100">
              <a:latin typeface="Arial"/>
              <a:ea typeface="Arial"/>
              <a:cs typeface="Arial"/>
              <a:sym typeface="Arial"/>
            </a:endParaRPr>
          </a:p>
          <a:p>
            <a:pPr marL="6858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Triangular la información disponible para determinar si se trata de un problema potencial generalizado en el CH o limitado a esta persona. </a:t>
            </a:r>
            <a:endParaRPr sz="1100">
              <a:latin typeface="Arial"/>
              <a:ea typeface="Arial"/>
              <a:cs typeface="Arial"/>
              <a:sym typeface="Arial"/>
            </a:endParaRPr>
          </a:p>
          <a:p>
            <a:pPr marL="0" lvl="0" indent="0" algn="l" rtl="0">
              <a:lnSpc>
                <a:spcPct val="100000"/>
              </a:lnSpc>
              <a:spcBef>
                <a:spcPts val="800"/>
              </a:spcBef>
              <a:spcAft>
                <a:spcPts val="0"/>
              </a:spcAft>
              <a:buSzPts val="1400"/>
              <a:buNone/>
            </a:pPr>
            <a:endParaRPr sz="1800">
              <a:latin typeface="Arial"/>
              <a:ea typeface="Arial"/>
              <a:cs typeface="Arial"/>
              <a:sym typeface="Arial"/>
            </a:endParaRPr>
          </a:p>
        </p:txBody>
      </p:sp>
      <p:sp>
        <p:nvSpPr>
          <p:cNvPr id="398" name="Google Shape;398;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15</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6" name="Google Shape;406;p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407" name="Google Shape;407;p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4" name="Google Shape;41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415" name="Google Shape;41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17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2e8cf78d5bc_0_14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1" name="Google Shape;421;g2e8cf78d5bc_0_14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Declaración importante: Las conversaciones a lo largo de la auditoría también son fuentes importantes de información.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Los auditores deben ser capaces de mantener una conversación de forma que se obtenga información de la otra persona.</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El auditor debe ser un oyente activo durante toda la auditoría.</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FSC-STD-20-011 V4-2, cláusula 2.6</a:t>
            </a:r>
            <a:endParaRPr sz="1100" b="1">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b): Entrevistas a una diversidad y número suficiente de empleados y a sus representantes, incluyendo a las organizaciones de trabajadores, a los representantes del empleador y a contratistas en cada sitio operativo que haya sido elegido para evaluarse con el fin de verificar la conformidad de la organización con todos los requisitos de certificación aplicables. El entrevistador deberá asegurarse que todos los comentarios puedan hacerse manteniendo la confidencialidad;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c) Como mínimo, las entrevistas deberán realizarse para verificar las medidas de capacitación y comprensión de las responsabilidades individuales en distintas ubicaciones en toda la operación que está siendo evaluada;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Además, FSC-STD-20-011 V4-2, Cláusula 11.3c) aclara que la La entidad de certificación deberá especificar, justificar y documentar en su sistema los medios de verificación de las auto-evaluaciones, incluyendo, entre otros: corroborar la evidencia entregada por la organización con fuentes independientes, siempre que sea posible (por ej., documentación, entrevistas, etc.) según proceda conforme a la Sección 2.6 ‘Evaluación a nivel del sitio operativo’.</a:t>
            </a:r>
            <a:endParaRPr sz="1100">
              <a:latin typeface="Arial"/>
              <a:ea typeface="Arial"/>
              <a:cs typeface="Arial"/>
              <a:sym typeface="Arial"/>
            </a:endParaRPr>
          </a:p>
          <a:p>
            <a:pPr marL="0" lvl="0" indent="0" algn="l" rtl="0">
              <a:lnSpc>
                <a:spcPct val="100000"/>
              </a:lnSpc>
              <a:spcBef>
                <a:spcPts val="800"/>
              </a:spcBef>
              <a:spcAft>
                <a:spcPts val="0"/>
              </a:spcAft>
              <a:buSzPts val="1400"/>
              <a:buNone/>
            </a:pPr>
            <a:endParaRPr sz="1100">
              <a:latin typeface="Arial"/>
              <a:ea typeface="Arial"/>
              <a:cs typeface="Arial"/>
              <a:sym typeface="Arial"/>
            </a:endParaRPr>
          </a:p>
        </p:txBody>
      </p:sp>
      <p:sp>
        <p:nvSpPr>
          <p:cNvPr id="422" name="Google Shape;422;g2e8cf78d5bc_0_14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4" name="Google Shape;434;p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None/>
            </a:pPr>
            <a:r>
              <a:rPr lang="en-US" sz="1100">
                <a:latin typeface="Arial"/>
                <a:ea typeface="Arial"/>
                <a:cs typeface="Arial"/>
                <a:sym typeface="Arial"/>
              </a:rPr>
              <a:t>Los siguientes son aspectos clave de una entrevista realizada con competencia: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Fuertes habilidades interpersonales</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Otros están dispuestos a compartir información con usted</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No interrumpa con preguntas innecesarias</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Permite a las personas compartir voluntariamente información relevante</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Muestra un interés sincero por la persona y el tema.</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demostrar imparcialidad al intentar obtener información</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Los entrevistadores eficaces trabajan de manera informal, no estructurada.</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Ausencia de sesgo</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Proyectar profesionalidad y excelencia (actitud y aspecto)</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No representan una amenaza para el entrevistado</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Garantizar la confidencialidad durante y después de la entrevista y la auditoría</a:t>
            </a:r>
            <a:endParaRPr sz="1100">
              <a:latin typeface="Arial"/>
              <a:ea typeface="Arial"/>
              <a:cs typeface="Arial"/>
              <a:sym typeface="Arial"/>
            </a:endParaRPr>
          </a:p>
          <a:p>
            <a:pPr marL="457200" marR="0" lvl="0" indent="-298450" algn="l" rtl="0">
              <a:lnSpc>
                <a:spcPct val="100000"/>
              </a:lnSpc>
              <a:spcBef>
                <a:spcPts val="1000"/>
              </a:spcBef>
              <a:spcAft>
                <a:spcPts val="0"/>
              </a:spcAft>
              <a:buSzPts val="1100"/>
              <a:buFont typeface="Arial"/>
              <a:buChar char="●"/>
            </a:pPr>
            <a:endParaRPr sz="1100">
              <a:latin typeface="Arial"/>
              <a:ea typeface="Arial"/>
              <a:cs typeface="Arial"/>
              <a:sym typeface="Arial"/>
            </a:endParaRPr>
          </a:p>
        </p:txBody>
      </p:sp>
      <p:sp>
        <p:nvSpPr>
          <p:cNvPr id="435" name="Google Shape;435;p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 name="Google Shape;24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2e8cf78d5bc_0_19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3" name="Google Shape;443;g2e8cf78d5bc_0_19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Plan: </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Tamaño de la población - Tamaño de la muestra (calculadora)</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Personas clave (sindicato, representantes de los trabajadores, funciones clave, denunciantes,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Datos demográficos clave (grupos, minorías, turnos, departamentos, sexo, edad, tema específico del contexto)</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Documentos (lista de trabajadores, niveles salariales, políticas,...)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Lugar de la entrevista</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Plan de auditoría (cuándo planifica las entrevistas, qué temas, cuál es el objetivo principal)</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Prepárate:</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Línea de preguntas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¿Qué necesita confirmación?</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¿Qué información puede compartir o no compartir?</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¿Qué necesita ver de antemano?</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Lo que hay que saber de antemano (política salarial, accidentes, conflictos, elección de representantes, nuevo convenio colectivo)</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Involucrar y explicar:</a:t>
            </a: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Contar, aclarar y desafiar</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¿Qué puntos necesita aclarar?</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¿Dónde no está claro?</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¿Dónde se requiere confirmación? Preguntas cerradas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¿Dónde se cruzan los temas entre las diferentes entrevistas?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Aplicar las tres erres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br>
              <a:rPr lang="en-US" sz="1100">
                <a:latin typeface="Arial"/>
                <a:ea typeface="Arial"/>
                <a:cs typeface="Arial"/>
                <a:sym typeface="Arial"/>
              </a:rPr>
            </a:br>
            <a:r>
              <a:rPr lang="en-US" sz="1100" b="1">
                <a:latin typeface="Arial"/>
                <a:ea typeface="Arial"/>
                <a:cs typeface="Arial"/>
                <a:sym typeface="Arial"/>
              </a:rPr>
              <a:t>Cierre</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Apreciación del tiempo y el esfuerzo</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Importante para la reputación del proceso y la percepción de los trabajadores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Importante resumir y definir la acción</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Permitir preguntas es también una manera de escuchar las áreas prioritarias - quizás no has hecho las preguntas correctas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Evaluación</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Hábito de evaluar cada entrevista y determinar la acción.</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Evalúe la entrevista para usted y la auditoría - Algunas entrevistas no le aportan gran cosa, otras pueden estar fuera de lugar.</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Ajuste su enfoque y evalúe si necesita hacer cambios.</a:t>
            </a:r>
            <a:endParaRPr sz="1100">
              <a:latin typeface="Arial"/>
              <a:ea typeface="Arial"/>
              <a:cs typeface="Arial"/>
              <a:sym typeface="Arial"/>
            </a:endParaRPr>
          </a:p>
          <a:p>
            <a:pPr marL="0" lvl="0" indent="0" algn="l" rtl="0">
              <a:lnSpc>
                <a:spcPct val="100000"/>
              </a:lnSpc>
              <a:spcBef>
                <a:spcPts val="800"/>
              </a:spcBef>
              <a:spcAft>
                <a:spcPts val="0"/>
              </a:spcAft>
              <a:buSzPts val="1400"/>
              <a:buNone/>
            </a:pPr>
            <a:endParaRPr>
              <a:latin typeface="Arial"/>
              <a:ea typeface="Arial"/>
              <a:cs typeface="Arial"/>
              <a:sym typeface="Arial"/>
            </a:endParaRPr>
          </a:p>
        </p:txBody>
      </p:sp>
      <p:sp>
        <p:nvSpPr>
          <p:cNvPr id="444" name="Google Shape;444;g2e8cf78d5bc_0_19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2e8cf78d5bc_0_2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g2e8cf78d5bc_0_21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TED - Recopilar información a través de cuentas ininterrumpidas...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5Ws - Para sondear...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Preguntas cerradas (son preguntas a las que se puede responder con un "sí" o un "no") - Se utilizan para confirmar positivos y negativos...</a:t>
            </a:r>
            <a:endParaRPr sz="1100">
              <a:latin typeface="Arial"/>
              <a:ea typeface="Arial"/>
              <a:cs typeface="Arial"/>
              <a:sym typeface="Arial"/>
            </a:endParaRPr>
          </a:p>
          <a:p>
            <a:pPr marL="0" lvl="0" indent="0" algn="l" rtl="0">
              <a:lnSpc>
                <a:spcPct val="100000"/>
              </a:lnSpc>
              <a:spcBef>
                <a:spcPts val="800"/>
              </a:spcBef>
              <a:spcAft>
                <a:spcPts val="0"/>
              </a:spcAft>
              <a:buClr>
                <a:schemeClr val="dk1"/>
              </a:buClr>
              <a:buSzPts val="1100"/>
              <a:buNone/>
            </a:pPr>
            <a:endParaRPr>
              <a:latin typeface="Arial"/>
              <a:ea typeface="Arial"/>
              <a:cs typeface="Arial"/>
              <a:sym typeface="Arial"/>
            </a:endParaRPr>
          </a:p>
        </p:txBody>
      </p:sp>
      <p:sp>
        <p:nvSpPr>
          <p:cNvPr id="453" name="Google Shape;453;g2e8cf78d5bc_0_218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7" name="Google Shape;477;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Las entrevistas 1-2-1 son más adecuadas cuando se necesita confirmar información muy específica o delicada cuya confidencialidad es extremadamente importante, por ejemplo, el importe de los salarios, que más tarde tendrá que cotejar con otros documentos, como contratos y nóminas.</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Las entrevistas en grupo son adecuadas para confirmar información que quizá ya hayas encontrado en documentos y necesites triangular para ver su veracidad y alcance. Por ejemplo, actos de formación. En este caso, la confidencialidad no es demasiado importante y también se necesita la confirmación de "masas". </a:t>
            </a:r>
            <a:endParaRPr sz="1100">
              <a:latin typeface="Arial"/>
              <a:ea typeface="Arial"/>
              <a:cs typeface="Arial"/>
              <a:sym typeface="Arial"/>
            </a:endParaRPr>
          </a:p>
          <a:p>
            <a:pPr marL="457200" lvl="0" indent="0" algn="l" rtl="0">
              <a:lnSpc>
                <a:spcPct val="100000"/>
              </a:lnSpc>
              <a:spcBef>
                <a:spcPts val="800"/>
              </a:spcBef>
              <a:spcAft>
                <a:spcPts val="0"/>
              </a:spcAft>
              <a:buNone/>
            </a:pPr>
            <a:endParaRPr/>
          </a:p>
        </p:txBody>
      </p:sp>
      <p:sp>
        <p:nvSpPr>
          <p:cNvPr id="478" name="Google Shape;478;p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2" name="Google Shape;492;p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Problemas: </a:t>
            </a:r>
            <a:r>
              <a:rPr lang="en-US" sz="1100">
                <a:latin typeface="Arial"/>
                <a:ea typeface="Arial"/>
                <a:cs typeface="Arial"/>
                <a:sym typeface="Arial"/>
              </a:rPr>
              <a:t>Estar cerca de la puerta del director incomodaba a los trabajadores, ya que imaginaban que el director oiría lo que decían o aparecería en cualquier momento. Los trabajadores no se sentían cómodos.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Mejora: </a:t>
            </a:r>
            <a:r>
              <a:rPr lang="en-US" sz="1100">
                <a:latin typeface="Arial"/>
                <a:ea typeface="Arial"/>
                <a:cs typeface="Arial"/>
                <a:sym typeface="Arial"/>
              </a:rPr>
              <a:t>Garantizar que las entrevistas se realicen de forma confidencial, es decir, lejos de cualquier responsable y no cerca de la oficina o zona del responsable (véanse las cláusulas 2.6b y 11.3c en FSC-STD-20-011 V4-2). Los trabajadores deben ser entrevistados en sus propios espacios de trabajo. Asegúrese de que no haya jerarquías. Esto puede fomentar una mejor interacción con los entrevistados, garantizando que las respuestas vayan más allá de meras declaraciones de "sí" o "no".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Recuerde: </a:t>
            </a:r>
            <a:r>
              <a:rPr lang="en-US" sz="1100">
                <a:latin typeface="Arial"/>
                <a:ea typeface="Arial"/>
                <a:cs typeface="Arial"/>
                <a:sym typeface="Arial"/>
              </a:rPr>
              <a:t>Los auditores siempre tienen que considerar el enfoque más adecuado para la entrevista, teniendo en cuenta la situación específica: normalmente, un auditor debe empezar con preguntas abiertas para fomentar respuestas detalladas, luego utilizar preguntas de sondeo para aclarar detalles concretos y, por último, emplear preguntas cerradas para confirmar los hechos y garantizar la exactitud. Además, las entrevistas de grupo suelen ser más adecuadas para averiguar cuestiones comunes al grupo, como los procedimientos, mientras que las entrevistas individuales son más adecuadas para identificar cuestiones específicas, como el trato individual, la promoción o los salarios.</a:t>
            </a:r>
            <a:endParaRPr sz="1100">
              <a:latin typeface="Arial"/>
              <a:ea typeface="Arial"/>
              <a:cs typeface="Arial"/>
              <a:sym typeface="Arial"/>
            </a:endParaRPr>
          </a:p>
          <a:p>
            <a:pPr marL="457200" lvl="0" indent="-228600" algn="just" rtl="0">
              <a:lnSpc>
                <a:spcPct val="107000"/>
              </a:lnSpc>
              <a:spcBef>
                <a:spcPts val="800"/>
              </a:spcBef>
              <a:spcAft>
                <a:spcPts val="0"/>
              </a:spcAft>
              <a:buSzPts val="1400"/>
              <a:buNone/>
            </a:pPr>
            <a:endParaRPr sz="1800" b="1">
              <a:latin typeface="Arial"/>
              <a:ea typeface="Arial"/>
              <a:cs typeface="Arial"/>
              <a:sym typeface="Arial"/>
            </a:endParaRPr>
          </a:p>
        </p:txBody>
      </p:sp>
      <p:sp>
        <p:nvSpPr>
          <p:cNvPr id="493" name="Google Shape;493;p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23</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1" name="Google Shape;50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Esto les permitirá realizar auditorías exhaustivas, eficientes y eficaces para impulsar cambios positivos en las organizaciones y las cadenas de suministro.</a:t>
            </a:r>
            <a:endParaRPr sz="1100">
              <a:latin typeface="Arial"/>
              <a:ea typeface="Arial"/>
              <a:cs typeface="Arial"/>
              <a:sym typeface="Arial"/>
            </a:endParaRPr>
          </a:p>
          <a:p>
            <a:pPr marL="457200" marR="0" lvl="0" indent="-228600" algn="l" rtl="0">
              <a:lnSpc>
                <a:spcPct val="100000"/>
              </a:lnSpc>
              <a:spcBef>
                <a:spcPts val="800"/>
              </a:spcBef>
              <a:spcAft>
                <a:spcPts val="0"/>
              </a:spcAft>
              <a:buClr>
                <a:srgbClr val="000000"/>
              </a:buClr>
              <a:buSzPts val="1400"/>
              <a:buFont typeface="Arial"/>
              <a:buNone/>
            </a:pPr>
            <a:endParaRPr>
              <a:solidFill>
                <a:schemeClr val="lt1"/>
              </a:solidFill>
            </a:endParaRPr>
          </a:p>
        </p:txBody>
      </p:sp>
      <p:sp>
        <p:nvSpPr>
          <p:cNvPr id="255" name="Google Shape;25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Esto les permitirá realizar auditorías exhaustivas, eficientes y eficaces para impulsar cambios positivos en las organizaciones y las cadenas de suministro.</a:t>
            </a:r>
            <a:endParaRPr/>
          </a:p>
        </p:txBody>
      </p:sp>
      <p:sp>
        <p:nvSpPr>
          <p:cNvPr id="262" name="Google Shape;262;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cdebc45f94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8" name="Google Shape;268;g2cdebc45f94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SzPts val="1100"/>
              <a:buFont typeface="Arial"/>
              <a:buChar char="●"/>
            </a:pPr>
            <a:r>
              <a:rPr lang="en-US" sz="1100">
                <a:latin typeface="Arial"/>
                <a:ea typeface="Arial"/>
                <a:cs typeface="Arial"/>
                <a:sym typeface="Arial"/>
              </a:rPr>
              <a:t>Realice una revisión de los documentos antes de llevar a cabo cada auditoría.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Es importante dividir el equipo para no sobrecargar a los auditores.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 planificación de la auditoría social es un paso especialmente importante para definir los objetivos, el alcance y los criterios de la auditoría.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Una buena planificación y gestión del tiempo son fundamentales para lograr auditorías eficaces, ya que el tiempo disponible siempre será demasiado corto para lo que se desea abarcar durante una auditoría.</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Asigne tiempo suficiente para abordar todas las preguntas preparadas de antemano</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Muestra representativa: Mezcla de sexos y representación de minorías (inmigrantes, trabajadoras embarazadas, trabajadores con hijos, trabajadores con discapacidades físicas, etc.).</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Compruebe el código de vestimenta antes de la visita al lugar, por razones prácticas, para estar preparado para tratar con la dirección y para ayudar a crear empatía con los trabajadores durante las entrevistas.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Puedes buscar calculadoras, programas y vídeos de revisión de escritorio.</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Las entrevistas se tratarán en detalle en el próximo módulo.</a:t>
            </a:r>
            <a:endParaRPr sz="1100">
              <a:latin typeface="Arial"/>
              <a:ea typeface="Arial"/>
              <a:cs typeface="Arial"/>
              <a:sym typeface="Arial"/>
            </a:endParaRPr>
          </a:p>
          <a:p>
            <a:pPr marL="342900" lvl="0" indent="-368300" algn="l" rtl="0">
              <a:lnSpc>
                <a:spcPct val="107000"/>
              </a:lnSpc>
              <a:spcBef>
                <a:spcPts val="800"/>
              </a:spcBef>
              <a:spcAft>
                <a:spcPts val="800"/>
              </a:spcAft>
              <a:buSzPts val="1800"/>
              <a:buFont typeface="Arial"/>
              <a:buChar char="∙"/>
            </a:pPr>
            <a:endParaRPr sz="1800">
              <a:latin typeface="Arial"/>
              <a:ea typeface="Arial"/>
              <a:cs typeface="Arial"/>
              <a:sym typeface="Arial"/>
            </a:endParaRPr>
          </a:p>
        </p:txBody>
      </p:sp>
      <p:sp>
        <p:nvSpPr>
          <p:cNvPr id="269" name="Google Shape;269;g2cdebc45f94_0_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2e8cf78d5bc_0_4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g2e8cf78d5bc_0_4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Realice una revisión documental antes de llevar a cabo cada auditoría.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Es importante dividir el equipo para no sobrecargar a los auditores.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 planificación de la auditoría social es un paso especialmente importante para definir los objetivos, el alcance y los criterios de la auditoría.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Una buena planificación y gestión del tiempo son fundamentales para lograr auditorías eficaces, ya que el tiempo disponible siempre será demasiado corto para lo que se desea abarcar durante una auditoría.</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Asigne tiempo suficiente para abordar todas las preguntas preparadas de antemano</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Muestra representativa: Mezcla de sexos y representación de minorías (inmigrantes, trabajadoras embarazadas, trabajadores con hijos, trabajadores con discapacidades físicas, etc.).</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Compruebe el código de vestimenta antes de la visita al lugar, por razones prácticas, para estar preparado para tratar con la dirección y para ayudar a crear empatía con los trabajadores durante las entrevistas.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Puedes buscar calculadoras, programas y vídeos de revisión de escritorio.</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Las entrevistas se tratarán en detalle en el próximo módulo.</a:t>
            </a:r>
            <a:endParaRPr sz="1100">
              <a:latin typeface="Arial"/>
              <a:ea typeface="Arial"/>
              <a:cs typeface="Arial"/>
              <a:sym typeface="Arial"/>
            </a:endParaRPr>
          </a:p>
          <a:p>
            <a:pPr marL="0" lvl="0" indent="0" algn="l" rtl="0">
              <a:lnSpc>
                <a:spcPct val="115000"/>
              </a:lnSpc>
              <a:spcBef>
                <a:spcPts val="2000"/>
              </a:spcBef>
              <a:spcAft>
                <a:spcPts val="0"/>
              </a:spcAft>
              <a:buClr>
                <a:schemeClr val="dk1"/>
              </a:buClr>
              <a:buSzPts val="1100"/>
              <a:buFont typeface="Arial"/>
              <a:buNone/>
            </a:pPr>
            <a:endParaRPr>
              <a:latin typeface="Arial"/>
              <a:ea typeface="Arial"/>
              <a:cs typeface="Arial"/>
              <a:sym typeface="Arial"/>
            </a:endParaRPr>
          </a:p>
        </p:txBody>
      </p:sp>
      <p:sp>
        <p:nvSpPr>
          <p:cNvPr id="281" name="Google Shape;281;g2e8cf78d5bc_0_4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2cdebc45f94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0" name="Google Shape;290;g2cdebc45f94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SzPts val="1100"/>
              <a:buNone/>
            </a:pPr>
            <a:r>
              <a:rPr lang="en-US" sz="1100">
                <a:latin typeface="Arial"/>
                <a:ea typeface="Arial"/>
                <a:cs typeface="Arial"/>
                <a:sym typeface="Arial"/>
              </a:rPr>
              <a:t>Documentos que indican la legislación nacional e internacional aplicable</a:t>
            </a:r>
            <a:br>
              <a:rPr lang="en-US" sz="1100">
                <a:latin typeface="Arial"/>
                <a:ea typeface="Arial"/>
                <a:cs typeface="Arial"/>
                <a:sym typeface="Arial"/>
              </a:rPr>
            </a:br>
            <a:r>
              <a:rPr lang="en-US" sz="1100">
                <a:latin typeface="Arial"/>
                <a:ea typeface="Arial"/>
                <a:cs typeface="Arial"/>
                <a:sym typeface="Arial"/>
              </a:rPr>
              <a:t>Calculadora de edad - Herramienta rápida para calcular la edad exacta a partir de la fecha de nacimiento. </a:t>
            </a:r>
            <a:endParaRPr sz="1100">
              <a:latin typeface="Arial"/>
              <a:ea typeface="Arial"/>
              <a:cs typeface="Arial"/>
              <a:sym typeface="Arial"/>
            </a:endParaRPr>
          </a:p>
          <a:p>
            <a:pPr marL="0" lvl="0" indent="0" algn="l" rtl="0">
              <a:lnSpc>
                <a:spcPct val="107916"/>
              </a:lnSpc>
              <a:spcBef>
                <a:spcPts val="800"/>
              </a:spcBef>
              <a:spcAft>
                <a:spcPts val="0"/>
              </a:spcAft>
              <a:buSzPts val="1100"/>
              <a:buNone/>
            </a:pPr>
            <a:endParaRPr sz="1100">
              <a:latin typeface="Arial"/>
              <a:ea typeface="Arial"/>
              <a:cs typeface="Arial"/>
              <a:sym typeface="Arial"/>
            </a:endParaRPr>
          </a:p>
          <a:p>
            <a:pPr marL="0" lvl="0" indent="0" algn="l" rtl="0">
              <a:lnSpc>
                <a:spcPct val="107916"/>
              </a:lnSpc>
              <a:spcBef>
                <a:spcPts val="800"/>
              </a:spcBef>
              <a:spcAft>
                <a:spcPts val="0"/>
              </a:spcAft>
              <a:buSzPts val="1100"/>
              <a:buNone/>
            </a:pPr>
            <a:r>
              <a:rPr lang="en-US" sz="1100">
                <a:latin typeface="Arial"/>
                <a:ea typeface="Arial"/>
                <a:cs typeface="Arial"/>
                <a:sym typeface="Arial"/>
              </a:rPr>
              <a:t>Por ejemplo:</a:t>
            </a:r>
            <a:endParaRPr sz="1100">
              <a:latin typeface="Arial"/>
              <a:ea typeface="Arial"/>
              <a:cs typeface="Arial"/>
              <a:sym typeface="Arial"/>
            </a:endParaRPr>
          </a:p>
          <a:p>
            <a:pPr marL="0" lvl="0" indent="0" algn="l" rtl="0">
              <a:lnSpc>
                <a:spcPct val="107916"/>
              </a:lnSpc>
              <a:spcBef>
                <a:spcPts val="800"/>
              </a:spcBef>
              <a:spcAft>
                <a:spcPts val="0"/>
              </a:spcAft>
              <a:buSzPts val="1100"/>
              <a:buNone/>
            </a:pP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https://www.calculator.net/age-calculator.html?today=05%2F03%2F2006&amp;ageat=05%2F03%2F2024&amp;x=Calculate</a:t>
            </a:r>
            <a:endParaRPr sz="1100">
              <a:latin typeface="Arial"/>
              <a:ea typeface="Arial"/>
              <a:cs typeface="Arial"/>
              <a:sym typeface="Arial"/>
            </a:endParaRPr>
          </a:p>
          <a:p>
            <a:pPr marL="0" lvl="0" indent="0" algn="l" rtl="0">
              <a:lnSpc>
                <a:spcPct val="107916"/>
              </a:lnSpc>
              <a:spcBef>
                <a:spcPts val="800"/>
              </a:spcBef>
              <a:spcAft>
                <a:spcPts val="0"/>
              </a:spcAft>
              <a:buSzPts val="1100"/>
              <a:buNone/>
            </a:pPr>
            <a:r>
              <a:rPr lang="en-US" sz="1100">
                <a:latin typeface="Arial"/>
                <a:ea typeface="Arial"/>
                <a:cs typeface="Arial"/>
                <a:sym typeface="Arial"/>
              </a:rPr>
              <a:t>MS Excel: Excel es una gran herramienta para recopilar toda la información de la plantilla/nómina y calcular rápidamente las edades y ver si algún trabajador está por debajo de la edad mínima. También para comparar la fecha de contratación con la edad. </a:t>
            </a:r>
            <a:br>
              <a:rPr lang="en-US" sz="1100">
                <a:latin typeface="Arial"/>
                <a:ea typeface="Arial"/>
                <a:cs typeface="Arial"/>
                <a:sym typeface="Arial"/>
              </a:rPr>
            </a:br>
            <a:br>
              <a:rPr lang="en-US" sz="1100">
                <a:latin typeface="Arial"/>
                <a:ea typeface="Arial"/>
                <a:cs typeface="Arial"/>
                <a:sym typeface="Arial"/>
              </a:rPr>
            </a:br>
            <a:r>
              <a:rPr lang="en-US" sz="1100">
                <a:latin typeface="Arial"/>
                <a:ea typeface="Arial"/>
                <a:cs typeface="Arial"/>
                <a:sym typeface="Arial"/>
              </a:rPr>
              <a:t>Garantizar la confidencialidad en el registro y la autenticidad y fiabilidad de los documentos</a:t>
            </a:r>
            <a:br>
              <a:rPr lang="en-US" sz="1100">
                <a:latin typeface="Arial"/>
                <a:ea typeface="Arial"/>
                <a:cs typeface="Arial"/>
                <a:sym typeface="Arial"/>
              </a:rPr>
            </a:br>
            <a:r>
              <a:rPr lang="en-US" sz="1100">
                <a:latin typeface="Arial"/>
                <a:ea typeface="Arial"/>
                <a:cs typeface="Arial"/>
                <a:sym typeface="Arial"/>
              </a:rPr>
              <a:t>La documentación de identidad puede falsificarse - importancia de la triangulación.</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457200" lvl="0" indent="-228600" algn="l" rtl="0">
              <a:lnSpc>
                <a:spcPct val="107000"/>
              </a:lnSpc>
              <a:spcBef>
                <a:spcPts val="800"/>
              </a:spcBef>
              <a:spcAft>
                <a:spcPts val="800"/>
              </a:spcAft>
              <a:buSzPts val="1400"/>
              <a:buNone/>
            </a:pPr>
            <a:endParaRPr sz="1800">
              <a:latin typeface="Arial"/>
              <a:ea typeface="Arial"/>
              <a:cs typeface="Arial"/>
              <a:sym typeface="Arial"/>
            </a:endParaRPr>
          </a:p>
        </p:txBody>
      </p:sp>
      <p:sp>
        <p:nvSpPr>
          <p:cNvPr id="291" name="Google Shape;291;g2cdebc45f94_0_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Principales riesgos: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Trabajadores extranjeros: ¿retención de documentos? (trabajo forzoso) ¿tratamiento diferente al de los trabajadores nacionales? (discriminación)</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Horas extras: Desde dos turnos. ¿Se realizan las pausas/descansos necesarios?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Aplicación del CBA: ya que sólo 2 representantes elegidos (auditor para aclarar: ¿es suficiente por ley? ¿Está el Convenio Colectivo CBA al día por ley?)</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Otros riesgos podrían ser: discriminación (por ejemplo, diferencias salariales, idiomas hablados; la dirección debe tomar medidas para garantizar que las partes interesadas comprenden los requisitos), comisiones de contratación (7.3.2 - retención de salarios ....).</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Necesidad de entrevistas: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Trabajadores, departamento de RRHH; representantes sindicales; representantes de los trabajadores, sindicato local como parte interesada clave en relación con el ACB  </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Estudio previo: CBA; Requisitos legales en materia laboral; Procedimientos de RRHH de la empresa</a:t>
            </a:r>
            <a:endParaRPr sz="1100">
              <a:latin typeface="Arial"/>
              <a:ea typeface="Arial"/>
              <a:cs typeface="Arial"/>
              <a:sym typeface="Arial"/>
            </a:endParaRPr>
          </a:p>
          <a:p>
            <a:pPr marL="457200" lvl="0" indent="-228600" algn="l" rtl="0">
              <a:lnSpc>
                <a:spcPct val="100000"/>
              </a:lnSpc>
              <a:spcBef>
                <a:spcPts val="800"/>
              </a:spcBef>
              <a:spcAft>
                <a:spcPts val="0"/>
              </a:spcAft>
              <a:buSzPts val="1400"/>
              <a:buChar char="-"/>
            </a:pPr>
            <a:endParaRPr/>
          </a:p>
        </p:txBody>
      </p:sp>
      <p:sp>
        <p:nvSpPr>
          <p:cNvPr id="304" name="Google Shape;304;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312" name="Google Shape;312;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77"/>
        <p:cNvGrpSpPr/>
        <p:nvPr/>
      </p:nvGrpSpPr>
      <p:grpSpPr>
        <a:xfrm>
          <a:off x="0" y="0"/>
          <a:ext cx="0" cy="0"/>
          <a:chOff x="0" y="0"/>
          <a:chExt cx="0" cy="0"/>
        </a:xfrm>
      </p:grpSpPr>
      <p:pic>
        <p:nvPicPr>
          <p:cNvPr id="78" name="Google Shape;78;p22"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79" name="Google Shape;79;p22"/>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0" name="Google Shape;80;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82" name="Google Shape;82;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22"/>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4" name="Google Shape;84;p2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85"/>
        <p:cNvGrpSpPr/>
        <p:nvPr/>
      </p:nvGrpSpPr>
      <p:grpSpPr>
        <a:xfrm>
          <a:off x="0" y="0"/>
          <a:ext cx="0" cy="0"/>
          <a:chOff x="0" y="0"/>
          <a:chExt cx="0" cy="0"/>
        </a:xfrm>
      </p:grpSpPr>
      <p:pic>
        <p:nvPicPr>
          <p:cNvPr id="86" name="Google Shape;86;p37"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87" name="Google Shape;87;p37"/>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8" name="Google Shape;88;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90" name="Google Shape;90;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1" name="Google Shape;91;p37"/>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2" name="Google Shape;92;p3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93" name="Google Shape;93;p37"/>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94"/>
        <p:cNvGrpSpPr/>
        <p:nvPr/>
      </p:nvGrpSpPr>
      <p:grpSpPr>
        <a:xfrm>
          <a:off x="0" y="0"/>
          <a:ext cx="0" cy="0"/>
          <a:chOff x="0" y="0"/>
          <a:chExt cx="0" cy="0"/>
        </a:xfrm>
      </p:grpSpPr>
      <p:pic>
        <p:nvPicPr>
          <p:cNvPr id="95" name="Google Shape;95;p38"/>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96" name="Google Shape;96;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98" name="Google Shape;98;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38"/>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0" name="Google Shape;100;p38"/>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1" name="Google Shape;101;p38"/>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102"/>
        <p:cNvGrpSpPr/>
        <p:nvPr/>
      </p:nvGrpSpPr>
      <p:grpSpPr>
        <a:xfrm>
          <a:off x="0" y="0"/>
          <a:ext cx="0" cy="0"/>
          <a:chOff x="0" y="0"/>
          <a:chExt cx="0" cy="0"/>
        </a:xfrm>
      </p:grpSpPr>
      <p:sp>
        <p:nvSpPr>
          <p:cNvPr id="103" name="Google Shape;103;p39"/>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106" name="Google Shape;106;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39"/>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08" name="Google Shape;108;p39"/>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9" name="Google Shape;109;p39"/>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10"/>
        <p:cNvGrpSpPr/>
        <p:nvPr/>
      </p:nvGrpSpPr>
      <p:grpSpPr>
        <a:xfrm>
          <a:off x="0" y="0"/>
          <a:ext cx="0" cy="0"/>
          <a:chOff x="0" y="0"/>
          <a:chExt cx="0" cy="0"/>
        </a:xfrm>
      </p:grpSpPr>
      <p:sp>
        <p:nvSpPr>
          <p:cNvPr id="111" name="Google Shape;111;p4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2" name="Google Shape;112;p4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3" name="Google Shape;113;p4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4" name="Google Shape;114;p4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5" name="Google Shape;115;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117" name="Google Shape;117;p4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8" name="Google Shape;118;p4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9" name="Google Shape;119;p4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0"/>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1"/>
        <p:cNvGrpSpPr/>
        <p:nvPr/>
      </p:nvGrpSpPr>
      <p:grpSpPr>
        <a:xfrm>
          <a:off x="0" y="0"/>
          <a:ext cx="0" cy="0"/>
          <a:chOff x="0" y="0"/>
          <a:chExt cx="0" cy="0"/>
        </a:xfrm>
      </p:grpSpPr>
      <p:cxnSp>
        <p:nvCxnSpPr>
          <p:cNvPr id="122" name="Google Shape;122;p42"/>
          <p:cNvCxnSpPr/>
          <p:nvPr/>
        </p:nvCxnSpPr>
        <p:spPr>
          <a:xfrm rot="5400000">
            <a:off x="1658675" y="3454385"/>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cxnSp>
        <p:nvCxnSpPr>
          <p:cNvPr id="123" name="Google Shape;123;p42"/>
          <p:cNvCxnSpPr/>
          <p:nvPr/>
        </p:nvCxnSpPr>
        <p:spPr>
          <a:xfrm rot="5400000">
            <a:off x="5748077" y="3454383"/>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4"/>
        <p:cNvGrpSpPr/>
        <p:nvPr/>
      </p:nvGrpSpPr>
      <p:grpSpPr>
        <a:xfrm>
          <a:off x="0" y="0"/>
          <a:ext cx="0" cy="0"/>
          <a:chOff x="0" y="0"/>
          <a:chExt cx="0" cy="0"/>
        </a:xfrm>
      </p:grpSpPr>
      <p:sp>
        <p:nvSpPr>
          <p:cNvPr id="125" name="Google Shape;125;p44"/>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6" name="Google Shape;126;p44"/>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7" name="Google Shape;127;p4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8" name="Google Shape;128;p4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8.3.FSC-CLR-Training_Main-Course_Module-3_V1-0_ ES</a:t>
            </a:r>
            <a:endParaRPr/>
          </a:p>
        </p:txBody>
      </p:sp>
      <p:sp>
        <p:nvSpPr>
          <p:cNvPr id="129" name="Google Shape;129;p4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30"/>
        <p:cNvGrpSpPr/>
        <p:nvPr/>
      </p:nvGrpSpPr>
      <p:grpSpPr>
        <a:xfrm>
          <a:off x="0" y="0"/>
          <a:ext cx="0" cy="0"/>
          <a:chOff x="0" y="0"/>
          <a:chExt cx="0" cy="0"/>
        </a:xfrm>
      </p:grpSpPr>
      <p:sp>
        <p:nvSpPr>
          <p:cNvPr id="131" name="Google Shape;131;p4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4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8.3.FSC-CLR-Training_Main-Course_Module-3_V1-0_ ES</a:t>
            </a:r>
            <a:endParaRPr/>
          </a:p>
        </p:txBody>
      </p:sp>
      <p:sp>
        <p:nvSpPr>
          <p:cNvPr id="133" name="Google Shape;133;p4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6"/>
        <p:cNvGrpSpPr/>
        <p:nvPr/>
      </p:nvGrpSpPr>
      <p:grpSpPr>
        <a:xfrm>
          <a:off x="0" y="0"/>
          <a:ext cx="0" cy="0"/>
          <a:chOff x="0" y="0"/>
          <a:chExt cx="0" cy="0"/>
        </a:xfrm>
      </p:grpSpPr>
      <p:pic>
        <p:nvPicPr>
          <p:cNvPr id="17" name="Google Shape;17;p13"/>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8" name="Google Shape;18;p13"/>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9" name="Google Shape;19;p1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 name="Google Shape;20;p13"/>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1" name="Google Shape;21;p13"/>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2" name="Google Shape;22;p13"/>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3" name="Google Shape;23;p1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47"/>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47"/>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47"/>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47"/>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47"/>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47"/>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47"/>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47"/>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47"/>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1"/>
        <p:cNvGrpSpPr/>
        <p:nvPr/>
      </p:nvGrpSpPr>
      <p:grpSpPr>
        <a:xfrm>
          <a:off x="0" y="0"/>
          <a:ext cx="0" cy="0"/>
          <a:chOff x="0" y="0"/>
          <a:chExt cx="0" cy="0"/>
        </a:xfrm>
      </p:grpSpPr>
      <p:sp>
        <p:nvSpPr>
          <p:cNvPr id="152" name="Google Shape;152;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154" name="Google Shape;154;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155"/>
        <p:cNvGrpSpPr/>
        <p:nvPr/>
      </p:nvGrpSpPr>
      <p:grpSpPr>
        <a:xfrm>
          <a:off x="0" y="0"/>
          <a:ext cx="0" cy="0"/>
          <a:chOff x="0" y="0"/>
          <a:chExt cx="0" cy="0"/>
        </a:xfrm>
      </p:grpSpPr>
      <p:pic>
        <p:nvPicPr>
          <p:cNvPr id="156" name="Google Shape;156;p19"/>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157" name="Google Shape;157;p19"/>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8" name="Google Shape;158;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160" name="Google Shape;16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1" name="Google Shape;161;p19"/>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62" name="Google Shape;162;p19"/>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63"/>
        <p:cNvGrpSpPr/>
        <p:nvPr/>
      </p:nvGrpSpPr>
      <p:grpSpPr>
        <a:xfrm>
          <a:off x="0" y="0"/>
          <a:ext cx="0" cy="0"/>
          <a:chOff x="0" y="0"/>
          <a:chExt cx="0" cy="0"/>
        </a:xfrm>
      </p:grpSpPr>
      <p:sp>
        <p:nvSpPr>
          <p:cNvPr id="164" name="Google Shape;164;p2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23"/>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6" name="Google Shape;166;p2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67"/>
        <p:cNvGrpSpPr/>
        <p:nvPr/>
      </p:nvGrpSpPr>
      <p:grpSpPr>
        <a:xfrm>
          <a:off x="0" y="0"/>
          <a:ext cx="0" cy="0"/>
          <a:chOff x="0" y="0"/>
          <a:chExt cx="0" cy="0"/>
        </a:xfrm>
      </p:grpSpPr>
      <p:sp>
        <p:nvSpPr>
          <p:cNvPr id="168" name="Google Shape;168;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9" name="Google Shape;169;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8.3.FSC-CLR-Training_Main-Course_Module-3_V1-0_ ES</a:t>
            </a:r>
            <a:endParaRPr/>
          </a:p>
        </p:txBody>
      </p:sp>
      <p:sp>
        <p:nvSpPr>
          <p:cNvPr id="170" name="Google Shape;170;p24"/>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71" name="Google Shape;171;p24"/>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72" name="Google Shape;172;p24"/>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73" name="Google Shape;173;p24"/>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4"/>
        <p:cNvGrpSpPr/>
        <p:nvPr/>
      </p:nvGrpSpPr>
      <p:grpSpPr>
        <a:xfrm>
          <a:off x="0" y="0"/>
          <a:ext cx="0" cy="0"/>
          <a:chOff x="0" y="0"/>
          <a:chExt cx="0" cy="0"/>
        </a:xfrm>
      </p:grpSpPr>
      <p:sp>
        <p:nvSpPr>
          <p:cNvPr id="175" name="Google Shape;175;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77" name="Google Shape;177;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179" name="Google Shape;179;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0"/>
        <p:cNvGrpSpPr/>
        <p:nvPr/>
      </p:nvGrpSpPr>
      <p:grpSpPr>
        <a:xfrm>
          <a:off x="0" y="0"/>
          <a:ext cx="0" cy="0"/>
          <a:chOff x="0" y="0"/>
          <a:chExt cx="0" cy="0"/>
        </a:xfrm>
      </p:grpSpPr>
      <p:sp>
        <p:nvSpPr>
          <p:cNvPr id="181" name="Google Shape;181;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3" name="Google Shape;183;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185" name="Google Shape;185;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6"/>
        <p:cNvGrpSpPr/>
        <p:nvPr/>
      </p:nvGrpSpPr>
      <p:grpSpPr>
        <a:xfrm>
          <a:off x="0" y="0"/>
          <a:ext cx="0" cy="0"/>
          <a:chOff x="0" y="0"/>
          <a:chExt cx="0" cy="0"/>
        </a:xfrm>
      </p:grpSpPr>
      <p:sp>
        <p:nvSpPr>
          <p:cNvPr id="187" name="Google Shape;187;p2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8" name="Google Shape;188;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9" name="Google Shape;189;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0" name="Google Shape;190;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191" name="Google Shape;191;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92"/>
        <p:cNvGrpSpPr/>
        <p:nvPr/>
      </p:nvGrpSpPr>
      <p:grpSpPr>
        <a:xfrm>
          <a:off x="0" y="0"/>
          <a:ext cx="0" cy="0"/>
          <a:chOff x="0" y="0"/>
          <a:chExt cx="0" cy="0"/>
        </a:xfrm>
      </p:grpSpPr>
      <p:sp>
        <p:nvSpPr>
          <p:cNvPr id="193" name="Google Shape;193;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4" name="Google Shape;194;p2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2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6" name="Google Shape;196;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198" name="Google Shape;19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9"/>
        <p:cNvGrpSpPr/>
        <p:nvPr/>
      </p:nvGrpSpPr>
      <p:grpSpPr>
        <a:xfrm>
          <a:off x="0" y="0"/>
          <a:ext cx="0" cy="0"/>
          <a:chOff x="0" y="0"/>
          <a:chExt cx="0" cy="0"/>
        </a:xfrm>
      </p:grpSpPr>
      <p:sp>
        <p:nvSpPr>
          <p:cNvPr id="200" name="Google Shape;200;p3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1" name="Google Shape;201;p3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2" name="Google Shape;202;p3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3" name="Google Shape;203;p3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4" name="Google Shape;204;p3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5" name="Google Shape;20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207" name="Google Shape;20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24"/>
        <p:cNvGrpSpPr/>
        <p:nvPr/>
      </p:nvGrpSpPr>
      <p:grpSpPr>
        <a:xfrm>
          <a:off x="0" y="0"/>
          <a:ext cx="0" cy="0"/>
          <a:chOff x="0" y="0"/>
          <a:chExt cx="0" cy="0"/>
        </a:xfrm>
      </p:grpSpPr>
      <p:pic>
        <p:nvPicPr>
          <p:cNvPr id="25" name="Google Shape;25;p14"/>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26" name="Google Shape;26;p14"/>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7" name="Google Shape;2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29" name="Google Shape;2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14"/>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1" name="Google Shape;31;p1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8"/>
        <p:cNvGrpSpPr/>
        <p:nvPr/>
      </p:nvGrpSpPr>
      <p:grpSpPr>
        <a:xfrm>
          <a:off x="0" y="0"/>
          <a:ext cx="0" cy="0"/>
          <a:chOff x="0" y="0"/>
          <a:chExt cx="0" cy="0"/>
        </a:xfrm>
      </p:grpSpPr>
      <p:sp>
        <p:nvSpPr>
          <p:cNvPr id="209" name="Google Shape;20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0" name="Google Shape;21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1" name="Google Shape;21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212" name="Google Shape;21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13"/>
        <p:cNvGrpSpPr/>
        <p:nvPr/>
      </p:nvGrpSpPr>
      <p:grpSpPr>
        <a:xfrm>
          <a:off x="0" y="0"/>
          <a:ext cx="0" cy="0"/>
          <a:chOff x="0" y="0"/>
          <a:chExt cx="0" cy="0"/>
        </a:xfrm>
      </p:grpSpPr>
      <p:sp>
        <p:nvSpPr>
          <p:cNvPr id="214" name="Google Shape;214;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5" name="Google Shape;215;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16" name="Google Shape;216;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7" name="Google Shape;217;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8" name="Google Shape;218;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219" name="Google Shape;219;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20"/>
        <p:cNvGrpSpPr/>
        <p:nvPr/>
      </p:nvGrpSpPr>
      <p:grpSpPr>
        <a:xfrm>
          <a:off x="0" y="0"/>
          <a:ext cx="0" cy="0"/>
          <a:chOff x="0" y="0"/>
          <a:chExt cx="0" cy="0"/>
        </a:xfrm>
      </p:grpSpPr>
      <p:sp>
        <p:nvSpPr>
          <p:cNvPr id="221" name="Google Shape;221;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2" name="Google Shape;222;p34"/>
          <p:cNvSpPr>
            <a:spLocks noGrp="1"/>
          </p:cNvSpPr>
          <p:nvPr>
            <p:ph type="pic" idx="2"/>
          </p:nvPr>
        </p:nvSpPr>
        <p:spPr>
          <a:xfrm>
            <a:off x="5183188" y="987425"/>
            <a:ext cx="6172200" cy="4873625"/>
          </a:xfrm>
          <a:prstGeom prst="rect">
            <a:avLst/>
          </a:prstGeom>
          <a:noFill/>
          <a:ln>
            <a:noFill/>
          </a:ln>
        </p:spPr>
      </p:sp>
      <p:sp>
        <p:nvSpPr>
          <p:cNvPr id="223" name="Google Shape;223;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24" name="Google Shape;224;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226" name="Google Shape;226;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27"/>
        <p:cNvGrpSpPr/>
        <p:nvPr/>
      </p:nvGrpSpPr>
      <p:grpSpPr>
        <a:xfrm>
          <a:off x="0" y="0"/>
          <a:ext cx="0" cy="0"/>
          <a:chOff x="0" y="0"/>
          <a:chExt cx="0" cy="0"/>
        </a:xfrm>
      </p:grpSpPr>
      <p:sp>
        <p:nvSpPr>
          <p:cNvPr id="228" name="Google Shape;228;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0" name="Google Shape;230;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1" name="Google Shape;231;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232" name="Google Shape;232;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33"/>
        <p:cNvGrpSpPr/>
        <p:nvPr/>
      </p:nvGrpSpPr>
      <p:grpSpPr>
        <a:xfrm>
          <a:off x="0" y="0"/>
          <a:ext cx="0" cy="0"/>
          <a:chOff x="0" y="0"/>
          <a:chExt cx="0" cy="0"/>
        </a:xfrm>
      </p:grpSpPr>
      <p:sp>
        <p:nvSpPr>
          <p:cNvPr id="234" name="Google Shape;234;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6" name="Google Shape;236;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7" name="Google Shape;237;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238" name="Google Shape;23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32"/>
        <p:cNvGrpSpPr/>
        <p:nvPr/>
      </p:nvGrpSpPr>
      <p:grpSpPr>
        <a:xfrm>
          <a:off x="0" y="0"/>
          <a:ext cx="0" cy="0"/>
          <a:chOff x="0" y="0"/>
          <a:chExt cx="0" cy="0"/>
        </a:xfrm>
      </p:grpSpPr>
      <p:pic>
        <p:nvPicPr>
          <p:cNvPr id="33" name="Google Shape;33;p15"/>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34" name="Google Shape;34;p15"/>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37" name="Google Shape;3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38" name="Google Shape;38;p15"/>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39" name="Google Shape;39;p15"/>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40"/>
        <p:cNvGrpSpPr/>
        <p:nvPr/>
      </p:nvGrpSpPr>
      <p:grpSpPr>
        <a:xfrm>
          <a:off x="0" y="0"/>
          <a:ext cx="0" cy="0"/>
          <a:chOff x="0" y="0"/>
          <a:chExt cx="0" cy="0"/>
        </a:xfrm>
      </p:grpSpPr>
      <p:pic>
        <p:nvPicPr>
          <p:cNvPr id="41" name="Google Shape;41;p16"/>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42" name="Google Shape;42;p16"/>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43" name="Google Shape;43;p16"/>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44" name="Google Shape;44;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6" name="Google Shape;46;p16"/>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48"/>
        <p:cNvGrpSpPr/>
        <p:nvPr/>
      </p:nvGrpSpPr>
      <p:grpSpPr>
        <a:xfrm>
          <a:off x="0" y="0"/>
          <a:ext cx="0" cy="0"/>
          <a:chOff x="0" y="0"/>
          <a:chExt cx="0" cy="0"/>
        </a:xfrm>
      </p:grpSpPr>
      <p:sp>
        <p:nvSpPr>
          <p:cNvPr id="49" name="Google Shape;49;p1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 name="Google Shape;50;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52" name="Google Shape;52;p1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53" name="Google Shape;53;p1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54"/>
        <p:cNvGrpSpPr/>
        <p:nvPr/>
      </p:nvGrpSpPr>
      <p:grpSpPr>
        <a:xfrm>
          <a:off x="0" y="0"/>
          <a:ext cx="0" cy="0"/>
          <a:chOff x="0" y="0"/>
          <a:chExt cx="0" cy="0"/>
        </a:xfrm>
      </p:grpSpPr>
      <p:sp>
        <p:nvSpPr>
          <p:cNvPr id="55" name="Google Shape;55;p1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56" name="Google Shape;56;p1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57" name="Google Shape;57;p1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58" name="Google Shape;5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60" name="Google Shape;60;p1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61"/>
        <p:cNvGrpSpPr/>
        <p:nvPr/>
      </p:nvGrpSpPr>
      <p:grpSpPr>
        <a:xfrm>
          <a:off x="0" y="0"/>
          <a:ext cx="0" cy="0"/>
          <a:chOff x="0" y="0"/>
          <a:chExt cx="0" cy="0"/>
        </a:xfrm>
      </p:grpSpPr>
      <p:pic>
        <p:nvPicPr>
          <p:cNvPr id="62" name="Google Shape;62;p20"/>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63" name="Google Shape;63;p20"/>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64" name="Google Shape;64;p20"/>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65" name="Google Shape;65;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67" name="Google Shape;67;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8" name="Google Shape;68;p20"/>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9"/>
        <p:cNvGrpSpPr/>
        <p:nvPr/>
      </p:nvGrpSpPr>
      <p:grpSpPr>
        <a:xfrm>
          <a:off x="0" y="0"/>
          <a:ext cx="0" cy="0"/>
          <a:chOff x="0" y="0"/>
          <a:chExt cx="0" cy="0"/>
        </a:xfrm>
      </p:grpSpPr>
      <p:pic>
        <p:nvPicPr>
          <p:cNvPr id="70" name="Google Shape;70;p21"/>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1" name="Google Shape;71;p21"/>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2" name="Google Shape;7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 ES</a:t>
            </a:r>
            <a:endParaRPr/>
          </a:p>
        </p:txBody>
      </p:sp>
      <p:sp>
        <p:nvSpPr>
          <p:cNvPr id="74" name="Google Shape;7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21"/>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21"/>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theme" Target="../theme/theme2.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8.3.FSC-CLR-Training_Main-Course_Module-3_V1-0_ ES</a:t>
            </a:r>
            <a:endParaRPr/>
          </a:p>
        </p:txBody>
      </p:sp>
      <p:sp>
        <p:nvSpPr>
          <p:cNvPr id="14" name="Google Shape;14;p1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9" name="Google Shape;14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8.3.FSC-CLR-Training_Main-Course_Module-3_V1-0_ ES</a:t>
            </a:r>
            <a:endParaRPr/>
          </a:p>
        </p:txBody>
      </p:sp>
      <p:sp>
        <p:nvSpPr>
          <p:cNvPr id="150" name="Google Shape;15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1.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1.xml"/><Relationship Id="rId5" Type="http://schemas.openxmlformats.org/officeDocument/2006/relationships/image" Target="../media/image17.jp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
          <p:cNvSpPr txBox="1">
            <a:spLocks noGrp="1"/>
          </p:cNvSpPr>
          <p:nvPr>
            <p:ph type="ctrTitle" idx="4294967295"/>
          </p:nvPr>
        </p:nvSpPr>
        <p:spPr>
          <a:xfrm>
            <a:off x="613833" y="383117"/>
            <a:ext cx="7542213" cy="2336800"/>
          </a:xfrm>
          <a:prstGeom prst="rect">
            <a:avLst/>
          </a:prstGeom>
          <a:noFill/>
          <a:ln>
            <a:noFill/>
          </a:ln>
        </p:spPr>
        <p:txBody>
          <a:bodyPr spcFirstLastPara="1" wrap="square" lIns="91425" tIns="45700" rIns="91425" bIns="45700" anchor="b" anchorCtr="0">
            <a:normAutofit fontScale="90000"/>
          </a:bodyPr>
          <a:lstStyle/>
          <a:p>
            <a:pPr marL="0" marR="0" lvl="0" indent="0" algn="l" rtl="0">
              <a:lnSpc>
                <a:spcPct val="90000"/>
              </a:lnSpc>
              <a:spcBef>
                <a:spcPts val="0"/>
              </a:spcBef>
              <a:spcAft>
                <a:spcPts val="0"/>
              </a:spcAft>
              <a:buClr>
                <a:schemeClr val="dk1"/>
              </a:buClr>
              <a:buSzPct val="88888"/>
              <a:buFont typeface="Avenir"/>
              <a:buNone/>
            </a:pPr>
            <a:r>
              <a:rPr lang="en-US" sz="4400" b="1" i="0" u="none" strike="noStrike" cap="none">
                <a:solidFill>
                  <a:schemeClr val="dk1"/>
                </a:solidFill>
                <a:latin typeface="Arial"/>
                <a:ea typeface="Arial"/>
                <a:cs typeface="Arial"/>
                <a:sym typeface="Arial"/>
              </a:rPr>
              <a:t>Formación de auditores sobre los </a:t>
            </a:r>
            <a:r>
              <a:rPr lang="en-US">
                <a:latin typeface="Arial"/>
                <a:ea typeface="Arial"/>
                <a:cs typeface="Arial"/>
                <a:sym typeface="Arial"/>
              </a:rPr>
              <a:t>Requisitos Laborales</a:t>
            </a:r>
            <a:r>
              <a:rPr lang="en-US" sz="4400" b="1" i="0" u="none" strike="noStrike" cap="none">
                <a:solidFill>
                  <a:schemeClr val="dk1"/>
                </a:solidFill>
                <a:latin typeface="Arial"/>
                <a:ea typeface="Arial"/>
                <a:cs typeface="Arial"/>
                <a:sym typeface="Arial"/>
              </a:rPr>
              <a:t> (RLF) de FSC CoC</a:t>
            </a:r>
            <a:endParaRPr sz="4400" b="1" i="0" u="none" strike="noStrike" cap="none">
              <a:solidFill>
                <a:schemeClr val="dk1"/>
              </a:solidFill>
              <a:latin typeface="Arial"/>
              <a:ea typeface="Arial"/>
              <a:cs typeface="Arial"/>
              <a:sym typeface="Arial"/>
            </a:endParaRPr>
          </a:p>
        </p:txBody>
      </p:sp>
      <p:sp>
        <p:nvSpPr>
          <p:cNvPr id="244" name="Google Shape;244;p2"/>
          <p:cNvSpPr txBox="1">
            <a:spLocks noGrp="1"/>
          </p:cNvSpPr>
          <p:nvPr>
            <p:ph type="body" idx="4294967295"/>
          </p:nvPr>
        </p:nvSpPr>
        <p:spPr>
          <a:xfrm>
            <a:off x="402167" y="4292600"/>
            <a:ext cx="5281613" cy="954088"/>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en-US" sz="2400">
                <a:latin typeface="Arial"/>
                <a:ea typeface="Arial"/>
                <a:cs typeface="Arial"/>
                <a:sym typeface="Arial"/>
              </a:rPr>
              <a:t>Habilidades de auditoría social</a:t>
            </a:r>
            <a:endParaRPr sz="2400">
              <a:latin typeface="Arial"/>
              <a:ea typeface="Arial"/>
              <a:cs typeface="Arial"/>
              <a:sym typeface="Arial"/>
            </a:endParaRPr>
          </a:p>
        </p:txBody>
      </p:sp>
      <p:sp>
        <p:nvSpPr>
          <p:cNvPr id="245" name="Google Shape;245;p2"/>
          <p:cNvSpPr txBox="1">
            <a:spLocks noGrp="1"/>
          </p:cNvSpPr>
          <p:nvPr>
            <p:ph type="body" idx="4294967295"/>
          </p:nvPr>
        </p:nvSpPr>
        <p:spPr>
          <a:xfrm>
            <a:off x="402167" y="3215481"/>
            <a:ext cx="4995863" cy="427037"/>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2800"/>
              <a:buNone/>
            </a:pPr>
            <a:r>
              <a:rPr lang="en-US" sz="2400">
                <a:latin typeface="Arial"/>
                <a:ea typeface="Arial"/>
                <a:cs typeface="Arial"/>
                <a:sym typeface="Arial"/>
              </a:rPr>
              <a:t>MÓDULO </a:t>
            </a:r>
            <a:r>
              <a:rPr lang="en-US"/>
              <a:t>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50"/>
          <p:cNvSpPr txBox="1">
            <a:spLocks noGrp="1"/>
          </p:cNvSpPr>
          <p:nvPr>
            <p:ph type="ctrTitle" idx="4294967295"/>
          </p:nvPr>
        </p:nvSpPr>
        <p:spPr>
          <a:xfrm>
            <a:off x="758166" y="625175"/>
            <a:ext cx="5740400" cy="723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venir"/>
                <a:ea typeface="Avenir"/>
                <a:cs typeface="Avenir"/>
                <a:sym typeface="Avenir"/>
              </a:rPr>
              <a:t>Objetivos de este módulo</a:t>
            </a:r>
            <a:endParaRPr/>
          </a:p>
        </p:txBody>
      </p:sp>
      <p:sp>
        <p:nvSpPr>
          <p:cNvPr id="322" name="Google Shape;322;p50"/>
          <p:cNvSpPr txBox="1">
            <a:spLocks noGrp="1"/>
          </p:cNvSpPr>
          <p:nvPr>
            <p:ph type="body" idx="4294967295"/>
          </p:nvPr>
        </p:nvSpPr>
        <p:spPr>
          <a:xfrm>
            <a:off x="762000" y="1875586"/>
            <a:ext cx="8839200" cy="233045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a:solidFill>
                  <a:schemeClr val="dk1"/>
                </a:solidFill>
                <a:latin typeface="Avenir"/>
                <a:ea typeface="Avenir"/>
                <a:cs typeface="Avenir"/>
                <a:sym typeface="Avenir"/>
              </a:rPr>
              <a:t>Este módulo se centra en el esquema de triangulación para establecer conclusiones en las auditorías sociales. </a:t>
            </a:r>
            <a:br>
              <a:rPr lang="en-US">
                <a:solidFill>
                  <a:schemeClr val="dk1"/>
                </a:solidFill>
                <a:latin typeface="Avenir"/>
                <a:ea typeface="Avenir"/>
                <a:cs typeface="Avenir"/>
                <a:sym typeface="Avenir"/>
              </a:rPr>
            </a:br>
            <a:r>
              <a:rPr lang="en-US">
                <a:solidFill>
                  <a:schemeClr val="dk1"/>
                </a:solidFill>
                <a:latin typeface="Avenir"/>
                <a:ea typeface="Avenir"/>
                <a:cs typeface="Avenir"/>
                <a:sym typeface="Avenir"/>
              </a:rPr>
              <a:t>Los participantes aprenderán a utilizar múltiples fuentes de pruebas para garantizar la exactitud y fiabilidad de las conclusiones.</a:t>
            </a:r>
            <a:endParaRPr/>
          </a:p>
        </p:txBody>
      </p:sp>
      <p:sp>
        <p:nvSpPr>
          <p:cNvPr id="2" name="Footer Placeholder 1">
            <a:extLst>
              <a:ext uri="{FF2B5EF4-FFF2-40B4-BE49-F238E27FC236}">
                <a16:creationId xmlns:a16="http://schemas.microsoft.com/office/drawing/2014/main" id="{43FE63FE-B188-1E97-23FC-CF27783152DA}"/>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9" name="Google Shape;329;g2cdebc45f94_0_47"/>
          <p:cNvSpPr txBox="1"/>
          <p:nvPr/>
        </p:nvSpPr>
        <p:spPr>
          <a:xfrm>
            <a:off x="540000" y="496674"/>
            <a:ext cx="8064000" cy="4593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en-US" sz="2400" b="1" i="0" u="none" strike="noStrike" cap="none">
                <a:solidFill>
                  <a:schemeClr val="dk1"/>
                </a:solidFill>
                <a:latin typeface="Arial"/>
                <a:ea typeface="Arial"/>
                <a:cs typeface="Arial"/>
                <a:sym typeface="Arial"/>
              </a:rPr>
              <a:t>Pruebas objetivas</a:t>
            </a:r>
            <a:endParaRPr sz="2400" b="1" i="0" u="none" strike="noStrike" cap="none">
              <a:solidFill>
                <a:schemeClr val="dk1"/>
              </a:solidFill>
              <a:latin typeface="Arial"/>
              <a:ea typeface="Arial"/>
              <a:cs typeface="Arial"/>
              <a:sym typeface="Arial"/>
            </a:endParaRPr>
          </a:p>
        </p:txBody>
      </p:sp>
      <p:sp>
        <p:nvSpPr>
          <p:cNvPr id="330" name="Google Shape;330;g2cdebc45f94_0_47"/>
          <p:cNvSpPr txBox="1"/>
          <p:nvPr/>
        </p:nvSpPr>
        <p:spPr>
          <a:xfrm>
            <a:off x="419944" y="1890347"/>
            <a:ext cx="5830402" cy="339134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400" b="1" i="0" u="none" strike="noStrike" cap="none">
                <a:solidFill>
                  <a:schemeClr val="dk1"/>
                </a:solidFill>
                <a:latin typeface="Arial"/>
                <a:ea typeface="Arial"/>
                <a:cs typeface="Arial"/>
                <a:sym typeface="Arial"/>
              </a:rPr>
              <a:t>¿Qué es una prueba objetiva?</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400" b="0" i="0" u="none" strike="noStrike" cap="none">
              <a:solidFill>
                <a:schemeClr val="dk1"/>
              </a:solidFill>
              <a:latin typeface="Arial"/>
              <a:ea typeface="Arial"/>
              <a:cs typeface="Arial"/>
              <a:sym typeface="Arial"/>
            </a:endParaRPr>
          </a:p>
          <a:p>
            <a:pPr marL="444500" marR="0" lvl="0" indent="-342900" algn="l" rtl="0">
              <a:lnSpc>
                <a:spcPct val="100000"/>
              </a:lnSpc>
              <a:spcBef>
                <a:spcPts val="0"/>
              </a:spcBef>
              <a:spcAft>
                <a:spcPts val="0"/>
              </a:spcAft>
              <a:buClr>
                <a:srgbClr val="009C9D"/>
              </a:buClr>
              <a:buSzPts val="2000"/>
              <a:buFont typeface="Arial"/>
              <a:buChar char="•"/>
            </a:pPr>
            <a:r>
              <a:rPr lang="en-US" sz="2400" b="0" i="0" u="none" strike="noStrike" cap="none">
                <a:solidFill>
                  <a:schemeClr val="dk1"/>
                </a:solidFill>
                <a:latin typeface="Arial"/>
                <a:ea typeface="Arial"/>
                <a:cs typeface="Arial"/>
                <a:sym typeface="Arial"/>
              </a:rPr>
              <a:t>Datos que apoyan la existencia o la veracidad de algo</a:t>
            </a:r>
            <a:endParaRPr sz="2400" b="0" i="0" u="none" strike="noStrike" cap="none">
              <a:solidFill>
                <a:schemeClr val="dk1"/>
              </a:solidFill>
              <a:latin typeface="Arial"/>
              <a:ea typeface="Arial"/>
              <a:cs typeface="Arial"/>
              <a:sym typeface="Arial"/>
            </a:endParaRPr>
          </a:p>
          <a:p>
            <a:pPr marL="444500" marR="0" lvl="0" indent="-342900" algn="l" rtl="0">
              <a:lnSpc>
                <a:spcPct val="100000"/>
              </a:lnSpc>
              <a:spcBef>
                <a:spcPts val="0"/>
              </a:spcBef>
              <a:spcAft>
                <a:spcPts val="0"/>
              </a:spcAft>
              <a:buClr>
                <a:srgbClr val="009C9D"/>
              </a:buClr>
              <a:buSzPts val="2000"/>
              <a:buFont typeface="Arial"/>
              <a:buChar char="•"/>
            </a:pPr>
            <a:r>
              <a:rPr lang="en-US" sz="2400" b="0" i="0" u="none" strike="noStrike" cap="none">
                <a:solidFill>
                  <a:schemeClr val="dk1"/>
                </a:solidFill>
                <a:latin typeface="Arial"/>
                <a:ea typeface="Arial"/>
                <a:cs typeface="Arial"/>
                <a:sym typeface="Arial"/>
              </a:rPr>
              <a:t>Conjunto de hechos o información disponible que indica si una creencia o proposición es verdadera o válida.</a:t>
            </a:r>
            <a:endParaRPr sz="2400" b="0" i="0" u="none" strike="noStrike" cap="none">
              <a:solidFill>
                <a:schemeClr val="dk1"/>
              </a:solidFill>
              <a:latin typeface="Arial"/>
              <a:ea typeface="Arial"/>
              <a:cs typeface="Arial"/>
              <a:sym typeface="Arial"/>
            </a:endParaRPr>
          </a:p>
          <a:p>
            <a:pPr marL="101600" marR="0" lvl="0" indent="0" algn="l" rtl="0">
              <a:lnSpc>
                <a:spcPct val="100000"/>
              </a:lnSpc>
              <a:spcBef>
                <a:spcPts val="0"/>
              </a:spcBef>
              <a:spcAft>
                <a:spcPts val="0"/>
              </a:spcAft>
              <a:buNone/>
            </a:pPr>
            <a:endParaRPr sz="2400" b="0" i="1" u="none" strike="noStrike" cap="none">
              <a:solidFill>
                <a:schemeClr val="dk1"/>
              </a:solidFill>
              <a:latin typeface="Arial"/>
              <a:ea typeface="Arial"/>
              <a:cs typeface="Arial"/>
              <a:sym typeface="Arial"/>
            </a:endParaRPr>
          </a:p>
          <a:p>
            <a:pPr marL="101600" marR="0" lvl="0" indent="0" algn="l" rtl="0">
              <a:lnSpc>
                <a:spcPct val="100000"/>
              </a:lnSpc>
              <a:spcBef>
                <a:spcPts val="0"/>
              </a:spcBef>
              <a:spcAft>
                <a:spcPts val="0"/>
              </a:spcAft>
              <a:buNone/>
            </a:pPr>
            <a:r>
              <a:rPr lang="en-US" sz="2400" b="0" i="1" u="none" strike="noStrike" cap="none">
                <a:solidFill>
                  <a:schemeClr val="dk1"/>
                </a:solidFill>
                <a:latin typeface="Arial"/>
                <a:ea typeface="Arial"/>
                <a:cs typeface="Arial"/>
                <a:sym typeface="Arial"/>
              </a:rPr>
              <a:t>ISO 19011:2018</a:t>
            </a:r>
            <a:endParaRPr sz="2400" b="0" i="1" u="none" strike="noStrike" cap="none">
              <a:solidFill>
                <a:schemeClr val="dk1"/>
              </a:solidFill>
              <a:latin typeface="Arial"/>
              <a:ea typeface="Arial"/>
              <a:cs typeface="Arial"/>
              <a:sym typeface="Arial"/>
            </a:endParaRPr>
          </a:p>
        </p:txBody>
      </p:sp>
      <p:grpSp>
        <p:nvGrpSpPr>
          <p:cNvPr id="331" name="Google Shape;331;g2cdebc45f94_0_47"/>
          <p:cNvGrpSpPr/>
          <p:nvPr/>
        </p:nvGrpSpPr>
        <p:grpSpPr>
          <a:xfrm>
            <a:off x="5753612" y="866775"/>
            <a:ext cx="6200263" cy="5285543"/>
            <a:chOff x="3934466" y="2355312"/>
            <a:chExt cx="4314133" cy="3767431"/>
          </a:xfrm>
        </p:grpSpPr>
        <p:sp>
          <p:nvSpPr>
            <p:cNvPr id="332" name="Google Shape;332;g2cdebc45f94_0_47"/>
            <p:cNvSpPr/>
            <p:nvPr/>
          </p:nvSpPr>
          <p:spPr>
            <a:xfrm>
              <a:off x="5755830" y="2355312"/>
              <a:ext cx="645000" cy="702300"/>
            </a:xfrm>
            <a:prstGeom prst="ellipse">
              <a:avLst/>
            </a:prstGeom>
            <a:solidFill>
              <a:srgbClr val="009C9C"/>
            </a:solidFill>
            <a:ln>
              <a:noFill/>
            </a:ln>
            <a:effectLst>
              <a:outerShdw blurRad="57150" dist="19050" dir="5400000" algn="bl" rotWithShape="0">
                <a:srgbClr val="212121">
                  <a:alpha val="36470"/>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grpSp>
          <p:nvGrpSpPr>
            <p:cNvPr id="333" name="Google Shape;333;g2cdebc45f94_0_47"/>
            <p:cNvGrpSpPr/>
            <p:nvPr/>
          </p:nvGrpSpPr>
          <p:grpSpPr>
            <a:xfrm>
              <a:off x="3934466" y="2781189"/>
              <a:ext cx="4314133" cy="3341554"/>
              <a:chOff x="3938780" y="2515596"/>
              <a:chExt cx="4314133" cy="3341554"/>
            </a:xfrm>
          </p:grpSpPr>
          <p:sp>
            <p:nvSpPr>
              <p:cNvPr id="334" name="Google Shape;334;g2cdebc45f94_0_47"/>
              <p:cNvSpPr/>
              <p:nvPr/>
            </p:nvSpPr>
            <p:spPr>
              <a:xfrm>
                <a:off x="4321215" y="2515596"/>
                <a:ext cx="3561600" cy="2856900"/>
              </a:xfrm>
              <a:prstGeom prst="triangle">
                <a:avLst>
                  <a:gd name="adj" fmla="val 50000"/>
                </a:avLst>
              </a:prstGeom>
              <a:solidFill>
                <a:srgbClr val="FF7100"/>
              </a:solidFill>
              <a:ln>
                <a:noFill/>
              </a:ln>
              <a:effectLst>
                <a:reflection stA="20000" endPos="20000" dist="38100" dir="5400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35" name="Google Shape;335;g2cdebc45f94_0_47"/>
              <p:cNvSpPr txBox="1"/>
              <p:nvPr/>
            </p:nvSpPr>
            <p:spPr>
              <a:xfrm rot="-3364981">
                <a:off x="3525235" y="3616662"/>
                <a:ext cx="2794130" cy="491584"/>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a:t>
                </a:r>
                <a:endParaRPr sz="2400" b="0" i="0" u="none" strike="noStrike" cap="none">
                  <a:solidFill>
                    <a:schemeClr val="dk1"/>
                  </a:solidFill>
                  <a:latin typeface="Avenir"/>
                  <a:ea typeface="Avenir"/>
                  <a:cs typeface="Avenir"/>
                  <a:sym typeface="Avenir"/>
                </a:endParaRPr>
              </a:p>
            </p:txBody>
          </p:sp>
          <p:sp>
            <p:nvSpPr>
              <p:cNvPr id="336" name="Google Shape;336;g2cdebc45f94_0_47"/>
              <p:cNvSpPr txBox="1"/>
              <p:nvPr/>
            </p:nvSpPr>
            <p:spPr>
              <a:xfrm rot="3420629">
                <a:off x="5876281" y="3685256"/>
                <a:ext cx="2810543" cy="49169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a:t>
                </a:r>
                <a:endParaRPr sz="2400" b="0" i="0" u="none" strike="noStrike" cap="none">
                  <a:solidFill>
                    <a:schemeClr val="dk1"/>
                  </a:solidFill>
                  <a:latin typeface="Montserrat"/>
                  <a:ea typeface="Montserrat"/>
                  <a:cs typeface="Montserrat"/>
                  <a:sym typeface="Montserrat"/>
                </a:endParaRPr>
              </a:p>
            </p:txBody>
          </p:sp>
          <p:sp>
            <p:nvSpPr>
              <p:cNvPr id="337" name="Google Shape;337;g2cdebc45f94_0_47"/>
              <p:cNvSpPr txBox="1"/>
              <p:nvPr/>
            </p:nvSpPr>
            <p:spPr>
              <a:xfrm rot="491">
                <a:off x="4043679" y="5365150"/>
                <a:ext cx="4201500" cy="491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a:t>
                </a:r>
                <a:endParaRPr sz="2400" b="0" i="0" u="none" strike="noStrike" cap="none">
                  <a:solidFill>
                    <a:schemeClr val="dk1"/>
                  </a:solidFill>
                  <a:latin typeface="Avenir"/>
                  <a:ea typeface="Avenir"/>
                  <a:cs typeface="Avenir"/>
                  <a:sym typeface="Avenir"/>
                </a:endParaRPr>
              </a:p>
            </p:txBody>
          </p:sp>
          <p:sp>
            <p:nvSpPr>
              <p:cNvPr id="338" name="Google Shape;338;g2cdebc45f94_0_47"/>
              <p:cNvSpPr/>
              <p:nvPr/>
            </p:nvSpPr>
            <p:spPr>
              <a:xfrm>
                <a:off x="4065015" y="4987299"/>
                <a:ext cx="645000" cy="702300"/>
              </a:xfrm>
              <a:prstGeom prst="ellipse">
                <a:avLst/>
              </a:prstGeom>
              <a:solidFill>
                <a:srgbClr val="009C9C"/>
              </a:solidFill>
              <a:ln>
                <a:noFill/>
              </a:ln>
              <a:effectLst>
                <a:outerShdw blurRad="57150" dist="19050" dir="5400000" algn="bl" rotWithShape="0">
                  <a:srgbClr val="212121">
                    <a:alpha val="36470"/>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sp>
            <p:nvSpPr>
              <p:cNvPr id="339" name="Google Shape;339;g2cdebc45f94_0_47"/>
              <p:cNvSpPr/>
              <p:nvPr/>
            </p:nvSpPr>
            <p:spPr>
              <a:xfrm>
                <a:off x="7494015" y="4987299"/>
                <a:ext cx="645000" cy="702300"/>
              </a:xfrm>
              <a:prstGeom prst="ellipse">
                <a:avLst/>
              </a:prstGeom>
              <a:solidFill>
                <a:srgbClr val="009C9C"/>
              </a:solidFill>
              <a:ln>
                <a:noFill/>
              </a:ln>
              <a:effectLst>
                <a:outerShdw blurRad="57150" dist="19050" dir="5400000" algn="bl" rotWithShape="0">
                  <a:srgbClr val="212121">
                    <a:alpha val="36470"/>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grpSp>
      </p:grpSp>
      <p:sp>
        <p:nvSpPr>
          <p:cNvPr id="2" name="Footer Placeholder 1">
            <a:extLst>
              <a:ext uri="{FF2B5EF4-FFF2-40B4-BE49-F238E27FC236}">
                <a16:creationId xmlns:a16="http://schemas.microsoft.com/office/drawing/2014/main" id="{F89A2ED9-93C5-405A-E878-BDF754684454}"/>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grpSp>
        <p:nvGrpSpPr>
          <p:cNvPr id="346" name="Google Shape;346;g2e8cf78d5bc_0_919"/>
          <p:cNvGrpSpPr/>
          <p:nvPr/>
        </p:nvGrpSpPr>
        <p:grpSpPr>
          <a:xfrm>
            <a:off x="5767128" y="894778"/>
            <a:ext cx="5906725" cy="5387830"/>
            <a:chOff x="2944090" y="308550"/>
            <a:chExt cx="6380048" cy="5687049"/>
          </a:xfrm>
        </p:grpSpPr>
        <p:sp>
          <p:nvSpPr>
            <p:cNvPr id="347" name="Google Shape;347;g2e8cf78d5bc_0_919"/>
            <p:cNvSpPr/>
            <p:nvPr/>
          </p:nvSpPr>
          <p:spPr>
            <a:xfrm>
              <a:off x="3405373" y="838040"/>
              <a:ext cx="5455800" cy="4376400"/>
            </a:xfrm>
            <a:prstGeom prst="triangle">
              <a:avLst>
                <a:gd name="adj" fmla="val 50000"/>
              </a:avLst>
            </a:prstGeom>
            <a:solidFill>
              <a:srgbClr val="FF7100"/>
            </a:solidFill>
            <a:ln>
              <a:noFill/>
            </a:ln>
            <a:effectLst>
              <a:reflection stA="20000" endPos="20000" dist="38100" dir="5400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48" name="Google Shape;348;g2e8cf78d5bc_0_919"/>
            <p:cNvSpPr txBox="1"/>
            <p:nvPr/>
          </p:nvSpPr>
          <p:spPr>
            <a:xfrm rot="-3365030">
              <a:off x="2310517" y="2639682"/>
              <a:ext cx="4280266" cy="752928"/>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Observación</a:t>
              </a:r>
              <a:endParaRPr sz="2400" b="0" i="0" u="none" strike="noStrike" cap="none">
                <a:solidFill>
                  <a:schemeClr val="dk1"/>
                </a:solidFill>
                <a:latin typeface="Avenir"/>
                <a:ea typeface="Avenir"/>
                <a:cs typeface="Avenir"/>
                <a:sym typeface="Avenir"/>
              </a:endParaRPr>
            </a:p>
          </p:txBody>
        </p:sp>
        <p:sp>
          <p:nvSpPr>
            <p:cNvPr id="349" name="Google Shape;349;g2e8cf78d5bc_0_919"/>
            <p:cNvSpPr txBox="1"/>
            <p:nvPr/>
          </p:nvSpPr>
          <p:spPr>
            <a:xfrm rot="3420717">
              <a:off x="5683380" y="2744887"/>
              <a:ext cx="4305518" cy="753229"/>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Entrevista</a:t>
              </a:r>
              <a:endParaRPr sz="2400" b="0" i="0" u="none" strike="noStrike" cap="none">
                <a:solidFill>
                  <a:schemeClr val="dk1"/>
                </a:solidFill>
                <a:latin typeface="Avenir"/>
                <a:ea typeface="Avenir"/>
                <a:cs typeface="Avenir"/>
                <a:sym typeface="Avenir"/>
              </a:endParaRPr>
            </a:p>
          </p:txBody>
        </p:sp>
        <p:sp>
          <p:nvSpPr>
            <p:cNvPr id="350" name="Google Shape;350;g2e8cf78d5bc_0_919"/>
            <p:cNvSpPr txBox="1"/>
            <p:nvPr/>
          </p:nvSpPr>
          <p:spPr>
            <a:xfrm rot="465">
              <a:off x="3972925" y="5241999"/>
              <a:ext cx="4435200" cy="753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000" b="1" i="0" u="none" strike="noStrike" cap="none">
                  <a:solidFill>
                    <a:schemeClr val="dk1"/>
                  </a:solidFill>
                  <a:latin typeface="Avenir"/>
                  <a:ea typeface="Avenir"/>
                  <a:cs typeface="Avenir"/>
                  <a:sym typeface="Avenir"/>
                </a:rPr>
                <a:t>Documentos, registros e información</a:t>
              </a:r>
              <a:endParaRPr sz="2000" b="0" i="0" u="none" strike="noStrike" cap="none">
                <a:solidFill>
                  <a:schemeClr val="dk1"/>
                </a:solidFill>
                <a:latin typeface="Avenir"/>
                <a:ea typeface="Avenir"/>
                <a:cs typeface="Avenir"/>
                <a:sym typeface="Avenir"/>
              </a:endParaRPr>
            </a:p>
          </p:txBody>
        </p:sp>
        <p:sp>
          <p:nvSpPr>
            <p:cNvPr id="351" name="Google Shape;351;g2e8cf78d5bc_0_919"/>
            <p:cNvSpPr/>
            <p:nvPr/>
          </p:nvSpPr>
          <p:spPr>
            <a:xfrm>
              <a:off x="5669793" y="308550"/>
              <a:ext cx="987900" cy="1076100"/>
            </a:xfrm>
            <a:prstGeom prst="ellipse">
              <a:avLst/>
            </a:prstGeom>
            <a:solidFill>
              <a:srgbClr val="009C9C"/>
            </a:solidFill>
            <a:ln>
              <a:noFill/>
            </a:ln>
            <a:effectLst>
              <a:outerShdw blurRad="57150" dist="19050" dir="5400000" algn="bl" rotWithShape="0">
                <a:srgbClr val="212121">
                  <a:alpha val="36862"/>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sp>
          <p:nvSpPr>
            <p:cNvPr id="352" name="Google Shape;352;g2e8cf78d5bc_0_919"/>
            <p:cNvSpPr/>
            <p:nvPr/>
          </p:nvSpPr>
          <p:spPr>
            <a:xfrm>
              <a:off x="2985026" y="4510785"/>
              <a:ext cx="987900" cy="1076100"/>
            </a:xfrm>
            <a:prstGeom prst="ellipse">
              <a:avLst/>
            </a:prstGeom>
            <a:solidFill>
              <a:srgbClr val="009C9C"/>
            </a:solidFill>
            <a:ln>
              <a:noFill/>
            </a:ln>
            <a:effectLst>
              <a:outerShdw blurRad="57150" dist="19050" dir="5400000" algn="bl" rotWithShape="0">
                <a:srgbClr val="212121">
                  <a:alpha val="36862"/>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sp>
          <p:nvSpPr>
            <p:cNvPr id="353" name="Google Shape;353;g2e8cf78d5bc_0_919"/>
            <p:cNvSpPr/>
            <p:nvPr/>
          </p:nvSpPr>
          <p:spPr>
            <a:xfrm>
              <a:off x="8237832" y="4510785"/>
              <a:ext cx="987900" cy="1076100"/>
            </a:xfrm>
            <a:prstGeom prst="ellipse">
              <a:avLst/>
            </a:prstGeom>
            <a:solidFill>
              <a:srgbClr val="009C9C"/>
            </a:solidFill>
            <a:ln>
              <a:noFill/>
            </a:ln>
            <a:effectLst>
              <a:outerShdw blurRad="57150" dist="19050" dir="5400000" algn="bl" rotWithShape="0">
                <a:srgbClr val="212121">
                  <a:alpha val="36862"/>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grpSp>
      <p:sp>
        <p:nvSpPr>
          <p:cNvPr id="354" name="Google Shape;354;g2e8cf78d5bc_0_919"/>
          <p:cNvSpPr txBox="1"/>
          <p:nvPr/>
        </p:nvSpPr>
        <p:spPr>
          <a:xfrm>
            <a:off x="518147" y="1899112"/>
            <a:ext cx="5017680" cy="364744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¿Qué es la triangulación?</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457200" marR="0" lvl="0" indent="-355600" algn="l" rtl="0">
              <a:lnSpc>
                <a:spcPct val="100000"/>
              </a:lnSpc>
              <a:spcBef>
                <a:spcPts val="0"/>
              </a:spcBef>
              <a:spcAft>
                <a:spcPts val="0"/>
              </a:spcAft>
              <a:buClr>
                <a:srgbClr val="009C9D"/>
              </a:buClr>
              <a:buSzPts val="2000"/>
              <a:buFont typeface="Montserrat"/>
              <a:buChar char="-"/>
            </a:pPr>
            <a:r>
              <a:rPr lang="en-US" sz="2400" b="0" i="0" u="none" strike="noStrike" cap="none">
                <a:solidFill>
                  <a:schemeClr val="dk1"/>
                </a:solidFill>
                <a:latin typeface="Arial"/>
                <a:ea typeface="Arial"/>
                <a:cs typeface="Arial"/>
                <a:sym typeface="Arial"/>
              </a:rPr>
              <a:t>la validación o verificación de pruebas obtenidas de una fuente mediante la comprobación cruzada de más de dos fuentes.</a:t>
            </a:r>
            <a:endParaRPr sz="2400" b="0" i="0" u="none" strike="noStrike" cap="none">
              <a:solidFill>
                <a:schemeClr val="dk1"/>
              </a:solidFill>
              <a:latin typeface="Arial"/>
              <a:ea typeface="Arial"/>
              <a:cs typeface="Arial"/>
              <a:sym typeface="Arial"/>
            </a:endParaRPr>
          </a:p>
          <a:p>
            <a:pPr marL="457200" marR="0" lvl="0" indent="-228600" algn="l" rtl="0">
              <a:lnSpc>
                <a:spcPct val="100000"/>
              </a:lnSpc>
              <a:spcBef>
                <a:spcPts val="0"/>
              </a:spcBef>
              <a:spcAft>
                <a:spcPts val="0"/>
              </a:spcAft>
              <a:buClr>
                <a:srgbClr val="009C9D"/>
              </a:buClr>
              <a:buSzPts val="2000"/>
              <a:buFont typeface="Montserrat"/>
              <a:buNone/>
            </a:pPr>
            <a:endParaRPr sz="2400" b="0" i="0" u="none" strike="noStrike" cap="none">
              <a:solidFill>
                <a:schemeClr val="dk1"/>
              </a:solidFill>
              <a:latin typeface="Arial"/>
              <a:ea typeface="Arial"/>
              <a:cs typeface="Arial"/>
              <a:sym typeface="Arial"/>
            </a:endParaRPr>
          </a:p>
          <a:p>
            <a:pPr marL="101600" marR="0" lvl="0" indent="0" algn="l" rtl="0">
              <a:lnSpc>
                <a:spcPct val="100000"/>
              </a:lnSpc>
              <a:spcBef>
                <a:spcPts val="0"/>
              </a:spcBef>
              <a:spcAft>
                <a:spcPts val="0"/>
              </a:spcAft>
              <a:buNone/>
            </a:pPr>
            <a:r>
              <a:rPr lang="en-US" sz="2400" b="0" i="1" u="none" strike="noStrike" cap="none">
                <a:solidFill>
                  <a:schemeClr val="dk1"/>
                </a:solidFill>
                <a:latin typeface="Arial"/>
                <a:ea typeface="Arial"/>
                <a:cs typeface="Arial"/>
                <a:sym typeface="Arial"/>
              </a:rPr>
              <a:t>ISO 19011:2018</a:t>
            </a:r>
            <a:endParaRPr sz="2400" b="0" i="1" u="none" strike="noStrike" cap="none">
              <a:solidFill>
                <a:schemeClr val="dk1"/>
              </a:solidFill>
              <a:latin typeface="Arial"/>
              <a:ea typeface="Arial"/>
              <a:cs typeface="Arial"/>
              <a:sym typeface="Arial"/>
            </a:endParaRPr>
          </a:p>
          <a:p>
            <a:pPr marL="101600" marR="0" lvl="0" indent="0" algn="l" rtl="0">
              <a:lnSpc>
                <a:spcPct val="100000"/>
              </a:lnSpc>
              <a:spcBef>
                <a:spcPts val="0"/>
              </a:spcBef>
              <a:spcAft>
                <a:spcPts val="0"/>
              </a:spcAft>
              <a:buNone/>
            </a:pPr>
            <a:endParaRPr sz="2400" b="0" i="0" u="none" strike="noStrike" cap="none">
              <a:solidFill>
                <a:schemeClr val="dk1"/>
              </a:solidFill>
              <a:latin typeface="Arial"/>
              <a:ea typeface="Arial"/>
              <a:cs typeface="Arial"/>
              <a:sym typeface="Arial"/>
            </a:endParaRPr>
          </a:p>
        </p:txBody>
      </p:sp>
      <p:sp>
        <p:nvSpPr>
          <p:cNvPr id="355" name="Google Shape;355;g2e8cf78d5bc_0_919"/>
          <p:cNvSpPr txBox="1"/>
          <p:nvPr/>
        </p:nvSpPr>
        <p:spPr>
          <a:xfrm>
            <a:off x="611265" y="604970"/>
            <a:ext cx="3340022" cy="4593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Triangulación</a:t>
            </a:r>
            <a:endParaRPr sz="2800" b="1"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0ABB395-88F4-BEB6-37D8-F53E1583C3B0}"/>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grpSp>
        <p:nvGrpSpPr>
          <p:cNvPr id="362" name="Google Shape;362;g2cdebc45f94_0_57"/>
          <p:cNvGrpSpPr/>
          <p:nvPr/>
        </p:nvGrpSpPr>
        <p:grpSpPr>
          <a:xfrm>
            <a:off x="1646798" y="2470700"/>
            <a:ext cx="9532670" cy="3777964"/>
            <a:chOff x="-938910" y="493509"/>
            <a:chExt cx="14329072" cy="5502387"/>
          </a:xfrm>
        </p:grpSpPr>
        <p:grpSp>
          <p:nvGrpSpPr>
            <p:cNvPr id="363" name="Google Shape;363;g2cdebc45f94_0_57"/>
            <p:cNvGrpSpPr/>
            <p:nvPr/>
          </p:nvGrpSpPr>
          <p:grpSpPr>
            <a:xfrm>
              <a:off x="9297667" y="4344118"/>
              <a:ext cx="4092495" cy="669000"/>
              <a:chOff x="6038117" y="3126208"/>
              <a:chExt cx="4092495" cy="669000"/>
            </a:xfrm>
          </p:grpSpPr>
          <p:cxnSp>
            <p:nvCxnSpPr>
              <p:cNvPr id="364" name="Google Shape;364;g2cdebc45f94_0_57"/>
              <p:cNvCxnSpPr/>
              <p:nvPr/>
            </p:nvCxnSpPr>
            <p:spPr>
              <a:xfrm>
                <a:off x="6038117" y="3312559"/>
                <a:ext cx="360900" cy="0"/>
              </a:xfrm>
              <a:prstGeom prst="straightConnector1">
                <a:avLst/>
              </a:prstGeom>
              <a:noFill/>
              <a:ln w="9525" cap="flat" cmpd="sng">
                <a:solidFill>
                  <a:srgbClr val="000000"/>
                </a:solidFill>
                <a:prstDash val="solid"/>
                <a:round/>
                <a:headEnd type="none" w="sm" len="sm"/>
                <a:tailEnd type="none" w="sm" len="sm"/>
              </a:ln>
            </p:spPr>
          </p:cxnSp>
          <p:sp>
            <p:nvSpPr>
              <p:cNvPr id="365" name="Google Shape;365;g2cdebc45f94_0_57"/>
              <p:cNvSpPr txBox="1"/>
              <p:nvPr/>
            </p:nvSpPr>
            <p:spPr>
              <a:xfrm>
                <a:off x="6727412" y="3126208"/>
                <a:ext cx="3403200" cy="669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400" b="1" i="0" u="none" strike="noStrike" cap="none">
                    <a:solidFill>
                      <a:schemeClr val="dk1"/>
                    </a:solidFill>
                    <a:latin typeface="Arial"/>
                    <a:ea typeface="Arial"/>
                    <a:cs typeface="Arial"/>
                    <a:sym typeface="Arial"/>
                  </a:rPr>
                  <a:t>Estructural </a:t>
                </a: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
                  <a:buFont typeface="Arial"/>
                  <a:buNone/>
                </a:pPr>
                <a:endParaRPr sz="2400" b="1" i="0" u="none" strike="noStrike" cap="none">
                  <a:solidFill>
                    <a:schemeClr val="dk1"/>
                  </a:solidFill>
                  <a:latin typeface="Arial"/>
                  <a:ea typeface="Arial"/>
                  <a:cs typeface="Arial"/>
                  <a:sym typeface="Arial"/>
                </a:endParaRPr>
              </a:p>
            </p:txBody>
          </p:sp>
          <p:sp>
            <p:nvSpPr>
              <p:cNvPr id="366" name="Google Shape;366;g2cdebc45f94_0_57"/>
              <p:cNvSpPr/>
              <p:nvPr/>
            </p:nvSpPr>
            <p:spPr>
              <a:xfrm>
                <a:off x="6424027" y="3212150"/>
                <a:ext cx="198600" cy="198300"/>
              </a:xfrm>
              <a:prstGeom prst="ellipse">
                <a:avLst/>
              </a:prstGeom>
              <a:solidFill>
                <a:srgbClr val="D8382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venir"/>
                  <a:ea typeface="Avenir"/>
                  <a:cs typeface="Avenir"/>
                  <a:sym typeface="Avenir"/>
                </a:endParaRPr>
              </a:p>
            </p:txBody>
          </p:sp>
        </p:grpSp>
        <p:grpSp>
          <p:nvGrpSpPr>
            <p:cNvPr id="367" name="Google Shape;367;g2cdebc45f94_0_57"/>
            <p:cNvGrpSpPr/>
            <p:nvPr/>
          </p:nvGrpSpPr>
          <p:grpSpPr>
            <a:xfrm>
              <a:off x="-938910" y="2702228"/>
              <a:ext cx="4709360" cy="991281"/>
              <a:chOff x="-2293435" y="2259023"/>
              <a:chExt cx="4709360" cy="991281"/>
            </a:xfrm>
          </p:grpSpPr>
          <p:sp>
            <p:nvSpPr>
              <p:cNvPr id="368" name="Google Shape;368;g2cdebc45f94_0_57"/>
              <p:cNvSpPr txBox="1"/>
              <p:nvPr/>
            </p:nvSpPr>
            <p:spPr>
              <a:xfrm>
                <a:off x="-2293435" y="2259023"/>
                <a:ext cx="3887539" cy="991281"/>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400" b="1" i="0" u="none" strike="noStrike" cap="none">
                    <a:solidFill>
                      <a:schemeClr val="dk1"/>
                    </a:solidFill>
                    <a:latin typeface="Arial"/>
                    <a:ea typeface="Arial"/>
                    <a:cs typeface="Arial"/>
                    <a:sym typeface="Arial"/>
                  </a:rPr>
                  <a:t>Circunstancial</a:t>
                </a: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2400" b="1" i="0" u="none" strike="noStrike" cap="none">
                  <a:solidFill>
                    <a:schemeClr val="dk1"/>
                  </a:solidFill>
                  <a:latin typeface="Arial"/>
                  <a:ea typeface="Arial"/>
                  <a:cs typeface="Arial"/>
                  <a:sym typeface="Arial"/>
                </a:endParaRPr>
              </a:p>
            </p:txBody>
          </p:sp>
          <p:cxnSp>
            <p:nvCxnSpPr>
              <p:cNvPr id="369" name="Google Shape;369;g2cdebc45f94_0_57"/>
              <p:cNvCxnSpPr/>
              <p:nvPr/>
            </p:nvCxnSpPr>
            <p:spPr>
              <a:xfrm rot="10800000">
                <a:off x="1372225" y="2530200"/>
                <a:ext cx="1043700" cy="0"/>
              </a:xfrm>
              <a:prstGeom prst="straightConnector1">
                <a:avLst/>
              </a:prstGeom>
              <a:noFill/>
              <a:ln w="9525" cap="flat" cmpd="sng">
                <a:solidFill>
                  <a:srgbClr val="121212"/>
                </a:solidFill>
                <a:prstDash val="solid"/>
                <a:round/>
                <a:headEnd type="none" w="sm" len="sm"/>
                <a:tailEnd type="none" w="sm" len="sm"/>
              </a:ln>
            </p:spPr>
          </p:cxnSp>
          <p:sp>
            <p:nvSpPr>
              <p:cNvPr id="370" name="Google Shape;370;g2cdebc45f94_0_57"/>
              <p:cNvSpPr/>
              <p:nvPr/>
            </p:nvSpPr>
            <p:spPr>
              <a:xfrm>
                <a:off x="1275951" y="2431050"/>
                <a:ext cx="198600" cy="198300"/>
              </a:xfrm>
              <a:prstGeom prst="ellipse">
                <a:avLst/>
              </a:prstGeom>
              <a:solidFill>
                <a:srgbClr val="B02C2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venir"/>
                  <a:ea typeface="Avenir"/>
                  <a:cs typeface="Avenir"/>
                  <a:sym typeface="Avenir"/>
                </a:endParaRPr>
              </a:p>
            </p:txBody>
          </p:sp>
        </p:grpSp>
        <p:grpSp>
          <p:nvGrpSpPr>
            <p:cNvPr id="371" name="Google Shape;371;g2cdebc45f94_0_57"/>
            <p:cNvGrpSpPr/>
            <p:nvPr/>
          </p:nvGrpSpPr>
          <p:grpSpPr>
            <a:xfrm>
              <a:off x="6916525" y="1129509"/>
              <a:ext cx="6313805" cy="531900"/>
              <a:chOff x="4908100" y="1417864"/>
              <a:chExt cx="6313805" cy="531900"/>
            </a:xfrm>
          </p:grpSpPr>
          <p:cxnSp>
            <p:nvCxnSpPr>
              <p:cNvPr id="372" name="Google Shape;372;g2cdebc45f94_0_57"/>
              <p:cNvCxnSpPr/>
              <p:nvPr/>
            </p:nvCxnSpPr>
            <p:spPr>
              <a:xfrm>
                <a:off x="4908100" y="1593250"/>
                <a:ext cx="1715100" cy="0"/>
              </a:xfrm>
              <a:prstGeom prst="straightConnector1">
                <a:avLst/>
              </a:prstGeom>
              <a:noFill/>
              <a:ln w="9525" cap="flat" cmpd="sng">
                <a:solidFill>
                  <a:srgbClr val="000000"/>
                </a:solidFill>
                <a:prstDash val="solid"/>
                <a:round/>
                <a:headEnd type="none" w="sm" len="sm"/>
                <a:tailEnd type="none" w="sm" len="sm"/>
              </a:ln>
            </p:spPr>
          </p:cxnSp>
          <p:sp>
            <p:nvSpPr>
              <p:cNvPr id="373" name="Google Shape;373;g2cdebc45f94_0_57"/>
              <p:cNvSpPr txBox="1"/>
              <p:nvPr/>
            </p:nvSpPr>
            <p:spPr>
              <a:xfrm>
                <a:off x="6622005" y="1417864"/>
                <a:ext cx="4599900" cy="531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400" b="1" i="0" u="none" strike="noStrike" cap="none">
                    <a:solidFill>
                      <a:schemeClr val="dk1"/>
                    </a:solidFill>
                    <a:latin typeface="Arial"/>
                    <a:ea typeface="Arial"/>
                    <a:cs typeface="Arial"/>
                    <a:sym typeface="Arial"/>
                  </a:rPr>
                  <a:t>Comportamien</a:t>
                </a:r>
                <a:r>
                  <a:rPr lang="en-US" sz="2400" b="1">
                    <a:solidFill>
                      <a:schemeClr val="dk1"/>
                    </a:solidFill>
                  </a:rPr>
                  <a:t>to</a:t>
                </a:r>
                <a:r>
                  <a:rPr lang="en-US" sz="2000" b="1" i="0" u="none" strike="noStrike" cap="none">
                    <a:solidFill>
                      <a:schemeClr val="dk1"/>
                    </a:solidFill>
                    <a:latin typeface="Arial"/>
                    <a:ea typeface="Arial"/>
                    <a:cs typeface="Arial"/>
                    <a:sym typeface="Arial"/>
                  </a:rPr>
                  <a:t> </a:t>
                </a:r>
                <a:endParaRPr sz="20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
                  <a:buFont typeface="Arial"/>
                  <a:buNone/>
                </a:pPr>
                <a:endParaRPr sz="400" b="1" i="0" u="none" strike="noStrike" cap="none">
                  <a:solidFill>
                    <a:schemeClr val="dk1"/>
                  </a:solidFill>
                  <a:latin typeface="Arial"/>
                  <a:ea typeface="Arial"/>
                  <a:cs typeface="Arial"/>
                  <a:sym typeface="Arial"/>
                </a:endParaRPr>
              </a:p>
            </p:txBody>
          </p:sp>
          <p:sp>
            <p:nvSpPr>
              <p:cNvPr id="374" name="Google Shape;374;g2cdebc45f94_0_57"/>
              <p:cNvSpPr/>
              <p:nvPr/>
            </p:nvSpPr>
            <p:spPr>
              <a:xfrm>
                <a:off x="6427830" y="1493307"/>
                <a:ext cx="198600" cy="198300"/>
              </a:xfrm>
              <a:prstGeom prst="ellipse">
                <a:avLst/>
              </a:prstGeom>
              <a:solidFill>
                <a:srgbClr val="A72A1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venir"/>
                  <a:ea typeface="Avenir"/>
                  <a:cs typeface="Avenir"/>
                  <a:sym typeface="Avenir"/>
                </a:endParaRPr>
              </a:p>
            </p:txBody>
          </p:sp>
        </p:grpSp>
        <p:grpSp>
          <p:nvGrpSpPr>
            <p:cNvPr id="375" name="Google Shape;375;g2cdebc45f94_0_57"/>
            <p:cNvGrpSpPr/>
            <p:nvPr/>
          </p:nvGrpSpPr>
          <p:grpSpPr>
            <a:xfrm>
              <a:off x="2985914" y="493509"/>
              <a:ext cx="6220161" cy="5502387"/>
              <a:chOff x="2991269" y="1153325"/>
              <a:chExt cx="3514811" cy="3252002"/>
            </a:xfrm>
          </p:grpSpPr>
          <p:sp>
            <p:nvSpPr>
              <p:cNvPr id="376" name="Google Shape;376;g2cdebc45f94_0_57"/>
              <p:cNvSpPr/>
              <p:nvPr/>
            </p:nvSpPr>
            <p:spPr>
              <a:xfrm>
                <a:off x="3477586" y="2585458"/>
                <a:ext cx="2541910" cy="950456"/>
              </a:xfrm>
              <a:custGeom>
                <a:avLst/>
                <a:gdLst/>
                <a:ahLst/>
                <a:cxnLst/>
                <a:rect l="l" t="t" r="r" b="b"/>
                <a:pathLst>
                  <a:path w="126826" h="43529" extrusionOk="0">
                    <a:moveTo>
                      <a:pt x="0" y="20002"/>
                    </a:moveTo>
                    <a:lnTo>
                      <a:pt x="63389" y="43529"/>
                    </a:lnTo>
                    <a:lnTo>
                      <a:pt x="126826" y="19907"/>
                    </a:lnTo>
                    <a:lnTo>
                      <a:pt x="63580" y="0"/>
                    </a:lnTo>
                    <a:close/>
                  </a:path>
                </a:pathLst>
              </a:custGeom>
              <a:solidFill>
                <a:srgbClr val="D83829"/>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77" name="Google Shape;377;g2cdebc45f94_0_57"/>
              <p:cNvSpPr/>
              <p:nvPr/>
            </p:nvSpPr>
            <p:spPr>
              <a:xfrm>
                <a:off x="2991269"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78" name="Google Shape;378;g2cdebc45f94_0_57"/>
              <p:cNvSpPr/>
              <p:nvPr/>
            </p:nvSpPr>
            <p:spPr>
              <a:xfrm flipH="1">
                <a:off x="4747852"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79" name="Google Shape;379;g2cdebc45f94_0_57"/>
              <p:cNvSpPr/>
              <p:nvPr/>
            </p:nvSpPr>
            <p:spPr>
              <a:xfrm>
                <a:off x="3969199" y="2001324"/>
                <a:ext cx="1565850" cy="585863"/>
              </a:xfrm>
              <a:custGeom>
                <a:avLst/>
                <a:gdLst/>
                <a:ahLst/>
                <a:cxnLst/>
                <a:rect l="l" t="t" r="r" b="b"/>
                <a:pathLst>
                  <a:path w="24053" h="8150" extrusionOk="0">
                    <a:moveTo>
                      <a:pt x="0" y="3827"/>
                    </a:moveTo>
                    <a:lnTo>
                      <a:pt x="11976" y="8150"/>
                    </a:lnTo>
                    <a:lnTo>
                      <a:pt x="24053" y="3827"/>
                    </a:lnTo>
                    <a:lnTo>
                      <a:pt x="12126" y="0"/>
                    </a:lnTo>
                    <a:close/>
                  </a:path>
                </a:pathLst>
              </a:custGeom>
              <a:solidFill>
                <a:srgbClr val="D83829"/>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80" name="Google Shape;380;g2cdebc45f94_0_57"/>
              <p:cNvSpPr/>
              <p:nvPr/>
            </p:nvSpPr>
            <p:spPr>
              <a:xfrm>
                <a:off x="356325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81" name="Google Shape;381;g2cdebc45f94_0_57"/>
              <p:cNvSpPr/>
              <p:nvPr/>
            </p:nvSpPr>
            <p:spPr>
              <a:xfrm flipH="1">
                <a:off x="474936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82" name="Google Shape;382;g2cdebc45f94_0_57"/>
              <p:cNvSpPr/>
              <p:nvPr/>
            </p:nvSpPr>
            <p:spPr>
              <a:xfrm>
                <a:off x="4059061"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83" name="Google Shape;383;g2cdebc45f94_0_57"/>
              <p:cNvSpPr/>
              <p:nvPr/>
            </p:nvSpPr>
            <p:spPr>
              <a:xfrm flipH="1">
                <a:off x="4749350"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grpSp>
      </p:grpSp>
      <p:sp>
        <p:nvSpPr>
          <p:cNvPr id="384" name="Google Shape;384;g2cdebc45f94_0_57"/>
          <p:cNvSpPr txBox="1"/>
          <p:nvPr/>
        </p:nvSpPr>
        <p:spPr>
          <a:xfrm>
            <a:off x="519998" y="1272539"/>
            <a:ext cx="11262428" cy="122578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Antes o durante la triangulación, hay que tener en cuenta lo siguiente a la hora de clasificar los hallazgos: </a:t>
            </a:r>
            <a:endParaRPr sz="2400" b="0" i="0" u="none" strike="noStrike" cap="none">
              <a:solidFill>
                <a:schemeClr val="dk1"/>
              </a:solidFill>
              <a:latin typeface="Arial"/>
              <a:ea typeface="Arial"/>
              <a:cs typeface="Arial"/>
              <a:sym typeface="Arial"/>
            </a:endParaRPr>
          </a:p>
        </p:txBody>
      </p:sp>
      <p:sp>
        <p:nvSpPr>
          <p:cNvPr id="385" name="Google Shape;385;g2cdebc45f94_0_57"/>
          <p:cNvSpPr txBox="1"/>
          <p:nvPr/>
        </p:nvSpPr>
        <p:spPr>
          <a:xfrm>
            <a:off x="631879" y="560800"/>
            <a:ext cx="6281700" cy="4593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None/>
            </a:pPr>
            <a:r>
              <a:rPr lang="en-US" sz="2800" b="1" i="0" u="none" strike="noStrike" cap="none">
                <a:solidFill>
                  <a:schemeClr val="dk1"/>
                </a:solidFill>
                <a:latin typeface="Arial"/>
                <a:ea typeface="Arial"/>
                <a:cs typeface="Arial"/>
                <a:sym typeface="Arial"/>
              </a:rPr>
              <a:t>Clasificación de las N</a:t>
            </a:r>
            <a:r>
              <a:rPr lang="en-US" sz="2800" b="1">
                <a:solidFill>
                  <a:schemeClr val="dk1"/>
                </a:solidFill>
              </a:rPr>
              <a:t>Cs</a:t>
            </a:r>
            <a:endParaRPr sz="2800" b="1"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CBA33A3-CF5B-87A4-8277-CC0256942996}"/>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2" name="Google Shape;392;p51"/>
          <p:cNvSpPr txBox="1">
            <a:spLocks noGrp="1"/>
          </p:cNvSpPr>
          <p:nvPr>
            <p:ph type="ctrTitle" idx="4294967295"/>
          </p:nvPr>
        </p:nvSpPr>
        <p:spPr>
          <a:xfrm>
            <a:off x="443663" y="182033"/>
            <a:ext cx="3486150"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Ejercicio</a:t>
            </a:r>
            <a:endParaRPr/>
          </a:p>
        </p:txBody>
      </p:sp>
      <p:sp>
        <p:nvSpPr>
          <p:cNvPr id="393" name="Google Shape;393;p51"/>
          <p:cNvSpPr txBox="1"/>
          <p:nvPr/>
        </p:nvSpPr>
        <p:spPr>
          <a:xfrm>
            <a:off x="443662" y="1413934"/>
            <a:ext cx="7652587" cy="30469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Durante las entrevistas con los trabajadores de "Super Bamboo Inc.", un grupo de trabajadores informa de lo siguiente</a:t>
            </a:r>
            <a:r>
              <a:rPr lang="en-US" sz="2400" b="0" i="0" u="none" strike="noStrike" cap="none">
                <a:solidFill>
                  <a:srgbClr val="000000"/>
                </a:solidFill>
                <a:latin typeface="Arial"/>
                <a:ea typeface="Arial"/>
                <a:cs typeface="Arial"/>
                <a:sym typeface="Arial"/>
              </a:rPr>
              <a:t>.</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1" u="none" strike="noStrike" cap="none">
                <a:solidFill>
                  <a:srgbClr val="2B2E2F"/>
                </a:solidFill>
                <a:latin typeface="Arial"/>
                <a:ea typeface="Arial"/>
                <a:cs typeface="Arial"/>
                <a:sym typeface="Arial"/>
              </a:rPr>
              <a:t>"La dirección no cumple su palabra. No nos pagan la prima de producción que nos han prometido y nos obligan con frecuencia a hacer horas extraordinarias. Los trabajadores extranjeros no se quejan de ello, pero a nosotros, los trabajadores locales, no nos parece justo</a:t>
            </a:r>
            <a:r>
              <a:rPr lang="en-US" sz="2400" b="0" i="0" u="none" strike="noStrike" cap="none">
                <a:solidFill>
                  <a:srgbClr val="000000"/>
                </a:solidFill>
                <a:latin typeface="Arial"/>
                <a:ea typeface="Arial"/>
                <a:cs typeface="Arial"/>
                <a:sym typeface="Arial"/>
              </a:rPr>
              <a:t>".</a:t>
            </a:r>
            <a:endParaRPr/>
          </a:p>
        </p:txBody>
      </p:sp>
      <p:sp>
        <p:nvSpPr>
          <p:cNvPr id="394" name="Google Shape;394;p51"/>
          <p:cNvSpPr/>
          <p:nvPr/>
        </p:nvSpPr>
        <p:spPr>
          <a:xfrm>
            <a:off x="8310472" y="1413934"/>
            <a:ext cx="3437865" cy="4541033"/>
          </a:xfrm>
          <a:prstGeom prst="rect">
            <a:avLst/>
          </a:prstGeom>
          <a:solidFill>
            <a:srgbClr val="D8D8D8"/>
          </a:solidFill>
          <a:ln>
            <a:noFill/>
          </a:ln>
        </p:spPr>
        <p:txBody>
          <a:bodyPr spcFirstLastPara="1" wrap="square" lIns="91425" tIns="45700" rIns="91425" bIns="45700" anchor="ctr" anchorCtr="0">
            <a:noAutofit/>
          </a:bodyPr>
          <a:lstStyle/>
          <a:p>
            <a:pPr marL="469900" marR="0" lvl="0" indent="-31750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Q1. </a:t>
            </a:r>
            <a:r>
              <a:rPr lang="en-US" sz="2400" b="0" i="0" u="none" strike="noStrike" cap="none">
                <a:solidFill>
                  <a:srgbClr val="000000"/>
                </a:solidFill>
                <a:latin typeface="Arial"/>
                <a:ea typeface="Arial"/>
                <a:cs typeface="Arial"/>
                <a:sym typeface="Arial"/>
              </a:rPr>
              <a:t>Teniendo en cuenta estas afirmaciones, ¿qué otra información buscaría para triangular esta información procedente de las entrevistas a los trabajadores?</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Q2. </a:t>
            </a:r>
            <a:r>
              <a:rPr lang="en-US" sz="2400" b="0" i="0" u="none" strike="noStrike" cap="none">
                <a:solidFill>
                  <a:srgbClr val="000000"/>
                </a:solidFill>
                <a:latin typeface="Arial"/>
                <a:ea typeface="Arial"/>
                <a:cs typeface="Arial"/>
                <a:sym typeface="Arial"/>
              </a:rPr>
              <a:t>¿Entrevistaría a alguien más como parte de esta triangulación? ¿A quién?</a:t>
            </a:r>
            <a:endParaRPr/>
          </a:p>
          <a:p>
            <a:pPr marL="0" marR="0" lvl="0" indent="0" algn="ctr" rtl="0">
              <a:lnSpc>
                <a:spcPct val="100000"/>
              </a:lnSpc>
              <a:spcBef>
                <a:spcPts val="0"/>
              </a:spcBef>
              <a:spcAft>
                <a:spcPts val="0"/>
              </a:spcAft>
              <a:buNone/>
            </a:pPr>
            <a:endParaRPr sz="2400" b="0" i="0" u="none" strike="noStrike" cap="none">
              <a:solidFill>
                <a:srgbClr val="FFFFFF"/>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6B0886A9-1B97-000E-CFD4-77DB6D683E6F}"/>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1" name="Google Shape;401;p8"/>
          <p:cNvSpPr txBox="1">
            <a:spLocks noGrp="1"/>
          </p:cNvSpPr>
          <p:nvPr>
            <p:ph type="ctrTitle" idx="4294967295"/>
          </p:nvPr>
        </p:nvSpPr>
        <p:spPr>
          <a:xfrm>
            <a:off x="612025" y="434778"/>
            <a:ext cx="3486150"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Ejercicio</a:t>
            </a:r>
            <a:endParaRPr/>
          </a:p>
        </p:txBody>
      </p:sp>
      <p:sp>
        <p:nvSpPr>
          <p:cNvPr id="402" name="Google Shape;402;p8"/>
          <p:cNvSpPr txBox="1"/>
          <p:nvPr/>
        </p:nvSpPr>
        <p:spPr>
          <a:xfrm>
            <a:off x="612025" y="1587120"/>
            <a:ext cx="7079275" cy="3841046"/>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Durante la visita a las instalaciones de "Super Bamboo Inc.", hablas con una trabajadora que te informa de que tiene 13 años. </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p:txBody>
      </p:sp>
      <p:sp>
        <p:nvSpPr>
          <p:cNvPr id="403" name="Google Shape;403;p8"/>
          <p:cNvSpPr txBox="1"/>
          <p:nvPr/>
        </p:nvSpPr>
        <p:spPr>
          <a:xfrm>
            <a:off x="7691300" y="1587120"/>
            <a:ext cx="4269675" cy="3841046"/>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Q1. </a:t>
            </a:r>
            <a:r>
              <a:rPr lang="en-US" sz="2400" b="0" i="0" u="none" strike="noStrike" cap="none">
                <a:solidFill>
                  <a:schemeClr val="dk1"/>
                </a:solidFill>
                <a:latin typeface="Arial"/>
                <a:ea typeface="Arial"/>
                <a:cs typeface="Arial"/>
                <a:sym typeface="Arial"/>
              </a:rPr>
              <a:t>¿Qué R</a:t>
            </a:r>
            <a:r>
              <a:rPr lang="en-US" sz="2400">
                <a:solidFill>
                  <a:schemeClr val="dk1"/>
                </a:solidFill>
              </a:rPr>
              <a:t>LF de</a:t>
            </a:r>
            <a:r>
              <a:rPr lang="en-US" sz="2400" b="0" i="0" u="none" strike="noStrike" cap="none">
                <a:solidFill>
                  <a:schemeClr val="dk1"/>
                </a:solidFill>
                <a:latin typeface="Arial"/>
                <a:ea typeface="Arial"/>
                <a:cs typeface="Arial"/>
                <a:sym typeface="Arial"/>
              </a:rPr>
              <a:t> FSC se está incumpliendo potencialmente? </a:t>
            </a:r>
            <a:endParaRPr sz="2400" b="0" i="0" u="none" strike="noStrike" cap="none">
              <a:solidFill>
                <a:schemeClr val="dk1"/>
              </a:solidFill>
              <a:latin typeface="Arial"/>
              <a:ea typeface="Arial"/>
              <a:cs typeface="Arial"/>
              <a:sym typeface="Arial"/>
            </a:endParaRPr>
          </a:p>
          <a:p>
            <a:pPr marL="1371600" marR="0" lvl="0" indent="-12192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Q2. </a:t>
            </a:r>
            <a:r>
              <a:rPr lang="en-US" sz="2400" b="0" i="0" u="none" strike="noStrike" cap="none">
                <a:solidFill>
                  <a:schemeClr val="dk1"/>
                </a:solidFill>
                <a:latin typeface="Arial"/>
                <a:ea typeface="Arial"/>
                <a:cs typeface="Arial"/>
                <a:sym typeface="Arial"/>
              </a:rPr>
              <a:t>¿Cómo triangularía esta información para confirmar si existe una no conformidad?</a:t>
            </a: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A5C67316-8179-70CD-8BC7-B08F5586A062}"/>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10" name="Google Shape;410;p52"/>
          <p:cNvSpPr txBox="1"/>
          <p:nvPr/>
        </p:nvSpPr>
        <p:spPr>
          <a:xfrm>
            <a:off x="682963" y="1143364"/>
            <a:ext cx="3113903" cy="759032"/>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None/>
            </a:pPr>
            <a:r>
              <a:rPr lang="en-US" sz="4400" b="1" i="0" u="none" strike="noStrike" cap="none">
                <a:solidFill>
                  <a:schemeClr val="dk1"/>
                </a:solidFill>
                <a:latin typeface="Arial"/>
                <a:ea typeface="Arial"/>
                <a:cs typeface="Arial"/>
                <a:sym typeface="Arial"/>
              </a:rPr>
              <a:t>Módulo 3.3</a:t>
            </a:r>
            <a:endParaRPr sz="4400" b="1" i="0" u="none" strike="noStrike" cap="none">
              <a:solidFill>
                <a:schemeClr val="dk1"/>
              </a:solidFill>
              <a:latin typeface="Arial"/>
              <a:ea typeface="Arial"/>
              <a:cs typeface="Arial"/>
              <a:sym typeface="Arial"/>
            </a:endParaRPr>
          </a:p>
        </p:txBody>
      </p:sp>
      <p:sp>
        <p:nvSpPr>
          <p:cNvPr id="411" name="Google Shape;411;p52"/>
          <p:cNvSpPr txBox="1"/>
          <p:nvPr/>
        </p:nvSpPr>
        <p:spPr>
          <a:xfrm>
            <a:off x="690113" y="1890623"/>
            <a:ext cx="9328150" cy="1173163"/>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3200" b="0" i="0" u="none" strike="noStrike" cap="none">
                <a:solidFill>
                  <a:schemeClr val="dk1"/>
                </a:solidFill>
                <a:latin typeface="Arial"/>
                <a:ea typeface="Arial"/>
                <a:cs typeface="Arial"/>
                <a:sym typeface="Arial"/>
              </a:rPr>
              <a:t>Técnicas de entrevista</a:t>
            </a:r>
            <a:endParaRPr sz="32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49A178D0-EA02-2F51-68BF-D179A1947107}"/>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10"/>
          <p:cNvSpPr txBox="1">
            <a:spLocks noGrp="1"/>
          </p:cNvSpPr>
          <p:nvPr>
            <p:ph type="ctrTitle" idx="4294967295"/>
          </p:nvPr>
        </p:nvSpPr>
        <p:spPr>
          <a:xfrm>
            <a:off x="945071" y="698201"/>
            <a:ext cx="7560753" cy="723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Calibri"/>
              <a:buNone/>
            </a:pPr>
            <a:r>
              <a:rPr lang="en-US" sz="4000" b="1" i="0" u="none" strike="noStrike" cap="none">
                <a:solidFill>
                  <a:schemeClr val="dk1"/>
                </a:solidFill>
                <a:latin typeface="Arial"/>
                <a:ea typeface="Arial"/>
                <a:cs typeface="Arial"/>
                <a:sym typeface="Arial"/>
              </a:rPr>
              <a:t>Objetivos de este módulo</a:t>
            </a:r>
            <a:endParaRPr sz="4400" b="1" i="0" u="none" strike="noStrike" cap="none">
              <a:solidFill>
                <a:schemeClr val="dk1"/>
              </a:solidFill>
              <a:latin typeface="Arial"/>
              <a:ea typeface="Arial"/>
              <a:cs typeface="Arial"/>
              <a:sym typeface="Arial"/>
            </a:endParaRPr>
          </a:p>
        </p:txBody>
      </p:sp>
      <p:sp>
        <p:nvSpPr>
          <p:cNvPr id="418" name="Google Shape;418;p10"/>
          <p:cNvSpPr txBox="1">
            <a:spLocks noGrp="1"/>
          </p:cNvSpPr>
          <p:nvPr>
            <p:ph type="body" idx="4294967295"/>
          </p:nvPr>
        </p:nvSpPr>
        <p:spPr>
          <a:xfrm>
            <a:off x="945071" y="1914824"/>
            <a:ext cx="8839200" cy="3444875"/>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90000"/>
              </a:lnSpc>
              <a:spcBef>
                <a:spcPts val="1000"/>
              </a:spcBef>
              <a:spcAft>
                <a:spcPts val="0"/>
              </a:spcAft>
              <a:buSzPct val="94594"/>
              <a:buNone/>
            </a:pPr>
            <a:r>
              <a:rPr lang="en-US" sz="3200">
                <a:solidFill>
                  <a:srgbClr val="000000"/>
                </a:solidFill>
                <a:latin typeface="Arial"/>
                <a:ea typeface="Arial"/>
                <a:cs typeface="Arial"/>
                <a:sym typeface="Arial"/>
              </a:rPr>
              <a:t>Este módulo abarca la teoría sobre la realización de entrevistas relacionadas con temas sociales.</a:t>
            </a:r>
            <a:endParaRPr>
              <a:solidFill>
                <a:srgbClr val="000000"/>
              </a:solidFill>
              <a:latin typeface="Arial"/>
              <a:ea typeface="Arial"/>
              <a:cs typeface="Arial"/>
              <a:sym typeface="Arial"/>
            </a:endParaRPr>
          </a:p>
          <a:p>
            <a:pPr marL="0" lvl="0" indent="0" algn="l" rtl="0">
              <a:lnSpc>
                <a:spcPct val="90000"/>
              </a:lnSpc>
              <a:spcBef>
                <a:spcPts val="1000"/>
              </a:spcBef>
              <a:spcAft>
                <a:spcPts val="0"/>
              </a:spcAft>
              <a:buSzPct val="94594"/>
              <a:buNone/>
            </a:pPr>
            <a:endParaRPr sz="3200">
              <a:solidFill>
                <a:srgbClr val="000000"/>
              </a:solidFill>
              <a:latin typeface="Arial"/>
              <a:ea typeface="Arial"/>
              <a:cs typeface="Arial"/>
              <a:sym typeface="Arial"/>
            </a:endParaRPr>
          </a:p>
          <a:p>
            <a:pPr marL="0" lvl="0" indent="0" algn="l" rtl="0">
              <a:lnSpc>
                <a:spcPct val="90000"/>
              </a:lnSpc>
              <a:spcBef>
                <a:spcPts val="1000"/>
              </a:spcBef>
              <a:spcAft>
                <a:spcPts val="0"/>
              </a:spcAft>
              <a:buSzPct val="94594"/>
              <a:buNone/>
            </a:pPr>
            <a:r>
              <a:rPr lang="en-US" sz="3200">
                <a:solidFill>
                  <a:srgbClr val="000000"/>
                </a:solidFill>
                <a:latin typeface="Arial"/>
                <a:ea typeface="Arial"/>
                <a:cs typeface="Arial"/>
                <a:sym typeface="Arial"/>
              </a:rPr>
              <a:t>Proporcionará las mejores prácticas y consejos para realizar entrevistas efectivas a directivos y trabajadores, incluyendo cómo hacer preguntas abiertas, escuchar activamente las respuestas y establecer una buena relación con los entrevistados. </a:t>
            </a:r>
            <a:endParaRPr>
              <a:solidFill>
                <a:srgbClr val="000000"/>
              </a:solidFill>
              <a:latin typeface="Arial"/>
              <a:ea typeface="Arial"/>
              <a:cs typeface="Arial"/>
              <a:sym typeface="Arial"/>
            </a:endParaRPr>
          </a:p>
          <a:p>
            <a:pPr marL="0" lvl="0" indent="0" algn="l" rtl="0">
              <a:lnSpc>
                <a:spcPct val="90000"/>
              </a:lnSpc>
              <a:spcBef>
                <a:spcPts val="1000"/>
              </a:spcBef>
              <a:spcAft>
                <a:spcPts val="0"/>
              </a:spcAft>
              <a:buSzPct val="94594"/>
              <a:buNone/>
            </a:pPr>
            <a:endParaRPr sz="3200">
              <a:solidFill>
                <a:srgbClr val="000000"/>
              </a:solidFill>
              <a:latin typeface="Arial"/>
              <a:ea typeface="Arial"/>
              <a:cs typeface="Arial"/>
              <a:sym typeface="Arial"/>
            </a:endParaRPr>
          </a:p>
          <a:p>
            <a:pPr marL="0" lvl="0" indent="0" algn="l" rtl="0">
              <a:lnSpc>
                <a:spcPct val="90000"/>
              </a:lnSpc>
              <a:spcBef>
                <a:spcPts val="1000"/>
              </a:spcBef>
              <a:spcAft>
                <a:spcPts val="0"/>
              </a:spcAft>
              <a:buSzPct val="94594"/>
              <a:buNone/>
            </a:pPr>
            <a:endParaRPr sz="3200">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9EC60F1-BD71-B91B-A49F-003BBB7CD8B7}"/>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pic>
        <p:nvPicPr>
          <p:cNvPr id="425" name="Google Shape;425;g2e8cf78d5bc_0_1409"/>
          <p:cNvPicPr preferRelativeResize="0"/>
          <p:nvPr/>
        </p:nvPicPr>
        <p:blipFill rotWithShape="1">
          <a:blip r:embed="rId3">
            <a:alphaModFix amt="20000"/>
          </a:blip>
          <a:srcRect/>
          <a:stretch/>
        </p:blipFill>
        <p:spPr>
          <a:xfrm>
            <a:off x="0" y="156725"/>
            <a:ext cx="5820738" cy="6010525"/>
          </a:xfrm>
          <a:prstGeom prst="rect">
            <a:avLst/>
          </a:prstGeom>
          <a:noFill/>
          <a:ln>
            <a:noFill/>
          </a:ln>
        </p:spPr>
      </p:pic>
      <p:pic>
        <p:nvPicPr>
          <p:cNvPr id="426" name="Google Shape;426;g2e8cf78d5bc_0_1409"/>
          <p:cNvPicPr preferRelativeResize="0"/>
          <p:nvPr/>
        </p:nvPicPr>
        <p:blipFill rotWithShape="1">
          <a:blip r:embed="rId4">
            <a:alphaModFix amt="20000"/>
          </a:blip>
          <a:srcRect/>
          <a:stretch/>
        </p:blipFill>
        <p:spPr>
          <a:xfrm>
            <a:off x="5156144" y="711732"/>
            <a:ext cx="5283256" cy="5455518"/>
          </a:xfrm>
          <a:prstGeom prst="rect">
            <a:avLst/>
          </a:prstGeom>
          <a:noFill/>
          <a:ln>
            <a:noFill/>
          </a:ln>
        </p:spPr>
      </p:pic>
      <p:sp>
        <p:nvSpPr>
          <p:cNvPr id="427" name="Google Shape;427;g2e8cf78d5bc_0_1409"/>
          <p:cNvSpPr txBox="1"/>
          <p:nvPr/>
        </p:nvSpPr>
        <p:spPr>
          <a:xfrm>
            <a:off x="500911" y="566470"/>
            <a:ext cx="4188828" cy="4752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¿Qué es una entrevista?</a:t>
            </a:r>
            <a:endParaRPr sz="2800" b="1" i="0" u="none" strike="noStrike" cap="none">
              <a:solidFill>
                <a:schemeClr val="dk1"/>
              </a:solidFill>
              <a:latin typeface="Arial"/>
              <a:ea typeface="Arial"/>
              <a:cs typeface="Arial"/>
              <a:sym typeface="Arial"/>
            </a:endParaRPr>
          </a:p>
        </p:txBody>
      </p:sp>
      <p:sp>
        <p:nvSpPr>
          <p:cNvPr id="428" name="Google Shape;428;g2e8cf78d5bc_0_1409"/>
          <p:cNvSpPr txBox="1"/>
          <p:nvPr/>
        </p:nvSpPr>
        <p:spPr>
          <a:xfrm>
            <a:off x="437754" y="1178682"/>
            <a:ext cx="7364951" cy="261343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300"/>
              </a:spcBef>
              <a:spcAft>
                <a:spcPts val="0"/>
              </a:spcAft>
              <a:buClr>
                <a:srgbClr val="000000"/>
              </a:buClr>
              <a:buSzPts val="1500"/>
              <a:buFont typeface="Arial"/>
              <a:buNone/>
            </a:pPr>
            <a:r>
              <a:rPr lang="en-US" sz="2400" b="1" i="0" u="none" strike="noStrike" cap="none">
                <a:solidFill>
                  <a:schemeClr val="dk1"/>
                </a:solidFill>
                <a:latin typeface="Arial"/>
                <a:ea typeface="Arial"/>
                <a:cs typeface="Arial"/>
                <a:sym typeface="Arial"/>
              </a:rPr>
              <a:t>Una entrevista </a:t>
            </a:r>
            <a:r>
              <a:rPr lang="en-US" sz="2400" b="0" i="0" u="none" strike="noStrike" cap="none">
                <a:solidFill>
                  <a:schemeClr val="dk1"/>
                </a:solidFill>
                <a:latin typeface="Arial"/>
                <a:ea typeface="Arial"/>
                <a:cs typeface="Arial"/>
                <a:sym typeface="Arial"/>
              </a:rPr>
              <a:t>es una sesión de preguntas y respuestas diseñada para obtener información. (</a:t>
            </a:r>
            <a:r>
              <a:rPr lang="en-US" sz="2400" b="0" i="1" u="none" strike="noStrike" cap="none">
                <a:solidFill>
                  <a:schemeClr val="dk1"/>
                </a:solidFill>
                <a:latin typeface="Arial"/>
                <a:ea typeface="Arial"/>
                <a:cs typeface="Arial"/>
                <a:sym typeface="Arial"/>
              </a:rPr>
              <a:t>ISO 19011; A.17)</a:t>
            </a:r>
            <a:endParaRPr sz="2400" b="0" i="1"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0"/>
              </a:spcAft>
              <a:buClr>
                <a:srgbClr val="000000"/>
              </a:buClr>
              <a:buSzPts val="15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0"/>
              </a:spcAft>
              <a:buClr>
                <a:srgbClr val="000000"/>
              </a:buClr>
              <a:buSzPts val="1500"/>
              <a:buFont typeface="Arial"/>
              <a:buNone/>
            </a:pPr>
            <a:r>
              <a:rPr lang="en-US" sz="2400" b="0" i="0" u="none" strike="noStrike" cap="none">
                <a:solidFill>
                  <a:schemeClr val="dk1"/>
                </a:solidFill>
                <a:latin typeface="Arial"/>
                <a:ea typeface="Arial"/>
                <a:cs typeface="Arial"/>
                <a:sym typeface="Arial"/>
              </a:rPr>
              <a:t>La entrevista difiere de una conversación ordinaria.</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300"/>
              </a:spcAft>
              <a:buNone/>
            </a:pPr>
            <a:r>
              <a:rPr lang="en-US" sz="2400" b="0" i="0" u="none" strike="noStrike" cap="none">
                <a:solidFill>
                  <a:schemeClr val="dk1"/>
                </a:solidFill>
                <a:latin typeface="Arial"/>
                <a:ea typeface="Arial"/>
                <a:cs typeface="Arial"/>
                <a:sym typeface="Arial"/>
              </a:rPr>
              <a:t>Es semiestructurada, no libre, y está diseñada con un propósito.</a:t>
            </a:r>
            <a:endParaRPr sz="2400" b="0" i="0" u="none" strike="noStrike" cap="none">
              <a:solidFill>
                <a:schemeClr val="dk1"/>
              </a:solidFill>
              <a:latin typeface="Arial"/>
              <a:ea typeface="Arial"/>
              <a:cs typeface="Arial"/>
              <a:sym typeface="Arial"/>
            </a:endParaRPr>
          </a:p>
        </p:txBody>
      </p:sp>
      <p:sp>
        <p:nvSpPr>
          <p:cNvPr id="429" name="Google Shape;429;g2e8cf78d5bc_0_1409"/>
          <p:cNvSpPr txBox="1"/>
          <p:nvPr/>
        </p:nvSpPr>
        <p:spPr>
          <a:xfrm>
            <a:off x="384504" y="3910275"/>
            <a:ext cx="4502899" cy="129263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2400" b="0" i="1" u="none" strike="noStrike" cap="none">
                <a:solidFill>
                  <a:schemeClr val="dk1"/>
                </a:solidFill>
                <a:latin typeface="Arial"/>
                <a:ea typeface="Arial"/>
                <a:cs typeface="Arial"/>
                <a:sym typeface="Arial"/>
              </a:rPr>
              <a:t>Pero tenga en cuenta que todas las conversaciones mantenidas durante la auditoría son también fuentes de información. </a:t>
            </a:r>
            <a:endParaRPr sz="2400" b="0" i="1" u="none" strike="noStrike" cap="none">
              <a:solidFill>
                <a:schemeClr val="dk1"/>
              </a:solidFill>
              <a:latin typeface="Arial"/>
              <a:ea typeface="Arial"/>
              <a:cs typeface="Arial"/>
              <a:sym typeface="Arial"/>
            </a:endParaRPr>
          </a:p>
        </p:txBody>
      </p:sp>
      <p:sp>
        <p:nvSpPr>
          <p:cNvPr id="430" name="Google Shape;430;g2e8cf78d5bc_0_1409"/>
          <p:cNvSpPr txBox="1"/>
          <p:nvPr/>
        </p:nvSpPr>
        <p:spPr>
          <a:xfrm>
            <a:off x="6371263" y="3541701"/>
            <a:ext cx="5142900" cy="326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US" sz="2000" b="1" i="0" u="sng" strike="noStrike" cap="none">
                <a:solidFill>
                  <a:schemeClr val="dk1"/>
                </a:solidFill>
                <a:latin typeface="Arial"/>
                <a:ea typeface="Arial"/>
                <a:cs typeface="Arial"/>
                <a:sym typeface="Arial"/>
              </a:rPr>
              <a:t>FSC-STD-20-011 v4.2 cl 2.6 c): </a:t>
            </a:r>
            <a:r>
              <a:rPr lang="en-US" sz="2000">
                <a:solidFill>
                  <a:schemeClr val="dk1"/>
                </a:solidFill>
              </a:rPr>
              <a:t>Como mínimo, las entrevistas deberán realizarse para verificar las medidas de capacitación y comprensión de las responsabilidades individuales en distintas ubicaciones en toda la operación que está siendo evaluada.</a:t>
            </a:r>
            <a:br>
              <a:rPr lang="en-US" sz="2000" b="0" i="0" u="none" strike="noStrike" cap="none">
                <a:solidFill>
                  <a:schemeClr val="dk1"/>
                </a:solidFill>
                <a:latin typeface="Arial"/>
                <a:ea typeface="Arial"/>
                <a:cs typeface="Arial"/>
                <a:sym typeface="Arial"/>
              </a:rPr>
            </a:br>
            <a:endParaRPr sz="2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dk1"/>
                </a:solidFill>
                <a:latin typeface="Arial"/>
                <a:ea typeface="Arial"/>
                <a:cs typeface="Arial"/>
                <a:sym typeface="Arial"/>
              </a:rPr>
              <a:t>Véase también FSC-STD-20-011v4.2 cl 11.3) </a:t>
            </a:r>
            <a:endParaRPr/>
          </a:p>
        </p:txBody>
      </p:sp>
      <p:pic>
        <p:nvPicPr>
          <p:cNvPr id="431" name="Google Shape;431;g2e8cf78d5bc_0_1409"/>
          <p:cNvPicPr preferRelativeResize="0"/>
          <p:nvPr/>
        </p:nvPicPr>
        <p:blipFill rotWithShape="1">
          <a:blip r:embed="rId5">
            <a:alphaModFix/>
          </a:blip>
          <a:srcRect/>
          <a:stretch/>
        </p:blipFill>
        <p:spPr>
          <a:xfrm rot="-1691430">
            <a:off x="8625218" y="797132"/>
            <a:ext cx="2618372" cy="1844953"/>
          </a:xfrm>
          <a:prstGeom prst="rect">
            <a:avLst/>
          </a:prstGeom>
          <a:noFill/>
          <a:ln>
            <a:noFill/>
          </a:ln>
        </p:spPr>
      </p:pic>
      <p:sp>
        <p:nvSpPr>
          <p:cNvPr id="2" name="Footer Placeholder 1">
            <a:extLst>
              <a:ext uri="{FF2B5EF4-FFF2-40B4-BE49-F238E27FC236}">
                <a16:creationId xmlns:a16="http://schemas.microsoft.com/office/drawing/2014/main" id="{75AC5798-1688-7429-0568-033CD59A2EF8}"/>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8" name="Google Shape;438;p53"/>
          <p:cNvSpPr txBox="1">
            <a:spLocks noGrp="1"/>
          </p:cNvSpPr>
          <p:nvPr>
            <p:ph type="ctrTitle" idx="4294967295"/>
          </p:nvPr>
        </p:nvSpPr>
        <p:spPr>
          <a:xfrm>
            <a:off x="712517" y="483259"/>
            <a:ext cx="8612457" cy="68738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Debates a partir del material de prelectura</a:t>
            </a:r>
            <a:endParaRPr/>
          </a:p>
        </p:txBody>
      </p:sp>
      <p:sp>
        <p:nvSpPr>
          <p:cNvPr id="439" name="Google Shape;439;p53"/>
          <p:cNvSpPr txBox="1"/>
          <p:nvPr/>
        </p:nvSpPr>
        <p:spPr>
          <a:xfrm>
            <a:off x="797517" y="1791619"/>
            <a:ext cx="8209914" cy="658409"/>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None/>
            </a:pPr>
            <a:r>
              <a:rPr lang="en-US" sz="3200" b="0" i="0" u="none" strike="noStrike" cap="none">
                <a:solidFill>
                  <a:schemeClr val="dk1"/>
                </a:solidFill>
                <a:latin typeface="Arial"/>
                <a:ea typeface="Arial"/>
                <a:cs typeface="Arial"/>
                <a:sym typeface="Arial"/>
              </a:rPr>
              <a:t>Cualidades de un entrevistador eficaz</a:t>
            </a:r>
            <a:endParaRPr sz="3200" b="0" i="0" u="none" strike="noStrike" cap="none">
              <a:solidFill>
                <a:schemeClr val="dk1"/>
              </a:solidFill>
              <a:latin typeface="Arial"/>
              <a:ea typeface="Arial"/>
              <a:cs typeface="Arial"/>
              <a:sym typeface="Arial"/>
            </a:endParaRPr>
          </a:p>
        </p:txBody>
      </p:sp>
      <p:sp>
        <p:nvSpPr>
          <p:cNvPr id="440" name="Google Shape;440;p53"/>
          <p:cNvSpPr txBox="1"/>
          <p:nvPr/>
        </p:nvSpPr>
        <p:spPr>
          <a:xfrm>
            <a:off x="712517" y="3071001"/>
            <a:ext cx="11041333" cy="22467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Q1. </a:t>
            </a:r>
            <a:r>
              <a:rPr lang="en-US" sz="2800" b="0" i="0" u="none" strike="noStrike" cap="none">
                <a:solidFill>
                  <a:schemeClr val="dk1"/>
                </a:solidFill>
                <a:latin typeface="Arial"/>
                <a:ea typeface="Arial"/>
                <a:cs typeface="Arial"/>
                <a:sym typeface="Arial"/>
              </a:rPr>
              <a:t>¿Cuáles son algunos de los rasgos y habilidades interpersonales de un buen entrevistador?</a:t>
            </a:r>
            <a:endParaRPr/>
          </a:p>
          <a:p>
            <a:pPr marL="0" marR="0" lvl="0" indent="0" algn="l" rtl="0">
              <a:lnSpc>
                <a:spcPct val="100000"/>
              </a:lnSpc>
              <a:spcBef>
                <a:spcPts val="0"/>
              </a:spcBef>
              <a:spcAft>
                <a:spcPts val="0"/>
              </a:spcAft>
              <a:buNone/>
            </a:pP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Q2. </a:t>
            </a:r>
            <a:r>
              <a:rPr lang="en-US" sz="2800" b="0" i="0" u="none" strike="noStrike" cap="none">
                <a:solidFill>
                  <a:schemeClr val="dk1"/>
                </a:solidFill>
                <a:latin typeface="Arial"/>
                <a:ea typeface="Arial"/>
                <a:cs typeface="Arial"/>
                <a:sym typeface="Arial"/>
              </a:rPr>
              <a:t>¿Qué habilidades adicionales se necesitan para llevar a cabo auditorías FSC CLR?</a:t>
            </a:r>
            <a:endParaRPr/>
          </a:p>
        </p:txBody>
      </p:sp>
      <p:sp>
        <p:nvSpPr>
          <p:cNvPr id="2" name="Footer Placeholder 1">
            <a:extLst>
              <a:ext uri="{FF2B5EF4-FFF2-40B4-BE49-F238E27FC236}">
                <a16:creationId xmlns:a16="http://schemas.microsoft.com/office/drawing/2014/main" id="{06ECF2EF-BEAC-ADC4-AEFA-7CC3407C173F}"/>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1" name="Google Shape;251;p3"/>
          <p:cNvSpPr txBox="1">
            <a:spLocks noGrp="1"/>
          </p:cNvSpPr>
          <p:nvPr>
            <p:ph type="ctrTitle" idx="4294967295"/>
          </p:nvPr>
        </p:nvSpPr>
        <p:spPr>
          <a:xfrm>
            <a:off x="598997" y="1268801"/>
            <a:ext cx="10466357" cy="4087903"/>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rial"/>
                <a:ea typeface="Arial"/>
                <a:cs typeface="Arial"/>
                <a:sym typeface="Arial"/>
              </a:rPr>
              <a:t>Este módulo proporciona orientación y mejores prácticas sobre auditoría social en relación con la auditoría de l</a:t>
            </a:r>
            <a:r>
              <a:rPr lang="en-US" sz="3200">
                <a:latin typeface="Arial"/>
                <a:ea typeface="Arial"/>
                <a:cs typeface="Arial"/>
                <a:sym typeface="Arial"/>
              </a:rPr>
              <a:t>os RLF</a:t>
            </a:r>
            <a:r>
              <a:rPr lang="en-US" sz="3200" b="0" i="0" u="none" strike="noStrike" cap="none">
                <a:solidFill>
                  <a:schemeClr val="dk1"/>
                </a:solidFill>
                <a:latin typeface="Arial"/>
                <a:ea typeface="Arial"/>
                <a:cs typeface="Arial"/>
                <a:sym typeface="Arial"/>
              </a:rPr>
              <a:t> FSC.</a:t>
            </a:r>
            <a:br>
              <a:rPr lang="en-US" sz="3200" b="0" i="0" u="none" strike="noStrike" cap="none">
                <a:solidFill>
                  <a:schemeClr val="dk1"/>
                </a:solidFill>
                <a:latin typeface="Arial"/>
                <a:ea typeface="Arial"/>
                <a:cs typeface="Arial"/>
                <a:sym typeface="Arial"/>
              </a:rPr>
            </a:br>
            <a:br>
              <a:rPr lang="en-US" sz="3200" b="0" i="0" u="none" strike="noStrike" cap="none">
                <a:solidFill>
                  <a:schemeClr val="dk1"/>
                </a:solidFill>
                <a:latin typeface="Arial"/>
                <a:ea typeface="Arial"/>
                <a:cs typeface="Arial"/>
                <a:sym typeface="Arial"/>
              </a:rPr>
            </a:br>
            <a:br>
              <a:rPr lang="en-US" sz="32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El módulo abarca 3 secciones clave: </a:t>
            </a:r>
            <a:br>
              <a:rPr lang="en-US" sz="2400" b="0" i="0" u="none" strike="noStrike" cap="none">
                <a:solidFill>
                  <a:schemeClr val="dk1"/>
                </a:solidFill>
                <a:latin typeface="Arial"/>
                <a:ea typeface="Arial"/>
                <a:cs typeface="Arial"/>
                <a:sym typeface="Arial"/>
              </a:rPr>
            </a:br>
            <a:r>
              <a:rPr lang="en-US" sz="2400" b="0" i="1" u="none" strike="noStrike" cap="none">
                <a:solidFill>
                  <a:schemeClr val="dk1"/>
                </a:solidFill>
                <a:latin typeface="Arial"/>
                <a:ea typeface="Arial"/>
                <a:cs typeface="Arial"/>
                <a:sym typeface="Arial"/>
              </a:rPr>
              <a:t>3.1 - Planificación de la auditoría</a:t>
            </a:r>
            <a:br>
              <a:rPr lang="en-US" sz="2400" b="0" i="1" u="none" strike="noStrike" cap="none">
                <a:solidFill>
                  <a:schemeClr val="dk1"/>
                </a:solidFill>
                <a:latin typeface="Arial"/>
                <a:ea typeface="Arial"/>
                <a:cs typeface="Arial"/>
                <a:sym typeface="Arial"/>
              </a:rPr>
            </a:br>
            <a:r>
              <a:rPr lang="en-US" sz="2400" b="0" i="1" u="none" strike="noStrike" cap="none">
                <a:solidFill>
                  <a:schemeClr val="dk1"/>
                </a:solidFill>
                <a:latin typeface="Arial"/>
                <a:ea typeface="Arial"/>
                <a:cs typeface="Arial"/>
                <a:sym typeface="Arial"/>
              </a:rPr>
              <a:t>3.2 - Pruebas objetivas y triangulación</a:t>
            </a:r>
            <a:br>
              <a:rPr lang="en-US" sz="2400" b="0" i="1" u="none" strike="noStrike" cap="none">
                <a:solidFill>
                  <a:schemeClr val="dk1"/>
                </a:solidFill>
                <a:latin typeface="Arial"/>
                <a:ea typeface="Arial"/>
                <a:cs typeface="Arial"/>
                <a:sym typeface="Arial"/>
              </a:rPr>
            </a:br>
            <a:r>
              <a:rPr lang="en-US" sz="2400" b="0" i="1" u="none" strike="noStrike" cap="none">
                <a:solidFill>
                  <a:schemeClr val="dk1"/>
                </a:solidFill>
                <a:latin typeface="Arial"/>
                <a:ea typeface="Arial"/>
                <a:cs typeface="Arial"/>
                <a:sym typeface="Arial"/>
              </a:rPr>
              <a:t>3.3 - Técnicas de entrevista</a:t>
            </a:r>
            <a:endParaRPr sz="2400" b="0" i="1"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B91DE88D-4AC3-4405-8B2F-DFC2AECF4B2D}"/>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7" name="Google Shape;447;g2e8cf78d5bc_0_1983"/>
          <p:cNvSpPr txBox="1">
            <a:spLocks noGrp="1"/>
          </p:cNvSpPr>
          <p:nvPr>
            <p:ph type="ctrTitle" idx="4294967295"/>
          </p:nvPr>
        </p:nvSpPr>
        <p:spPr>
          <a:xfrm>
            <a:off x="841829" y="656782"/>
            <a:ext cx="7626350" cy="68738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Debates a partir del material de prelectura</a:t>
            </a:r>
            <a:endParaRPr/>
          </a:p>
        </p:txBody>
      </p:sp>
      <p:sp>
        <p:nvSpPr>
          <p:cNvPr id="448" name="Google Shape;448;g2e8cf78d5bc_0_1983"/>
          <p:cNvSpPr txBox="1"/>
          <p:nvPr/>
        </p:nvSpPr>
        <p:spPr>
          <a:xfrm>
            <a:off x="841829" y="2070576"/>
            <a:ext cx="6125198" cy="600900"/>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500"/>
              <a:buFont typeface="Arial"/>
              <a:buNone/>
            </a:pPr>
            <a:r>
              <a:rPr lang="en-US" sz="2400" b="0" i="0" u="none" strike="noStrike" cap="none">
                <a:solidFill>
                  <a:schemeClr val="dk1"/>
                </a:solidFill>
                <a:latin typeface="Arial"/>
                <a:ea typeface="Arial"/>
                <a:cs typeface="Arial"/>
                <a:sym typeface="Arial"/>
              </a:rPr>
              <a:t>Procedimiento básico para las entrevistas</a:t>
            </a:r>
            <a:endParaRPr sz="2400" b="0" i="0" u="none" strike="noStrike" cap="none">
              <a:solidFill>
                <a:schemeClr val="dk1"/>
              </a:solidFill>
              <a:latin typeface="Arial"/>
              <a:ea typeface="Arial"/>
              <a:cs typeface="Arial"/>
              <a:sym typeface="Arial"/>
            </a:endParaRPr>
          </a:p>
        </p:txBody>
      </p:sp>
      <p:sp>
        <p:nvSpPr>
          <p:cNvPr id="449" name="Google Shape;449;g2e8cf78d5bc_0_1983"/>
          <p:cNvSpPr txBox="1"/>
          <p:nvPr/>
        </p:nvSpPr>
        <p:spPr>
          <a:xfrm>
            <a:off x="841829" y="3209526"/>
            <a:ext cx="10511971" cy="23083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Ejercicio: </a:t>
            </a:r>
            <a:r>
              <a:rPr lang="en-US" sz="2400" b="0" i="0" u="none" strike="noStrike" cap="none">
                <a:solidFill>
                  <a:schemeClr val="dk1"/>
                </a:solidFill>
                <a:latin typeface="Arial"/>
                <a:ea typeface="Arial"/>
                <a:cs typeface="Arial"/>
                <a:sym typeface="Arial"/>
              </a:rPr>
              <a:t>Proporcione dos (2) elementos importantes a tener en cuenta en cada una de las siguientes fases de una entrevista: </a:t>
            </a:r>
            <a:endParaRPr/>
          </a:p>
          <a:p>
            <a:pPr marL="0" marR="0" lvl="0" indent="0" algn="l" rtl="0">
              <a:lnSpc>
                <a:spcPct val="10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2400"/>
              <a:buFont typeface="Calibri"/>
              <a:buChar char="-"/>
            </a:pPr>
            <a:r>
              <a:rPr lang="en-US" sz="2400" b="0" i="0" u="none" strike="noStrike" cap="none">
                <a:solidFill>
                  <a:schemeClr val="dk1"/>
                </a:solidFill>
                <a:latin typeface="Arial"/>
                <a:ea typeface="Arial"/>
                <a:cs typeface="Arial"/>
                <a:sym typeface="Arial"/>
              </a:rPr>
              <a:t>Planificación </a:t>
            </a:r>
            <a:endParaRPr/>
          </a:p>
          <a:p>
            <a:pPr marL="457200" marR="0" lvl="0" indent="-457200" algn="l" rtl="0">
              <a:lnSpc>
                <a:spcPct val="100000"/>
              </a:lnSpc>
              <a:spcBef>
                <a:spcPts val="0"/>
              </a:spcBef>
              <a:spcAft>
                <a:spcPts val="0"/>
              </a:spcAft>
              <a:buClr>
                <a:srgbClr val="000000"/>
              </a:buClr>
              <a:buSzPts val="2400"/>
              <a:buFont typeface="Calibri"/>
              <a:buChar char="-"/>
            </a:pPr>
            <a:r>
              <a:rPr lang="en-US" sz="2400" b="0" i="0" u="none" strike="noStrike" cap="none">
                <a:solidFill>
                  <a:schemeClr val="dk1"/>
                </a:solidFill>
                <a:latin typeface="Arial"/>
                <a:ea typeface="Arial"/>
                <a:cs typeface="Arial"/>
                <a:sym typeface="Arial"/>
              </a:rPr>
              <a:t>Preparación</a:t>
            </a:r>
            <a:endParaRPr/>
          </a:p>
          <a:p>
            <a:pPr marL="457200" marR="0" lvl="0" indent="-457200" algn="l" rtl="0">
              <a:lnSpc>
                <a:spcPct val="100000"/>
              </a:lnSpc>
              <a:spcBef>
                <a:spcPts val="0"/>
              </a:spcBef>
              <a:spcAft>
                <a:spcPts val="0"/>
              </a:spcAft>
              <a:buClr>
                <a:srgbClr val="000000"/>
              </a:buClr>
              <a:buSzPts val="2400"/>
              <a:buFont typeface="Calibri"/>
              <a:buChar char="-"/>
            </a:pPr>
            <a:r>
              <a:rPr lang="en-US" sz="2400" b="0" i="0" u="none" strike="noStrike" cap="none">
                <a:solidFill>
                  <a:schemeClr val="dk1"/>
                </a:solidFill>
                <a:latin typeface="Arial"/>
                <a:ea typeface="Arial"/>
                <a:cs typeface="Arial"/>
                <a:sym typeface="Arial"/>
              </a:rPr>
              <a:t>Cierre</a:t>
            </a:r>
            <a:endParaRPr sz="2400" b="0"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3A825394-E952-A93D-38A3-6C1DBB97142C}"/>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alpha val="97647"/>
          </a:schemeClr>
        </a:solidFill>
        <a:effectLst/>
      </p:bgPr>
    </p:bg>
    <p:spTree>
      <p:nvGrpSpPr>
        <p:cNvPr id="1" name="Shape 454"/>
        <p:cNvGrpSpPr/>
        <p:nvPr/>
      </p:nvGrpSpPr>
      <p:grpSpPr>
        <a:xfrm>
          <a:off x="0" y="0"/>
          <a:ext cx="0" cy="0"/>
          <a:chOff x="0" y="0"/>
          <a:chExt cx="0" cy="0"/>
        </a:xfrm>
      </p:grpSpPr>
      <p:grpSp>
        <p:nvGrpSpPr>
          <p:cNvPr id="455" name="Google Shape;455;g2e8cf78d5bc_0_2188"/>
          <p:cNvGrpSpPr/>
          <p:nvPr/>
        </p:nvGrpSpPr>
        <p:grpSpPr>
          <a:xfrm>
            <a:off x="5854270" y="5229738"/>
            <a:ext cx="2228186" cy="1540941"/>
            <a:chOff x="6038025" y="3156109"/>
            <a:chExt cx="2228186" cy="1540941"/>
          </a:xfrm>
        </p:grpSpPr>
        <p:cxnSp>
          <p:nvCxnSpPr>
            <p:cNvPr id="456" name="Google Shape;456;g2e8cf78d5bc_0_2188"/>
            <p:cNvCxnSpPr/>
            <p:nvPr/>
          </p:nvCxnSpPr>
          <p:spPr>
            <a:xfrm>
              <a:off x="6038025" y="3312550"/>
              <a:ext cx="582000" cy="0"/>
            </a:xfrm>
            <a:prstGeom prst="straightConnector1">
              <a:avLst/>
            </a:prstGeom>
            <a:noFill/>
            <a:ln w="9525" cap="flat" cmpd="sng">
              <a:solidFill>
                <a:srgbClr val="C2C2C2"/>
              </a:solidFill>
              <a:prstDash val="solid"/>
              <a:round/>
              <a:headEnd type="none" w="sm" len="sm"/>
              <a:tailEnd type="none" w="sm" len="sm"/>
            </a:ln>
          </p:spPr>
        </p:cxnSp>
        <p:sp>
          <p:nvSpPr>
            <p:cNvPr id="457" name="Google Shape;457;g2e8cf78d5bc_0_2188"/>
            <p:cNvSpPr txBox="1"/>
            <p:nvPr/>
          </p:nvSpPr>
          <p:spPr>
            <a:xfrm>
              <a:off x="6399011" y="3312550"/>
              <a:ext cx="1867200" cy="1384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Preguntas cerradas</a:t>
              </a: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1600"/>
                </a:spcAft>
                <a:buClr>
                  <a:srgbClr val="000000"/>
                </a:buClr>
                <a:buSzPts val="800"/>
                <a:buFont typeface="Arial"/>
                <a:buNone/>
              </a:pPr>
              <a:endParaRPr sz="800" b="1" i="0" u="none" strike="noStrike" cap="none">
                <a:solidFill>
                  <a:schemeClr val="dk1"/>
                </a:solidFill>
                <a:latin typeface="Arial"/>
                <a:ea typeface="Arial"/>
                <a:cs typeface="Arial"/>
                <a:sym typeface="Arial"/>
              </a:endParaRPr>
            </a:p>
          </p:txBody>
        </p:sp>
        <p:sp>
          <p:nvSpPr>
            <p:cNvPr id="458" name="Google Shape;458;g2e8cf78d5bc_0_2188"/>
            <p:cNvSpPr/>
            <p:nvPr/>
          </p:nvSpPr>
          <p:spPr>
            <a:xfrm>
              <a:off x="6424027" y="3212150"/>
              <a:ext cx="198600" cy="198300"/>
            </a:xfrm>
            <a:prstGeom prst="ellipse">
              <a:avLst/>
            </a:prstGeom>
            <a:solidFill>
              <a:srgbClr val="E1165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59" name="Google Shape;459;g2e8cf78d5bc_0_2188"/>
            <p:cNvSpPr txBox="1"/>
            <p:nvPr/>
          </p:nvSpPr>
          <p:spPr>
            <a:xfrm>
              <a:off x="6399017" y="3156109"/>
              <a:ext cx="247500" cy="312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600"/>
                </a:spcAft>
                <a:buClr>
                  <a:srgbClr val="000000"/>
                </a:buClr>
                <a:buSzPts val="800"/>
                <a:buFont typeface="Arial"/>
                <a:buNone/>
              </a:pPr>
              <a:r>
                <a:rPr lang="en-US" sz="800" b="0" i="0" u="none" strike="noStrike" cap="none">
                  <a:solidFill>
                    <a:schemeClr val="dk1"/>
                  </a:solidFill>
                  <a:latin typeface="Arial"/>
                  <a:ea typeface="Arial"/>
                  <a:cs typeface="Arial"/>
                  <a:sym typeface="Arial"/>
                </a:rPr>
                <a:t>3</a:t>
              </a:r>
              <a:endParaRPr sz="800" b="0" i="0" u="none" strike="noStrike" cap="none">
                <a:solidFill>
                  <a:schemeClr val="dk1"/>
                </a:solidFill>
                <a:latin typeface="Arial"/>
                <a:ea typeface="Arial"/>
                <a:cs typeface="Arial"/>
                <a:sym typeface="Arial"/>
              </a:endParaRPr>
            </a:p>
          </p:txBody>
        </p:sp>
      </p:grpSp>
      <p:sp>
        <p:nvSpPr>
          <p:cNvPr id="460" name="Google Shape;460;g2e8cf78d5bc_0_2188"/>
          <p:cNvSpPr txBox="1"/>
          <p:nvPr/>
        </p:nvSpPr>
        <p:spPr>
          <a:xfrm>
            <a:off x="-115105" y="3893091"/>
            <a:ext cx="2354758" cy="1384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Arial"/>
                <a:ea typeface="Arial"/>
                <a:cs typeface="Arial"/>
                <a:sym typeface="Arial"/>
              </a:rPr>
              <a:t>5Ws</a:t>
            </a:r>
            <a:endParaRPr sz="1200" b="1" i="0" u="none" strike="noStrike" cap="none">
              <a:solidFill>
                <a:schemeClr val="dk1"/>
              </a:solidFill>
              <a:latin typeface="Arial"/>
              <a:ea typeface="Arial"/>
              <a:cs typeface="Arial"/>
              <a:sym typeface="Arial"/>
            </a:endParaRPr>
          </a:p>
          <a:p>
            <a:pPr marL="0" marR="0" lvl="0" indent="0" algn="r" rtl="0">
              <a:lnSpc>
                <a:spcPct val="100000"/>
              </a:lnSpc>
              <a:spcBef>
                <a:spcPts val="0"/>
              </a:spcBef>
              <a:spcAft>
                <a:spcPts val="1600"/>
              </a:spcAft>
              <a:buClr>
                <a:srgbClr val="000000"/>
              </a:buClr>
              <a:buSzPts val="1400"/>
              <a:buFont typeface="Arial"/>
              <a:buNone/>
            </a:pPr>
            <a:r>
              <a:rPr lang="en-US" sz="2400" b="0" i="0" u="none" strike="noStrike" cap="none">
                <a:solidFill>
                  <a:schemeClr val="dk1"/>
                </a:solidFill>
                <a:latin typeface="Arial"/>
                <a:ea typeface="Arial"/>
                <a:cs typeface="Arial"/>
                <a:sym typeface="Arial"/>
              </a:rPr>
              <a:t>Quién, Qué, Cuál, Cuándo, Por qué, Cómo</a:t>
            </a:r>
            <a:endParaRPr sz="2400" b="0" i="0" u="none" strike="noStrike" cap="none">
              <a:solidFill>
                <a:schemeClr val="dk1"/>
              </a:solidFill>
              <a:latin typeface="Arial"/>
              <a:ea typeface="Arial"/>
              <a:cs typeface="Arial"/>
              <a:sym typeface="Arial"/>
            </a:endParaRPr>
          </a:p>
        </p:txBody>
      </p:sp>
      <p:cxnSp>
        <p:nvCxnSpPr>
          <p:cNvPr id="461" name="Google Shape;461;g2e8cf78d5bc_0_2188"/>
          <p:cNvCxnSpPr>
            <a:endCxn id="462" idx="6"/>
          </p:cNvCxnSpPr>
          <p:nvPr/>
        </p:nvCxnSpPr>
        <p:spPr>
          <a:xfrm rot="10800000">
            <a:off x="2540484" y="4039174"/>
            <a:ext cx="1684500" cy="0"/>
          </a:xfrm>
          <a:prstGeom prst="straightConnector1">
            <a:avLst/>
          </a:prstGeom>
          <a:noFill/>
          <a:ln w="9525" cap="flat" cmpd="sng">
            <a:solidFill>
              <a:srgbClr val="C2C2C2"/>
            </a:solidFill>
            <a:prstDash val="solid"/>
            <a:round/>
            <a:headEnd type="none" w="sm" len="sm"/>
            <a:tailEnd type="none" w="sm" len="sm"/>
          </a:ln>
        </p:spPr>
      </p:cxnSp>
      <p:sp>
        <p:nvSpPr>
          <p:cNvPr id="462" name="Google Shape;462;g2e8cf78d5bc_0_2188"/>
          <p:cNvSpPr/>
          <p:nvPr/>
        </p:nvSpPr>
        <p:spPr>
          <a:xfrm>
            <a:off x="2341884" y="3940024"/>
            <a:ext cx="198600" cy="198300"/>
          </a:xfrm>
          <a:prstGeom prst="ellipse">
            <a:avLst/>
          </a:prstGeom>
          <a:solidFill>
            <a:srgbClr val="B612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nvGrpSpPr>
          <p:cNvPr id="463" name="Google Shape;463;g2e8cf78d5bc_0_2188"/>
          <p:cNvGrpSpPr/>
          <p:nvPr/>
        </p:nvGrpSpPr>
        <p:grpSpPr>
          <a:xfrm>
            <a:off x="6852744" y="1231139"/>
            <a:ext cx="5244006" cy="1384500"/>
            <a:chOff x="7284663" y="695245"/>
            <a:chExt cx="3828636" cy="1384500"/>
          </a:xfrm>
        </p:grpSpPr>
        <p:cxnSp>
          <p:nvCxnSpPr>
            <p:cNvPr id="464" name="Google Shape;464;g2e8cf78d5bc_0_2188"/>
            <p:cNvCxnSpPr/>
            <p:nvPr/>
          </p:nvCxnSpPr>
          <p:spPr>
            <a:xfrm>
              <a:off x="7284663" y="1263120"/>
              <a:ext cx="1715100" cy="0"/>
            </a:xfrm>
            <a:prstGeom prst="straightConnector1">
              <a:avLst/>
            </a:prstGeom>
            <a:noFill/>
            <a:ln w="9525" cap="flat" cmpd="sng">
              <a:solidFill>
                <a:srgbClr val="C2C2C2"/>
              </a:solidFill>
              <a:prstDash val="solid"/>
              <a:round/>
              <a:headEnd type="none" w="sm" len="sm"/>
              <a:tailEnd type="none" w="sm" len="sm"/>
            </a:ln>
          </p:spPr>
        </p:cxnSp>
        <p:sp>
          <p:nvSpPr>
            <p:cNvPr id="465" name="Google Shape;465;g2e8cf78d5bc_0_2188"/>
            <p:cNvSpPr txBox="1"/>
            <p:nvPr/>
          </p:nvSpPr>
          <p:spPr>
            <a:xfrm>
              <a:off x="9246099" y="695245"/>
              <a:ext cx="1867200" cy="1384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Arial"/>
                  <a:ea typeface="Arial"/>
                  <a:cs typeface="Arial"/>
                  <a:sym typeface="Arial"/>
                </a:rPr>
                <a:t>T.E.D.</a:t>
              </a: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1600"/>
                </a:spcAft>
                <a:buClr>
                  <a:srgbClr val="000000"/>
                </a:buClr>
                <a:buSzPts val="1400"/>
                <a:buFont typeface="Arial"/>
                <a:buNone/>
              </a:pPr>
              <a:r>
                <a:rPr lang="en-US" sz="2400" b="0" i="0" u="none" strike="noStrike" cap="none">
                  <a:solidFill>
                    <a:schemeClr val="dk1"/>
                  </a:solidFill>
                  <a:latin typeface="Arial"/>
                  <a:ea typeface="Arial"/>
                  <a:cs typeface="Arial"/>
                  <a:sym typeface="Arial"/>
                </a:rPr>
                <a:t>Cuéntame.., </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Explícame..., Descríbeme...</a:t>
              </a:r>
              <a:endParaRPr sz="2400" b="0" i="0" u="none" strike="noStrike" cap="none">
                <a:solidFill>
                  <a:schemeClr val="dk1"/>
                </a:solidFill>
                <a:latin typeface="Arial"/>
                <a:ea typeface="Arial"/>
                <a:cs typeface="Arial"/>
                <a:sym typeface="Arial"/>
              </a:endParaRPr>
            </a:p>
          </p:txBody>
        </p:sp>
        <p:sp>
          <p:nvSpPr>
            <p:cNvPr id="466" name="Google Shape;466;g2e8cf78d5bc_0_2188"/>
            <p:cNvSpPr/>
            <p:nvPr/>
          </p:nvSpPr>
          <p:spPr>
            <a:xfrm>
              <a:off x="9024219" y="1123661"/>
              <a:ext cx="220040" cy="278918"/>
            </a:xfrm>
            <a:prstGeom prst="ellipse">
              <a:avLst/>
            </a:prstGeom>
            <a:solidFill>
              <a:srgbClr val="AC114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grpSp>
        <p:nvGrpSpPr>
          <p:cNvPr id="467" name="Google Shape;467;g2e8cf78d5bc_0_2188"/>
          <p:cNvGrpSpPr/>
          <p:nvPr/>
        </p:nvGrpSpPr>
        <p:grpSpPr>
          <a:xfrm rot="10800000">
            <a:off x="3017771" y="1231142"/>
            <a:ext cx="5116862" cy="4734265"/>
            <a:chOff x="2991269" y="1153325"/>
            <a:chExt cx="3514811" cy="3252002"/>
          </a:xfrm>
        </p:grpSpPr>
        <p:sp>
          <p:nvSpPr>
            <p:cNvPr id="468" name="Google Shape;468;g2e8cf78d5bc_0_2188"/>
            <p:cNvSpPr/>
            <p:nvPr/>
          </p:nvSpPr>
          <p:spPr>
            <a:xfrm>
              <a:off x="2991269"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840D3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9" name="Google Shape;469;g2e8cf78d5bc_0_2188"/>
            <p:cNvSpPr/>
            <p:nvPr/>
          </p:nvSpPr>
          <p:spPr>
            <a:xfrm flipH="1">
              <a:off x="4747852"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E1165A"/>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0" name="Google Shape;470;g2e8cf78d5bc_0_2188"/>
            <p:cNvSpPr/>
            <p:nvPr/>
          </p:nvSpPr>
          <p:spPr>
            <a:xfrm>
              <a:off x="356325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840D3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1" name="Google Shape;471;g2e8cf78d5bc_0_2188"/>
            <p:cNvSpPr/>
            <p:nvPr/>
          </p:nvSpPr>
          <p:spPr>
            <a:xfrm flipH="1">
              <a:off x="474936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B61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2" name="Google Shape;472;g2e8cf78d5bc_0_2188"/>
            <p:cNvSpPr/>
            <p:nvPr/>
          </p:nvSpPr>
          <p:spPr>
            <a:xfrm>
              <a:off x="4059061"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840D3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3" name="Google Shape;473;g2e8cf78d5bc_0_2188"/>
            <p:cNvSpPr/>
            <p:nvPr/>
          </p:nvSpPr>
          <p:spPr>
            <a:xfrm flipH="1">
              <a:off x="4749350"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AC114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74" name="Google Shape;474;g2e8cf78d5bc_0_2188"/>
          <p:cNvSpPr txBox="1"/>
          <p:nvPr/>
        </p:nvSpPr>
        <p:spPr>
          <a:xfrm>
            <a:off x="520315" y="471708"/>
            <a:ext cx="37023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Arial"/>
                <a:ea typeface="Arial"/>
                <a:cs typeface="Arial"/>
                <a:sym typeface="Arial"/>
              </a:rPr>
              <a:t>Cuestionar</a:t>
            </a:r>
            <a:endParaRPr sz="3200" b="1"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40634E08-E6EB-220E-2BB3-819CF0C15F7C}"/>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1" name="Google Shape;481;p54"/>
          <p:cNvSpPr txBox="1">
            <a:spLocks noGrp="1"/>
          </p:cNvSpPr>
          <p:nvPr>
            <p:ph type="title" idx="4294967295"/>
          </p:nvPr>
        </p:nvSpPr>
        <p:spPr>
          <a:xfrm>
            <a:off x="729339" y="486852"/>
            <a:ext cx="10415588" cy="7651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a:solidFill>
                  <a:schemeClr val="dk1"/>
                </a:solidFill>
                <a:latin typeface="Arial"/>
                <a:ea typeface="Arial"/>
                <a:cs typeface="Arial"/>
                <a:sym typeface="Arial"/>
              </a:rPr>
              <a:t>Flujo de entrevistas Buenas prácticas</a:t>
            </a:r>
            <a:endParaRPr/>
          </a:p>
        </p:txBody>
      </p:sp>
      <p:sp>
        <p:nvSpPr>
          <p:cNvPr id="482" name="Google Shape;482;p54"/>
          <p:cNvSpPr txBox="1">
            <a:spLocks noGrp="1"/>
          </p:cNvSpPr>
          <p:nvPr>
            <p:ph type="body" idx="4294967295"/>
          </p:nvPr>
        </p:nvSpPr>
        <p:spPr>
          <a:xfrm>
            <a:off x="635451" y="1459817"/>
            <a:ext cx="7687200" cy="4506900"/>
          </a:xfrm>
          <a:prstGeom prst="rect">
            <a:avLst/>
          </a:prstGeom>
          <a:noFill/>
          <a:ln>
            <a:noFill/>
          </a:ln>
        </p:spPr>
        <p:txBody>
          <a:bodyPr spcFirstLastPara="1" wrap="square" lIns="91425" tIns="45700" rIns="91425" bIns="45700" anchor="t" anchorCtr="0">
            <a:noAutofit/>
          </a:bodyPr>
          <a:lstStyle/>
          <a:p>
            <a:pPr marL="114300" lvl="0" indent="0" algn="l" rtl="0">
              <a:lnSpc>
                <a:spcPct val="90000"/>
              </a:lnSpc>
              <a:spcBef>
                <a:spcPts val="1000"/>
              </a:spcBef>
              <a:spcAft>
                <a:spcPts val="0"/>
              </a:spcAft>
              <a:buSzPts val="2800"/>
              <a:buNone/>
            </a:pPr>
            <a:r>
              <a:rPr lang="en-US" sz="2200" dirty="0" err="1">
                <a:latin typeface="Arial"/>
                <a:ea typeface="Arial"/>
                <a:cs typeface="Arial"/>
                <a:sym typeface="Arial"/>
              </a:rPr>
              <a:t>Introducción</a:t>
            </a:r>
            <a:endParaRPr sz="2600" dirty="0"/>
          </a:p>
          <a:p>
            <a:pPr marL="114300" lvl="0" indent="0" algn="l" rtl="0">
              <a:lnSpc>
                <a:spcPct val="90000"/>
              </a:lnSpc>
              <a:spcBef>
                <a:spcPts val="1000"/>
              </a:spcBef>
              <a:spcAft>
                <a:spcPts val="0"/>
              </a:spcAft>
              <a:buSzPts val="2800"/>
              <a:buNone/>
            </a:pPr>
            <a:endParaRPr sz="2200" dirty="0">
              <a:latin typeface="Arial"/>
              <a:ea typeface="Arial"/>
              <a:cs typeface="Arial"/>
              <a:sym typeface="Arial"/>
            </a:endParaRPr>
          </a:p>
          <a:p>
            <a:pPr marL="114300" lvl="0" indent="0" algn="l" rtl="0">
              <a:lnSpc>
                <a:spcPct val="90000"/>
              </a:lnSpc>
              <a:spcBef>
                <a:spcPts val="1000"/>
              </a:spcBef>
              <a:spcAft>
                <a:spcPts val="0"/>
              </a:spcAft>
              <a:buSzPts val="2800"/>
              <a:buNone/>
            </a:pPr>
            <a:r>
              <a:rPr lang="en-US" sz="2200" dirty="0" err="1">
                <a:latin typeface="Arial"/>
                <a:ea typeface="Arial"/>
                <a:cs typeface="Arial"/>
                <a:sym typeface="Arial"/>
              </a:rPr>
              <a:t>Rompehielos</a:t>
            </a:r>
            <a:r>
              <a:rPr lang="en-US" sz="2200" dirty="0">
                <a:latin typeface="Arial"/>
                <a:ea typeface="Arial"/>
                <a:cs typeface="Arial"/>
                <a:sym typeface="Arial"/>
              </a:rPr>
              <a:t> </a:t>
            </a:r>
            <a:endParaRPr sz="2600" dirty="0"/>
          </a:p>
          <a:p>
            <a:pPr marL="114300" lvl="0" indent="0" algn="l" rtl="0">
              <a:lnSpc>
                <a:spcPct val="90000"/>
              </a:lnSpc>
              <a:spcBef>
                <a:spcPts val="1000"/>
              </a:spcBef>
              <a:spcAft>
                <a:spcPts val="0"/>
              </a:spcAft>
              <a:buSzPts val="2800"/>
              <a:buNone/>
            </a:pPr>
            <a:endParaRPr sz="2200" dirty="0">
              <a:latin typeface="Arial"/>
              <a:ea typeface="Arial"/>
              <a:cs typeface="Arial"/>
              <a:sym typeface="Arial"/>
            </a:endParaRPr>
          </a:p>
          <a:p>
            <a:pPr marL="114300" lvl="0" indent="0" algn="l" rtl="0">
              <a:lnSpc>
                <a:spcPct val="90000"/>
              </a:lnSpc>
              <a:spcBef>
                <a:spcPts val="1000"/>
              </a:spcBef>
              <a:spcAft>
                <a:spcPts val="0"/>
              </a:spcAft>
              <a:buSzPts val="2800"/>
              <a:buNone/>
            </a:pPr>
            <a:r>
              <a:rPr lang="en-US" sz="2200" dirty="0" err="1">
                <a:latin typeface="Arial"/>
                <a:ea typeface="Arial"/>
                <a:cs typeface="Arial"/>
                <a:sym typeface="Arial"/>
              </a:rPr>
              <a:t>Pregunta</a:t>
            </a:r>
            <a:r>
              <a:rPr lang="en-US" sz="2200" dirty="0">
                <a:latin typeface="Arial"/>
                <a:ea typeface="Arial"/>
                <a:cs typeface="Arial"/>
                <a:sym typeface="Arial"/>
              </a:rPr>
              <a:t> </a:t>
            </a:r>
            <a:r>
              <a:rPr lang="en-US" sz="2200" dirty="0" err="1">
                <a:latin typeface="Arial"/>
                <a:ea typeface="Arial"/>
                <a:cs typeface="Arial"/>
                <a:sym typeface="Arial"/>
              </a:rPr>
              <a:t>abierta</a:t>
            </a:r>
            <a:r>
              <a:rPr lang="en-US" sz="2200" dirty="0">
                <a:latin typeface="Arial"/>
                <a:ea typeface="Arial"/>
                <a:cs typeface="Arial"/>
                <a:sym typeface="Arial"/>
              </a:rPr>
              <a:t> </a:t>
            </a:r>
            <a:br>
              <a:rPr lang="en-US" sz="2200" dirty="0">
                <a:latin typeface="Arial"/>
                <a:ea typeface="Arial"/>
                <a:cs typeface="Arial"/>
                <a:sym typeface="Arial"/>
              </a:rPr>
            </a:br>
            <a:r>
              <a:rPr lang="en-US" sz="2200" dirty="0">
                <a:latin typeface="Arial"/>
                <a:ea typeface="Arial"/>
                <a:cs typeface="Arial"/>
                <a:sym typeface="Arial"/>
              </a:rPr>
              <a:t>(</a:t>
            </a:r>
            <a:r>
              <a:rPr lang="en-US" sz="2200" dirty="0" err="1">
                <a:latin typeface="Arial"/>
                <a:ea typeface="Arial"/>
                <a:cs typeface="Arial"/>
                <a:sym typeface="Arial"/>
              </a:rPr>
              <a:t>por</a:t>
            </a:r>
            <a:r>
              <a:rPr lang="en-US" sz="2200" dirty="0">
                <a:latin typeface="Arial"/>
                <a:ea typeface="Arial"/>
                <a:cs typeface="Arial"/>
                <a:sym typeface="Arial"/>
              </a:rPr>
              <a:t> </a:t>
            </a:r>
            <a:r>
              <a:rPr lang="en-US" sz="2200" dirty="0" err="1">
                <a:latin typeface="Arial"/>
                <a:ea typeface="Arial"/>
                <a:cs typeface="Arial"/>
                <a:sym typeface="Arial"/>
              </a:rPr>
              <a:t>ejemplo</a:t>
            </a:r>
            <a:r>
              <a:rPr lang="en-US" sz="2200" dirty="0">
                <a:latin typeface="Arial"/>
                <a:ea typeface="Arial"/>
                <a:cs typeface="Arial"/>
                <a:sym typeface="Arial"/>
              </a:rPr>
              <a:t>, </a:t>
            </a:r>
            <a:r>
              <a:rPr lang="en-US" sz="2200" dirty="0" err="1">
                <a:latin typeface="Arial"/>
                <a:ea typeface="Arial"/>
                <a:cs typeface="Arial"/>
                <a:sym typeface="Arial"/>
              </a:rPr>
              <a:t>qué</a:t>
            </a:r>
            <a:r>
              <a:rPr lang="en-US" sz="2200" dirty="0">
                <a:latin typeface="Arial"/>
                <a:ea typeface="Arial"/>
                <a:cs typeface="Arial"/>
                <a:sym typeface="Arial"/>
              </a:rPr>
              <a:t> </a:t>
            </a:r>
            <a:r>
              <a:rPr lang="en-US" sz="2200" dirty="0" err="1">
                <a:latin typeface="Arial"/>
                <a:ea typeface="Arial"/>
                <a:cs typeface="Arial"/>
                <a:sym typeface="Arial"/>
              </a:rPr>
              <a:t>hace</a:t>
            </a:r>
            <a:r>
              <a:rPr lang="en-US" sz="2200" dirty="0">
                <a:latin typeface="Arial"/>
                <a:ea typeface="Arial"/>
                <a:cs typeface="Arial"/>
                <a:sym typeface="Arial"/>
              </a:rPr>
              <a:t> </a:t>
            </a:r>
            <a:r>
              <a:rPr lang="en-US" sz="2200" dirty="0" err="1">
                <a:latin typeface="Arial"/>
                <a:ea typeface="Arial"/>
                <a:cs typeface="Arial"/>
                <a:sym typeface="Arial"/>
              </a:rPr>
              <a:t>en</a:t>
            </a:r>
            <a:r>
              <a:rPr lang="en-US" sz="2200" dirty="0">
                <a:latin typeface="Arial"/>
                <a:ea typeface="Arial"/>
                <a:cs typeface="Arial"/>
                <a:sym typeface="Arial"/>
              </a:rPr>
              <a:t> </a:t>
            </a:r>
            <a:r>
              <a:rPr lang="en-US" sz="2200" dirty="0" err="1">
                <a:latin typeface="Arial"/>
                <a:ea typeface="Arial"/>
                <a:cs typeface="Arial"/>
                <a:sym typeface="Arial"/>
              </a:rPr>
              <a:t>su</a:t>
            </a:r>
            <a:r>
              <a:rPr lang="en-US" sz="2200" dirty="0">
                <a:latin typeface="Arial"/>
                <a:ea typeface="Arial"/>
                <a:cs typeface="Arial"/>
                <a:sym typeface="Arial"/>
              </a:rPr>
              <a:t> </a:t>
            </a:r>
            <a:r>
              <a:rPr lang="en-US" sz="2200" dirty="0" err="1">
                <a:latin typeface="Arial"/>
                <a:ea typeface="Arial"/>
                <a:cs typeface="Arial"/>
                <a:sym typeface="Arial"/>
              </a:rPr>
              <a:t>función</a:t>
            </a:r>
            <a:r>
              <a:rPr lang="en-US" sz="2200" dirty="0">
                <a:latin typeface="Arial"/>
                <a:ea typeface="Arial"/>
                <a:cs typeface="Arial"/>
                <a:sym typeface="Arial"/>
              </a:rPr>
              <a:t> de...)</a:t>
            </a:r>
            <a:endParaRPr sz="2600" dirty="0"/>
          </a:p>
          <a:p>
            <a:pPr marL="114300" lvl="0" indent="0" algn="l" rtl="0">
              <a:lnSpc>
                <a:spcPct val="90000"/>
              </a:lnSpc>
              <a:spcBef>
                <a:spcPts val="1000"/>
              </a:spcBef>
              <a:spcAft>
                <a:spcPts val="0"/>
              </a:spcAft>
              <a:buSzPts val="2800"/>
              <a:buNone/>
            </a:pPr>
            <a:endParaRPr sz="2200" dirty="0">
              <a:latin typeface="Arial"/>
              <a:ea typeface="Arial"/>
              <a:cs typeface="Arial"/>
              <a:sym typeface="Arial"/>
            </a:endParaRPr>
          </a:p>
          <a:p>
            <a:pPr marL="114300" lvl="0" indent="0" algn="l" rtl="0">
              <a:lnSpc>
                <a:spcPct val="90000"/>
              </a:lnSpc>
              <a:spcBef>
                <a:spcPts val="1000"/>
              </a:spcBef>
              <a:spcAft>
                <a:spcPts val="0"/>
              </a:spcAft>
              <a:buSzPts val="2800"/>
              <a:buNone/>
            </a:pPr>
            <a:r>
              <a:rPr lang="en-US" sz="2200" dirty="0" err="1">
                <a:latin typeface="Arial"/>
                <a:ea typeface="Arial"/>
                <a:cs typeface="Arial"/>
                <a:sym typeface="Arial"/>
              </a:rPr>
              <a:t>Preguntas</a:t>
            </a:r>
            <a:r>
              <a:rPr lang="en-US" sz="2200" dirty="0">
                <a:latin typeface="Arial"/>
                <a:ea typeface="Arial"/>
                <a:cs typeface="Arial"/>
                <a:sym typeface="Arial"/>
              </a:rPr>
              <a:t> de </a:t>
            </a:r>
            <a:r>
              <a:rPr lang="en-US" sz="2200" dirty="0" err="1">
                <a:latin typeface="Arial"/>
                <a:ea typeface="Arial"/>
                <a:cs typeface="Arial"/>
                <a:sym typeface="Arial"/>
              </a:rPr>
              <a:t>enfoque</a:t>
            </a:r>
            <a:endParaRPr sz="2600" dirty="0"/>
          </a:p>
          <a:p>
            <a:pPr marL="114300" lvl="0" indent="0" algn="l" rtl="0">
              <a:lnSpc>
                <a:spcPct val="90000"/>
              </a:lnSpc>
              <a:spcBef>
                <a:spcPts val="1000"/>
              </a:spcBef>
              <a:spcAft>
                <a:spcPts val="0"/>
              </a:spcAft>
              <a:buSzPts val="2800"/>
              <a:buNone/>
            </a:pPr>
            <a:endParaRPr sz="2200" dirty="0">
              <a:latin typeface="Arial"/>
              <a:ea typeface="Arial"/>
              <a:cs typeface="Arial"/>
              <a:sym typeface="Arial"/>
            </a:endParaRPr>
          </a:p>
          <a:p>
            <a:pPr marL="114300" lvl="0" indent="0" algn="l" rtl="0">
              <a:lnSpc>
                <a:spcPct val="90000"/>
              </a:lnSpc>
              <a:spcBef>
                <a:spcPts val="1000"/>
              </a:spcBef>
              <a:spcAft>
                <a:spcPts val="0"/>
              </a:spcAft>
              <a:buSzPts val="2800"/>
              <a:buNone/>
            </a:pPr>
            <a:r>
              <a:rPr lang="en-US" sz="2200" dirty="0" err="1">
                <a:latin typeface="Arial"/>
                <a:ea typeface="Arial"/>
                <a:cs typeface="Arial"/>
                <a:sym typeface="Arial"/>
              </a:rPr>
              <a:t>Resumen</a:t>
            </a:r>
            <a:r>
              <a:rPr lang="en-US" sz="2200" dirty="0">
                <a:latin typeface="Arial"/>
                <a:ea typeface="Arial"/>
                <a:cs typeface="Arial"/>
                <a:sym typeface="Arial"/>
              </a:rPr>
              <a:t> y </a:t>
            </a:r>
            <a:r>
              <a:rPr lang="en-US" sz="2200" dirty="0" err="1">
                <a:latin typeface="Arial"/>
                <a:ea typeface="Arial"/>
                <a:cs typeface="Arial"/>
                <a:sym typeface="Arial"/>
              </a:rPr>
              <a:t>confirmación</a:t>
            </a:r>
            <a:r>
              <a:rPr lang="en-US" sz="2200" dirty="0">
                <a:latin typeface="Arial"/>
                <a:ea typeface="Arial"/>
                <a:cs typeface="Arial"/>
                <a:sym typeface="Arial"/>
              </a:rPr>
              <a:t> </a:t>
            </a:r>
            <a:endParaRPr sz="2600" dirty="0"/>
          </a:p>
          <a:p>
            <a:pPr marL="114300" lvl="0" indent="0" algn="l" rtl="0">
              <a:lnSpc>
                <a:spcPct val="90000"/>
              </a:lnSpc>
              <a:spcBef>
                <a:spcPts val="1000"/>
              </a:spcBef>
              <a:spcAft>
                <a:spcPts val="0"/>
              </a:spcAft>
              <a:buSzPts val="2800"/>
              <a:buNone/>
            </a:pPr>
            <a:endParaRPr sz="2200" dirty="0">
              <a:latin typeface="Arial"/>
              <a:ea typeface="Arial"/>
              <a:cs typeface="Arial"/>
              <a:sym typeface="Arial"/>
            </a:endParaRPr>
          </a:p>
          <a:p>
            <a:pPr marL="114300" lvl="0" indent="0" algn="l" rtl="0">
              <a:lnSpc>
                <a:spcPct val="90000"/>
              </a:lnSpc>
              <a:spcBef>
                <a:spcPts val="1000"/>
              </a:spcBef>
              <a:spcAft>
                <a:spcPts val="0"/>
              </a:spcAft>
              <a:buSzPts val="2800"/>
              <a:buNone/>
            </a:pPr>
            <a:r>
              <a:rPr lang="en-US" sz="2200" dirty="0" err="1">
                <a:latin typeface="Arial"/>
                <a:ea typeface="Arial"/>
                <a:cs typeface="Arial"/>
                <a:sym typeface="Arial"/>
              </a:rPr>
              <a:t>Cerrar</a:t>
            </a:r>
            <a:endParaRPr sz="2600" dirty="0"/>
          </a:p>
        </p:txBody>
      </p:sp>
      <p:sp>
        <p:nvSpPr>
          <p:cNvPr id="483" name="Google Shape;483;p54"/>
          <p:cNvSpPr txBox="1"/>
          <p:nvPr/>
        </p:nvSpPr>
        <p:spPr>
          <a:xfrm>
            <a:off x="5953760" y="1267511"/>
            <a:ext cx="6238240" cy="1552575"/>
          </a:xfrm>
          <a:prstGeom prst="rect">
            <a:avLst/>
          </a:prstGeom>
          <a:noFill/>
          <a:ln>
            <a:noFill/>
          </a:ln>
        </p:spPr>
        <p:txBody>
          <a:bodyPr spcFirstLastPara="1" wrap="square" lIns="91425" tIns="45700" rIns="91425" bIns="45700" anchor="t" anchorCtr="0">
            <a:normAutofit/>
          </a:bodyPr>
          <a:lstStyle/>
          <a:p>
            <a:pPr marL="114300" marR="0" lvl="0" indent="0" algn="l" rtl="0">
              <a:lnSpc>
                <a:spcPct val="90000"/>
              </a:lnSpc>
              <a:spcBef>
                <a:spcPts val="1000"/>
              </a:spcBef>
              <a:spcAft>
                <a:spcPts val="0"/>
              </a:spcAft>
              <a:buClr>
                <a:schemeClr val="dk1"/>
              </a:buClr>
              <a:buSzPts val="1800"/>
              <a:buFont typeface="Arial"/>
              <a:buNone/>
            </a:pPr>
            <a:r>
              <a:rPr lang="en-US" sz="2400" b="1" i="0" u="none" strike="noStrike" cap="none">
                <a:solidFill>
                  <a:schemeClr val="dk1"/>
                </a:solidFill>
                <a:latin typeface="Arial"/>
                <a:ea typeface="Arial"/>
                <a:cs typeface="Arial"/>
                <a:sym typeface="Arial"/>
              </a:rPr>
              <a:t>A considerar:</a:t>
            </a:r>
            <a:endParaRPr/>
          </a:p>
          <a:p>
            <a:pPr marL="457200" marR="0" lvl="0" indent="-342900" algn="l" rtl="0">
              <a:lnSpc>
                <a:spcPct val="90000"/>
              </a:lnSpc>
              <a:spcBef>
                <a:spcPts val="1000"/>
              </a:spcBef>
              <a:spcAft>
                <a:spcPts val="0"/>
              </a:spcAft>
              <a:buClr>
                <a:schemeClr val="dk1"/>
              </a:buClr>
              <a:buSzPts val="1800"/>
              <a:buFont typeface="Arial"/>
              <a:buChar char="•"/>
            </a:pPr>
            <a:r>
              <a:rPr lang="en-US" sz="2400" b="0" i="0" u="none" strike="noStrike" cap="none">
                <a:solidFill>
                  <a:schemeClr val="dk1"/>
                </a:solidFill>
                <a:latin typeface="Arial"/>
                <a:ea typeface="Arial"/>
                <a:cs typeface="Arial"/>
                <a:sym typeface="Arial"/>
              </a:rPr>
              <a:t>Entrevistas en grupo vs 1-2-1</a:t>
            </a:r>
            <a:endParaRPr/>
          </a:p>
          <a:p>
            <a:pPr marL="457200" marR="0" lvl="0" indent="-342900" algn="l" rtl="0">
              <a:lnSpc>
                <a:spcPct val="90000"/>
              </a:lnSpc>
              <a:spcBef>
                <a:spcPts val="1000"/>
              </a:spcBef>
              <a:spcAft>
                <a:spcPts val="0"/>
              </a:spcAft>
              <a:buClr>
                <a:schemeClr val="dk1"/>
              </a:buClr>
              <a:buSzPts val="1800"/>
              <a:buFont typeface="Arial"/>
              <a:buChar char="•"/>
            </a:pPr>
            <a:r>
              <a:rPr lang="en-US" sz="2400" b="0" i="0" u="none" strike="noStrike" cap="none">
                <a:solidFill>
                  <a:schemeClr val="dk1"/>
                </a:solidFill>
                <a:latin typeface="Arial"/>
                <a:ea typeface="Arial"/>
                <a:cs typeface="Arial"/>
                <a:sym typeface="Arial"/>
              </a:rPr>
              <a:t>Evalúa tu ubicación... alrededores, etc.</a:t>
            </a:r>
            <a:endParaRPr/>
          </a:p>
        </p:txBody>
      </p:sp>
      <p:pic>
        <p:nvPicPr>
          <p:cNvPr id="484" name="Google Shape;484;p54"/>
          <p:cNvPicPr preferRelativeResize="0"/>
          <p:nvPr/>
        </p:nvPicPr>
        <p:blipFill rotWithShape="1">
          <a:blip r:embed="rId3">
            <a:alphaModFix/>
          </a:blip>
          <a:srcRect/>
          <a:stretch/>
        </p:blipFill>
        <p:spPr>
          <a:xfrm>
            <a:off x="6928990" y="2825152"/>
            <a:ext cx="3962809" cy="3710309"/>
          </a:xfrm>
          <a:prstGeom prst="rect">
            <a:avLst/>
          </a:prstGeom>
          <a:noFill/>
          <a:ln>
            <a:noFill/>
          </a:ln>
        </p:spPr>
      </p:pic>
      <p:sp>
        <p:nvSpPr>
          <p:cNvPr id="485" name="Google Shape;485;p54"/>
          <p:cNvSpPr/>
          <p:nvPr/>
        </p:nvSpPr>
        <p:spPr>
          <a:xfrm>
            <a:off x="838901" y="1891623"/>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6" name="Google Shape;486;p54"/>
          <p:cNvSpPr/>
          <p:nvPr/>
        </p:nvSpPr>
        <p:spPr>
          <a:xfrm>
            <a:off x="838902" y="2891638"/>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7" name="Google Shape;487;p54"/>
          <p:cNvSpPr/>
          <p:nvPr/>
        </p:nvSpPr>
        <p:spPr>
          <a:xfrm>
            <a:off x="838904" y="4001558"/>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8" name="Google Shape;488;p54"/>
          <p:cNvSpPr/>
          <p:nvPr/>
        </p:nvSpPr>
        <p:spPr>
          <a:xfrm>
            <a:off x="838903" y="4856797"/>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9" name="Google Shape;489;p54"/>
          <p:cNvSpPr/>
          <p:nvPr/>
        </p:nvSpPr>
        <p:spPr>
          <a:xfrm>
            <a:off x="838902" y="5756518"/>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F2513DB-A748-8076-F43C-04CF7D7E3A02}"/>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6" name="Google Shape;496;p55"/>
          <p:cNvSpPr txBox="1">
            <a:spLocks noGrp="1"/>
          </p:cNvSpPr>
          <p:nvPr>
            <p:ph type="ctrTitle" idx="4294967295"/>
          </p:nvPr>
        </p:nvSpPr>
        <p:spPr>
          <a:xfrm>
            <a:off x="438869" y="477688"/>
            <a:ext cx="3486150"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Ejercicio</a:t>
            </a:r>
            <a:endParaRPr/>
          </a:p>
        </p:txBody>
      </p:sp>
      <p:sp>
        <p:nvSpPr>
          <p:cNvPr id="497" name="Google Shape;497;p55"/>
          <p:cNvSpPr txBox="1"/>
          <p:nvPr/>
        </p:nvSpPr>
        <p:spPr>
          <a:xfrm>
            <a:off x="580035" y="1708823"/>
            <a:ext cx="7449540" cy="3518107"/>
          </a:xfrm>
          <a:prstGeom prst="rect">
            <a:avLst/>
          </a:prstGeom>
          <a:solidFill>
            <a:schemeClr val="l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Durante una auditoría, se realizó una entrevista de grupo en la planta de la fábrica, cerca del despacho del director. Se dijo a los trabajadores que sus respuestas eran confidenciales, pero no todos hablaron y los que lo hicieron sólo respondieron "sí" o "no" a las preguntas del auditor. </a:t>
            </a:r>
            <a:endParaRPr sz="2400" b="0" i="0" u="none" strike="noStrike" cap="none">
              <a:solidFill>
                <a:schemeClr val="dk1"/>
              </a:solidFill>
              <a:latin typeface="Arial"/>
              <a:ea typeface="Arial"/>
              <a:cs typeface="Arial"/>
              <a:sym typeface="Arial"/>
            </a:endParaRPr>
          </a:p>
        </p:txBody>
      </p:sp>
      <p:sp>
        <p:nvSpPr>
          <p:cNvPr id="498" name="Google Shape;498;p55"/>
          <p:cNvSpPr txBox="1"/>
          <p:nvPr/>
        </p:nvSpPr>
        <p:spPr>
          <a:xfrm>
            <a:off x="8029575" y="1708824"/>
            <a:ext cx="3582390" cy="2735586"/>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Q1. </a:t>
            </a:r>
            <a:br>
              <a:rPr lang="en-US" sz="2400" b="1"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Describa cuáles son los problemas de este enfoque. </a:t>
            </a:r>
            <a:endParaRPr sz="2400" b="0" i="0" u="none" strike="noStrike" cap="none">
              <a:solidFill>
                <a:schemeClr val="dk1"/>
              </a:solidFill>
              <a:latin typeface="Arial"/>
              <a:ea typeface="Arial"/>
              <a:cs typeface="Arial"/>
              <a:sym typeface="Arial"/>
            </a:endParaRPr>
          </a:p>
          <a:p>
            <a:pPr marL="1371600" marR="0" lvl="0" indent="-121920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Q2. </a:t>
            </a:r>
            <a:r>
              <a:rPr lang="en-US" sz="2400" b="0" i="0" u="none" strike="noStrike" cap="none">
                <a:solidFill>
                  <a:schemeClr val="dk1"/>
                </a:solidFill>
                <a:latin typeface="Arial"/>
                <a:ea typeface="Arial"/>
                <a:cs typeface="Arial"/>
                <a:sym typeface="Arial"/>
              </a:rPr>
              <a:t>¿Cómo se podría mejorar?</a:t>
            </a: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A1C63FD9-DB1B-88B6-94E6-3301C7EEC73E}"/>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4" name="Google Shape;504;p11"/>
          <p:cNvSpPr txBox="1">
            <a:spLocks noGrp="1"/>
          </p:cNvSpPr>
          <p:nvPr>
            <p:ph type="ctrTitle" idx="4294967295"/>
          </p:nvPr>
        </p:nvSpPr>
        <p:spPr>
          <a:xfrm>
            <a:off x="1502833" y="1841500"/>
            <a:ext cx="7275513" cy="1938338"/>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4400" b="0" i="0" u="none" strike="noStrike" cap="none">
                <a:solidFill>
                  <a:schemeClr val="dk1"/>
                </a:solidFill>
                <a:latin typeface="Avenir"/>
                <a:ea typeface="Avenir"/>
                <a:cs typeface="Avenir"/>
                <a:sym typeface="Avenir"/>
              </a:rPr>
              <a:t>Fin del módulo 3</a:t>
            </a:r>
            <a:endParaRPr/>
          </a:p>
        </p:txBody>
      </p:sp>
      <p:sp>
        <p:nvSpPr>
          <p:cNvPr id="505" name="Google Shape;505;p11"/>
          <p:cNvSpPr txBox="1"/>
          <p:nvPr/>
        </p:nvSpPr>
        <p:spPr>
          <a:xfrm>
            <a:off x="1498600" y="939800"/>
            <a:ext cx="346703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rgbClr val="000000"/>
                </a:solidFill>
                <a:latin typeface="Avenir"/>
                <a:ea typeface="Avenir"/>
                <a:cs typeface="Avenir"/>
                <a:sym typeface="Avenir"/>
              </a:rPr>
              <a:t>GRACIAS</a:t>
            </a:r>
            <a:endParaRPr sz="1400" b="0" i="0" u="none" strike="noStrike" cap="none">
              <a:solidFill>
                <a:srgbClr val="000000"/>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D2BB36E8-C223-E792-B8CB-484F51F1322D}"/>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4"/>
          <p:cNvSpPr txBox="1"/>
          <p:nvPr/>
        </p:nvSpPr>
        <p:spPr>
          <a:xfrm>
            <a:off x="702333" y="635164"/>
            <a:ext cx="3113903" cy="759032"/>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Arial"/>
              <a:buNone/>
            </a:pPr>
            <a:r>
              <a:rPr lang="en-US" sz="4000" b="1" i="0" u="none" strike="noStrike" cap="none">
                <a:solidFill>
                  <a:srgbClr val="000000"/>
                </a:solidFill>
                <a:latin typeface="Arial"/>
                <a:ea typeface="Arial"/>
                <a:cs typeface="Arial"/>
                <a:sym typeface="Arial"/>
              </a:rPr>
              <a:t>Módulo 3.1</a:t>
            </a:r>
            <a:endParaRPr sz="4000" b="1" i="0" u="none" strike="noStrike" cap="none">
              <a:solidFill>
                <a:srgbClr val="000000"/>
              </a:solidFill>
              <a:latin typeface="Arial"/>
              <a:ea typeface="Arial"/>
              <a:cs typeface="Arial"/>
              <a:sym typeface="Arial"/>
            </a:endParaRPr>
          </a:p>
        </p:txBody>
      </p:sp>
      <p:sp>
        <p:nvSpPr>
          <p:cNvPr id="258" name="Google Shape;258;p4"/>
          <p:cNvSpPr txBox="1"/>
          <p:nvPr/>
        </p:nvSpPr>
        <p:spPr>
          <a:xfrm>
            <a:off x="955675" y="1394196"/>
            <a:ext cx="9329738" cy="1101725"/>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3600" b="0" i="0" u="none" strike="noStrike" cap="none">
                <a:solidFill>
                  <a:srgbClr val="000000"/>
                </a:solidFill>
                <a:latin typeface="Arial"/>
                <a:ea typeface="Arial"/>
                <a:cs typeface="Arial"/>
                <a:sym typeface="Arial"/>
              </a:rPr>
              <a:t>Planificación y preparación de auditorías</a:t>
            </a:r>
            <a:endParaRPr sz="3600" b="0"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68E61574-F24B-820F-D2E3-CFE7089A25F3}"/>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25"/>
          <p:cNvSpPr txBox="1">
            <a:spLocks noGrp="1"/>
          </p:cNvSpPr>
          <p:nvPr>
            <p:ph type="ctrTitle" idx="4294967295"/>
          </p:nvPr>
        </p:nvSpPr>
        <p:spPr>
          <a:xfrm>
            <a:off x="830053" y="567666"/>
            <a:ext cx="5740400" cy="723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Objetivos de este módulo</a:t>
            </a:r>
            <a:endParaRPr sz="2800" b="1" i="0" u="none" strike="noStrike" cap="none">
              <a:solidFill>
                <a:schemeClr val="dk1"/>
              </a:solidFill>
              <a:latin typeface="Arial"/>
              <a:ea typeface="Arial"/>
              <a:cs typeface="Arial"/>
              <a:sym typeface="Arial"/>
            </a:endParaRPr>
          </a:p>
        </p:txBody>
      </p:sp>
      <p:sp>
        <p:nvSpPr>
          <p:cNvPr id="265" name="Google Shape;265;p25"/>
          <p:cNvSpPr txBox="1">
            <a:spLocks noGrp="1"/>
          </p:cNvSpPr>
          <p:nvPr>
            <p:ph type="body" idx="4294967295"/>
          </p:nvPr>
        </p:nvSpPr>
        <p:spPr>
          <a:xfrm>
            <a:off x="924284" y="1628775"/>
            <a:ext cx="8839200" cy="4267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2400">
                <a:solidFill>
                  <a:schemeClr val="dk1"/>
                </a:solidFill>
                <a:latin typeface="Arial"/>
                <a:ea typeface="Arial"/>
                <a:cs typeface="Arial"/>
                <a:sym typeface="Arial"/>
              </a:rPr>
              <a:t>En este módulo, los participantes aprenderán a</a:t>
            </a:r>
            <a:endParaRPr/>
          </a:p>
          <a:p>
            <a:pPr marL="457200" lvl="0" indent="-457200" algn="l" rtl="0">
              <a:lnSpc>
                <a:spcPct val="90000"/>
              </a:lnSpc>
              <a:spcBef>
                <a:spcPts val="1000"/>
              </a:spcBef>
              <a:spcAft>
                <a:spcPts val="0"/>
              </a:spcAft>
              <a:buSzPts val="2800"/>
              <a:buFont typeface="Calibri"/>
              <a:buChar char="-"/>
            </a:pPr>
            <a:r>
              <a:rPr lang="en-US" sz="2400">
                <a:solidFill>
                  <a:schemeClr val="dk1"/>
                </a:solidFill>
                <a:latin typeface="Arial"/>
                <a:ea typeface="Arial"/>
                <a:cs typeface="Arial"/>
                <a:sym typeface="Arial"/>
              </a:rPr>
              <a:t>preparar y planificar eficazmente las auditorías sociales identificando los riesgos potenciales relacionados con los titulares de certificados.</a:t>
            </a:r>
            <a:endParaRPr/>
          </a:p>
          <a:p>
            <a:pPr marL="457200" lvl="0" indent="-457200" algn="l" rtl="0">
              <a:lnSpc>
                <a:spcPct val="90000"/>
              </a:lnSpc>
              <a:spcBef>
                <a:spcPts val="1000"/>
              </a:spcBef>
              <a:spcAft>
                <a:spcPts val="0"/>
              </a:spcAft>
              <a:buSzPts val="2800"/>
              <a:buFont typeface="Calibri"/>
              <a:buChar char="-"/>
            </a:pPr>
            <a:r>
              <a:rPr lang="en-US" sz="2400">
                <a:solidFill>
                  <a:schemeClr val="dk1"/>
                </a:solidFill>
                <a:latin typeface="Arial"/>
                <a:ea typeface="Arial"/>
                <a:cs typeface="Arial"/>
                <a:sym typeface="Arial"/>
              </a:rPr>
              <a:t>identificar y priorizar los riesgos, evaluar la credibilidad de las fuentes de información y desarrollar estrategias de investigación eficaces. </a:t>
            </a:r>
            <a:endParaRPr sz="2400">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65984803-A97C-B485-C536-D3325C287762}"/>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2" name="Google Shape;272;g2cdebc45f94_0_35"/>
          <p:cNvSpPr txBox="1"/>
          <p:nvPr/>
        </p:nvSpPr>
        <p:spPr>
          <a:xfrm>
            <a:off x="6882171" y="908933"/>
            <a:ext cx="4756500" cy="1268700"/>
          </a:xfrm>
          <a:prstGeom prst="rect">
            <a:avLst/>
          </a:prstGeom>
          <a:noFill/>
          <a:ln>
            <a:noFill/>
          </a:ln>
        </p:spPr>
        <p:txBody>
          <a:bodyPr spcFirstLastPara="1" wrap="square" lIns="91425" tIns="45700" rIns="91425" bIns="45700" anchor="t" anchorCtr="0">
            <a:noAutofit/>
          </a:bodyPr>
          <a:lstStyle/>
          <a:p>
            <a:pPr marL="85725" marR="0" lvl="0" indent="-9525" algn="l"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El auditor debe conocer la siguiente información antes de la auditoría </a:t>
            </a:r>
            <a:endParaRPr sz="2400" b="1" i="0" u="none" strike="noStrike" cap="none">
              <a:solidFill>
                <a:srgbClr val="000000"/>
              </a:solidFill>
              <a:latin typeface="Arial"/>
              <a:ea typeface="Arial"/>
              <a:cs typeface="Arial"/>
              <a:sym typeface="Arial"/>
            </a:endParaRPr>
          </a:p>
          <a:p>
            <a:pPr marL="444500" marR="0" lvl="0" indent="-368300" algn="l" rtl="0">
              <a:lnSpc>
                <a:spcPct val="100000"/>
              </a:lnSpc>
              <a:spcBef>
                <a:spcPts val="0"/>
              </a:spcBef>
              <a:spcAft>
                <a:spcPts val="0"/>
              </a:spcAft>
              <a:buClr>
                <a:srgbClr val="000000"/>
              </a:buClr>
              <a:buSzPts val="22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200"/>
              <a:buFont typeface="Calibri"/>
              <a:buNone/>
            </a:pPr>
            <a:endParaRPr sz="2400" b="0" i="0" u="none" strike="noStrike" cap="none">
              <a:solidFill>
                <a:srgbClr val="009C9C"/>
              </a:solidFill>
              <a:latin typeface="Arial"/>
              <a:ea typeface="Arial"/>
              <a:cs typeface="Arial"/>
              <a:sym typeface="Arial"/>
            </a:endParaRPr>
          </a:p>
        </p:txBody>
      </p:sp>
      <p:sp>
        <p:nvSpPr>
          <p:cNvPr id="273" name="Google Shape;273;g2cdebc45f94_0_35"/>
          <p:cNvSpPr/>
          <p:nvPr/>
        </p:nvSpPr>
        <p:spPr>
          <a:xfrm rot="5400000">
            <a:off x="5701317" y="1703599"/>
            <a:ext cx="1150346" cy="1371727"/>
          </a:xfrm>
          <a:prstGeom prst="bentArrow">
            <a:avLst>
              <a:gd name="adj1" fmla="val 18694"/>
              <a:gd name="adj2" fmla="val 26126"/>
              <a:gd name="adj3" fmla="val 25000"/>
              <a:gd name="adj4" fmla="val 38795"/>
            </a:avLst>
          </a:prstGeom>
          <a:solidFill>
            <a:schemeClr val="dk1"/>
          </a:solidFill>
          <a:ln w="25400" cap="flat" cmpd="sng">
            <a:solidFill>
              <a:srgbClr val="1633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aphicFrame>
        <p:nvGraphicFramePr>
          <p:cNvPr id="274" name="Google Shape;274;g2cdebc45f94_0_35"/>
          <p:cNvGraphicFramePr/>
          <p:nvPr/>
        </p:nvGraphicFramePr>
        <p:xfrm>
          <a:off x="385000" y="1737471"/>
          <a:ext cx="3000000" cy="3000000"/>
        </p:xfrm>
        <a:graphic>
          <a:graphicData uri="http://schemas.openxmlformats.org/drawingml/2006/table">
            <a:tbl>
              <a:tblPr firstRow="1" bandRow="1">
                <a:noFill/>
                <a:tableStyleId>{CD5CFB19-9C3F-4D0B-A0C7-E07955BCD5A9}</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000" u="none" strike="noStrike" cap="none"/>
                        <a:t>Elementos a cubrir:</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i="0" u="none" strike="noStrike" cap="none">
                          <a:solidFill>
                            <a:schemeClr val="dk1"/>
                          </a:solidFill>
                          <a:latin typeface="Arial"/>
                          <a:ea typeface="Arial"/>
                          <a:cs typeface="Arial"/>
                          <a:sym typeface="Arial"/>
                        </a:rPr>
                        <a:t>Identificación de riesgos y problemas anteriores relacionados con </a:t>
                      </a:r>
                      <a:r>
                        <a:rPr lang="en-US" sz="2000">
                          <a:solidFill>
                            <a:schemeClr val="dk1"/>
                          </a:solidFill>
                        </a:rPr>
                        <a:t>el titular de certificado (CH, por sus siglas en inglés)</a:t>
                      </a:r>
                      <a:endParaRPr sz="2000" b="0" u="none" strike="noStrike" cap="none">
                        <a:solidFill>
                          <a:srgbClr val="2B2E2F"/>
                        </a:solidFill>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Comprensión de los documentos pertinentes, como la Autoevaluación CH</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Conocer el perfil de la empresa (número de empleados, instalaciones de producción, trabajos peligrosos, etc.).</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Informar al equipo auditor y al auditado de las actividades de auditoría.</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Planificación, programación y coordinación de actividades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Mejorar la eficacia del proceso de auditoría</a:t>
                      </a:r>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275" name="Google Shape;275;g2cdebc45f94_0_35"/>
          <p:cNvGraphicFramePr/>
          <p:nvPr/>
        </p:nvGraphicFramePr>
        <p:xfrm>
          <a:off x="6513258" y="2253889"/>
          <a:ext cx="3000000" cy="3000000"/>
        </p:xfrm>
        <a:graphic>
          <a:graphicData uri="http://schemas.openxmlformats.org/drawingml/2006/table">
            <a:tbl>
              <a:tblPr firstRow="1" bandRow="1">
                <a:noFill/>
                <a:tableStyleId>{CD5CFB19-9C3F-4D0B-A0C7-E07955BCD5A9}</a:tableStyleId>
              </a:tblPr>
              <a:tblGrid>
                <a:gridCol w="5125450">
                  <a:extLst>
                    <a:ext uri="{9D8B030D-6E8A-4147-A177-3AD203B41FA5}">
                      <a16:colId xmlns:a16="http://schemas.microsoft.com/office/drawing/2014/main" val="20000"/>
                    </a:ext>
                  </a:extLst>
                </a:gridCol>
              </a:tblGrid>
              <a:tr h="370850">
                <a:tc>
                  <a:txBody>
                    <a:bodyPr/>
                    <a:lstStyle/>
                    <a:p>
                      <a:pPr marL="92075" marR="0" lvl="0" indent="-15875" algn="l" rtl="0">
                        <a:lnSpc>
                          <a:spcPct val="100000"/>
                        </a:lnSpc>
                        <a:spcBef>
                          <a:spcPts val="0"/>
                        </a:spcBef>
                        <a:spcAft>
                          <a:spcPts val="0"/>
                        </a:spcAft>
                        <a:buClr>
                          <a:srgbClr val="000000"/>
                        </a:buClr>
                        <a:buSzPts val="2200"/>
                        <a:buFont typeface="Arial"/>
                        <a:buNone/>
                      </a:pPr>
                      <a:r>
                        <a:rPr lang="en-US" sz="2000" b="1" i="0" u="none" strike="noStrike" cap="none">
                          <a:solidFill>
                            <a:schemeClr val="dk1"/>
                          </a:solidFill>
                          <a:latin typeface="Arial"/>
                          <a:ea typeface="Arial"/>
                          <a:cs typeface="Arial"/>
                          <a:sym typeface="Arial"/>
                        </a:rPr>
                        <a:t>Información clave con la que debe estar preparado:</a:t>
                      </a:r>
                      <a:endParaRPr sz="1200" b="0" i="0" u="none" strike="noStrike" cap="none">
                        <a:solidFill>
                          <a:schemeClr val="dk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Conocimiento de la legislación nacional</a:t>
                      </a:r>
                      <a:endParaRPr/>
                    </a:p>
                    <a:p>
                      <a:pPr marL="444500" marR="0" lvl="0" indent="-368300" algn="l" rtl="0">
                        <a:lnSpc>
                          <a:spcPct val="100000"/>
                        </a:lnSpc>
                        <a:spcBef>
                          <a:spcPts val="0"/>
                        </a:spcBef>
                        <a:spcAft>
                          <a:spcPts val="0"/>
                        </a:spcAft>
                        <a:buClr>
                          <a:srgbClr val="2B2E2F"/>
                        </a:buClr>
                        <a:buSzPts val="2200"/>
                        <a:buFont typeface="Arial"/>
                        <a:buChar char="•"/>
                      </a:pPr>
                      <a:r>
                        <a:rPr lang="en-US" sz="2000" u="none" strike="noStrike" cap="none">
                          <a:solidFill>
                            <a:srgbClr val="2B2E2F"/>
                          </a:solidFill>
                          <a:latin typeface="Arial"/>
                          <a:ea typeface="Arial"/>
                          <a:cs typeface="Arial"/>
                          <a:sym typeface="Arial"/>
                        </a:rPr>
                        <a:t>No conformidades </a:t>
                      </a:r>
                      <a:r>
                        <a:rPr lang="en-US" sz="2000" b="0" i="0" u="none" strike="noStrike" cap="none">
                          <a:solidFill>
                            <a:srgbClr val="2B2E2F"/>
                          </a:solidFill>
                          <a:latin typeface="Arial"/>
                          <a:ea typeface="Arial"/>
                          <a:cs typeface="Arial"/>
                          <a:sym typeface="Arial"/>
                        </a:rPr>
                        <a:t>e informes anteriores</a:t>
                      </a:r>
                      <a:endParaRPr/>
                    </a:p>
                    <a:p>
                      <a:pPr marL="444500" marR="0" lvl="0" indent="-368300" algn="l" rtl="0">
                        <a:lnSpc>
                          <a:spcPct val="100000"/>
                        </a:lnSpc>
                        <a:spcBef>
                          <a:spcPts val="0"/>
                        </a:spcBef>
                        <a:spcAft>
                          <a:spcPts val="0"/>
                        </a:spcAft>
                        <a:buClr>
                          <a:srgbClr val="2B2E2F"/>
                        </a:buClr>
                        <a:buSzPts val="2200"/>
                        <a:buFont typeface="Arial"/>
                        <a:buChar char="•"/>
                      </a:pPr>
                      <a:r>
                        <a:rPr lang="en-US" sz="2000" u="none" strike="noStrike" cap="none">
                          <a:solidFill>
                            <a:srgbClr val="2B2E2F"/>
                          </a:solidFill>
                          <a:latin typeface="Arial"/>
                          <a:ea typeface="Arial"/>
                          <a:cs typeface="Arial"/>
                          <a:sym typeface="Arial"/>
                        </a:rPr>
                        <a:t>Riesgos </a:t>
                      </a:r>
                      <a:r>
                        <a:rPr lang="en-US" sz="2000" b="0" i="0" u="none" strike="noStrike" cap="none">
                          <a:solidFill>
                            <a:srgbClr val="2B2E2F"/>
                          </a:solidFill>
                          <a:latin typeface="Arial"/>
                          <a:ea typeface="Arial"/>
                          <a:cs typeface="Arial"/>
                          <a:sym typeface="Arial"/>
                        </a:rPr>
                        <a:t>del sector</a:t>
                      </a:r>
                      <a:endParaRPr sz="2000" b="0" i="0" u="none" strike="noStrike" cap="none">
                        <a:solidFill>
                          <a:srgbClr val="2B2E2F"/>
                        </a:solidFill>
                        <a:latin typeface="Arial"/>
                        <a:ea typeface="Arial"/>
                        <a:cs typeface="Arial"/>
                        <a:sym typeface="Arial"/>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Perfil y mapa de riesgos por países y regiones</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Perfil de los trabajadores</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Lagunas conocidas y violaciones de </a:t>
                      </a:r>
                      <a:r>
                        <a:rPr lang="en-US" sz="2000" u="none" strike="noStrike" cap="none">
                          <a:solidFill>
                            <a:srgbClr val="2B2E2F"/>
                          </a:solidFill>
                          <a:latin typeface="Arial"/>
                          <a:ea typeface="Arial"/>
                          <a:cs typeface="Arial"/>
                          <a:sym typeface="Arial"/>
                        </a:rPr>
                        <a:t>los derechos humanos</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Presencia sindical y postura de la empresa</a:t>
                      </a:r>
                      <a:endParaRPr/>
                    </a:p>
                    <a:p>
                      <a:pPr marL="342900" marR="0" lvl="0" indent="-21590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
        <p:nvSpPr>
          <p:cNvPr id="276" name="Google Shape;276;g2cdebc45f94_0_35"/>
          <p:cNvSpPr txBox="1"/>
          <p:nvPr/>
        </p:nvSpPr>
        <p:spPr>
          <a:xfrm>
            <a:off x="304818" y="1182703"/>
            <a:ext cx="5028482" cy="55476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400" b="1" i="0" u="none" strike="noStrike" cap="none">
                <a:solidFill>
                  <a:srgbClr val="2B2E2F"/>
                </a:solidFill>
                <a:latin typeface="Arial"/>
                <a:ea typeface="Arial"/>
                <a:cs typeface="Arial"/>
                <a:sym typeface="Arial"/>
              </a:rPr>
              <a:t>Revisión de escritorio</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2200"/>
              <a:buFont typeface="Calibri"/>
              <a:buNone/>
            </a:pPr>
            <a:endParaRPr sz="2400" b="0" i="0" u="none" strike="noStrike" cap="none">
              <a:solidFill>
                <a:srgbClr val="009C9C"/>
              </a:solidFill>
              <a:latin typeface="Arial"/>
              <a:ea typeface="Arial"/>
              <a:cs typeface="Arial"/>
              <a:sym typeface="Arial"/>
            </a:endParaRPr>
          </a:p>
        </p:txBody>
      </p:sp>
      <p:sp>
        <p:nvSpPr>
          <p:cNvPr id="277" name="Google Shape;277;g2cdebc45f94_0_35"/>
          <p:cNvSpPr txBox="1"/>
          <p:nvPr/>
        </p:nvSpPr>
        <p:spPr>
          <a:xfrm>
            <a:off x="385000" y="334150"/>
            <a:ext cx="6874200" cy="672600"/>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None/>
            </a:pPr>
            <a:r>
              <a:rPr lang="en-US" sz="3200" b="1" i="0" u="none" strike="noStrike" cap="none">
                <a:solidFill>
                  <a:srgbClr val="2A2F30"/>
                </a:solidFill>
                <a:latin typeface="Avenir"/>
                <a:ea typeface="Avenir"/>
                <a:cs typeface="Avenir"/>
                <a:sym typeface="Avenir"/>
              </a:rPr>
              <a:t>Preparación de auditorías</a:t>
            </a:r>
            <a:endParaRPr sz="3200" b="1" i="0" u="none" strike="noStrike" cap="none">
              <a:solidFill>
                <a:srgbClr val="2A2F30"/>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3FC60ACB-3AD2-C841-BF11-BFA9D4D08C5F}"/>
              </a:ext>
            </a:extLst>
          </p:cNvPr>
          <p:cNvSpPr>
            <a:spLocks noGrp="1"/>
          </p:cNvSpPr>
          <p:nvPr>
            <p:ph type="ftr" idx="11"/>
          </p:nvPr>
        </p:nvSpPr>
        <p:spPr/>
        <p:txBody>
          <a:bodyPr/>
          <a:lstStyle/>
          <a:p>
            <a:r>
              <a:rPr lang="en-US"/>
              <a:t>8.3.FSC-CLR-Training_Main-Course_Module-3_V1-0_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4" name="Google Shape;284;g2e8cf78d5bc_0_441"/>
          <p:cNvSpPr txBox="1"/>
          <p:nvPr/>
        </p:nvSpPr>
        <p:spPr>
          <a:xfrm>
            <a:off x="540000" y="496680"/>
            <a:ext cx="5979931" cy="566635"/>
          </a:xfrm>
          <a:prstGeom prst="rect">
            <a:avLst/>
          </a:prstGeom>
          <a:noFill/>
          <a:ln>
            <a:noFill/>
          </a:ln>
        </p:spPr>
        <p:txBody>
          <a:bodyPr spcFirstLastPara="1" wrap="square" lIns="0" tIns="0" rIns="0" bIns="0" anchor="t" anchorCtr="0">
            <a:normAutofit fontScale="77500" lnSpcReduction="20000"/>
          </a:bodyPr>
          <a:lstStyle/>
          <a:p>
            <a:pPr marL="0" marR="0" lvl="0" indent="0" algn="l" rtl="0">
              <a:lnSpc>
                <a:spcPct val="120000"/>
              </a:lnSpc>
              <a:spcBef>
                <a:spcPts val="0"/>
              </a:spcBef>
              <a:spcAft>
                <a:spcPts val="0"/>
              </a:spcAft>
              <a:buClr>
                <a:srgbClr val="000000"/>
              </a:buClr>
              <a:buSzPts val="2703"/>
              <a:buFont typeface="Arial"/>
              <a:buNone/>
            </a:pPr>
            <a:r>
              <a:rPr lang="en-US" sz="2800" b="1" i="0" u="none" strike="noStrike" cap="none">
                <a:solidFill>
                  <a:schemeClr val="dk1"/>
                </a:solidFill>
                <a:latin typeface="Arial"/>
                <a:ea typeface="Arial"/>
                <a:cs typeface="Arial"/>
                <a:sym typeface="Arial"/>
              </a:rPr>
              <a:t>Preparación de la auditoría - continuación</a:t>
            </a:r>
            <a:endParaRPr sz="2800" b="1" i="0" u="none" strike="noStrike" cap="none">
              <a:solidFill>
                <a:schemeClr val="dk1"/>
              </a:solidFill>
              <a:latin typeface="Arial"/>
              <a:ea typeface="Arial"/>
              <a:cs typeface="Arial"/>
              <a:sym typeface="Arial"/>
            </a:endParaRPr>
          </a:p>
        </p:txBody>
      </p:sp>
      <p:sp>
        <p:nvSpPr>
          <p:cNvPr id="285" name="Google Shape;285;g2e8cf78d5bc_0_441"/>
          <p:cNvSpPr txBox="1"/>
          <p:nvPr/>
        </p:nvSpPr>
        <p:spPr>
          <a:xfrm>
            <a:off x="540000" y="4603701"/>
            <a:ext cx="10959602" cy="1541366"/>
          </a:xfrm>
          <a:prstGeom prst="rect">
            <a:avLst/>
          </a:prstGeom>
          <a:solidFill>
            <a:schemeClr val="dk1"/>
          </a:solid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rgbClr val="000000"/>
              </a:buClr>
              <a:buSzPts val="2200"/>
              <a:buFont typeface="Arial"/>
              <a:buChar char="•"/>
            </a:pPr>
            <a:r>
              <a:rPr lang="en-US" sz="2400" b="1" i="0" u="none" strike="noStrike" cap="none">
                <a:solidFill>
                  <a:schemeClr val="lt1"/>
                </a:solidFill>
                <a:latin typeface="Arial"/>
                <a:ea typeface="Arial"/>
                <a:cs typeface="Arial"/>
                <a:sym typeface="Arial"/>
              </a:rPr>
              <a:t>¿Ha presentado la empresa una autoevaluación para </a:t>
            </a:r>
            <a:r>
              <a:rPr lang="en-US" sz="2400" b="1">
                <a:solidFill>
                  <a:schemeClr val="lt1"/>
                </a:solidFill>
              </a:rPr>
              <a:t>los RLF </a:t>
            </a:r>
            <a:r>
              <a:rPr lang="en-US" sz="2400" b="1" i="0" u="none" strike="noStrike" cap="none">
                <a:solidFill>
                  <a:schemeClr val="lt1"/>
                </a:solidFill>
                <a:latin typeface="Arial"/>
                <a:ea typeface="Arial"/>
                <a:cs typeface="Arial"/>
                <a:sym typeface="Arial"/>
              </a:rPr>
              <a:t>FSC?</a:t>
            </a:r>
            <a:endParaRPr sz="2400" b="1" i="0" u="none" strike="noStrike" cap="none">
              <a:solidFill>
                <a:schemeClr val="lt1"/>
              </a:solidFill>
              <a:latin typeface="Arial"/>
              <a:ea typeface="Arial"/>
              <a:cs typeface="Arial"/>
              <a:sym typeface="Arial"/>
            </a:endParaRPr>
          </a:p>
          <a:p>
            <a:pPr marL="342900" marR="0" lvl="0" indent="-203200" algn="l" rtl="0">
              <a:lnSpc>
                <a:spcPct val="100000"/>
              </a:lnSpc>
              <a:spcBef>
                <a:spcPts val="0"/>
              </a:spcBef>
              <a:spcAft>
                <a:spcPts val="0"/>
              </a:spcAft>
              <a:buClr>
                <a:srgbClr val="000000"/>
              </a:buClr>
              <a:buSzPts val="2200"/>
              <a:buFont typeface="Arial"/>
              <a:buNone/>
            </a:pPr>
            <a:endParaRPr sz="2400" b="1" i="0" u="none" strike="noStrike" cap="none">
              <a:solidFill>
                <a:schemeClr val="lt1"/>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200"/>
              <a:buFont typeface="Arial"/>
              <a:buChar char="•"/>
            </a:pPr>
            <a:r>
              <a:rPr lang="en-US" sz="2400" b="1" i="0" u="none" strike="noStrike" cap="none">
                <a:solidFill>
                  <a:schemeClr val="lt1"/>
                </a:solidFill>
                <a:latin typeface="Arial"/>
                <a:ea typeface="Arial"/>
                <a:cs typeface="Arial"/>
                <a:sym typeface="Arial"/>
              </a:rPr>
              <a:t>¿Hay algún resultado o falta de información que le llame la atención?</a:t>
            </a:r>
            <a:endParaRPr sz="2400" b="1" i="0" u="none" strike="noStrike" cap="none">
              <a:solidFill>
                <a:schemeClr val="lt1"/>
              </a:solidFill>
              <a:latin typeface="Arial"/>
              <a:ea typeface="Arial"/>
              <a:cs typeface="Arial"/>
              <a:sym typeface="Arial"/>
            </a:endParaRPr>
          </a:p>
        </p:txBody>
      </p:sp>
      <p:graphicFrame>
        <p:nvGraphicFramePr>
          <p:cNvPr id="286" name="Google Shape;286;g2e8cf78d5bc_0_441"/>
          <p:cNvGraphicFramePr/>
          <p:nvPr/>
        </p:nvGraphicFramePr>
        <p:xfrm>
          <a:off x="540000" y="1674116"/>
          <a:ext cx="5125450" cy="2621300"/>
        </p:xfrm>
        <a:graphic>
          <a:graphicData uri="http://schemas.openxmlformats.org/drawingml/2006/table">
            <a:tbl>
              <a:tblPr firstRow="1" bandRow="1">
                <a:noFill/>
                <a:tableStyleId>{CD5CFB19-9C3F-4D0B-A0C7-E07955BCD5A9}</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000" u="none" strike="noStrike" cap="none"/>
                        <a:t>Documentos para revisar antes:</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Autoevaluación</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Políticas y procedimientos de la empresa</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Leyes y requisitos jurídicos pertinentes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Lista de documentos y permisos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Compromiso sindical y Convenio Colectivo (C</a:t>
                      </a:r>
                      <a:r>
                        <a:rPr lang="en-US" sz="2000">
                          <a:solidFill>
                            <a:srgbClr val="2B2E2F"/>
                          </a:solidFill>
                        </a:rPr>
                        <a:t>C</a:t>
                      </a:r>
                      <a:r>
                        <a:rPr lang="en-US" sz="2000" b="0" u="none" strike="noStrike" cap="none">
                          <a:solidFill>
                            <a:srgbClr val="2B2E2F"/>
                          </a:solidFill>
                        </a:rPr>
                        <a:t>) cuando exista</a:t>
                      </a:r>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287" name="Google Shape;287;g2e8cf78d5bc_0_441"/>
          <p:cNvGraphicFramePr/>
          <p:nvPr/>
        </p:nvGraphicFramePr>
        <p:xfrm>
          <a:off x="6096000" y="1640510"/>
          <a:ext cx="5403600" cy="2959700"/>
        </p:xfrm>
        <a:graphic>
          <a:graphicData uri="http://schemas.openxmlformats.org/drawingml/2006/table">
            <a:tbl>
              <a:tblPr firstRow="1" bandRow="1">
                <a:noFill/>
                <a:tableStyleId>{CD5CFB19-9C3F-4D0B-A0C7-E07955BCD5A9}</a:tableStyleId>
              </a:tblPr>
              <a:tblGrid>
                <a:gridCol w="5403600">
                  <a:extLst>
                    <a:ext uri="{9D8B030D-6E8A-4147-A177-3AD203B41FA5}">
                      <a16:colId xmlns:a16="http://schemas.microsoft.com/office/drawing/2014/main" val="20000"/>
                    </a:ext>
                  </a:extLst>
                </a:gridCol>
              </a:tblGrid>
              <a:tr h="362625">
                <a:tc>
                  <a:txBody>
                    <a:bodyPr/>
                    <a:lstStyle/>
                    <a:p>
                      <a:pPr marL="0" marR="0" lvl="0" indent="0" algn="l" rtl="0">
                        <a:lnSpc>
                          <a:spcPct val="100000"/>
                        </a:lnSpc>
                        <a:spcBef>
                          <a:spcPts val="0"/>
                        </a:spcBef>
                        <a:spcAft>
                          <a:spcPts val="0"/>
                        </a:spcAft>
                        <a:buNone/>
                      </a:pPr>
                      <a:r>
                        <a:rPr lang="en-US" sz="2000" u="none" strike="noStrike" cap="none"/>
                        <a:t>Consideraciones para las entrevistas y el muestreo:</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2586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Planificar considerando un tiempo de auditoría adecuado</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Piense en la representatividad de la muestra seleccionada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Empiece a planificar sus entrevistas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Empiece a pensar qué registros necesitará ver</a:t>
                      </a:r>
                      <a:endParaRPr/>
                    </a:p>
                  </a:txBody>
                  <a:tcPr marL="91450" marR="91450" marT="45725" marB="45725"/>
                </a:tc>
                <a:extLst>
                  <a:ext uri="{0D108BD9-81ED-4DB2-BD59-A6C34878D82A}">
                    <a16:rowId xmlns:a16="http://schemas.microsoft.com/office/drawing/2014/main" val="10001"/>
                  </a:ext>
                </a:extLst>
              </a:tr>
            </a:tbl>
          </a:graphicData>
        </a:graphic>
      </p:graphicFrame>
      <p:sp>
        <p:nvSpPr>
          <p:cNvPr id="2" name="Footer Placeholder 1">
            <a:extLst>
              <a:ext uri="{FF2B5EF4-FFF2-40B4-BE49-F238E27FC236}">
                <a16:creationId xmlns:a16="http://schemas.microsoft.com/office/drawing/2014/main" id="{2B3AAC29-A89C-6360-7813-0319D11F7068}"/>
              </a:ext>
            </a:extLst>
          </p:cNvPr>
          <p:cNvSpPr>
            <a:spLocks noGrp="1"/>
          </p:cNvSpPr>
          <p:nvPr>
            <p:ph type="ftr" idx="11"/>
          </p:nvPr>
        </p:nvSpPr>
        <p:spPr/>
        <p:txBody>
          <a:bodyPr/>
          <a:lstStyle/>
          <a:p>
            <a:r>
              <a:rPr lang="en-US"/>
              <a:t>8.3.FSC-CLR-Training_Main-Course_Module-3_V1-0_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5"/>
                                        </p:tgtEl>
                                        <p:attrNameLst>
                                          <p:attrName>style.visibility</p:attrName>
                                        </p:attrNameLst>
                                      </p:cBhvr>
                                      <p:to>
                                        <p:strVal val="visible"/>
                                      </p:to>
                                    </p:set>
                                    <p:animEffect transition="in" filter="fade">
                                      <p:cBhvr>
                                        <p:cTn id="7" dur="1000"/>
                                        <p:tgtEl>
                                          <p:spTgt spid="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4" name="Google Shape;294;g2cdebc45f94_0_30"/>
          <p:cNvSpPr txBox="1">
            <a:spLocks noGrp="1"/>
          </p:cNvSpPr>
          <p:nvPr>
            <p:ph type="body" idx="4294967295"/>
          </p:nvPr>
        </p:nvSpPr>
        <p:spPr>
          <a:xfrm>
            <a:off x="466721" y="1135020"/>
            <a:ext cx="7647272" cy="381850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572"/>
              <a:buNone/>
            </a:pPr>
            <a:r>
              <a:rPr lang="en-US" sz="2000" b="1">
                <a:latin typeface="Arial"/>
                <a:ea typeface="Arial"/>
                <a:cs typeface="Arial"/>
                <a:sym typeface="Arial"/>
              </a:rPr>
              <a:t>Lista de documentos y permisos </a:t>
            </a:r>
            <a:endParaRPr sz="2000" b="1">
              <a:latin typeface="Arial"/>
              <a:ea typeface="Arial"/>
              <a:cs typeface="Arial"/>
              <a:sym typeface="Arial"/>
            </a:endParaRPr>
          </a:p>
          <a:p>
            <a:pPr marL="457200" marR="0" lvl="0" indent="-357822" algn="l" rtl="0">
              <a:lnSpc>
                <a:spcPct val="100000"/>
              </a:lnSpc>
              <a:spcBef>
                <a:spcPts val="0"/>
              </a:spcBef>
              <a:spcAft>
                <a:spcPts val="0"/>
              </a:spcAft>
              <a:buSzPts val="2000"/>
              <a:buFont typeface="Avenir"/>
              <a:buChar char="●"/>
            </a:pPr>
            <a:r>
              <a:rPr lang="en-US" sz="2000">
                <a:latin typeface="Arial"/>
                <a:ea typeface="Arial"/>
                <a:cs typeface="Arial"/>
                <a:sym typeface="Arial"/>
              </a:rPr>
              <a:t>¿Qué documentos declaran el cumplimiento de la ley?</a:t>
            </a:r>
            <a:endParaRPr/>
          </a:p>
          <a:p>
            <a:pPr marL="457200" marR="0" lvl="0" indent="-357822" algn="l" rtl="0">
              <a:lnSpc>
                <a:spcPct val="100000"/>
              </a:lnSpc>
              <a:spcBef>
                <a:spcPts val="0"/>
              </a:spcBef>
              <a:spcAft>
                <a:spcPts val="0"/>
              </a:spcAft>
              <a:buSzPts val="2000"/>
              <a:buFont typeface="Avenir"/>
              <a:buChar char="●"/>
            </a:pPr>
            <a:r>
              <a:rPr lang="en-US" sz="2000">
                <a:latin typeface="Arial"/>
                <a:ea typeface="Arial"/>
                <a:cs typeface="Arial"/>
                <a:sym typeface="Arial"/>
              </a:rPr>
              <a:t>¿Existe un Convenio Colectivo? </a:t>
            </a:r>
            <a:br>
              <a:rPr lang="en-US" sz="2000">
                <a:latin typeface="Arial"/>
                <a:ea typeface="Arial"/>
                <a:cs typeface="Arial"/>
                <a:sym typeface="Arial"/>
              </a:rPr>
            </a:br>
            <a:r>
              <a:rPr lang="en-US" sz="2000">
                <a:latin typeface="Arial"/>
                <a:ea typeface="Arial"/>
                <a:cs typeface="Arial"/>
                <a:sym typeface="Arial"/>
              </a:rPr>
              <a:t>¿Sabe cuáles son sus elementos clave?</a:t>
            </a:r>
            <a:endParaRPr sz="2000">
              <a:latin typeface="Arial"/>
              <a:ea typeface="Arial"/>
              <a:cs typeface="Arial"/>
              <a:sym typeface="Arial"/>
            </a:endParaRPr>
          </a:p>
          <a:p>
            <a:pPr marL="457200" marR="0" lvl="0" indent="-357822" algn="l" rtl="0">
              <a:lnSpc>
                <a:spcPct val="100000"/>
              </a:lnSpc>
              <a:spcBef>
                <a:spcPts val="0"/>
              </a:spcBef>
              <a:spcAft>
                <a:spcPts val="0"/>
              </a:spcAft>
              <a:buSzPts val="2000"/>
              <a:buFont typeface="Avenir"/>
              <a:buChar char="●"/>
            </a:pPr>
            <a:r>
              <a:rPr lang="en-US" sz="2000">
                <a:latin typeface="Arial"/>
                <a:ea typeface="Arial"/>
                <a:cs typeface="Arial"/>
                <a:sym typeface="Arial"/>
              </a:rPr>
              <a:t>¿Sabes y has estudiado lo que te ha enviado la CH?</a:t>
            </a:r>
            <a:endParaRPr sz="2000">
              <a:latin typeface="Arial"/>
              <a:ea typeface="Arial"/>
              <a:cs typeface="Arial"/>
              <a:sym typeface="Arial"/>
            </a:endParaRPr>
          </a:p>
          <a:p>
            <a:pPr marL="457200" marR="0" lvl="0" indent="-357822" algn="l" rtl="0">
              <a:lnSpc>
                <a:spcPct val="100000"/>
              </a:lnSpc>
              <a:spcBef>
                <a:spcPts val="0"/>
              </a:spcBef>
              <a:spcAft>
                <a:spcPts val="0"/>
              </a:spcAft>
              <a:buSzPts val="2000"/>
              <a:buFont typeface="Avenir"/>
              <a:buChar char="●"/>
            </a:pPr>
            <a:r>
              <a:rPr lang="en-US" sz="2000">
                <a:latin typeface="Arial"/>
                <a:ea typeface="Arial"/>
                <a:cs typeface="Arial"/>
                <a:sym typeface="Arial"/>
              </a:rPr>
              <a:t>¿Qué le gustaría ver?</a:t>
            </a:r>
            <a:endParaRPr sz="2000">
              <a:latin typeface="Arial"/>
              <a:ea typeface="Arial"/>
              <a:cs typeface="Arial"/>
              <a:sym typeface="Arial"/>
            </a:endParaRPr>
          </a:p>
          <a:p>
            <a:pPr marL="0" lvl="0" indent="0" algn="l" rtl="0">
              <a:lnSpc>
                <a:spcPct val="90000"/>
              </a:lnSpc>
              <a:spcBef>
                <a:spcPts val="1000"/>
              </a:spcBef>
              <a:spcAft>
                <a:spcPts val="0"/>
              </a:spcAft>
              <a:buSzPts val="1572"/>
              <a:buNone/>
            </a:pPr>
            <a:endParaRPr sz="2000" b="1">
              <a:latin typeface="Arial"/>
              <a:ea typeface="Arial"/>
              <a:cs typeface="Arial"/>
              <a:sym typeface="Arial"/>
            </a:endParaRPr>
          </a:p>
          <a:p>
            <a:pPr marL="0" lvl="0" indent="0" algn="l" rtl="0">
              <a:lnSpc>
                <a:spcPct val="90000"/>
              </a:lnSpc>
              <a:spcBef>
                <a:spcPts val="1000"/>
              </a:spcBef>
              <a:spcAft>
                <a:spcPts val="0"/>
              </a:spcAft>
              <a:buSzPts val="1572"/>
              <a:buNone/>
            </a:pPr>
            <a:r>
              <a:rPr lang="en-US" sz="2000" b="1">
                <a:latin typeface="Arial"/>
                <a:ea typeface="Arial"/>
                <a:cs typeface="Arial"/>
                <a:sym typeface="Arial"/>
              </a:rPr>
              <a:t>Herramientas necesarias para verificar los registros</a:t>
            </a:r>
            <a:endParaRPr sz="2000" b="1">
              <a:latin typeface="Arial"/>
              <a:ea typeface="Arial"/>
              <a:cs typeface="Arial"/>
              <a:sym typeface="Arial"/>
            </a:endParaRPr>
          </a:p>
          <a:p>
            <a:pPr marL="609600" lvl="0" indent="-434022" algn="l" rtl="0">
              <a:lnSpc>
                <a:spcPct val="100000"/>
              </a:lnSpc>
              <a:spcBef>
                <a:spcPts val="1000"/>
              </a:spcBef>
              <a:spcAft>
                <a:spcPts val="0"/>
              </a:spcAft>
              <a:buSzPts val="2000"/>
              <a:buFont typeface="Avenir"/>
              <a:buChar char="●"/>
            </a:pPr>
            <a:r>
              <a:rPr lang="en-US" sz="2000">
                <a:latin typeface="Arial"/>
                <a:ea typeface="Arial"/>
                <a:cs typeface="Arial"/>
                <a:sym typeface="Arial"/>
              </a:rPr>
              <a:t>¿Tiene herramientas preparadas para investigar grabar su muestra?</a:t>
            </a:r>
            <a:endParaRPr/>
          </a:p>
          <a:p>
            <a:pPr marL="1219200" lvl="0" indent="-444500" algn="l" rtl="0">
              <a:lnSpc>
                <a:spcPct val="90000"/>
              </a:lnSpc>
              <a:spcBef>
                <a:spcPts val="1000"/>
              </a:spcBef>
              <a:spcAft>
                <a:spcPts val="0"/>
              </a:spcAft>
              <a:buSzPts val="2200"/>
              <a:buFont typeface="Avenir"/>
              <a:buChar char="➔"/>
            </a:pPr>
            <a:r>
              <a:rPr lang="en-US" sz="2000">
                <a:latin typeface="Arial"/>
                <a:ea typeface="Arial"/>
                <a:cs typeface="Arial"/>
                <a:sym typeface="Arial"/>
              </a:rPr>
              <a:t>Calculadora de edad</a:t>
            </a:r>
            <a:endParaRPr sz="2000">
              <a:latin typeface="Arial"/>
              <a:ea typeface="Arial"/>
              <a:cs typeface="Arial"/>
              <a:sym typeface="Arial"/>
            </a:endParaRPr>
          </a:p>
          <a:p>
            <a:pPr marL="1219200" lvl="0" indent="-444500" algn="l" rtl="0">
              <a:lnSpc>
                <a:spcPct val="90000"/>
              </a:lnSpc>
              <a:spcBef>
                <a:spcPts val="1000"/>
              </a:spcBef>
              <a:spcAft>
                <a:spcPts val="0"/>
              </a:spcAft>
              <a:buSzPts val="2200"/>
              <a:buFont typeface="Avenir"/>
              <a:buChar char="➔"/>
            </a:pPr>
            <a:r>
              <a:rPr lang="en-US" sz="2000">
                <a:latin typeface="Arial"/>
                <a:ea typeface="Arial"/>
                <a:cs typeface="Arial"/>
                <a:sym typeface="Arial"/>
              </a:rPr>
              <a:t>MS Excel </a:t>
            </a:r>
            <a:endParaRPr/>
          </a:p>
          <a:p>
            <a:pPr marL="609600" lvl="0" indent="-307022" algn="l" rtl="0">
              <a:lnSpc>
                <a:spcPct val="100000"/>
              </a:lnSpc>
              <a:spcBef>
                <a:spcPts val="1000"/>
              </a:spcBef>
              <a:spcAft>
                <a:spcPts val="0"/>
              </a:spcAft>
              <a:buSzPts val="2000"/>
              <a:buFont typeface="Avenir"/>
              <a:buNone/>
            </a:pPr>
            <a:endParaRPr sz="2000">
              <a:latin typeface="Arial"/>
              <a:ea typeface="Arial"/>
              <a:cs typeface="Arial"/>
              <a:sym typeface="Arial"/>
            </a:endParaRPr>
          </a:p>
        </p:txBody>
      </p:sp>
      <p:sp>
        <p:nvSpPr>
          <p:cNvPr id="295" name="Google Shape;295;g2cdebc45f94_0_30"/>
          <p:cNvSpPr txBox="1">
            <a:spLocks noGrp="1"/>
          </p:cNvSpPr>
          <p:nvPr>
            <p:ph type="body" idx="4294967295"/>
          </p:nvPr>
        </p:nvSpPr>
        <p:spPr>
          <a:xfrm>
            <a:off x="6819726" y="4809399"/>
            <a:ext cx="5062814" cy="12636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9C9C"/>
              </a:buClr>
              <a:buSzPts val="2200"/>
              <a:buNone/>
            </a:pPr>
            <a:r>
              <a:rPr lang="en-US" sz="2000" b="1">
                <a:latin typeface="Arial"/>
                <a:ea typeface="Arial"/>
                <a:cs typeface="Arial"/>
                <a:sym typeface="Arial"/>
              </a:rPr>
              <a:t>Elementos de la aplicación de la ACB</a:t>
            </a:r>
            <a:endParaRPr sz="2000">
              <a:latin typeface="Arial"/>
              <a:ea typeface="Arial"/>
              <a:cs typeface="Arial"/>
              <a:sym typeface="Arial"/>
            </a:endParaRPr>
          </a:p>
          <a:p>
            <a:pPr marL="457200" marR="0" lvl="0" indent="-368300" algn="l" rtl="0">
              <a:lnSpc>
                <a:spcPct val="100000"/>
              </a:lnSpc>
              <a:spcBef>
                <a:spcPts val="0"/>
              </a:spcBef>
              <a:spcAft>
                <a:spcPts val="0"/>
              </a:spcAft>
              <a:buSzPts val="2200"/>
              <a:buFont typeface="Avenir"/>
              <a:buChar char="●"/>
            </a:pPr>
            <a:r>
              <a:rPr lang="en-US" sz="2000">
                <a:latin typeface="Arial"/>
                <a:ea typeface="Arial"/>
                <a:cs typeface="Arial"/>
                <a:sym typeface="Arial"/>
              </a:rPr>
              <a:t>¿Cuáles son los elementos pertinentes?</a:t>
            </a:r>
            <a:endParaRPr sz="2000">
              <a:latin typeface="Arial"/>
              <a:ea typeface="Arial"/>
              <a:cs typeface="Arial"/>
              <a:sym typeface="Arial"/>
            </a:endParaRPr>
          </a:p>
          <a:p>
            <a:pPr marL="457200" marR="0" lvl="0" indent="-368300" algn="l" rtl="0">
              <a:lnSpc>
                <a:spcPct val="100000"/>
              </a:lnSpc>
              <a:spcBef>
                <a:spcPts val="0"/>
              </a:spcBef>
              <a:spcAft>
                <a:spcPts val="0"/>
              </a:spcAft>
              <a:buSzPts val="2200"/>
              <a:buFont typeface="Avenir"/>
              <a:buChar char="●"/>
            </a:pPr>
            <a:r>
              <a:rPr lang="en-US" sz="2000">
                <a:latin typeface="Arial"/>
                <a:ea typeface="Arial"/>
                <a:cs typeface="Arial"/>
                <a:sym typeface="Arial"/>
              </a:rPr>
              <a:t>¿Qué registros pueden verificarse?</a:t>
            </a:r>
            <a:endParaRPr sz="2000">
              <a:latin typeface="Arial"/>
              <a:ea typeface="Arial"/>
              <a:cs typeface="Arial"/>
              <a:sym typeface="Arial"/>
            </a:endParaRPr>
          </a:p>
        </p:txBody>
      </p:sp>
      <p:sp>
        <p:nvSpPr>
          <p:cNvPr id="296" name="Google Shape;296;g2cdebc45f94_0_30"/>
          <p:cNvSpPr txBox="1"/>
          <p:nvPr/>
        </p:nvSpPr>
        <p:spPr>
          <a:xfrm>
            <a:off x="489957" y="434881"/>
            <a:ext cx="4791519" cy="700139"/>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300"/>
              </a:spcBef>
              <a:spcAft>
                <a:spcPts val="300"/>
              </a:spcAft>
              <a:buClr>
                <a:srgbClr val="000000"/>
              </a:buClr>
              <a:buSzPts val="2378"/>
              <a:buFont typeface="Arial"/>
              <a:buNone/>
            </a:pPr>
            <a:r>
              <a:rPr lang="en-US" sz="2400" b="1" i="0" u="none" strike="noStrike" cap="none">
                <a:solidFill>
                  <a:schemeClr val="dk1"/>
                </a:solidFill>
                <a:latin typeface="Arial"/>
                <a:ea typeface="Arial"/>
                <a:cs typeface="Arial"/>
                <a:sym typeface="Arial"/>
              </a:rPr>
              <a:t>¿Cómo de preparado estás?</a:t>
            </a:r>
            <a:endParaRPr sz="2400" b="1" i="0" u="none" strike="noStrike" cap="none">
              <a:solidFill>
                <a:schemeClr val="dk1"/>
              </a:solidFill>
              <a:latin typeface="Arial"/>
              <a:ea typeface="Arial"/>
              <a:cs typeface="Arial"/>
              <a:sym typeface="Arial"/>
            </a:endParaRPr>
          </a:p>
        </p:txBody>
      </p:sp>
      <p:grpSp>
        <p:nvGrpSpPr>
          <p:cNvPr id="297" name="Google Shape;297;g2cdebc45f94_0_30"/>
          <p:cNvGrpSpPr/>
          <p:nvPr/>
        </p:nvGrpSpPr>
        <p:grpSpPr>
          <a:xfrm>
            <a:off x="8036906" y="798245"/>
            <a:ext cx="3885174" cy="3298866"/>
            <a:chOff x="4680883" y="721551"/>
            <a:chExt cx="4839719" cy="4464231"/>
          </a:xfrm>
        </p:grpSpPr>
        <p:pic>
          <p:nvPicPr>
            <p:cNvPr id="298" name="Google Shape;298;g2cdebc45f94_0_30"/>
            <p:cNvPicPr preferRelativeResize="0"/>
            <p:nvPr/>
          </p:nvPicPr>
          <p:blipFill rotWithShape="1">
            <a:blip r:embed="rId3">
              <a:alphaModFix/>
            </a:blip>
            <a:srcRect l="5817" t="18824" r="51870"/>
            <a:stretch/>
          </p:blipFill>
          <p:spPr>
            <a:xfrm rot="-820399">
              <a:off x="4944400" y="2145950"/>
              <a:ext cx="1790975" cy="2444276"/>
            </a:xfrm>
            <a:prstGeom prst="rect">
              <a:avLst/>
            </a:prstGeom>
            <a:noFill/>
            <a:ln>
              <a:noFill/>
            </a:ln>
            <a:effectLst>
              <a:outerShdw blurRad="214313" dist="200025" dir="4440000" algn="bl" rotWithShape="0">
                <a:srgbClr val="000000">
                  <a:alpha val="5490"/>
                </a:srgbClr>
              </a:outerShdw>
            </a:effectLst>
          </p:spPr>
        </p:pic>
        <p:pic>
          <p:nvPicPr>
            <p:cNvPr id="299" name="Google Shape;299;g2cdebc45f94_0_30"/>
            <p:cNvPicPr preferRelativeResize="0"/>
            <p:nvPr/>
          </p:nvPicPr>
          <p:blipFill rotWithShape="1">
            <a:blip r:embed="rId4">
              <a:alphaModFix/>
            </a:blip>
            <a:srcRect t="30843" r="18079"/>
            <a:stretch/>
          </p:blipFill>
          <p:spPr>
            <a:xfrm rot="1664792">
              <a:off x="6310428" y="2037164"/>
              <a:ext cx="2748571" cy="2661840"/>
            </a:xfrm>
            <a:prstGeom prst="rect">
              <a:avLst/>
            </a:prstGeom>
            <a:noFill/>
            <a:ln>
              <a:noFill/>
            </a:ln>
            <a:effectLst>
              <a:outerShdw blurRad="214313" dist="200025" dir="4440000" algn="bl" rotWithShape="0">
                <a:srgbClr val="000000">
                  <a:alpha val="5490"/>
                </a:srgbClr>
              </a:outerShdw>
            </a:effectLst>
          </p:spPr>
        </p:pic>
        <p:pic>
          <p:nvPicPr>
            <p:cNvPr id="300" name="Google Shape;300;g2cdebc45f94_0_30"/>
            <p:cNvPicPr preferRelativeResize="0"/>
            <p:nvPr/>
          </p:nvPicPr>
          <p:blipFill rotWithShape="1">
            <a:blip r:embed="rId5">
              <a:alphaModFix/>
            </a:blip>
            <a:srcRect t="2036" b="12023"/>
            <a:stretch/>
          </p:blipFill>
          <p:spPr>
            <a:xfrm rot="571232">
              <a:off x="5524613" y="918675"/>
              <a:ext cx="2518774" cy="1623450"/>
            </a:xfrm>
            <a:prstGeom prst="rect">
              <a:avLst/>
            </a:prstGeom>
            <a:noFill/>
            <a:ln>
              <a:noFill/>
            </a:ln>
            <a:effectLst>
              <a:outerShdw blurRad="214313" dist="200025" dir="4440000" algn="bl" rotWithShape="0">
                <a:srgbClr val="000000">
                  <a:alpha val="5490"/>
                </a:srgbClr>
              </a:outerShdw>
            </a:effectLst>
          </p:spPr>
        </p:pic>
      </p:grpSp>
      <p:sp>
        <p:nvSpPr>
          <p:cNvPr id="2" name="Footer Placeholder 1">
            <a:extLst>
              <a:ext uri="{FF2B5EF4-FFF2-40B4-BE49-F238E27FC236}">
                <a16:creationId xmlns:a16="http://schemas.microsoft.com/office/drawing/2014/main" id="{6134F09B-9CD2-E6DD-7789-1C4E4E1700C9}"/>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8"/>
          <p:cNvSpPr txBox="1"/>
          <p:nvPr/>
        </p:nvSpPr>
        <p:spPr>
          <a:xfrm>
            <a:off x="460375" y="372698"/>
            <a:ext cx="3113903" cy="759032"/>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800"/>
              <a:buFont typeface="Arial"/>
              <a:buNone/>
            </a:pPr>
            <a:r>
              <a:rPr lang="en-US" sz="2800" b="1" i="0" u="none" strike="noStrike" cap="none">
                <a:solidFill>
                  <a:srgbClr val="000000"/>
                </a:solidFill>
                <a:latin typeface="Arial"/>
                <a:ea typeface="Arial"/>
                <a:cs typeface="Arial"/>
                <a:sym typeface="Arial"/>
              </a:rPr>
              <a:t>Ejercicio</a:t>
            </a:r>
            <a:endParaRPr sz="2800" b="1" i="0" u="none" strike="noStrike" cap="none">
              <a:solidFill>
                <a:srgbClr val="000000"/>
              </a:solidFill>
              <a:latin typeface="Arial"/>
              <a:ea typeface="Arial"/>
              <a:cs typeface="Arial"/>
              <a:sym typeface="Arial"/>
            </a:endParaRPr>
          </a:p>
        </p:txBody>
      </p:sp>
      <p:sp>
        <p:nvSpPr>
          <p:cNvPr id="307" name="Google Shape;307;p48"/>
          <p:cNvSpPr txBox="1"/>
          <p:nvPr/>
        </p:nvSpPr>
        <p:spPr>
          <a:xfrm>
            <a:off x="374650" y="3351781"/>
            <a:ext cx="7912100" cy="3222095"/>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4000"/>
              <a:buFont typeface="Calibri"/>
              <a:buNone/>
            </a:pPr>
            <a:r>
              <a:rPr lang="en-US" sz="1900" b="0" i="0" u="none" strike="noStrike" cap="none">
                <a:solidFill>
                  <a:srgbClr val="000000"/>
                </a:solidFill>
                <a:latin typeface="Arial"/>
                <a:ea typeface="Arial"/>
                <a:cs typeface="Arial"/>
                <a:sym typeface="Arial"/>
              </a:rPr>
              <a:t>Durante una auditoría de la CH ficticia "Super Bamboo Inc.", se observa la siguiente situación:</a:t>
            </a:r>
            <a:endParaRPr sz="19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0"/>
              <a:buFont typeface="Calibri"/>
              <a:buNone/>
            </a:pPr>
            <a:r>
              <a:rPr lang="en-US" sz="1900" b="0" i="0" u="none" strike="noStrike" cap="none">
                <a:solidFill>
                  <a:srgbClr val="000000"/>
                </a:solidFill>
                <a:latin typeface="Arial"/>
                <a:ea typeface="Arial"/>
                <a:cs typeface="Arial"/>
                <a:sym typeface="Arial"/>
              </a:rPr>
              <a:t>La empresa tiene 90 trabajadores en la planta de producción y 10 en administración y ventas.</a:t>
            </a:r>
            <a:endParaRPr sz="19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000"/>
              <a:buFont typeface="Calibri"/>
              <a:buNone/>
            </a:pPr>
            <a:endParaRPr sz="1900" b="0" i="0" u="none" strike="noStrike" cap="none">
              <a:solidFill>
                <a:srgbClr val="000000"/>
              </a:solidFill>
              <a:latin typeface="Arial"/>
              <a:ea typeface="Arial"/>
              <a:cs typeface="Arial"/>
              <a:sym typeface="Arial"/>
            </a:endParaRPr>
          </a:p>
          <a:p>
            <a:pPr marL="342900" marR="0" lvl="0" indent="-311150" algn="l" rtl="0">
              <a:lnSpc>
                <a:spcPct val="100000"/>
              </a:lnSpc>
              <a:spcBef>
                <a:spcPts val="0"/>
              </a:spcBef>
              <a:spcAft>
                <a:spcPts val="0"/>
              </a:spcAft>
              <a:buClr>
                <a:schemeClr val="dk1"/>
              </a:buClr>
              <a:buSzPts val="3500"/>
              <a:buFont typeface="Calibri"/>
              <a:buChar char="-"/>
            </a:pPr>
            <a:r>
              <a:rPr lang="en-US" sz="1900" b="0" i="0" u="none" strike="noStrike" cap="none">
                <a:solidFill>
                  <a:srgbClr val="000000"/>
                </a:solidFill>
                <a:latin typeface="Arial"/>
                <a:ea typeface="Arial"/>
                <a:cs typeface="Arial"/>
                <a:sym typeface="Arial"/>
              </a:rPr>
              <a:t>30 trabajadores de la planta de producción son nacionales de un país vecino.</a:t>
            </a:r>
            <a:endParaRPr sz="1900" b="0" i="0" u="none" strike="noStrike" cap="none">
              <a:solidFill>
                <a:srgbClr val="000000"/>
              </a:solidFill>
              <a:latin typeface="Arial"/>
              <a:ea typeface="Arial"/>
              <a:cs typeface="Arial"/>
              <a:sym typeface="Arial"/>
            </a:endParaRPr>
          </a:p>
          <a:p>
            <a:pPr marL="342900" marR="0" lvl="0" indent="-311150" algn="l" rtl="0">
              <a:lnSpc>
                <a:spcPct val="100000"/>
              </a:lnSpc>
              <a:spcBef>
                <a:spcPts val="0"/>
              </a:spcBef>
              <a:spcAft>
                <a:spcPts val="0"/>
              </a:spcAft>
              <a:buClr>
                <a:srgbClr val="000000"/>
              </a:buClr>
              <a:buSzPts val="3500"/>
              <a:buFont typeface="Calibri"/>
              <a:buChar char="-"/>
            </a:pPr>
            <a:r>
              <a:rPr lang="en-US" sz="1900" b="0" i="0" u="none" strike="noStrike" cap="none">
                <a:solidFill>
                  <a:srgbClr val="000000"/>
                </a:solidFill>
                <a:latin typeface="Arial"/>
                <a:ea typeface="Arial"/>
                <a:cs typeface="Arial"/>
                <a:sym typeface="Arial"/>
              </a:rPr>
              <a:t>La empresa trabaja en dos turnos, de 5:00 a 14:00 y de 14:00 a 23:00.</a:t>
            </a:r>
            <a:endParaRPr sz="1900" b="0" i="0" u="none" strike="noStrike" cap="none">
              <a:solidFill>
                <a:srgbClr val="000000"/>
              </a:solidFill>
              <a:latin typeface="Arial"/>
              <a:ea typeface="Arial"/>
              <a:cs typeface="Arial"/>
              <a:sym typeface="Arial"/>
            </a:endParaRPr>
          </a:p>
          <a:p>
            <a:pPr marL="342900" marR="0" lvl="0" indent="-311150" algn="l" rtl="0">
              <a:lnSpc>
                <a:spcPct val="100000"/>
              </a:lnSpc>
              <a:spcBef>
                <a:spcPts val="0"/>
              </a:spcBef>
              <a:spcAft>
                <a:spcPts val="0"/>
              </a:spcAft>
              <a:buClr>
                <a:srgbClr val="000000"/>
              </a:buClr>
              <a:buSzPts val="3500"/>
              <a:buFont typeface="Calibri"/>
              <a:buChar char="-"/>
            </a:pPr>
            <a:r>
              <a:rPr lang="en-US" sz="1900" b="0" i="0" u="none" strike="noStrike" cap="none">
                <a:solidFill>
                  <a:srgbClr val="000000"/>
                </a:solidFill>
                <a:latin typeface="Arial"/>
                <a:ea typeface="Arial"/>
                <a:cs typeface="Arial"/>
                <a:sym typeface="Arial"/>
              </a:rPr>
              <a:t>La empresa tiene un compromiso con un sindicato local y hay un convenio colectivo firmado.</a:t>
            </a:r>
            <a:endParaRPr sz="1900" b="0" i="0" u="none" strike="noStrike" cap="none">
              <a:solidFill>
                <a:srgbClr val="000000"/>
              </a:solidFill>
              <a:latin typeface="Arial"/>
              <a:ea typeface="Arial"/>
              <a:cs typeface="Arial"/>
              <a:sym typeface="Arial"/>
            </a:endParaRPr>
          </a:p>
          <a:p>
            <a:pPr marL="342900" marR="0" lvl="0" indent="-311150" algn="l" rtl="0">
              <a:lnSpc>
                <a:spcPct val="100000"/>
              </a:lnSpc>
              <a:spcBef>
                <a:spcPts val="0"/>
              </a:spcBef>
              <a:spcAft>
                <a:spcPts val="0"/>
              </a:spcAft>
              <a:buClr>
                <a:srgbClr val="000000"/>
              </a:buClr>
              <a:buSzPts val="3500"/>
              <a:buFont typeface="Calibri"/>
              <a:buChar char="-"/>
            </a:pPr>
            <a:r>
              <a:rPr lang="en-US" sz="1900" b="0" i="0" u="none" strike="noStrike" cap="none">
                <a:solidFill>
                  <a:srgbClr val="000000"/>
                </a:solidFill>
                <a:latin typeface="Arial"/>
                <a:ea typeface="Arial"/>
                <a:cs typeface="Arial"/>
                <a:sym typeface="Arial"/>
              </a:rPr>
              <a:t>En la empresa hay dos representantes electos de los trabajadores.</a:t>
            </a:r>
            <a:endParaRPr sz="1900" b="0" i="0" u="none" strike="noStrike" cap="none">
              <a:solidFill>
                <a:srgbClr val="000000"/>
              </a:solidFill>
              <a:latin typeface="Arial"/>
              <a:ea typeface="Arial"/>
              <a:cs typeface="Arial"/>
              <a:sym typeface="Arial"/>
            </a:endParaRPr>
          </a:p>
          <a:p>
            <a:pPr marL="342900" marR="0" lvl="0" indent="-311150" algn="l" rtl="0">
              <a:lnSpc>
                <a:spcPct val="100000"/>
              </a:lnSpc>
              <a:spcBef>
                <a:spcPts val="0"/>
              </a:spcBef>
              <a:spcAft>
                <a:spcPts val="0"/>
              </a:spcAft>
              <a:buClr>
                <a:srgbClr val="000000"/>
              </a:buClr>
              <a:buSzPts val="3500"/>
              <a:buFont typeface="Calibri"/>
              <a:buChar char="-"/>
            </a:pPr>
            <a:r>
              <a:rPr lang="en-US" sz="1900" b="0" i="0" u="none" strike="noStrike" cap="none">
                <a:solidFill>
                  <a:srgbClr val="000000"/>
                </a:solidFill>
                <a:latin typeface="Arial"/>
                <a:ea typeface="Arial"/>
                <a:cs typeface="Arial"/>
                <a:sym typeface="Arial"/>
              </a:rPr>
              <a:t>En la autoevaluación, la empresa indica que el convenio colectivo firmado tiene cuatro años de antigüedad.</a:t>
            </a:r>
            <a:endParaRPr sz="1900" b="0" i="0" u="none" strike="noStrike" cap="none">
              <a:solidFill>
                <a:srgbClr val="000000"/>
              </a:solidFill>
              <a:latin typeface="Arial"/>
              <a:ea typeface="Arial"/>
              <a:cs typeface="Arial"/>
              <a:sym typeface="Arial"/>
            </a:endParaRPr>
          </a:p>
        </p:txBody>
      </p:sp>
      <p:sp>
        <p:nvSpPr>
          <p:cNvPr id="308" name="Google Shape;308;p48"/>
          <p:cNvSpPr txBox="1"/>
          <p:nvPr/>
        </p:nvSpPr>
        <p:spPr>
          <a:xfrm>
            <a:off x="8286750" y="1032933"/>
            <a:ext cx="3629025" cy="3139321"/>
          </a:xfrm>
          <a:prstGeom prst="rect">
            <a:avLst/>
          </a:prstGeom>
          <a:solidFill>
            <a:srgbClr val="D8D8D8"/>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dk1"/>
                </a:solidFill>
                <a:latin typeface="Arial"/>
                <a:ea typeface="Arial"/>
                <a:cs typeface="Arial"/>
                <a:sym typeface="Arial"/>
              </a:rPr>
              <a:t>Q1. </a:t>
            </a:r>
            <a:br>
              <a:rPr lang="en-US" sz="1800" b="1" i="0" u="none" strike="noStrike" cap="none">
                <a:solidFill>
                  <a:schemeClr val="dk1"/>
                </a:solidFill>
                <a:latin typeface="Arial"/>
                <a:ea typeface="Arial"/>
                <a:cs typeface="Arial"/>
                <a:sym typeface="Arial"/>
              </a:rPr>
            </a:br>
            <a:r>
              <a:rPr lang="en-US" sz="1800" b="0" i="0" u="none" strike="noStrike" cap="none">
                <a:solidFill>
                  <a:schemeClr val="dk1"/>
                </a:solidFill>
                <a:latin typeface="Arial"/>
                <a:ea typeface="Arial"/>
                <a:cs typeface="Arial"/>
                <a:sym typeface="Arial"/>
              </a:rPr>
              <a:t>¿Qué riesgos puede identificar en esta empresa?</a:t>
            </a:r>
            <a:endParaRPr/>
          </a:p>
          <a:p>
            <a:pPr marL="469900" marR="0" lvl="0" indent="-35560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1800" b="1" i="0" u="none" strike="noStrike" cap="none">
                <a:solidFill>
                  <a:schemeClr val="dk1"/>
                </a:solidFill>
                <a:latin typeface="Arial"/>
                <a:ea typeface="Arial"/>
                <a:cs typeface="Arial"/>
                <a:sym typeface="Arial"/>
              </a:rPr>
              <a:t>Q2. </a:t>
            </a:r>
            <a:br>
              <a:rPr lang="en-US" sz="1800" b="1" i="0" u="none" strike="noStrike" cap="none">
                <a:solidFill>
                  <a:schemeClr val="dk1"/>
                </a:solidFill>
                <a:latin typeface="Arial"/>
                <a:ea typeface="Arial"/>
                <a:cs typeface="Arial"/>
                <a:sym typeface="Arial"/>
              </a:rPr>
            </a:br>
            <a:r>
              <a:rPr lang="en-US" sz="1800" b="0" i="0" u="none" strike="noStrike" cap="none">
                <a:solidFill>
                  <a:schemeClr val="dk1"/>
                </a:solidFill>
                <a:latin typeface="Arial"/>
                <a:ea typeface="Arial"/>
                <a:cs typeface="Arial"/>
                <a:sym typeface="Arial"/>
              </a:rPr>
              <a:t>¿A quién tendría que tener en cuenta para las entrevistas?</a:t>
            </a:r>
            <a:endParaRPr/>
          </a:p>
          <a:p>
            <a:pPr marL="1371600" marR="0" lvl="0" indent="-125730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1800" b="1" i="0" u="none" strike="noStrike" cap="none">
                <a:solidFill>
                  <a:schemeClr val="dk1"/>
                </a:solidFill>
                <a:latin typeface="Arial"/>
                <a:ea typeface="Arial"/>
                <a:cs typeface="Arial"/>
                <a:sym typeface="Arial"/>
              </a:rPr>
              <a:t>Q3. </a:t>
            </a:r>
            <a:br>
              <a:rPr lang="en-US" sz="1800" b="1" i="0" u="none" strike="noStrike" cap="none">
                <a:solidFill>
                  <a:schemeClr val="dk1"/>
                </a:solidFill>
                <a:latin typeface="Arial"/>
                <a:ea typeface="Arial"/>
                <a:cs typeface="Arial"/>
                <a:sym typeface="Arial"/>
              </a:rPr>
            </a:br>
            <a:r>
              <a:rPr lang="en-US" sz="1800" b="0" i="0" u="none" strike="noStrike" cap="none">
                <a:solidFill>
                  <a:schemeClr val="dk1"/>
                </a:solidFill>
                <a:latin typeface="Arial"/>
                <a:ea typeface="Arial"/>
                <a:cs typeface="Arial"/>
                <a:sym typeface="Arial"/>
              </a:rPr>
              <a:t>¿Qué necesitaría estudiar de antemano?</a:t>
            </a:r>
            <a:endParaRPr/>
          </a:p>
        </p:txBody>
      </p:sp>
      <p:sp>
        <p:nvSpPr>
          <p:cNvPr id="2" name="Footer Placeholder 1">
            <a:extLst>
              <a:ext uri="{FF2B5EF4-FFF2-40B4-BE49-F238E27FC236}">
                <a16:creationId xmlns:a16="http://schemas.microsoft.com/office/drawing/2014/main" id="{88D21996-E702-0A98-628F-24E859E38C6D}"/>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49"/>
          <p:cNvSpPr txBox="1"/>
          <p:nvPr/>
        </p:nvSpPr>
        <p:spPr>
          <a:xfrm>
            <a:off x="818749" y="815081"/>
            <a:ext cx="3113903" cy="759032"/>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Arial"/>
              <a:buNone/>
            </a:pPr>
            <a:r>
              <a:rPr lang="en-US" sz="4000" b="1" i="0" u="none" strike="noStrike" cap="none">
                <a:solidFill>
                  <a:srgbClr val="000000"/>
                </a:solidFill>
                <a:latin typeface="Arial"/>
                <a:ea typeface="Arial"/>
                <a:cs typeface="Arial"/>
                <a:sym typeface="Arial"/>
              </a:rPr>
              <a:t>Módulo 3.2</a:t>
            </a:r>
            <a:endParaRPr sz="4000" b="1" i="0" u="none" strike="noStrike" cap="none">
              <a:solidFill>
                <a:srgbClr val="000000"/>
              </a:solidFill>
              <a:latin typeface="Arial"/>
              <a:ea typeface="Arial"/>
              <a:cs typeface="Arial"/>
              <a:sym typeface="Arial"/>
            </a:endParaRPr>
          </a:p>
        </p:txBody>
      </p:sp>
      <p:sp>
        <p:nvSpPr>
          <p:cNvPr id="315" name="Google Shape;315;p49"/>
          <p:cNvSpPr txBox="1"/>
          <p:nvPr/>
        </p:nvSpPr>
        <p:spPr>
          <a:xfrm>
            <a:off x="1038225" y="1754188"/>
            <a:ext cx="9329738" cy="756179"/>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3200" b="0" i="0" u="none" strike="noStrike" cap="none">
                <a:solidFill>
                  <a:srgbClr val="000000"/>
                </a:solidFill>
                <a:latin typeface="Arial"/>
                <a:ea typeface="Arial"/>
                <a:cs typeface="Arial"/>
                <a:sym typeface="Arial"/>
              </a:rPr>
              <a:t>Pruebas objetivas y triangulación</a:t>
            </a:r>
            <a:endParaRPr sz="3200" b="0"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4C67EDF7-FB39-242A-42A5-C713247AD72D}"/>
              </a:ext>
            </a:extLst>
          </p:cNvPr>
          <p:cNvSpPr>
            <a:spLocks noGrp="1"/>
          </p:cNvSpPr>
          <p:nvPr>
            <p:ph type="ftr" idx="11"/>
          </p:nvPr>
        </p:nvSpPr>
        <p:spPr/>
        <p:txBody>
          <a:bodyPr/>
          <a:lstStyle/>
          <a:p>
            <a:r>
              <a:rPr lang="en-US"/>
              <a:t>8.3.FSC-CLR-Training_Main-Course_Module-3_V1-0_ ES</a:t>
            </a:r>
          </a:p>
        </p:txBody>
      </p:sp>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3846</Words>
  <Application>Microsoft Office PowerPoint</Application>
  <PresentationFormat>Widescreen</PresentationFormat>
  <Paragraphs>320</Paragraphs>
  <Slides>24</Slides>
  <Notes>24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24</vt:i4>
      </vt:variant>
    </vt:vector>
  </HeadingPairs>
  <TitlesOfParts>
    <vt:vector size="32" baseType="lpstr">
      <vt:lpstr>Roboto Medium</vt:lpstr>
      <vt:lpstr>Arial</vt:lpstr>
      <vt:lpstr>Arial Black</vt:lpstr>
      <vt:lpstr>Avenir</vt:lpstr>
      <vt:lpstr>Montserrat</vt:lpstr>
      <vt:lpstr>Calibri</vt:lpstr>
      <vt:lpstr>1_Office Theme</vt:lpstr>
      <vt:lpstr>Office Theme</vt:lpstr>
      <vt:lpstr>Formación de auditores sobre los Requisitos Laborales (RLF) de FSC CoC</vt:lpstr>
      <vt:lpstr>Este módulo proporciona orientación y mejores prácticas sobre auditoría social en relación con la auditoría de los RLF FSC.   El módulo abarca 3 secciones clave:  3.1 - Planificación de la auditoría 3.2 - Pruebas objetivas y triangulación 3.3 - Técnicas de entrevista</vt:lpstr>
      <vt:lpstr>PowerPoint Presentation</vt:lpstr>
      <vt:lpstr>Objetivos de este módulo</vt:lpstr>
      <vt:lpstr>PowerPoint Presentation</vt:lpstr>
      <vt:lpstr>PowerPoint Presentation</vt:lpstr>
      <vt:lpstr>PowerPoint Presentation</vt:lpstr>
      <vt:lpstr>PowerPoint Presentation</vt:lpstr>
      <vt:lpstr>PowerPoint Presentation</vt:lpstr>
      <vt:lpstr>Objetivos de este módulo</vt:lpstr>
      <vt:lpstr>PowerPoint Presentation</vt:lpstr>
      <vt:lpstr>PowerPoint Presentation</vt:lpstr>
      <vt:lpstr>PowerPoint Presentation</vt:lpstr>
      <vt:lpstr>Ejercicio</vt:lpstr>
      <vt:lpstr>Ejercicio</vt:lpstr>
      <vt:lpstr>PowerPoint Presentation</vt:lpstr>
      <vt:lpstr>Objetivos de este módulo</vt:lpstr>
      <vt:lpstr>PowerPoint Presentation</vt:lpstr>
      <vt:lpstr>Debates a partir del material de prelectura</vt:lpstr>
      <vt:lpstr>Debates a partir del material de prelectura</vt:lpstr>
      <vt:lpstr>PowerPoint Presentation</vt:lpstr>
      <vt:lpstr>Flujo de entrevistas Buenas prácticas</vt:lpstr>
      <vt:lpstr>Ejercicio</vt:lpstr>
      <vt:lpstr>Fin del módulo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modified xsi:type="dcterms:W3CDTF">2025-06-20T11:27:23Z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1100400.00000000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