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9"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12192000" cy="6858000"/>
  <p:notesSz cx="6858000" cy="9144000"/>
  <p:embeddedFontLst>
    <p:embeddedFont>
      <p:font typeface="Arial Black" panose="020B0A04020102020204" pitchFamily="34" charset="0"/>
      <p:regular r:id="rId32"/>
      <p:bold r:id="rId33"/>
    </p:embeddedFont>
    <p:embeddedFont>
      <p:font typeface="Montserrat" panose="00000500000000000000" pitchFamily="2"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0" roundtripDataSignature="AMtx7mg/+Qmv0UcMUaLpUpa8iS3Y9sWxA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11F8482-20B7-49AF-93AB-C9A04F7006BE}" v="1" dt="2025-06-20T15:02:39.585"/>
  </p1510:revLst>
</p1510:revInfo>
</file>

<file path=ppt/tableStyles.xml><?xml version="1.0" encoding="utf-8"?>
<a:tblStyleLst xmlns:a="http://schemas.openxmlformats.org/drawingml/2006/main" def="{060BA070-FA67-4AAE-8547-234AB3157A9D}">
  <a:tblStyle styleId="{060BA070-FA67-4AAE-8547-234AB3157A9D}"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4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font" Target="fonts/font3.fntdata"/><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1.fntdata"/><Relationship Id="rId37" Type="http://schemas.openxmlformats.org/officeDocument/2006/relationships/font" Target="fonts/font6.fntdata"/><Relationship Id="rId40" Type="http://customschemas.google.com/relationships/presentationmetadata" Target="metadata"/><Relationship Id="rId45"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5.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font" Target="fonts/font4.fntdata"/><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2.fntdata"/><Relationship Id="rId46"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y White" userId="a1817587-c932-4657-96c7-0eb1c9f81ac9" providerId="ADAL" clId="{611F8482-20B7-49AF-93AB-C9A04F7006BE}"/>
    <pc:docChg chg="custSel modSld">
      <pc:chgData name="Emily White" userId="a1817587-c932-4657-96c7-0eb1c9f81ac9" providerId="ADAL" clId="{611F8482-20B7-49AF-93AB-C9A04F7006BE}" dt="2025-06-20T15:03:08.873" v="4" actId="1076"/>
      <pc:docMkLst>
        <pc:docMk/>
      </pc:docMkLst>
      <pc:sldChg chg="modSp mod">
        <pc:chgData name="Emily White" userId="a1817587-c932-4657-96c7-0eb1c9f81ac9" providerId="ADAL" clId="{611F8482-20B7-49AF-93AB-C9A04F7006BE}" dt="2025-06-20T15:03:08.873" v="4" actId="1076"/>
        <pc:sldMkLst>
          <pc:docMk/>
          <pc:sldMk cId="0" sldId="261"/>
        </pc:sldMkLst>
        <pc:spChg chg="mod">
          <ac:chgData name="Emily White" userId="a1817587-c932-4657-96c7-0eb1c9f81ac9" providerId="ADAL" clId="{611F8482-20B7-49AF-93AB-C9A04F7006BE}" dt="2025-06-20T15:02:58.240" v="1" actId="1076"/>
          <ac:spMkLst>
            <pc:docMk/>
            <pc:sldMk cId="0" sldId="261"/>
            <ac:spMk id="283" creationId="{00000000-0000-0000-0000-000000000000}"/>
          </ac:spMkLst>
        </pc:spChg>
        <pc:spChg chg="mod">
          <ac:chgData name="Emily White" userId="a1817587-c932-4657-96c7-0eb1c9f81ac9" providerId="ADAL" clId="{611F8482-20B7-49AF-93AB-C9A04F7006BE}" dt="2025-06-20T15:03:08.873" v="4" actId="1076"/>
          <ac:spMkLst>
            <pc:docMk/>
            <pc:sldMk cId="0" sldId="261"/>
            <ac:spMk id="285" creationId="{00000000-0000-0000-0000-000000000000}"/>
          </ac:spMkLst>
        </pc:spChg>
        <pc:spChg chg="mod">
          <ac:chgData name="Emily White" userId="a1817587-c932-4657-96c7-0eb1c9f81ac9" providerId="ADAL" clId="{611F8482-20B7-49AF-93AB-C9A04F7006BE}" dt="2025-06-20T15:03:04.504" v="3" actId="1076"/>
          <ac:spMkLst>
            <pc:docMk/>
            <pc:sldMk cId="0" sldId="261"/>
            <ac:spMk id="286" creationId="{00000000-0000-0000-0000-000000000000}"/>
          </ac:spMkLst>
        </pc:spChg>
      </pc:sldChg>
      <pc:sldChg chg="modSp mod">
        <pc:chgData name="Emily White" userId="a1817587-c932-4657-96c7-0eb1c9f81ac9" providerId="ADAL" clId="{611F8482-20B7-49AF-93AB-C9A04F7006BE}" dt="2025-06-20T15:02:39.679" v="0" actId="27636"/>
        <pc:sldMkLst>
          <pc:docMk/>
          <pc:sldMk cId="0" sldId="271"/>
        </pc:sldMkLst>
        <pc:spChg chg="mod">
          <ac:chgData name="Emily White" userId="a1817587-c932-4657-96c7-0eb1c9f81ac9" providerId="ADAL" clId="{611F8482-20B7-49AF-93AB-C9A04F7006BE}" dt="2025-06-20T15:02:39.679" v="0" actId="27636"/>
          <ac:spMkLst>
            <pc:docMk/>
            <pc:sldMk cId="0" sldId="271"/>
            <ac:spMk id="37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ilo.org/wcmsp5/groups/public/---ed_norm/---declaration/documents/publication/wcms_182096.pdf"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ankerresearchinstitute.org/working-papers/gender-pay-gaps-feb24?utm_source=Global+Living+Wage+Coalition&amp;utm_campaign=d20de2070a-EMAIL_CAMPAIGN_2024_04_25_09_49&amp;utm_medium=email&amp;utm_term=0_-d20de2070a-%5BLIST_EMAIL_ID%5D"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ilo.org/dyn/normlex/es/f?p=NORMLEXPUB:12100:0::NO::P12100_ILO_CODE:C087"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s://www.ilo.org/dyn/normlex/es/f?p=1000:12100:0::NO::P12100_ILO_CODE:C098" TargetMode="Externa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ilo.org/dyn/normlex/es/f?p=NORMLEXPUB:12100:0::NO::P12100_INSTRUMENT_ID:312299"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bing.com/ck/a?!&amp;&amp;p=2ced377990f5780d21b974ffbea274aea1b9d418a5a420709362fc0289e287d5JmltdHM9MTc0NDU4ODgwMA&amp;ptn=3&amp;ver=2&amp;hsh=4&amp;fclid=36065ab2-963e-699b-0339-4fb697b568a1&amp;psq=www.ilo.org%2fipecinfo%2fproduct%2fdownload.do%3ftype%3ddocument%26id%3d30215.&amp;u=a1aHR0cHM6Ly93ZWJhcHBzLmlsby5vcmcvaXBlY2luZm8vcHJvZHVjdC9kb3dubG9hZC5kbz90eXBlPWRvY3VtZW50JmlkPTMwMjk2&amp;ntb=1"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1" name="Google Shape;241;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3" name="Google Shape;313;p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800"/>
              </a:spcBef>
              <a:spcAft>
                <a:spcPts val="0"/>
              </a:spcAft>
              <a:buNone/>
            </a:pPr>
            <a:r>
              <a:rPr lang="en-US">
                <a:solidFill>
                  <a:srgbClr val="2F5496"/>
                </a:solidFill>
                <a:latin typeface="Arial"/>
                <a:ea typeface="Arial"/>
                <a:cs typeface="Arial"/>
                <a:sym typeface="Arial"/>
              </a:rPr>
              <a:t>Diapositive 10</a:t>
            </a:r>
            <a:endParaRPr>
              <a:solidFill>
                <a:srgbClr val="2F5496"/>
              </a:solidFill>
              <a:latin typeface="Arial"/>
              <a:ea typeface="Arial"/>
              <a:cs typeface="Arial"/>
              <a:sym typeface="Arial"/>
            </a:endParaRPr>
          </a:p>
          <a:p>
            <a:pPr marL="0" lvl="0" indent="0" algn="l" rtl="0">
              <a:lnSpc>
                <a:spcPct val="107916"/>
              </a:lnSpc>
              <a:spcBef>
                <a:spcPts val="400"/>
              </a:spcBef>
              <a:spcAft>
                <a:spcPts val="0"/>
              </a:spcAft>
              <a:buNone/>
            </a:pPr>
            <a:r>
              <a:rPr lang="en-US" sz="1100">
                <a:latin typeface="Arial"/>
                <a:ea typeface="Arial"/>
                <a:cs typeface="Arial"/>
                <a:sym typeface="Arial"/>
              </a:rPr>
              <a:t>Super Bamboo Inc. n'est pas une entreprise réelle. Elle a été créée pour les besoins de ce cours. </a:t>
            </a:r>
            <a:endParaRPr sz="1100">
              <a:latin typeface="Arial"/>
              <a:ea typeface="Arial"/>
              <a:cs typeface="Arial"/>
              <a:sym typeface="Arial"/>
            </a:endParaRPr>
          </a:p>
          <a:p>
            <a:pPr marL="0" lvl="0" indent="0" algn="l" rtl="0">
              <a:lnSpc>
                <a:spcPct val="107916"/>
              </a:lnSpc>
              <a:spcBef>
                <a:spcPts val="0"/>
              </a:spcBef>
              <a:spcAft>
                <a:spcPts val="0"/>
              </a:spcAft>
              <a:buNone/>
            </a:pPr>
            <a:r>
              <a:rPr lang="en-US" sz="1100">
                <a:latin typeface="Arial"/>
                <a:ea typeface="Arial"/>
                <a:cs typeface="Arial"/>
                <a:sym typeface="Arial"/>
              </a:rPr>
              <a:t>L’attention devrait porter sur ces sujets :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Équipes de nuit</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La politique de l'entreprise interdit de manière flagrante les personnes de moins de 18 ans.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FSC interdit aux moins de 15 ans</a:t>
            </a:r>
            <a:endParaRPr sz="1100">
              <a:latin typeface="Arial"/>
              <a:ea typeface="Arial"/>
              <a:cs typeface="Arial"/>
              <a:sym typeface="Arial"/>
            </a:endParaRPr>
          </a:p>
          <a:p>
            <a:pPr marL="0" lvl="0" indent="0" algn="l" rtl="0">
              <a:lnSpc>
                <a:spcPct val="100000"/>
              </a:lnSpc>
              <a:spcBef>
                <a:spcPts val="0"/>
              </a:spcBef>
              <a:spcAft>
                <a:spcPts val="0"/>
              </a:spcAft>
              <a:buNone/>
            </a:pPr>
            <a:endParaRPr/>
          </a:p>
        </p:txBody>
      </p:sp>
      <p:sp>
        <p:nvSpPr>
          <p:cNvPr id="314" name="Google Shape;314;p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10</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2" name="Google Shape;32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Notes de cours : DISCUSSION EN PLÉNIÈRE</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Il s'agit de l'un des cas présentés dans les documents préparatoires. Il s'agit d'une conclusion directe d'un audit.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Les participants liront et discuteront de leurs réflexions et de la question de savoir si cela pose un problème ou non.</a:t>
            </a:r>
            <a:endParaRPr sz="1100">
              <a:latin typeface="Arial"/>
              <a:ea typeface="Arial"/>
              <a:cs typeface="Arial"/>
              <a:sym typeface="Arial"/>
            </a:endParaRPr>
          </a:p>
          <a:p>
            <a:pPr marL="457200" marR="0" lvl="0" indent="-228600" algn="l" rtl="0">
              <a:lnSpc>
                <a:spcPct val="100000"/>
              </a:lnSpc>
              <a:spcBef>
                <a:spcPts val="800"/>
              </a:spcBef>
              <a:spcAft>
                <a:spcPts val="0"/>
              </a:spcAft>
              <a:buClr>
                <a:srgbClr val="000000"/>
              </a:buClr>
              <a:buSzPts val="1400"/>
              <a:buFont typeface="Arial"/>
              <a:buNone/>
            </a:pPr>
            <a:endParaRPr/>
          </a:p>
        </p:txBody>
      </p:sp>
      <p:sp>
        <p:nvSpPr>
          <p:cNvPr id="323" name="Google Shape;323;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0" name="Google Shape;330;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1" name="Google Shape;331;p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12</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g2d06f2e0a19_0_2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7" name="Google Shape;337;g2d06f2e0a19_0_24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Le travail forcé peut être considéré comme un travail effectué de manière involontaire et sous la menace d'une quelconque sanction. Il s'agit de situations dans lesquelles des personnes sont contraintes de travailler en recourant à la violence ou à l'intimidation, ou par des moyens plus subtils, tels que l'endettement manipulé, la rétention des papiers d'identité ou la menace de dénonciation aux services d'immigration.</a:t>
            </a:r>
            <a:endParaRPr sz="1100">
              <a:latin typeface="Arial"/>
              <a:ea typeface="Arial"/>
              <a:cs typeface="Arial"/>
              <a:sym typeface="Arial"/>
            </a:endParaRPr>
          </a:p>
          <a:p>
            <a:pPr marL="0" lvl="0" indent="0" algn="l" rtl="0">
              <a:lnSpc>
                <a:spcPct val="100000"/>
              </a:lnSpc>
              <a:spcBef>
                <a:spcPts val="800"/>
              </a:spcBef>
              <a:spcAft>
                <a:spcPts val="0"/>
              </a:spcAft>
              <a:buSzPts val="1400"/>
              <a:buNone/>
            </a:pPr>
            <a:endParaRPr/>
          </a:p>
        </p:txBody>
      </p:sp>
      <p:sp>
        <p:nvSpPr>
          <p:cNvPr id="338" name="Google Shape;338;g2d06f2e0a19_0_24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g2d06f2e0a19_0_2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7" name="Google Shape;347;g2d06f2e0a19_0_2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Le travail forcé est un sujet complexe et sa détection peut prendre du temps.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Selon la convention de l'OIT sur le travail forcé (CO29), il existe trois composantes du travail forcé (la première (le travail) est plus simple à identifier) :  </a:t>
            </a:r>
            <a:endParaRPr sz="1100">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AutoNum type="arabicPeriod"/>
            </a:pPr>
            <a:r>
              <a:rPr lang="en-US" sz="1100">
                <a:latin typeface="Arial"/>
                <a:ea typeface="Arial"/>
                <a:cs typeface="Arial"/>
                <a:sym typeface="Arial"/>
              </a:rPr>
              <a:t>travail ou service,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AutoNum type="arabicPeriod"/>
            </a:pPr>
            <a:r>
              <a:rPr lang="en-US" sz="1100">
                <a:latin typeface="Arial"/>
                <a:ea typeface="Arial"/>
                <a:cs typeface="Arial"/>
                <a:sym typeface="Arial"/>
              </a:rPr>
              <a:t>l'involontarité,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AutoNum type="arabicPeriod"/>
            </a:pPr>
            <a:r>
              <a:rPr lang="en-US" sz="1100">
                <a:latin typeface="Arial"/>
                <a:ea typeface="Arial"/>
                <a:cs typeface="Arial"/>
                <a:sym typeface="Arial"/>
              </a:rPr>
              <a:t>menace ou sanction</a:t>
            </a: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Ce n'est que lorsque ces trois éléments sont réunis que l'on peut décider s'il s'agit ou non d'un cas de travail forcé. Vérifiez également la combinaison de ces éléments.</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Consentement mutuel entre le travailleur et l'employeur (ou la hiérarchie). Cela signifie que le travailleur doit accepter le travail à effectuer et la rémunération. L'absence de consentement ou les menaces de sanctions sont des indicateurs de l'absence de consentement. </a:t>
            </a:r>
            <a:endParaRPr sz="1100">
              <a:latin typeface="Arial"/>
              <a:ea typeface="Arial"/>
              <a:cs typeface="Arial"/>
              <a:sym typeface="Arial"/>
            </a:endParaRPr>
          </a:p>
          <a:p>
            <a:pPr marL="0" lvl="0" indent="0" algn="l" rtl="0">
              <a:lnSpc>
                <a:spcPct val="107916"/>
              </a:lnSpc>
              <a:spcBef>
                <a:spcPts val="800"/>
              </a:spcBef>
              <a:spcAft>
                <a:spcPts val="800"/>
              </a:spcAft>
              <a:buClr>
                <a:schemeClr val="dk1"/>
              </a:buClr>
              <a:buSzPts val="1100"/>
              <a:buFont typeface="Arial"/>
              <a:buNone/>
            </a:pPr>
            <a:r>
              <a:rPr lang="en-US" sz="1100">
                <a:latin typeface="Arial"/>
                <a:ea typeface="Arial"/>
                <a:cs typeface="Arial"/>
                <a:sym typeface="Arial"/>
              </a:rPr>
              <a:t>L'une est une simple relation de travail ou de service en place. Par la nature de la relation entre une personne et un "employeur". </a:t>
            </a:r>
            <a:endParaRPr sz="1800">
              <a:latin typeface="Arial"/>
              <a:ea typeface="Arial"/>
              <a:cs typeface="Arial"/>
              <a:sym typeface="Arial"/>
            </a:endParaRPr>
          </a:p>
        </p:txBody>
      </p:sp>
      <p:sp>
        <p:nvSpPr>
          <p:cNvPr id="348" name="Google Shape;348;g2d06f2e0a19_0_24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2d06f2e0a19_0_2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2" name="Google Shape;362;g2d06f2e0a19_0_26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None/>
            </a:pPr>
            <a:r>
              <a:rPr lang="en-US" sz="1100">
                <a:latin typeface="Arial"/>
                <a:ea typeface="Arial"/>
                <a:cs typeface="Arial"/>
                <a:sym typeface="Arial"/>
              </a:rPr>
              <a:t>L'OIT dispose d'une bonne ressource pour les chercheurs intitulée : </a:t>
            </a:r>
            <a:r>
              <a:rPr lang="en-US" sz="1100" b="1">
                <a:latin typeface="Arial"/>
                <a:ea typeface="Arial"/>
                <a:cs typeface="Arial"/>
                <a:sym typeface="Arial"/>
              </a:rPr>
              <a:t>hard to see hard to count </a:t>
            </a:r>
            <a:r>
              <a:rPr lang="en-US" sz="1100">
                <a:latin typeface="Arial"/>
                <a:ea typeface="Arial"/>
                <a:cs typeface="Arial"/>
                <a:sym typeface="Arial"/>
              </a:rPr>
              <a:t>- essayez d'apporter un point de vue méthodologique sur les indicateurs. </a:t>
            </a:r>
            <a:br>
              <a:rPr lang="en-US" sz="1100">
                <a:latin typeface="Arial"/>
                <a:ea typeface="Arial"/>
                <a:cs typeface="Arial"/>
                <a:sym typeface="Arial"/>
              </a:rPr>
            </a:br>
            <a:r>
              <a:rPr lang="en-US" sz="1100" u="sng">
                <a:solidFill>
                  <a:srgbClr val="0563C1"/>
                </a:solidFill>
                <a:latin typeface="Arial"/>
                <a:ea typeface="Arial"/>
                <a:cs typeface="Arial"/>
                <a:sym typeface="Arial"/>
                <a:hlinkClick r:id="rId3">
                  <a:extLst>
                    <a:ext uri="{A12FA001-AC4F-418D-AE19-62706E023703}">
                      <ahyp:hlinkClr xmlns:ahyp="http://schemas.microsoft.com/office/drawing/2018/hyperlinkcolor" val="tx"/>
                    </a:ext>
                  </a:extLst>
                </a:hlinkClick>
              </a:rPr>
              <a:t>https://ilo.org/wcmsp5/groups/public/---ed_norm/---declaration/documents/publication/wcms_182096.pdf </a:t>
            </a:r>
            <a:endParaRPr sz="1100">
              <a:latin typeface="Arial"/>
              <a:ea typeface="Arial"/>
              <a:cs typeface="Arial"/>
              <a:sym typeface="Arial"/>
            </a:endParaRPr>
          </a:p>
          <a:p>
            <a:pPr marL="0" lvl="0" indent="0" algn="l" rtl="0">
              <a:lnSpc>
                <a:spcPct val="107916"/>
              </a:lnSpc>
              <a:spcBef>
                <a:spcPts val="800"/>
              </a:spcBef>
              <a:spcAft>
                <a:spcPts val="0"/>
              </a:spcAft>
              <a:buNone/>
            </a:pPr>
            <a:r>
              <a:rPr lang="en-US" sz="1100">
                <a:latin typeface="Arial"/>
                <a:ea typeface="Arial"/>
                <a:cs typeface="Arial"/>
                <a:sym typeface="Arial"/>
              </a:rPr>
              <a:t>Comment déterminer si un cas est considéré comme du travail forcé ?</a:t>
            </a:r>
            <a:endParaRPr sz="1100">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entretien avec les travailleurs et vérification des indicateurs</a:t>
            </a:r>
            <a:endParaRPr sz="1100">
              <a:latin typeface="Arial"/>
              <a:ea typeface="Arial"/>
              <a:cs typeface="Arial"/>
              <a:sym typeface="Arial"/>
            </a:endParaRPr>
          </a:p>
          <a:p>
            <a:pPr marL="457200" lvl="0" indent="-298450" algn="l" rtl="0">
              <a:lnSpc>
                <a:spcPct val="107916"/>
              </a:lnSpc>
              <a:spcBef>
                <a:spcPts val="800"/>
              </a:spcBef>
              <a:spcAft>
                <a:spcPts val="800"/>
              </a:spcAft>
              <a:buClr>
                <a:schemeClr val="dk1"/>
              </a:buClr>
              <a:buSzPts val="1100"/>
              <a:buChar char="-"/>
            </a:pPr>
            <a:r>
              <a:rPr lang="en-US" sz="1100">
                <a:latin typeface="Arial"/>
                <a:ea typeface="Arial"/>
                <a:cs typeface="Arial"/>
                <a:sym typeface="Arial"/>
              </a:rPr>
              <a:t>un travailleur peut avoir ses documents, mais peut-il quitter l'entreprise ? L'entreprise est-elle située dans un endroit éloigné qui rend la chose pratiquement difficile ? </a:t>
            </a:r>
            <a:endParaRPr>
              <a:latin typeface="Arial"/>
              <a:ea typeface="Arial"/>
              <a:cs typeface="Arial"/>
              <a:sym typeface="Arial"/>
            </a:endParaRPr>
          </a:p>
        </p:txBody>
      </p:sp>
      <p:sp>
        <p:nvSpPr>
          <p:cNvPr id="363" name="Google Shape;363;g2d06f2e0a19_0_26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Oui, ces clauses peuvent être considérées comme des indicateurs de travail forcé car, s'agissant d'exigences contractuelles, les travailleurs doivent suivre les règles du contrat, et donc travailler pendant des périodes où ils ne sont pas censés travailler (par exemple, la nuit, pendant les pauses).</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Cette clause est un moyen de rendre les heures supplémentaires obligatoires. Il s'agit d'un travail forcé parce qu'il n'est pas effectué volontairement (il convient de noter que l'un des éléments de la définition du travail forcé est le caractère involontaire).</a:t>
            </a:r>
            <a:endParaRPr sz="1100">
              <a:latin typeface="Arial"/>
              <a:ea typeface="Arial"/>
              <a:cs typeface="Arial"/>
              <a:sym typeface="Arial"/>
            </a:endParaRPr>
          </a:p>
          <a:p>
            <a:pPr marL="0" lvl="0" indent="0" algn="l" rtl="0">
              <a:lnSpc>
                <a:spcPct val="107916"/>
              </a:lnSpc>
              <a:spcBef>
                <a:spcPts val="800"/>
              </a:spcBef>
              <a:spcAft>
                <a:spcPts val="800"/>
              </a:spcAft>
              <a:buClr>
                <a:schemeClr val="dk1"/>
              </a:buClr>
              <a:buSzPts val="1100"/>
              <a:buFont typeface="Arial"/>
              <a:buNone/>
            </a:pPr>
            <a:r>
              <a:rPr lang="en-US" sz="1100">
                <a:latin typeface="Arial"/>
                <a:ea typeface="Arial"/>
                <a:cs typeface="Arial"/>
                <a:sym typeface="Arial"/>
              </a:rPr>
              <a:t>Il s'agit d'une non-conformité par rapport à la clause 7.3.1 de la norme FSC-STD-40-004 V3-1. </a:t>
            </a:r>
            <a:endParaRPr/>
          </a:p>
        </p:txBody>
      </p:sp>
      <p:sp>
        <p:nvSpPr>
          <p:cNvPr id="370" name="Google Shape;370;p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16</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8" name="Google Shape;378;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Notes de cours : DISCUSSION EN PLÉNIÈRE</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Il s'agit de l'un des cas présentés dans les documents préparatoires.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Les participants doivent lire et discuter de leurs réflexions et de la question de savoir s'il s'agit d'un problème ou non. Y a-t-il des indices de travail forcé ? </a:t>
            </a:r>
            <a:endParaRPr sz="1100">
              <a:latin typeface="Arial"/>
              <a:ea typeface="Arial"/>
              <a:cs typeface="Arial"/>
              <a:sym typeface="Arial"/>
            </a:endParaRPr>
          </a:p>
          <a:p>
            <a:pPr marL="0" lvl="0" indent="0" algn="l" rtl="0">
              <a:lnSpc>
                <a:spcPct val="107916"/>
              </a:lnSpc>
              <a:spcBef>
                <a:spcPts val="800"/>
              </a:spcBef>
              <a:spcAft>
                <a:spcPts val="800"/>
              </a:spcAft>
              <a:buClr>
                <a:schemeClr val="dk1"/>
              </a:buClr>
              <a:buSzPts val="1100"/>
              <a:buFont typeface="Arial"/>
              <a:buNone/>
            </a:pPr>
            <a:r>
              <a:rPr lang="en-US" sz="1100">
                <a:latin typeface="Arial"/>
                <a:ea typeface="Arial"/>
                <a:cs typeface="Arial"/>
                <a:sym typeface="Arial"/>
              </a:rPr>
              <a:t>Il s'agit d'une véritable NC qui a été identifiée et qui a fait l'objet d'un RAC au niveau du TC.</a:t>
            </a:r>
            <a:endParaRPr/>
          </a:p>
        </p:txBody>
      </p:sp>
      <p:sp>
        <p:nvSpPr>
          <p:cNvPr id="379" name="Google Shape;379;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6" name="Google Shape;386;p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7" name="Google Shape;387;p1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18</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g2d06f2e0a19_0_2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3" name="Google Shape;393;g2d06f2e0a19_0_29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Ce qui n'est pas une discrimination : "Toute distinction, exclusion ou préférence à l'égard d'un emploi déterminé, fondée sur les </a:t>
            </a:r>
            <a:r>
              <a:rPr lang="en-US" sz="1100" u="sng">
                <a:latin typeface="Arial"/>
                <a:ea typeface="Arial"/>
                <a:cs typeface="Arial"/>
                <a:sym typeface="Arial"/>
              </a:rPr>
              <a:t>exigences inhérentes à </a:t>
            </a:r>
            <a:r>
              <a:rPr lang="en-US" sz="1100">
                <a:latin typeface="Arial"/>
                <a:ea typeface="Arial"/>
                <a:cs typeface="Arial"/>
                <a:sym typeface="Arial"/>
              </a:rPr>
              <a:t>cet emploi, ne doit pas être considérée comme une discrimination" (voir l’article 2 de la convention 111 de l'OIT). Exigence inhérente : doit être objective et justifiable, nécessaire, non disproportionnée et décidée au cas par cas (le sexe peut être inhérent pour les représentations théâtrales, la religion pour un boucher halal, sécurité de l'État, mesures temporaires spéciales).</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Étape </a:t>
            </a:r>
            <a:r>
              <a:rPr lang="en-US" sz="1100">
                <a:latin typeface="Arial"/>
                <a:ea typeface="Arial"/>
                <a:cs typeface="Arial"/>
                <a:sym typeface="Arial"/>
              </a:rPr>
              <a:t>: recrutement, promotion, licenciement ou promotion de la retraite :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Char char="•"/>
            </a:pPr>
            <a:r>
              <a:rPr lang="en-US" sz="1100">
                <a:latin typeface="Arial"/>
                <a:ea typeface="Arial"/>
                <a:cs typeface="Arial"/>
                <a:sym typeface="Arial"/>
              </a:rPr>
              <a:t>Existe-t-il une procédure de promotion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Font typeface="Arial"/>
              <a:buChar char="●"/>
            </a:pPr>
            <a:r>
              <a:rPr lang="en-US" sz="1100">
                <a:latin typeface="Arial"/>
                <a:ea typeface="Arial"/>
                <a:cs typeface="Arial"/>
                <a:sym typeface="Arial"/>
              </a:rPr>
              <a:t>Des procédures sont peut-être en place, mais comment sont-elles mises en œuvre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Font typeface="Arial"/>
              <a:buChar char="●"/>
            </a:pPr>
            <a:r>
              <a:rPr lang="en-US" sz="1100">
                <a:latin typeface="Arial"/>
                <a:ea typeface="Arial"/>
                <a:cs typeface="Arial"/>
                <a:sym typeface="Arial"/>
              </a:rPr>
              <a:t>Quelles sont les mesures ou les systèmes mis en place pour garantir la diversité ?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Par exemple : </a:t>
            </a:r>
            <a:r>
              <a:rPr lang="en-US" sz="1100" u="sng">
                <a:solidFill>
                  <a:srgbClr val="0563C1"/>
                </a:solidFill>
                <a:latin typeface="Arial"/>
                <a:ea typeface="Arial"/>
                <a:cs typeface="Arial"/>
                <a:sym typeface="Arial"/>
                <a:hlinkClick r:id="rId3">
                  <a:extLst>
                    <a:ext uri="{A12FA001-AC4F-418D-AE19-62706E023703}">
                      <ahyp:hlinkClr xmlns:ahyp="http://schemas.microsoft.com/office/drawing/2018/hyperlinkcolor" val="tx"/>
                    </a:ext>
                  </a:extLst>
                </a:hlinkClick>
              </a:rPr>
              <a:t>Lien</a:t>
            </a:r>
            <a:endParaRPr sz="1100">
              <a:latin typeface="Arial"/>
              <a:ea typeface="Arial"/>
              <a:cs typeface="Arial"/>
              <a:sym typeface="Arial"/>
            </a:endParaRPr>
          </a:p>
          <a:p>
            <a:pPr marL="0" lvl="0" indent="0" algn="just" rtl="0">
              <a:lnSpc>
                <a:spcPct val="107000"/>
              </a:lnSpc>
              <a:spcBef>
                <a:spcPts val="800"/>
              </a:spcBef>
              <a:spcAft>
                <a:spcPts val="800"/>
              </a:spcAft>
              <a:buSzPts val="1400"/>
              <a:buFont typeface="Noto Sans Symbols"/>
              <a:buNone/>
            </a:pPr>
            <a:endParaRPr sz="1000">
              <a:latin typeface="Arial"/>
              <a:ea typeface="Arial"/>
              <a:cs typeface="Arial"/>
              <a:sym typeface="Arial"/>
            </a:endParaRPr>
          </a:p>
        </p:txBody>
      </p:sp>
      <p:sp>
        <p:nvSpPr>
          <p:cNvPr id="394" name="Google Shape;394;g2d06f2e0a19_0_29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8" name="Google Shape;24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1" name="Google Shape;401;p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Toute distinction, exclusion ou préférence fondée sur des motifs de discrimination et ayant un résultat négatif, tel qu'un salaire inférieur.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Vérifiez également au niveau national qui pourrait fournir plus de motifs.</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Motifs : </a:t>
            </a:r>
            <a:r>
              <a:rPr lang="en-US" sz="1100">
                <a:latin typeface="Arial"/>
                <a:ea typeface="Arial"/>
                <a:cs typeface="Arial"/>
                <a:sym typeface="Arial"/>
              </a:rPr>
              <a:t>race, couleur, sexe, religion, opinion politique, origine sociale, origine nationale (lieu de naissance), - mais aussi orientation sexuelle et identité de genre, grossesse, état de santé, séropositivité, handicap, appartenance à un syndicat, nationalité, statut de migrant, âge, responsabilités familiales, origine autochtone, etc.</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Égalité : </a:t>
            </a:r>
            <a:r>
              <a:rPr lang="en-US" sz="1100">
                <a:latin typeface="Arial"/>
                <a:ea typeface="Arial"/>
                <a:cs typeface="Arial"/>
                <a:sym typeface="Arial"/>
              </a:rPr>
              <a:t>traitement égal de tous les candidats à l'emploi et de tous les employés dans tous les cas, y compris les pratiques disciplinaires, l'attribution des postes, la rémunération et les avantages, la promotion et les autres possibilités de carrière, le processus et les conditions de recrutement, la retraite, la cessation d'emploi, la formation et les conditions de travail.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Élément factuel : </a:t>
            </a:r>
            <a:r>
              <a:rPr lang="en-US" sz="1100">
                <a:latin typeface="Arial"/>
                <a:ea typeface="Arial"/>
                <a:cs typeface="Arial"/>
                <a:sym typeface="Arial"/>
              </a:rPr>
              <a:t>il s'agit d'une action établissant une distinction (une loi interdisant le travail de nuit pour les femmes et non pour les hommes), excluant ou préférant quelqu'un, une personne handicapée ou un parti politique.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Résultat négatif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Dans la pratique, ce phénomène est très répandu et difficile à combattre car les données ne sont pas souvent collectées. Par exemple, pour une offre d'emploi, le sexe ou l'appartenance ethnique peut ne pas être spécifié, mais dans la pratique, les personnes d'un certain sexe ou d'une certaine appartenance ethnique sont privilégiées.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3 éléments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Motifs </a:t>
            </a:r>
            <a:r>
              <a:rPr lang="en-US" sz="1100">
                <a:latin typeface="Arial"/>
                <a:ea typeface="Arial"/>
                <a:cs typeface="Arial"/>
                <a:sym typeface="Arial"/>
              </a:rPr>
              <a:t>: race, couleur, sexe, religion, opinion politique, origine sociale, origine nationale (lieu de naissance), - mais aussi orientation sexuelle et identité de genre, grossesse, état de santé, séropositivité, handicap, appartenance à un syndicat, nationalité, statut de migrant, âge, responsabilités familiales, origine autochtone, etc.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Types </a:t>
            </a:r>
            <a:r>
              <a:rPr lang="en-US" sz="1100">
                <a:latin typeface="Arial"/>
                <a:ea typeface="Arial"/>
                <a:cs typeface="Arial"/>
                <a:sym typeface="Arial"/>
              </a:rPr>
              <a:t>:</a:t>
            </a:r>
            <a:endParaRPr sz="1100">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Direct (très peu susceptible d'être vu) : la distinction, la préférence ou l'exclusion est explicite.</a:t>
            </a:r>
            <a:endParaRPr sz="1100">
              <a:latin typeface="Arial"/>
              <a:ea typeface="Arial"/>
              <a:cs typeface="Arial"/>
              <a:sym typeface="Arial"/>
            </a:endParaRPr>
          </a:p>
          <a:p>
            <a:pPr marL="450215"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Par exemple, lorsqu'un employeur pense que les clients préfèrent les jeunes et jolies serveuses, il n'engage que des travailleurs de ce sexe, de cet âge et de cette apparence physique.</a:t>
            </a:r>
            <a:endParaRPr sz="1100">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La discrimination indirecte, qui comprend la discrimination structurelle : des règles et des pratiques apparemment neutres sont appliquées à tous mais affectent négativement les membres d'un groupe particulier, qu'ils répondent ou non aux exigences de l'emploi.</a:t>
            </a:r>
            <a:endParaRPr sz="1100">
              <a:latin typeface="Arial"/>
              <a:ea typeface="Arial"/>
              <a:cs typeface="Arial"/>
              <a:sym typeface="Arial"/>
            </a:endParaRPr>
          </a:p>
          <a:p>
            <a:pPr marL="450215"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Par exemple, publier une offre d’emploi et demander de parler couramment la langue nationale ou de l’avoir comme langue maternelle, alors que la maîtrise de la langue n'est pas nécessaire pour occuper l'emploi - quelles sont les compétences requises pour l'emploi ?</a:t>
            </a:r>
            <a:endParaRPr sz="1100">
              <a:latin typeface="Arial"/>
              <a:ea typeface="Arial"/>
              <a:cs typeface="Arial"/>
              <a:sym typeface="Arial"/>
            </a:endParaRPr>
          </a:p>
          <a:p>
            <a:pPr marL="450215" lvl="0" indent="0" algn="l" rtl="0">
              <a:lnSpc>
                <a:spcPct val="107916"/>
              </a:lnSpc>
              <a:spcBef>
                <a:spcPts val="800"/>
              </a:spcBef>
              <a:spcAft>
                <a:spcPts val="800"/>
              </a:spcAft>
              <a:buClr>
                <a:schemeClr val="dk1"/>
              </a:buClr>
              <a:buSzPts val="1100"/>
              <a:buFont typeface="Arial"/>
              <a:buNone/>
            </a:pPr>
            <a:r>
              <a:rPr lang="en-US" sz="1100">
                <a:latin typeface="Arial"/>
                <a:ea typeface="Arial"/>
                <a:cs typeface="Arial"/>
                <a:sym typeface="Arial"/>
              </a:rPr>
              <a:t>Difficile à détecter car cela   est couvert par "c’est ainsi que d les choses se font habituellement".</a:t>
            </a:r>
            <a:endParaRPr sz="1800">
              <a:latin typeface="Arial"/>
              <a:ea typeface="Arial"/>
              <a:cs typeface="Arial"/>
              <a:sym typeface="Arial"/>
            </a:endParaRPr>
          </a:p>
        </p:txBody>
      </p:sp>
      <p:sp>
        <p:nvSpPr>
          <p:cNvPr id="402" name="Google Shape;402;p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9" name="Google Shape;409;p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Considérations relatives aux différents types d'emplois et aux activités qu'ils peuvent impliquer ; s'agit-il de rôles dangereux ?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Pourquoi ont-ils tous moins de 50 ans ?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Justification : par exemple, nécessitent-ils de la force physique ?</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Arial"/>
              <a:buNone/>
            </a:pPr>
            <a:endParaRPr/>
          </a:p>
        </p:txBody>
      </p:sp>
      <p:sp>
        <p:nvSpPr>
          <p:cNvPr id="410" name="Google Shape;410;p1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21</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8" name="Google Shape;41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Notes de cours : DISCUSSION EN PLÉNIÈRE</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Il s'agit de l'un des cas présentés dans les documents préparatoires.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Les participants liront et discuteront de leurs réflexions et de la question de savoir s'il s'agit d'un problème ou non.</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Réflexion : Cette politique est discriminatoire à l'égard des personnes âgées de 15 à 18 ans, qui sont légalement autorisées à travailler. C'est pourquoi il s'agit d'une NC</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endParaRPr sz="1100">
              <a:latin typeface="Arial"/>
              <a:ea typeface="Arial"/>
              <a:cs typeface="Arial"/>
              <a:sym typeface="Arial"/>
            </a:endParaRPr>
          </a:p>
          <a:p>
            <a:pPr marL="457200" marR="0" lvl="0" indent="-228600" algn="l" rtl="0">
              <a:lnSpc>
                <a:spcPct val="100000"/>
              </a:lnSpc>
              <a:spcBef>
                <a:spcPts val="800"/>
              </a:spcBef>
              <a:spcAft>
                <a:spcPts val="0"/>
              </a:spcAft>
              <a:buClr>
                <a:srgbClr val="000000"/>
              </a:buClr>
              <a:buSzPts val="1400"/>
              <a:buFont typeface="Arial"/>
              <a:buNone/>
            </a:pPr>
            <a:endParaRPr/>
          </a:p>
        </p:txBody>
      </p:sp>
      <p:sp>
        <p:nvSpPr>
          <p:cNvPr id="419" name="Google Shape;419;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6" name="Google Shape;426;p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Selon l'Organisation internationale du travail (OIT), la liberté d'association implique le respect du droit des employeurs et des travailleurs de créer librement et volontairement des organisations de leur choix et de s'y affilier.</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br>
              <a:rPr lang="en-US" sz="1100">
                <a:latin typeface="Arial"/>
                <a:ea typeface="Arial"/>
                <a:cs typeface="Arial"/>
                <a:sym typeface="Arial"/>
              </a:rPr>
            </a:br>
            <a:r>
              <a:rPr lang="en-US" sz="1100">
                <a:latin typeface="Arial"/>
                <a:ea typeface="Arial"/>
                <a:cs typeface="Arial"/>
                <a:sym typeface="Arial"/>
              </a:rPr>
              <a:t>Tiré de FSC-STD-40-004 V3-1 :</a:t>
            </a:r>
            <a:endParaRPr sz="1100">
              <a:latin typeface="Arial"/>
              <a:ea typeface="Arial"/>
              <a:cs typeface="Arial"/>
              <a:sym typeface="Arial"/>
            </a:endParaRPr>
          </a:p>
          <a:p>
            <a:pPr marL="45720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7.5 L'organisation respecte la liberté d'association et le droit effectif à la négociation collective. </a:t>
            </a:r>
            <a:endParaRPr sz="1100">
              <a:latin typeface="Arial"/>
              <a:ea typeface="Arial"/>
              <a:cs typeface="Arial"/>
              <a:sym typeface="Arial"/>
            </a:endParaRPr>
          </a:p>
          <a:p>
            <a:pPr marL="45720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7.5.1 Les travailleurs peuvent créer ou rejoindre des organisations de travailleurs de leur choix. </a:t>
            </a:r>
            <a:endParaRPr sz="1100">
              <a:latin typeface="Arial"/>
              <a:ea typeface="Arial"/>
              <a:cs typeface="Arial"/>
              <a:sym typeface="Arial"/>
            </a:endParaRPr>
          </a:p>
          <a:p>
            <a:pPr marL="45720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7.5.2 L'organisation respecte la pleine liberté des organisations de travailleurs d'élaborer leurs statuts et règlements. </a:t>
            </a:r>
            <a:endParaRPr sz="1100">
              <a:latin typeface="Arial"/>
              <a:ea typeface="Arial"/>
              <a:cs typeface="Arial"/>
              <a:sym typeface="Arial"/>
            </a:endParaRPr>
          </a:p>
          <a:p>
            <a:pPr marL="45720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7.5.3 L'organisation respecte les droits des travailleurs à s'engager dans des activités légales liées à la formation, à l'adhésion ou à l'assistance d'une organisation de travailleurs, ou à s'abstenir de le faire, et ne discrimine ni ne punit les travailleurs pour l'exercice de ces droits. </a:t>
            </a:r>
            <a:endParaRPr sz="1100">
              <a:latin typeface="Arial"/>
              <a:ea typeface="Arial"/>
              <a:cs typeface="Arial"/>
              <a:sym typeface="Arial"/>
            </a:endParaRPr>
          </a:p>
          <a:p>
            <a:pPr marL="45720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7.5.4 L'organisation négocie de bonne foi avec des organisations de travailleurs légalement constituées et/ou des représentants dûment choisis, et s'efforce de parvenir à une convention collective. </a:t>
            </a:r>
            <a:endParaRPr sz="1100">
              <a:latin typeface="Arial"/>
              <a:ea typeface="Arial"/>
              <a:cs typeface="Arial"/>
              <a:sym typeface="Arial"/>
            </a:endParaRPr>
          </a:p>
          <a:p>
            <a:pPr marL="45720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7.5.5 Les conventions collectives sont mises en œuvre lorsqu'elles existent</a:t>
            </a:r>
            <a:endParaRPr sz="1100">
              <a:latin typeface="Arial"/>
              <a:ea typeface="Arial"/>
              <a:cs typeface="Arial"/>
              <a:sym typeface="Arial"/>
            </a:endParaRPr>
          </a:p>
          <a:p>
            <a:pPr marL="0" lvl="0" indent="0" algn="l" rtl="0">
              <a:lnSpc>
                <a:spcPct val="100000"/>
              </a:lnSpc>
              <a:spcBef>
                <a:spcPts val="800"/>
              </a:spcBef>
              <a:spcAft>
                <a:spcPts val="0"/>
              </a:spcAft>
              <a:buSzPts val="1400"/>
              <a:buNone/>
            </a:pPr>
            <a:endParaRPr/>
          </a:p>
        </p:txBody>
      </p:sp>
      <p:sp>
        <p:nvSpPr>
          <p:cNvPr id="427" name="Google Shape;427;p1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23</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g2e89abc793f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3" name="Google Shape;433;g2e89abc793f_0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u="sng">
                <a:solidFill>
                  <a:srgbClr val="0563C1"/>
                </a:solidFill>
                <a:latin typeface="Arial"/>
                <a:ea typeface="Arial"/>
                <a:cs typeface="Arial"/>
                <a:sym typeface="Arial"/>
                <a:hlinkClick r:id="rId3">
                  <a:extLst>
                    <a:ext uri="{A12FA001-AC4F-418D-AE19-62706E023703}">
                      <ahyp:hlinkClr xmlns:ahyp="http://schemas.microsoft.com/office/drawing/2018/hyperlinkcolor" val="tx"/>
                    </a:ext>
                  </a:extLst>
                </a:hlinkClick>
              </a:rPr>
              <a:t>C087 </a:t>
            </a:r>
            <a:r>
              <a:rPr lang="en-US" sz="1100">
                <a:latin typeface="Arial"/>
                <a:ea typeface="Arial"/>
                <a:cs typeface="Arial"/>
                <a:sym typeface="Arial"/>
              </a:rPr>
              <a:t>- Convention sur la liberté syndicale et la protection du droit syndical, 1948</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u="sng">
                <a:solidFill>
                  <a:srgbClr val="0563C1"/>
                </a:solidFill>
                <a:latin typeface="Arial"/>
                <a:ea typeface="Arial"/>
                <a:cs typeface="Arial"/>
                <a:sym typeface="Arial"/>
                <a:hlinkClick r:id="rId4">
                  <a:extLst>
                    <a:ext uri="{A12FA001-AC4F-418D-AE19-62706E023703}">
                      <ahyp:hlinkClr xmlns:ahyp="http://schemas.microsoft.com/office/drawing/2018/hyperlinkcolor" val="tx"/>
                    </a:ext>
                  </a:extLst>
                </a:hlinkClick>
              </a:rPr>
              <a:t>C098 </a:t>
            </a:r>
            <a:r>
              <a:rPr lang="en-US" sz="1100">
                <a:latin typeface="Arial"/>
                <a:ea typeface="Arial"/>
                <a:cs typeface="Arial"/>
                <a:sym typeface="Arial"/>
              </a:rPr>
              <a:t>- Convention sur le droit d'organisation et de négociation collective, 1949 (n° 98)</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Ces deux conventions peuvent ne pas être ratifiées par certains pays.</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u="sng">
                <a:latin typeface="Arial"/>
                <a:ea typeface="Arial"/>
                <a:cs typeface="Arial"/>
                <a:sym typeface="Arial"/>
              </a:rPr>
              <a:t>Convention 98 de l'OIT sur le droit d'organisation et de négociation collective, article 1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"Les travailleurs doivent bénéficier d'une protection adéquate contre tous actes de discrimination tendant à porter atteinte à la liberté d'association en relation avec leur emploi..."</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0000"/>
              </a:lnSpc>
              <a:spcBef>
                <a:spcPts val="800"/>
              </a:spcBef>
              <a:spcAft>
                <a:spcPts val="0"/>
              </a:spcAft>
              <a:buClr>
                <a:schemeClr val="dk1"/>
              </a:buClr>
              <a:buSzPts val="1400"/>
              <a:buFont typeface="Arial"/>
              <a:buNone/>
            </a:pPr>
            <a:endParaRPr>
              <a:latin typeface="Arial"/>
              <a:ea typeface="Arial"/>
              <a:cs typeface="Arial"/>
              <a:sym typeface="Arial"/>
            </a:endParaRPr>
          </a:p>
        </p:txBody>
      </p:sp>
      <p:sp>
        <p:nvSpPr>
          <p:cNvPr id="434" name="Google Shape;434;g2e89abc793f_0_3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g2d06f2e0a19_0_3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3" name="Google Shape;443;g2d06f2e0a19_0_34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u="sng">
                <a:solidFill>
                  <a:srgbClr val="0563C1"/>
                </a:solidFill>
                <a:latin typeface="Arial"/>
                <a:ea typeface="Arial"/>
                <a:cs typeface="Arial"/>
                <a:sym typeface="Arial"/>
                <a:hlinkClick r:id="rId3">
                  <a:extLst>
                    <a:ext uri="{A12FA001-AC4F-418D-AE19-62706E023703}">
                      <ahyp:hlinkClr xmlns:ahyp="http://schemas.microsoft.com/office/drawing/2018/hyperlinkcolor" val="tx"/>
                    </a:ext>
                  </a:extLst>
                </a:hlinkClick>
              </a:rPr>
              <a:t>C154 </a:t>
            </a:r>
            <a:r>
              <a:rPr lang="en-US" sz="1100">
                <a:latin typeface="Arial"/>
                <a:ea typeface="Arial"/>
                <a:cs typeface="Arial"/>
                <a:sym typeface="Arial"/>
              </a:rPr>
              <a:t>- Convention sur la négociation collective, 1981</a:t>
            </a:r>
            <a:endParaRPr sz="1100">
              <a:latin typeface="Arial"/>
              <a:ea typeface="Arial"/>
              <a:cs typeface="Arial"/>
              <a:sym typeface="Arial"/>
            </a:endParaRPr>
          </a:p>
          <a:p>
            <a:pPr marL="0" lvl="0" indent="0" algn="l" rtl="0">
              <a:lnSpc>
                <a:spcPct val="100000"/>
              </a:lnSpc>
              <a:spcBef>
                <a:spcPts val="800"/>
              </a:spcBef>
              <a:spcAft>
                <a:spcPts val="0"/>
              </a:spcAft>
              <a:buClr>
                <a:schemeClr val="dk1"/>
              </a:buClr>
              <a:buSzPts val="1400"/>
              <a:buFont typeface="Arial"/>
              <a:buNone/>
            </a:pPr>
            <a:endParaRPr>
              <a:latin typeface="Arial"/>
              <a:ea typeface="Arial"/>
              <a:cs typeface="Arial"/>
              <a:sym typeface="Arial"/>
            </a:endParaRPr>
          </a:p>
        </p:txBody>
      </p:sp>
      <p:sp>
        <p:nvSpPr>
          <p:cNvPr id="444" name="Google Shape;444;g2d06f2e0a19_0_34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2" name="Google Shape;452;p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b="1">
                <a:latin typeface="Arial"/>
                <a:ea typeface="Arial"/>
                <a:cs typeface="Arial"/>
                <a:sym typeface="Arial"/>
              </a:rPr>
              <a:t>Absence d'une véritable représentation des travailleurs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Char char="●"/>
            </a:pPr>
            <a:r>
              <a:rPr lang="en-US" sz="1100">
                <a:latin typeface="Arial"/>
                <a:ea typeface="Arial"/>
                <a:cs typeface="Arial"/>
                <a:sym typeface="Arial"/>
              </a:rPr>
              <a:t>Le représentant des travailleurs a été nommé par les dirigeants de l'entreprise, ce qui compromet l'indépendance du représentant et viole le principe d'une véritable représentation des travailleurs.</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Processus électoral inadéquat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Char char="●"/>
            </a:pPr>
            <a:r>
              <a:rPr lang="en-US" sz="1100">
                <a:latin typeface="Arial"/>
                <a:ea typeface="Arial"/>
                <a:cs typeface="Arial"/>
                <a:sym typeface="Arial"/>
              </a:rPr>
              <a:t>La procédure d'élection du représentant des travailleurs a échoué et l'entreprise n'a pas remédié de manière adéquate à cet échec, préférant désigner un candidat choisi par la direction.</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Participation au vote restreinte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Char char="●"/>
            </a:pPr>
            <a:r>
              <a:rPr lang="en-US" sz="1100">
                <a:latin typeface="Arial"/>
                <a:ea typeface="Arial"/>
                <a:cs typeface="Arial"/>
                <a:sym typeface="Arial"/>
              </a:rPr>
              <a:t>Seuls les travailleurs de l'équipe du matin étaient autorisés à voter, ce qui excluait une partie importante de la main-d'œuvre et compromettait l'équité et l'inclusivité de l'élection.</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Manque de sensibilisation des travailleurs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Char char="●"/>
            </a:pPr>
            <a:r>
              <a:rPr lang="en-US" sz="1100">
                <a:latin typeface="Arial"/>
                <a:ea typeface="Arial"/>
                <a:cs typeface="Arial"/>
                <a:sym typeface="Arial"/>
              </a:rPr>
              <a:t>De nombreux travailleurs ne connaissaient pas le processus électoral et le rôle du représentant, ce qui témoigne d'un manque de communication et de transparence du processus.</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Conflit d'intérêts potentiel :</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Char char="●"/>
            </a:pPr>
            <a:r>
              <a:rPr lang="en-US" sz="1100">
                <a:latin typeface="Arial"/>
                <a:ea typeface="Arial"/>
                <a:cs typeface="Arial"/>
                <a:sym typeface="Arial"/>
              </a:rPr>
              <a:t>Le représentant des travailleurs pourrait favoriser la position de la direction dans la négociation du convention collectiveA et ne pas veiller sincèrement aux intérêts des travailleurs.</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Représentation inadéquate pour la négociation de la convention collective:</a:t>
            </a:r>
            <a:endParaRPr sz="1100">
              <a:latin typeface="Arial"/>
              <a:ea typeface="Arial"/>
              <a:cs typeface="Arial"/>
              <a:sym typeface="Arial"/>
            </a:endParaRPr>
          </a:p>
          <a:p>
            <a:pPr marL="457200" lvl="0" indent="-298450" algn="just" rtl="0">
              <a:lnSpc>
                <a:spcPct val="107916"/>
              </a:lnSpc>
              <a:spcBef>
                <a:spcPts val="800"/>
              </a:spcBef>
              <a:spcAft>
                <a:spcPts val="0"/>
              </a:spcAft>
              <a:buClr>
                <a:schemeClr val="dk1"/>
              </a:buClr>
              <a:buSzPts val="1100"/>
              <a:buChar char="●"/>
            </a:pPr>
            <a:r>
              <a:rPr lang="en-US" sz="1100">
                <a:latin typeface="Arial"/>
                <a:ea typeface="Arial"/>
                <a:cs typeface="Arial"/>
                <a:sym typeface="Arial"/>
              </a:rPr>
              <a:t>La négociation d'une convention collective avec un seul représentant des travailleurs qui ne représente pas véritablement la main-d'œuvre viole les principes de la négociation collective, qui exigent la participation de représentants librement choisis par les travailleurs.</a:t>
            </a:r>
            <a:endParaRPr sz="1100">
              <a:latin typeface="Arial"/>
              <a:ea typeface="Arial"/>
              <a:cs typeface="Arial"/>
              <a:sym typeface="Arial"/>
            </a:endParaRPr>
          </a:p>
          <a:p>
            <a:pPr marL="0" lvl="0" indent="0" algn="l" rtl="0">
              <a:lnSpc>
                <a:spcPct val="100000"/>
              </a:lnSpc>
              <a:spcBef>
                <a:spcPts val="1200"/>
              </a:spcBef>
              <a:spcAft>
                <a:spcPts val="0"/>
              </a:spcAft>
              <a:buSzPts val="1400"/>
              <a:buNone/>
            </a:pPr>
            <a:endParaRPr b="1">
              <a:latin typeface="Arial"/>
              <a:ea typeface="Arial"/>
              <a:cs typeface="Arial"/>
              <a:sym typeface="Arial"/>
            </a:endParaRPr>
          </a:p>
        </p:txBody>
      </p:sp>
      <p:sp>
        <p:nvSpPr>
          <p:cNvPr id="453" name="Google Shape;453;p1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26</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1" name="Google Shape;461;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Notes de cours : DISCUSSION EN PLÉNIÈRE</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Il s'agit de l'un des cas présentés dans les documents préparatoires.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Les participants liront et discuteront de leurs réflexions et de la question de savoir si cela pose un problème ou non.</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Réflexion :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La manière dont l'organisation garantit le droit à la liberté d'association et à la négociation collective des travailleurs n'est pas claire.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L'existence d'une boîte à idées, mais l'absence de moyens de collecte ou de réponse suggèrent un moyen inefficace de recueillir les suggestions/doléances des travailleurs.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Par conséquent, il n'est pas certain que ce droit soit respecté, car les faits suggèrent le contraire, en particulier en l'absence d'une autre forme de représentation des travailleurs. </a:t>
            </a:r>
            <a:endParaRPr sz="1100">
              <a:latin typeface="Arial"/>
              <a:ea typeface="Arial"/>
              <a:cs typeface="Arial"/>
              <a:sym typeface="Arial"/>
            </a:endParaRPr>
          </a:p>
          <a:p>
            <a:pPr marL="457200" marR="0" lvl="0" indent="-228600" algn="l" rtl="0">
              <a:lnSpc>
                <a:spcPct val="100000"/>
              </a:lnSpc>
              <a:spcBef>
                <a:spcPts val="800"/>
              </a:spcBef>
              <a:spcAft>
                <a:spcPts val="0"/>
              </a:spcAft>
              <a:buClr>
                <a:srgbClr val="000000"/>
              </a:buClr>
              <a:buSzPts val="1400"/>
              <a:buFont typeface="Arial"/>
              <a:buNone/>
            </a:pPr>
            <a:endParaRPr/>
          </a:p>
        </p:txBody>
      </p:sp>
      <p:sp>
        <p:nvSpPr>
          <p:cNvPr id="462" name="Google Shape;462;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0" name="Google Shape;470;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2e89abc793f_0_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4" name="Google Shape;254;g2e89abc793f_0_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endParaRPr/>
          </a:p>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Cette exigence est transversale et s'applique à toutes les CLR. </a:t>
            </a:r>
            <a:endParaRPr sz="1100">
              <a:latin typeface="Arial"/>
              <a:ea typeface="Arial"/>
              <a:cs typeface="Arial"/>
              <a:sym typeface="Arial"/>
            </a:endParaRPr>
          </a:p>
          <a:p>
            <a:pPr marL="0" lvl="0" indent="0" algn="just" rtl="0">
              <a:lnSpc>
                <a:spcPct val="107916"/>
              </a:lnSpc>
              <a:spcBef>
                <a:spcPts val="800"/>
              </a:spcBef>
              <a:spcAft>
                <a:spcPts val="800"/>
              </a:spcAft>
              <a:buClr>
                <a:schemeClr val="dk1"/>
              </a:buClr>
              <a:buSzPts val="1100"/>
              <a:buFont typeface="Arial"/>
              <a:buNone/>
            </a:pPr>
            <a:r>
              <a:rPr lang="en-US" sz="1100">
                <a:latin typeface="Arial"/>
                <a:ea typeface="Arial"/>
                <a:cs typeface="Arial"/>
                <a:sym typeface="Arial"/>
              </a:rPr>
              <a:t>L'accent mis sur la "prise en compte" (Due consideration) signifie que l'auditeur doit s'assurer que toutes les exigences légales relatives aux droits des travailleurs et aux conditions de travail sont respectées. Par exemple, le paiement des pensions ou des régimes d'assurance sociale requis par la loi. Cette exigence recoupe les quatre exigences fondamentales en matière de travail. C'est également la raison pour laquelle les OC sont tenus de rassembler toutes les lois et réglementations nationales d'un pays qui se rapportent aux CLR.</a:t>
            </a:r>
            <a:endParaRPr/>
          </a:p>
        </p:txBody>
      </p:sp>
      <p:sp>
        <p:nvSpPr>
          <p:cNvPr id="255" name="Google Shape;255;g2e89abc793f_0_5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3" name="Google Shape;263;p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4" name="Google Shape;264;p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4</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2d06f2e0a19_0_20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g2d06f2e0a19_0_20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1" name="Google Shape;271;g2d06f2e0a19_0_20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2e89abc793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9" name="Google Shape;279;g2e89abc793f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Le terme "travail des enfants" désigne un travail qui pourrait nuire ou avoir des conséquences négatives sur le développement et le bien-être des enfants et qui interfère avec leur scolarité en les privant de la possibilité d'assister aux cours, en les obligeant à quitter l'école prématurément ou en les obligeant à combiner les études avec un travail lourd et fastidieux.</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Alors que le document C138 fixe à 15 ans l'âge minimum pour travailler, les pays en développement ont la possibilité de fixer un âge minimum de 14 ans à titre de mesure transitoire, à mesure qu'ils renforcent leurs systèmes éducatifs et leurs économies.</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Tous les travaux effectués par des enfants ne doivent pas être considérés comme du travail des enfants à éliminer. En général, la participation d'enfants ou d'adolescents ayant dépassé l'âge minimum d'admission à l'emploi à des travaux qui ne nuisent pas à leur santé et à leur développement personnel et qui n'interfèrent pas avec leur scolarité est considérée comme positive.</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u="sng">
                <a:latin typeface="Arial"/>
                <a:ea typeface="Arial"/>
                <a:cs typeface="Arial"/>
                <a:sym typeface="Arial"/>
              </a:rPr>
              <a:t>Pires formes de travail des enfants </a:t>
            </a:r>
            <a:r>
              <a:rPr lang="en-US" sz="1100">
                <a:latin typeface="Arial"/>
                <a:ea typeface="Arial"/>
                <a:cs typeface="Arial"/>
                <a:sym typeface="Arial"/>
              </a:rPr>
              <a:t>- définies dans la convention 182 de l'OIT - esclavage, traite des enfants, servitude pour dettes, servage (lorsqu'une personne est forcée de vivre et de travailler dans un endroit en étant très peu ou pas payée), enfants dans les conflits armés (forcés de travailler comme cuisiniers, porteurs et messagers), exploitation sexuelle, implication des enfants dans des activités illicites (activités illégales ou crimes), par exemple la production et le trafic de drogues, travaux susceptibles de nuire à la santé, à la sécurité ou à la moralité des enfants.</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Pour de plus amples explications sur les exigences exactes et les flexibilités prévues par la convention n° 138, veuillez consulter la source de l'OIT (An Introduction to Legally Prohibiting Hazardous Work for Children : </a:t>
            </a:r>
            <a:r>
              <a:rPr lang="en-US" sz="1100" u="sng">
                <a:solidFill>
                  <a:srgbClr val="0563C1"/>
                </a:solidFill>
                <a:latin typeface="Arial"/>
                <a:ea typeface="Arial"/>
                <a:cs typeface="Arial"/>
                <a:sym typeface="Arial"/>
                <a:hlinkClick r:id="rId3">
                  <a:extLst>
                    <a:ext uri="{A12FA001-AC4F-418D-AE19-62706E023703}">
                      <ahyp:hlinkClr xmlns:ahyp="http://schemas.microsoft.com/office/drawing/2018/hyperlinkcolor" val="tx"/>
                    </a:ext>
                  </a:extLst>
                </a:hlinkClick>
              </a:rPr>
              <a:t>ici)</a:t>
            </a:r>
            <a:endParaRPr sz="1100">
              <a:latin typeface="Arial"/>
              <a:ea typeface="Arial"/>
              <a:cs typeface="Arial"/>
              <a:sym typeface="Arial"/>
            </a:endParaRPr>
          </a:p>
          <a:p>
            <a:pPr marL="0" lvl="0" indent="0" algn="l" rtl="0">
              <a:lnSpc>
                <a:spcPct val="107916"/>
              </a:lnSpc>
              <a:spcBef>
                <a:spcPts val="800"/>
              </a:spcBef>
              <a:spcAft>
                <a:spcPts val="800"/>
              </a:spcAft>
              <a:buClr>
                <a:schemeClr val="dk1"/>
              </a:buClr>
              <a:buSzPts val="1100"/>
              <a:buFont typeface="Arial"/>
              <a:buNone/>
            </a:pPr>
            <a:r>
              <a:rPr lang="en-US" sz="1100">
                <a:latin typeface="Arial"/>
                <a:ea typeface="Arial"/>
                <a:cs typeface="Arial"/>
                <a:sym typeface="Arial"/>
              </a:rPr>
              <a:t>REMARQUE : des liens sont ajoutés (voir le texte souligné en bleu) vers les sources de l'ONU et de l'OIT.</a:t>
            </a:r>
            <a:endParaRPr sz="1000">
              <a:latin typeface="Arial"/>
              <a:ea typeface="Arial"/>
              <a:cs typeface="Arial"/>
              <a:sym typeface="Arial"/>
            </a:endParaRPr>
          </a:p>
        </p:txBody>
      </p:sp>
      <p:sp>
        <p:nvSpPr>
          <p:cNvPr id="280" name="Google Shape;280;g2e89abc793f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2d06f2e0a19_0_2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9" name="Google Shape;289;g2d06f2e0a19_0_2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Définition des CLR FSC :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Travaux légers </a:t>
            </a:r>
            <a:r>
              <a:rPr lang="en-US" sz="1100">
                <a:latin typeface="Arial"/>
                <a:ea typeface="Arial"/>
                <a:cs typeface="Arial"/>
                <a:sym typeface="Arial"/>
              </a:rPr>
              <a:t>: La législation nationale peut autoriser l'emploi ou le travail de personnes âgées de 13 à 15 ans à des travaux légers qui ne sont pas susceptibles de nuire à leur santé ou à leur développement et qui ne sont pas de nature à compromettre leur assiduité scolaire, leur participation à des programmes d'orientation ou de formation professionnelle approuvés par l'autorité compétente ou leur capacité à tirer profit de l'instruction reçue (C138, article 7). </a:t>
            </a:r>
            <a:endParaRPr sz="1100">
              <a:latin typeface="Arial"/>
              <a:ea typeface="Arial"/>
              <a:cs typeface="Arial"/>
              <a:sym typeface="Arial"/>
            </a:endParaRPr>
          </a:p>
          <a:p>
            <a:pPr marL="0" lvl="0" indent="0" algn="l" rtl="0">
              <a:lnSpc>
                <a:spcPct val="100000"/>
              </a:lnSpc>
              <a:spcBef>
                <a:spcPts val="800"/>
              </a:spcBef>
              <a:spcAft>
                <a:spcPts val="0"/>
              </a:spcAft>
              <a:buSzPts val="1400"/>
              <a:buNone/>
            </a:pPr>
            <a:endParaRPr/>
          </a:p>
        </p:txBody>
      </p:sp>
      <p:sp>
        <p:nvSpPr>
          <p:cNvPr id="290" name="Google Shape;290;g2d06f2e0a19_0_23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8" name="Google Shape;298;p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400"/>
              <a:buFont typeface="Arial"/>
              <a:buNone/>
            </a:pPr>
            <a:endParaRPr sz="1100">
              <a:latin typeface="Arial"/>
              <a:ea typeface="Arial"/>
              <a:cs typeface="Arial"/>
              <a:sym typeface="Arial"/>
            </a:endParaRPr>
          </a:p>
        </p:txBody>
      </p:sp>
      <p:sp>
        <p:nvSpPr>
          <p:cNvPr id="299" name="Google Shape;299;p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2d269b3218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6" name="Google Shape;306;g2d269b3218f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Wang est en situation de travail des enfants.</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S'il peut être autorisé à effectuer des travaux légers (en fonction de la législation nationale de son pays), cela ne peut en aucun cas l'empêcher d'aller à l'école.</a:t>
            </a:r>
            <a:endParaRPr sz="1100">
              <a:latin typeface="Arial"/>
              <a:ea typeface="Arial"/>
              <a:cs typeface="Arial"/>
              <a:sym typeface="Arial"/>
            </a:endParaRPr>
          </a:p>
          <a:p>
            <a:pPr marL="0" lvl="0" indent="0" algn="l" rtl="0">
              <a:lnSpc>
                <a:spcPct val="100000"/>
              </a:lnSpc>
              <a:spcBef>
                <a:spcPts val="800"/>
              </a:spcBef>
              <a:spcAft>
                <a:spcPts val="0"/>
              </a:spcAft>
              <a:buClr>
                <a:schemeClr val="dk1"/>
              </a:buClr>
              <a:buSzPts val="1400"/>
              <a:buFont typeface="Arial"/>
              <a:buNone/>
            </a:pPr>
            <a:endParaRPr/>
          </a:p>
        </p:txBody>
      </p:sp>
      <p:sp>
        <p:nvSpPr>
          <p:cNvPr id="307" name="Google Shape;307;g2d269b3218f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5"/>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81"/>
        <p:cNvGrpSpPr/>
        <p:nvPr/>
      </p:nvGrpSpPr>
      <p:grpSpPr>
        <a:xfrm>
          <a:off x="0" y="0"/>
          <a:ext cx="0" cy="0"/>
          <a:chOff x="0" y="0"/>
          <a:chExt cx="0" cy="0"/>
        </a:xfrm>
      </p:grpSpPr>
      <p:pic>
        <p:nvPicPr>
          <p:cNvPr id="82" name="Google Shape;82;p45"/>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83" name="Google Shape;83;p4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4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85" name="Google Shape;85;p4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86" name="Google Shape;86;p45"/>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7" name="Google Shape;87;p45"/>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8" name="Google Shape;88;p45"/>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89"/>
        <p:cNvGrpSpPr/>
        <p:nvPr/>
      </p:nvGrpSpPr>
      <p:grpSpPr>
        <a:xfrm>
          <a:off x="0" y="0"/>
          <a:ext cx="0" cy="0"/>
          <a:chOff x="0" y="0"/>
          <a:chExt cx="0" cy="0"/>
        </a:xfrm>
      </p:grpSpPr>
      <p:sp>
        <p:nvSpPr>
          <p:cNvPr id="90" name="Google Shape;90;p46"/>
          <p:cNvSpPr/>
          <p:nvPr/>
        </p:nvSpPr>
        <p:spPr>
          <a:xfrm>
            <a:off x="-38912" y="-127000"/>
            <a:ext cx="12404144" cy="7151357"/>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4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4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93" name="Google Shape;93;p4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94" name="Google Shape;94;p46"/>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95" name="Google Shape;95;p46"/>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6" name="Google Shape;96;p46"/>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97"/>
        <p:cNvGrpSpPr/>
        <p:nvPr/>
      </p:nvGrpSpPr>
      <p:grpSpPr>
        <a:xfrm>
          <a:off x="0" y="0"/>
          <a:ext cx="0" cy="0"/>
          <a:chOff x="0" y="0"/>
          <a:chExt cx="0" cy="0"/>
        </a:xfrm>
      </p:grpSpPr>
      <p:sp>
        <p:nvSpPr>
          <p:cNvPr id="98" name="Google Shape;98;p47"/>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9" name="Google Shape;99;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0" name="Google Shape;100;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101" name="Google Shape;101;p47"/>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102" name="Google Shape;102;p47"/>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imple slide">
  <p:cSld name="Simple slide">
    <p:spTree>
      <p:nvGrpSpPr>
        <p:cNvPr id="1" name="Shape 103"/>
        <p:cNvGrpSpPr/>
        <p:nvPr/>
      </p:nvGrpSpPr>
      <p:grpSpPr>
        <a:xfrm>
          <a:off x="0" y="0"/>
          <a:ext cx="0" cy="0"/>
          <a:chOff x="0" y="0"/>
          <a:chExt cx="0" cy="0"/>
        </a:xfrm>
      </p:grpSpPr>
      <p:sp>
        <p:nvSpPr>
          <p:cNvPr id="104" name="Google Shape;104;p48"/>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05" name="Google Shape;105;p48"/>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06" name="Google Shape;106;p48"/>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07" name="Google Shape;107;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8" name="Google Shape;108;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109" name="Google Shape;109;p48"/>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imple slide - half block">
  <p:cSld name="Simple slide - half block">
    <p:spTree>
      <p:nvGrpSpPr>
        <p:cNvPr id="1" name="Shape 110"/>
        <p:cNvGrpSpPr/>
        <p:nvPr/>
      </p:nvGrpSpPr>
      <p:grpSpPr>
        <a:xfrm>
          <a:off x="0" y="0"/>
          <a:ext cx="0" cy="0"/>
          <a:chOff x="0" y="0"/>
          <a:chExt cx="0" cy="0"/>
        </a:xfrm>
      </p:grpSpPr>
      <p:sp>
        <p:nvSpPr>
          <p:cNvPr id="111" name="Google Shape;111;p49"/>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2" name="Google Shape;112;p49"/>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13" name="Google Shape;113;p49"/>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14" name="Google Shape;114;p49"/>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15" name="Google Shape;115;p4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6" name="Google Shape;116;p4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117" name="Google Shape;117;p49"/>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18" name="Google Shape;118;p49"/>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19" name="Google Shape;119;p49"/>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120"/>
        <p:cNvGrpSpPr/>
        <p:nvPr/>
      </p:nvGrpSpPr>
      <p:grpSpPr>
        <a:xfrm>
          <a:off x="0" y="0"/>
          <a:ext cx="0" cy="0"/>
          <a:chOff x="0" y="0"/>
          <a:chExt cx="0" cy="0"/>
        </a:xfrm>
      </p:grpSpPr>
      <p:cxnSp>
        <p:nvCxnSpPr>
          <p:cNvPr id="121" name="Google Shape;121;p50"/>
          <p:cNvCxnSpPr/>
          <p:nvPr/>
        </p:nvCxnSpPr>
        <p:spPr>
          <a:xfrm rot="5400000">
            <a:off x="1658675" y="3454385"/>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cxnSp>
        <p:nvCxnSpPr>
          <p:cNvPr id="122" name="Google Shape;122;p50"/>
          <p:cNvCxnSpPr/>
          <p:nvPr/>
        </p:nvCxnSpPr>
        <p:spPr>
          <a:xfrm rot="5400000">
            <a:off x="5748077" y="3454383"/>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23"/>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124"/>
        <p:cNvGrpSpPr/>
        <p:nvPr/>
      </p:nvGrpSpPr>
      <p:grpSpPr>
        <a:xfrm>
          <a:off x="0" y="0"/>
          <a:ext cx="0" cy="0"/>
          <a:chOff x="0" y="0"/>
          <a:chExt cx="0" cy="0"/>
        </a:xfrm>
      </p:grpSpPr>
      <p:sp>
        <p:nvSpPr>
          <p:cNvPr id="125" name="Google Shape;125;p52"/>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126" name="Google Shape;126;p52"/>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27" name="Google Shape;127;p52"/>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28" name="Google Shape;128;p52"/>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8.2.FSC-CLR-Training_Main-Course_Module-2_V1-0_ FR</a:t>
            </a:r>
            <a:endParaRPr/>
          </a:p>
        </p:txBody>
      </p:sp>
      <p:sp>
        <p:nvSpPr>
          <p:cNvPr id="129" name="Google Shape;129;p52"/>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130"/>
        <p:cNvGrpSpPr/>
        <p:nvPr/>
      </p:nvGrpSpPr>
      <p:grpSpPr>
        <a:xfrm>
          <a:off x="0" y="0"/>
          <a:ext cx="0" cy="0"/>
          <a:chOff x="0" y="0"/>
          <a:chExt cx="0" cy="0"/>
        </a:xfrm>
      </p:grpSpPr>
      <p:sp>
        <p:nvSpPr>
          <p:cNvPr id="131" name="Google Shape;131;p53"/>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32" name="Google Shape;132;p53"/>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8.2.FSC-CLR-Training_Main-Course_Module-2_V1-0_ FR</a:t>
            </a:r>
            <a:endParaRPr/>
          </a:p>
        </p:txBody>
      </p:sp>
      <p:sp>
        <p:nvSpPr>
          <p:cNvPr id="133" name="Google Shape;133;p53"/>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Emty white copy" type="tx">
  <p:cSld name="TITLE_AND_BODY">
    <p:spTree>
      <p:nvGrpSpPr>
        <p:cNvPr id="1" name="Shape 134"/>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16"/>
        <p:cNvGrpSpPr/>
        <p:nvPr/>
      </p:nvGrpSpPr>
      <p:grpSpPr>
        <a:xfrm>
          <a:off x="0" y="0"/>
          <a:ext cx="0" cy="0"/>
          <a:chOff x="0" y="0"/>
          <a:chExt cx="0" cy="0"/>
        </a:xfrm>
      </p:grpSpPr>
      <p:pic>
        <p:nvPicPr>
          <p:cNvPr id="17" name="Google Shape;17;p37"/>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18" name="Google Shape;18;p37"/>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9" name="Google Shape;19;p37"/>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0" name="Google Shape;20;p37"/>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21" name="Google Shape;21;p37"/>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22" name="Google Shape;22;p37"/>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23" name="Google Shape;23;p37"/>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135"/>
        <p:cNvGrpSpPr/>
        <p:nvPr/>
      </p:nvGrpSpPr>
      <p:grpSpPr>
        <a:xfrm>
          <a:off x="0" y="0"/>
          <a:ext cx="0" cy="0"/>
          <a:chOff x="0" y="0"/>
          <a:chExt cx="0" cy="0"/>
        </a:xfrm>
      </p:grpSpPr>
      <p:pic>
        <p:nvPicPr>
          <p:cNvPr id="136" name="Google Shape;136;p55"/>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137" name="Google Shape;137;p55"/>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cxnSp>
        <p:nvCxnSpPr>
          <p:cNvPr id="138" name="Google Shape;138;p55"/>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139" name="Google Shape;139;p55"/>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140" name="Google Shape;140;p55"/>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venir"/>
              <a:ea typeface="Avenir"/>
              <a:cs typeface="Avenir"/>
              <a:sym typeface="Avenir"/>
            </a:endParaRPr>
          </a:p>
        </p:txBody>
      </p:sp>
      <p:pic>
        <p:nvPicPr>
          <p:cNvPr id="141" name="Google Shape;141;p55"/>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142" name="Google Shape;142;p55"/>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143" name="Google Shape;143;p55"/>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144" name="Google Shape;144;p55"/>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1"/>
        <p:cNvGrpSpPr/>
        <p:nvPr/>
      </p:nvGrpSpPr>
      <p:grpSpPr>
        <a:xfrm>
          <a:off x="0" y="0"/>
          <a:ext cx="0" cy="0"/>
          <a:chOff x="0" y="0"/>
          <a:chExt cx="0" cy="0"/>
        </a:xfrm>
      </p:grpSpPr>
      <p:sp>
        <p:nvSpPr>
          <p:cNvPr id="152" name="Google Shape;15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3" name="Google Shape;15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154" name="Google Shape;15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ver page 2">
  <p:cSld name="Cover page 2">
    <p:spTree>
      <p:nvGrpSpPr>
        <p:cNvPr id="1" name="Shape 155"/>
        <p:cNvGrpSpPr/>
        <p:nvPr/>
      </p:nvGrpSpPr>
      <p:grpSpPr>
        <a:xfrm>
          <a:off x="0" y="0"/>
          <a:ext cx="0" cy="0"/>
          <a:chOff x="0" y="0"/>
          <a:chExt cx="0" cy="0"/>
        </a:xfrm>
      </p:grpSpPr>
      <p:sp>
        <p:nvSpPr>
          <p:cNvPr id="156" name="Google Shape;156;p56"/>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7" name="Google Shape;157;p56"/>
          <p:cNvSpPr txBox="1">
            <a:spLocks noGrp="1"/>
          </p:cNvSpPr>
          <p:nvPr>
            <p:ph type="body" idx="1"/>
          </p:nvPr>
        </p:nvSpPr>
        <p:spPr>
          <a:xfrm>
            <a:off x="357188" y="4156075"/>
            <a:ext cx="4989512" cy="698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lt1"/>
              </a:buClr>
              <a:buSzPts val="1600"/>
              <a:buNone/>
              <a:defRPr sz="16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8" name="Google Shape;158;p56"/>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200"/>
              <a:buNone/>
              <a:defRPr sz="22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159"/>
        <p:cNvGrpSpPr/>
        <p:nvPr/>
      </p:nvGrpSpPr>
      <p:grpSpPr>
        <a:xfrm>
          <a:off x="0" y="0"/>
          <a:ext cx="0" cy="0"/>
          <a:chOff x="0" y="0"/>
          <a:chExt cx="0" cy="0"/>
        </a:xfrm>
      </p:grpSpPr>
      <p:sp>
        <p:nvSpPr>
          <p:cNvPr id="160" name="Google Shape;160;p5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endParaRPr/>
          </a:p>
        </p:txBody>
      </p:sp>
      <p:sp>
        <p:nvSpPr>
          <p:cNvPr id="161" name="Google Shape;161;p5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r>
              <a:rPr lang="en-US"/>
              <a:t>8.2.FSC-CLR-Training_Main-Course_Module-2_V1-0_ FR</a:t>
            </a:r>
            <a:endParaRPr/>
          </a:p>
        </p:txBody>
      </p:sp>
      <p:sp>
        <p:nvSpPr>
          <p:cNvPr id="162" name="Google Shape;162;p57"/>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63" name="Google Shape;163;p57"/>
          <p:cNvSpPr txBox="1">
            <a:spLocks noGrp="1"/>
          </p:cNvSpPr>
          <p:nvPr>
            <p:ph type="body" idx="1"/>
          </p:nvPr>
        </p:nvSpPr>
        <p:spPr>
          <a:xfrm>
            <a:off x="839787" y="1312332"/>
            <a:ext cx="4984542" cy="455665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64" name="Google Shape;164;p57"/>
          <p:cNvSpPr txBox="1">
            <a:spLocks noGrp="1"/>
          </p:cNvSpPr>
          <p:nvPr>
            <p:ph type="body" idx="2"/>
          </p:nvPr>
        </p:nvSpPr>
        <p:spPr>
          <a:xfrm>
            <a:off x="6367673" y="1310921"/>
            <a:ext cx="5169571" cy="455947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65" name="Google Shape;165;p57"/>
          <p:cNvSpPr txBox="1">
            <a:spLocks noGrp="1"/>
          </p:cNvSpPr>
          <p:nvPr>
            <p:ph type="title"/>
          </p:nvPr>
        </p:nvSpPr>
        <p:spPr>
          <a:xfrm>
            <a:off x="839788" y="457200"/>
            <a:ext cx="10697456" cy="852311"/>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venir"/>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66"/>
        <p:cNvGrpSpPr/>
        <p:nvPr/>
      </p:nvGrpSpPr>
      <p:grpSpPr>
        <a:xfrm>
          <a:off x="0" y="0"/>
          <a:ext cx="0" cy="0"/>
          <a:chOff x="0" y="0"/>
          <a:chExt cx="0" cy="0"/>
        </a:xfrm>
      </p:grpSpPr>
      <p:sp>
        <p:nvSpPr>
          <p:cNvPr id="167" name="Google Shape;167;p5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8" name="Google Shape;168;p5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9" name="Google Shape;169;p5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0" name="Google Shape;170;p5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171" name="Google Shape;171;p5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2"/>
        <p:cNvGrpSpPr/>
        <p:nvPr/>
      </p:nvGrpSpPr>
      <p:grpSpPr>
        <a:xfrm>
          <a:off x="0" y="0"/>
          <a:ext cx="0" cy="0"/>
          <a:chOff x="0" y="0"/>
          <a:chExt cx="0" cy="0"/>
        </a:xfrm>
      </p:grpSpPr>
      <p:sp>
        <p:nvSpPr>
          <p:cNvPr id="173" name="Google Shape;173;p5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4" name="Google Shape;174;p5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5" name="Google Shape;175;p5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6" name="Google Shape;176;p5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177" name="Google Shape;177;p5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8"/>
        <p:cNvGrpSpPr/>
        <p:nvPr/>
      </p:nvGrpSpPr>
      <p:grpSpPr>
        <a:xfrm>
          <a:off x="0" y="0"/>
          <a:ext cx="0" cy="0"/>
          <a:chOff x="0" y="0"/>
          <a:chExt cx="0" cy="0"/>
        </a:xfrm>
      </p:grpSpPr>
      <p:sp>
        <p:nvSpPr>
          <p:cNvPr id="179" name="Google Shape;179;p6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0" name="Google Shape;180;p6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81" name="Google Shape;181;p6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2" name="Google Shape;182;p6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183" name="Google Shape;183;p6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84"/>
        <p:cNvGrpSpPr/>
        <p:nvPr/>
      </p:nvGrpSpPr>
      <p:grpSpPr>
        <a:xfrm>
          <a:off x="0" y="0"/>
          <a:ext cx="0" cy="0"/>
          <a:chOff x="0" y="0"/>
          <a:chExt cx="0" cy="0"/>
        </a:xfrm>
      </p:grpSpPr>
      <p:sp>
        <p:nvSpPr>
          <p:cNvPr id="185" name="Google Shape;185;p6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6" name="Google Shape;186;p6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7" name="Google Shape;187;p6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8" name="Google Shape;188;p6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9" name="Google Shape;189;p6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190" name="Google Shape;190;p6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91"/>
        <p:cNvGrpSpPr/>
        <p:nvPr/>
      </p:nvGrpSpPr>
      <p:grpSpPr>
        <a:xfrm>
          <a:off x="0" y="0"/>
          <a:ext cx="0" cy="0"/>
          <a:chOff x="0" y="0"/>
          <a:chExt cx="0" cy="0"/>
        </a:xfrm>
      </p:grpSpPr>
      <p:sp>
        <p:nvSpPr>
          <p:cNvPr id="192" name="Google Shape;192;p6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3" name="Google Shape;193;p6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4" name="Google Shape;194;p6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5" name="Google Shape;195;p6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6" name="Google Shape;196;p6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7" name="Google Shape;197;p6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8" name="Google Shape;198;p6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199" name="Google Shape;199;p6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0"/>
        <p:cNvGrpSpPr/>
        <p:nvPr/>
      </p:nvGrpSpPr>
      <p:grpSpPr>
        <a:xfrm>
          <a:off x="0" y="0"/>
          <a:ext cx="0" cy="0"/>
          <a:chOff x="0" y="0"/>
          <a:chExt cx="0" cy="0"/>
        </a:xfrm>
      </p:grpSpPr>
      <p:sp>
        <p:nvSpPr>
          <p:cNvPr id="201" name="Google Shape;201;p6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2" name="Google Shape;202;p6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3" name="Google Shape;203;p6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204" name="Google Shape;204;p6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24"/>
        <p:cNvGrpSpPr/>
        <p:nvPr/>
      </p:nvGrpSpPr>
      <p:grpSpPr>
        <a:xfrm>
          <a:off x="0" y="0"/>
          <a:ext cx="0" cy="0"/>
          <a:chOff x="0" y="0"/>
          <a:chExt cx="0" cy="0"/>
        </a:xfrm>
      </p:grpSpPr>
      <p:pic>
        <p:nvPicPr>
          <p:cNvPr id="25" name="Google Shape;25;p38"/>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26" name="Google Shape;26;p38"/>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venir"/>
              <a:ea typeface="Avenir"/>
              <a:cs typeface="Avenir"/>
              <a:sym typeface="Avenir"/>
            </a:endParaRPr>
          </a:p>
        </p:txBody>
      </p:sp>
      <p:cxnSp>
        <p:nvCxnSpPr>
          <p:cNvPr id="27" name="Google Shape;27;p38"/>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28" name="Google Shape;28;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0" name="Google Shape;30;p38"/>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05"/>
        <p:cNvGrpSpPr/>
        <p:nvPr/>
      </p:nvGrpSpPr>
      <p:grpSpPr>
        <a:xfrm>
          <a:off x="0" y="0"/>
          <a:ext cx="0" cy="0"/>
          <a:chOff x="0" y="0"/>
          <a:chExt cx="0" cy="0"/>
        </a:xfrm>
      </p:grpSpPr>
      <p:sp>
        <p:nvSpPr>
          <p:cNvPr id="206" name="Google Shape;206;p6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7" name="Google Shape;207;p64"/>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208" name="Google Shape;208;p64"/>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09" name="Google Shape;209;p6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0" name="Google Shape;210;p6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211" name="Google Shape;211;p6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12"/>
        <p:cNvGrpSpPr/>
        <p:nvPr/>
      </p:nvGrpSpPr>
      <p:grpSpPr>
        <a:xfrm>
          <a:off x="0" y="0"/>
          <a:ext cx="0" cy="0"/>
          <a:chOff x="0" y="0"/>
          <a:chExt cx="0" cy="0"/>
        </a:xfrm>
      </p:grpSpPr>
      <p:sp>
        <p:nvSpPr>
          <p:cNvPr id="213" name="Google Shape;213;p6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4" name="Google Shape;214;p65"/>
          <p:cNvSpPr>
            <a:spLocks noGrp="1"/>
          </p:cNvSpPr>
          <p:nvPr>
            <p:ph type="pic" idx="2"/>
          </p:nvPr>
        </p:nvSpPr>
        <p:spPr>
          <a:xfrm>
            <a:off x="5183188" y="987425"/>
            <a:ext cx="6172200" cy="4873625"/>
          </a:xfrm>
          <a:prstGeom prst="rect">
            <a:avLst/>
          </a:prstGeom>
          <a:noFill/>
          <a:ln>
            <a:noFill/>
          </a:ln>
        </p:spPr>
      </p:sp>
      <p:sp>
        <p:nvSpPr>
          <p:cNvPr id="215" name="Google Shape;215;p65"/>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16" name="Google Shape;216;p6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7" name="Google Shape;217;p6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218" name="Google Shape;218;p6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19"/>
        <p:cNvGrpSpPr/>
        <p:nvPr/>
      </p:nvGrpSpPr>
      <p:grpSpPr>
        <a:xfrm>
          <a:off x="0" y="0"/>
          <a:ext cx="0" cy="0"/>
          <a:chOff x="0" y="0"/>
          <a:chExt cx="0" cy="0"/>
        </a:xfrm>
      </p:grpSpPr>
      <p:sp>
        <p:nvSpPr>
          <p:cNvPr id="220" name="Google Shape;220;p6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1" name="Google Shape;221;p66"/>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2" name="Google Shape;222;p6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3" name="Google Shape;223;p6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224" name="Google Shape;224;p6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25"/>
        <p:cNvGrpSpPr/>
        <p:nvPr/>
      </p:nvGrpSpPr>
      <p:grpSpPr>
        <a:xfrm>
          <a:off x="0" y="0"/>
          <a:ext cx="0" cy="0"/>
          <a:chOff x="0" y="0"/>
          <a:chExt cx="0" cy="0"/>
        </a:xfrm>
      </p:grpSpPr>
      <p:sp>
        <p:nvSpPr>
          <p:cNvPr id="226" name="Google Shape;226;p67"/>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7" name="Google Shape;227;p67"/>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8" name="Google Shape;228;p6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9" name="Google Shape;229;p6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230" name="Google Shape;230;p6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231"/>
        <p:cNvGrpSpPr/>
        <p:nvPr/>
      </p:nvGrpSpPr>
      <p:grpSpPr>
        <a:xfrm>
          <a:off x="0" y="0"/>
          <a:ext cx="0" cy="0"/>
          <a:chOff x="0" y="0"/>
          <a:chExt cx="0" cy="0"/>
        </a:xfrm>
      </p:grpSpPr>
      <p:pic>
        <p:nvPicPr>
          <p:cNvPr id="232" name="Google Shape;232;p68"/>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233" name="Google Shape;233;p68"/>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4" name="Google Shape;234;p6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5" name="Google Shape;235;p6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236" name="Google Shape;236;p6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37" name="Google Shape;237;p68"/>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38" name="Google Shape;238;p68"/>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32"/>
        <p:cNvGrpSpPr/>
        <p:nvPr/>
      </p:nvGrpSpPr>
      <p:grpSpPr>
        <a:xfrm>
          <a:off x="0" y="0"/>
          <a:ext cx="0" cy="0"/>
          <a:chOff x="0" y="0"/>
          <a:chExt cx="0" cy="0"/>
        </a:xfrm>
      </p:grpSpPr>
      <p:pic>
        <p:nvPicPr>
          <p:cNvPr id="33" name="Google Shape;33;p39"/>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34" name="Google Shape;34;p39"/>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35" name="Google Shape;35;p39"/>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36" name="Google Shape;36;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38" name="Google Shape;38;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9" name="Google Shape;39;p39"/>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40"/>
        <p:cNvGrpSpPr/>
        <p:nvPr/>
      </p:nvGrpSpPr>
      <p:grpSpPr>
        <a:xfrm>
          <a:off x="0" y="0"/>
          <a:ext cx="0" cy="0"/>
          <a:chOff x="0" y="0"/>
          <a:chExt cx="0" cy="0"/>
        </a:xfrm>
      </p:grpSpPr>
      <p:pic>
        <p:nvPicPr>
          <p:cNvPr id="41" name="Google Shape;41;p40"/>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42" name="Google Shape;42;p40"/>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 name="Google Shape;43;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45" name="Google Shape;45;p4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46" name="Google Shape;46;p40"/>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47" name="Google Shape;47;p40"/>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48"/>
        <p:cNvGrpSpPr/>
        <p:nvPr/>
      </p:nvGrpSpPr>
      <p:grpSpPr>
        <a:xfrm>
          <a:off x="0" y="0"/>
          <a:ext cx="0" cy="0"/>
          <a:chOff x="0" y="0"/>
          <a:chExt cx="0" cy="0"/>
        </a:xfrm>
      </p:grpSpPr>
      <p:pic>
        <p:nvPicPr>
          <p:cNvPr id="49" name="Google Shape;49;p41"/>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50" name="Google Shape;50;p41"/>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 name="Google Shape;51;p4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4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53" name="Google Shape;53;p4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54" name="Google Shape;54;p41"/>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55" name="Google Shape;55;p41"/>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56"/>
        <p:cNvGrpSpPr/>
        <p:nvPr/>
      </p:nvGrpSpPr>
      <p:grpSpPr>
        <a:xfrm>
          <a:off x="0" y="0"/>
          <a:ext cx="0" cy="0"/>
          <a:chOff x="0" y="0"/>
          <a:chExt cx="0" cy="0"/>
        </a:xfrm>
      </p:grpSpPr>
      <p:pic>
        <p:nvPicPr>
          <p:cNvPr id="57" name="Google Shape;57;p42"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58" name="Google Shape;58;p42"/>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59" name="Google Shape;59;p4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4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61" name="Google Shape;61;p4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62" name="Google Shape;62;p42"/>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3" name="Google Shape;63;p42"/>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2_Section Separator - 4b">
  <p:cSld name="2_Section Separator - 4b">
    <p:spTree>
      <p:nvGrpSpPr>
        <p:cNvPr id="1" name="Shape 64"/>
        <p:cNvGrpSpPr/>
        <p:nvPr/>
      </p:nvGrpSpPr>
      <p:grpSpPr>
        <a:xfrm>
          <a:off x="0" y="0"/>
          <a:ext cx="0" cy="0"/>
          <a:chOff x="0" y="0"/>
          <a:chExt cx="0" cy="0"/>
        </a:xfrm>
      </p:grpSpPr>
      <p:pic>
        <p:nvPicPr>
          <p:cNvPr id="65" name="Google Shape;65;p43"/>
          <p:cNvPicPr preferRelativeResize="0"/>
          <p:nvPr/>
        </p:nvPicPr>
        <p:blipFill rotWithShape="1">
          <a:blip r:embed="rId2">
            <a:alphaModFix/>
          </a:blip>
          <a:srcRect/>
          <a:stretch/>
        </p:blipFill>
        <p:spPr>
          <a:xfrm>
            <a:off x="-82464" y="52466"/>
            <a:ext cx="12314617" cy="6931580"/>
          </a:xfrm>
          <a:prstGeom prst="rect">
            <a:avLst/>
          </a:prstGeom>
          <a:noFill/>
          <a:ln>
            <a:noFill/>
          </a:ln>
        </p:spPr>
      </p:pic>
      <p:sp>
        <p:nvSpPr>
          <p:cNvPr id="66" name="Google Shape;66;p43"/>
          <p:cNvSpPr/>
          <p:nvPr/>
        </p:nvSpPr>
        <p:spPr>
          <a:xfrm rot="5400000">
            <a:off x="-353977" y="408039"/>
            <a:ext cx="6721475" cy="6178449"/>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67" name="Google Shape;67;p4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69" name="Google Shape;69;p4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0" name="Google Shape;70;p43"/>
          <p:cNvSpPr txBox="1">
            <a:spLocks noGrp="1"/>
          </p:cNvSpPr>
          <p:nvPr>
            <p:ph type="ctrTitle"/>
          </p:nvPr>
        </p:nvSpPr>
        <p:spPr>
          <a:xfrm>
            <a:off x="1054130" y="2573868"/>
            <a:ext cx="4642068" cy="33943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1" name="Google Shape;71;p43"/>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72"/>
        <p:cNvGrpSpPr/>
        <p:nvPr/>
      </p:nvGrpSpPr>
      <p:grpSpPr>
        <a:xfrm>
          <a:off x="0" y="0"/>
          <a:ext cx="0" cy="0"/>
          <a:chOff x="0" y="0"/>
          <a:chExt cx="0" cy="0"/>
        </a:xfrm>
      </p:grpSpPr>
      <p:pic>
        <p:nvPicPr>
          <p:cNvPr id="73" name="Google Shape;73;p44"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74" name="Google Shape;74;p44"/>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75" name="Google Shape;75;p4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4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8.2.FSC-CLR-Training_Main-Course_Module-2_V1-0_ FR</a:t>
            </a:r>
            <a:endParaRPr/>
          </a:p>
        </p:txBody>
      </p:sp>
      <p:sp>
        <p:nvSpPr>
          <p:cNvPr id="77" name="Google Shape;77;p4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8" name="Google Shape;78;p44"/>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9" name="Google Shape;79;p44"/>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80" name="Google Shape;80;p44"/>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theme" Target="../theme/theme2.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8.2.FSC-CLR-Training_Main-Course_Module-2_V1-0_ FR</a:t>
            </a:r>
            <a:endParaRPr/>
          </a:p>
        </p:txBody>
      </p:sp>
      <p:sp>
        <p:nvSpPr>
          <p:cNvPr id="14" name="Google Shape;14;p19"/>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5"/>
        <p:cNvGrpSpPr/>
        <p:nvPr/>
      </p:nvGrpSpPr>
      <p:grpSpPr>
        <a:xfrm>
          <a:off x="0" y="0"/>
          <a:ext cx="0" cy="0"/>
          <a:chOff x="0" y="0"/>
          <a:chExt cx="0" cy="0"/>
        </a:xfrm>
      </p:grpSpPr>
      <p:sp>
        <p:nvSpPr>
          <p:cNvPr id="146" name="Google Shape;146;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47" name="Google Shape;147;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8" name="Google Shape;148;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9" name="Google Shape;149;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8.2.FSC-CLR-Training_Main-Course_Module-2_V1-0_ FR</a:t>
            </a:r>
            <a:endParaRPr/>
          </a:p>
        </p:txBody>
      </p:sp>
      <p:sp>
        <p:nvSpPr>
          <p:cNvPr id="150" name="Google Shape;150;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hyperlink" Target="https://violenceagainstchildren.un.org/content/child-labour" TargetMode="External"/><Relationship Id="rId2" Type="http://schemas.openxmlformats.org/officeDocument/2006/relationships/notesSlide" Target="../notesSlides/notesSlide6.xml"/><Relationship Id="rId1" Type="http://schemas.openxmlformats.org/officeDocument/2006/relationships/slideLayout" Target="../slideLayouts/slideLayout21.xml"/><Relationship Id="rId5" Type="http://schemas.openxmlformats.org/officeDocument/2006/relationships/hyperlink" Target="https://normlex.ilo.org/dyn/nrmlx_en/f?p=NORMLEXPUB%3A12100%3A0%3A%3ANO%3A%3AP12100_ILO_CODE%3AC138&amp;utm_source=chatgpt.com" TargetMode="External"/><Relationship Id="rId4" Type="http://schemas.openxmlformats.org/officeDocument/2006/relationships/hyperlink" Target="https://normlex.ilo.org/dyn/normlex/en/f?p=NORMLEXPUB%3A12100%3A0%3A%3ANO%3A%3AP12100_ILO_CODE%3AC182"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2"/>
          <p:cNvSpPr txBox="1">
            <a:spLocks noGrp="1"/>
          </p:cNvSpPr>
          <p:nvPr>
            <p:ph type="ctrTitle" idx="4294967295"/>
          </p:nvPr>
        </p:nvSpPr>
        <p:spPr>
          <a:xfrm>
            <a:off x="730250" y="711200"/>
            <a:ext cx="6810000" cy="2336700"/>
          </a:xfrm>
          <a:prstGeom prst="rect">
            <a:avLst/>
          </a:prstGeom>
          <a:noFill/>
          <a:ln>
            <a:noFill/>
          </a:ln>
        </p:spPr>
        <p:txBody>
          <a:bodyPr spcFirstLastPara="1" wrap="square" lIns="91425" tIns="45700" rIns="91425" bIns="45700" anchor="ctr" anchorCtr="0">
            <a:normAutofit fontScale="90000"/>
          </a:bodyPr>
          <a:lstStyle/>
          <a:p>
            <a:pPr marL="0" marR="0" lvl="0" indent="0" algn="l" rtl="0">
              <a:lnSpc>
                <a:spcPct val="90000"/>
              </a:lnSpc>
              <a:spcBef>
                <a:spcPts val="0"/>
              </a:spcBef>
              <a:spcAft>
                <a:spcPts val="0"/>
              </a:spcAft>
              <a:buClr>
                <a:schemeClr val="dk1"/>
              </a:buClr>
              <a:buSzPct val="111111"/>
              <a:buFont typeface="Avenir"/>
              <a:buNone/>
            </a:pPr>
            <a:r>
              <a:rPr lang="en-US" sz="4400" b="1" i="0" u="none" strike="noStrike" cap="none">
                <a:solidFill>
                  <a:schemeClr val="dk1"/>
                </a:solidFill>
                <a:latin typeface="Arial"/>
                <a:ea typeface="Arial"/>
                <a:cs typeface="Arial"/>
                <a:sym typeface="Arial"/>
              </a:rPr>
              <a:t>Formation des auditeurs sur les exigences </a:t>
            </a:r>
            <a:r>
              <a:rPr lang="en-US">
                <a:latin typeface="Arial"/>
                <a:ea typeface="Arial"/>
                <a:cs typeface="Arial"/>
                <a:sym typeface="Arial"/>
              </a:rPr>
              <a:t>fondamentales</a:t>
            </a:r>
            <a:r>
              <a:rPr lang="en-US" sz="4400" b="1" i="0" u="none" strike="noStrike" cap="none">
                <a:solidFill>
                  <a:schemeClr val="dk1"/>
                </a:solidFill>
                <a:latin typeface="Arial"/>
                <a:ea typeface="Arial"/>
                <a:cs typeface="Arial"/>
                <a:sym typeface="Arial"/>
              </a:rPr>
              <a:t> FSC en matière de travail </a:t>
            </a:r>
            <a:r>
              <a:rPr lang="en-US">
                <a:latin typeface="Arial"/>
                <a:ea typeface="Arial"/>
                <a:cs typeface="Arial"/>
                <a:sym typeface="Arial"/>
              </a:rPr>
              <a:t>dans la norme CoC</a:t>
            </a:r>
            <a:r>
              <a:rPr lang="en-US" sz="4400" b="1" i="0" u="none" strike="noStrike" cap="none">
                <a:solidFill>
                  <a:schemeClr val="dk1"/>
                </a:solidFill>
                <a:latin typeface="Arial"/>
                <a:ea typeface="Arial"/>
                <a:cs typeface="Arial"/>
                <a:sym typeface="Arial"/>
              </a:rPr>
              <a:t> (CLR)</a:t>
            </a:r>
            <a:endParaRPr/>
          </a:p>
        </p:txBody>
      </p:sp>
      <p:sp>
        <p:nvSpPr>
          <p:cNvPr id="244" name="Google Shape;244;p2"/>
          <p:cNvSpPr txBox="1">
            <a:spLocks noGrp="1"/>
          </p:cNvSpPr>
          <p:nvPr>
            <p:ph type="body" idx="4294967295"/>
          </p:nvPr>
        </p:nvSpPr>
        <p:spPr>
          <a:xfrm>
            <a:off x="579317" y="4263650"/>
            <a:ext cx="5535600" cy="1170000"/>
          </a:xfrm>
          <a:prstGeom prst="rect">
            <a:avLst/>
          </a:prstGeom>
          <a:noFill/>
          <a:ln>
            <a:noFill/>
          </a:ln>
        </p:spPr>
        <p:txBody>
          <a:bodyPr spcFirstLastPara="1" wrap="square" lIns="91425" tIns="45700" rIns="91425" bIns="45700" anchor="t" anchorCtr="0">
            <a:normAutofit/>
          </a:bodyPr>
          <a:lstStyle/>
          <a:p>
            <a:pPr marL="177800" lvl="0" indent="0" algn="l" rtl="0">
              <a:lnSpc>
                <a:spcPct val="90000"/>
              </a:lnSpc>
              <a:spcBef>
                <a:spcPts val="1000"/>
              </a:spcBef>
              <a:spcAft>
                <a:spcPts val="0"/>
              </a:spcAft>
              <a:buSzPts val="2800"/>
              <a:buNone/>
            </a:pPr>
            <a:r>
              <a:rPr lang="en-US">
                <a:latin typeface="Arial"/>
                <a:ea typeface="Arial"/>
                <a:cs typeface="Arial"/>
                <a:sym typeface="Arial"/>
              </a:rPr>
              <a:t>CLR FSC</a:t>
            </a:r>
            <a:endParaRPr/>
          </a:p>
          <a:p>
            <a:pPr marL="177800" lvl="0" indent="0" algn="l" rtl="0">
              <a:lnSpc>
                <a:spcPct val="90000"/>
              </a:lnSpc>
              <a:spcBef>
                <a:spcPts val="1000"/>
              </a:spcBef>
              <a:spcAft>
                <a:spcPts val="0"/>
              </a:spcAft>
              <a:buSzPts val="2800"/>
              <a:buNone/>
            </a:pPr>
            <a:r>
              <a:rPr lang="en-US">
                <a:latin typeface="Arial"/>
                <a:ea typeface="Arial"/>
                <a:cs typeface="Arial"/>
                <a:sym typeface="Arial"/>
              </a:rPr>
              <a:t>Termes clés et définitions </a:t>
            </a:r>
            <a:endParaRPr/>
          </a:p>
        </p:txBody>
      </p:sp>
      <p:sp>
        <p:nvSpPr>
          <p:cNvPr id="245" name="Google Shape;245;p2"/>
          <p:cNvSpPr txBox="1">
            <a:spLocks noGrp="1"/>
          </p:cNvSpPr>
          <p:nvPr>
            <p:ph type="body" idx="4294967295"/>
          </p:nvPr>
        </p:nvSpPr>
        <p:spPr>
          <a:xfrm>
            <a:off x="730250" y="3695038"/>
            <a:ext cx="4995900" cy="426900"/>
          </a:xfrm>
          <a:prstGeom prst="rect">
            <a:avLst/>
          </a:prstGeom>
          <a:noFill/>
          <a:ln>
            <a:noFill/>
          </a:ln>
        </p:spPr>
        <p:txBody>
          <a:bodyPr spcFirstLastPara="1" wrap="square" lIns="91425" tIns="45700" rIns="91425" bIns="45700" anchor="t" anchorCtr="0">
            <a:noAutofit/>
          </a:bodyPr>
          <a:lstStyle/>
          <a:p>
            <a:pPr marL="50800" lvl="0" indent="0" algn="l" rtl="0">
              <a:lnSpc>
                <a:spcPct val="90000"/>
              </a:lnSpc>
              <a:spcBef>
                <a:spcPts val="1000"/>
              </a:spcBef>
              <a:spcAft>
                <a:spcPts val="0"/>
              </a:spcAft>
              <a:buSzPts val="2800"/>
              <a:buNone/>
            </a:pPr>
            <a:r>
              <a:rPr lang="en-US">
                <a:latin typeface="Arial"/>
                <a:ea typeface="Arial"/>
                <a:cs typeface="Arial"/>
                <a:sym typeface="Arial"/>
              </a:rPr>
              <a:t>MODULE </a:t>
            </a:r>
            <a:r>
              <a:rPr lang="en-US"/>
              <a:t>2</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7" name="Google Shape;317;p6"/>
          <p:cNvSpPr txBox="1">
            <a:spLocks noGrp="1"/>
          </p:cNvSpPr>
          <p:nvPr>
            <p:ph type="ctrTitle" idx="4294967295"/>
          </p:nvPr>
        </p:nvSpPr>
        <p:spPr>
          <a:xfrm>
            <a:off x="438869" y="477688"/>
            <a:ext cx="3486150" cy="8255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3200" b="1" i="0" u="none" strike="noStrike" cap="none">
                <a:solidFill>
                  <a:schemeClr val="dk1"/>
                </a:solidFill>
                <a:latin typeface="Arial"/>
                <a:ea typeface="Arial"/>
                <a:cs typeface="Arial"/>
                <a:sym typeface="Arial"/>
              </a:rPr>
              <a:t>Exercice 1</a:t>
            </a:r>
            <a:endParaRPr/>
          </a:p>
        </p:txBody>
      </p:sp>
      <p:sp>
        <p:nvSpPr>
          <p:cNvPr id="318" name="Google Shape;318;p6"/>
          <p:cNvSpPr txBox="1"/>
          <p:nvPr/>
        </p:nvSpPr>
        <p:spPr>
          <a:xfrm>
            <a:off x="438883" y="1370010"/>
            <a:ext cx="8100600" cy="3834300"/>
          </a:xfrm>
          <a:prstGeom prst="rect">
            <a:avLst/>
          </a:prstGeom>
          <a:solidFill>
            <a:schemeClr val="lt1"/>
          </a:solid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None/>
            </a:pPr>
            <a:r>
              <a:rPr lang="en-US" sz="2400" b="0" i="0" u="none" strike="noStrike" cap="none">
                <a:solidFill>
                  <a:srgbClr val="2B2E2F"/>
                </a:solidFill>
                <a:latin typeface="Arial"/>
                <a:ea typeface="Arial"/>
                <a:cs typeface="Arial"/>
                <a:sym typeface="Arial"/>
              </a:rPr>
              <a:t>Lors d'un audit de l'entreprise fictive "Super Bamboo Inc.", il a été constaté que l'entreprise avait une politique interdisant l'emploi de travailleurs de moins de 18 ans.</a:t>
            </a:r>
            <a:endParaRPr sz="24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720"/>
              <a:buFont typeface="Arial"/>
              <a:buNone/>
            </a:pPr>
            <a:endParaRPr sz="24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720"/>
              <a:buFont typeface="Arial"/>
              <a:buNone/>
            </a:pPr>
            <a:r>
              <a:rPr lang="en-US" sz="2400" b="0" i="0" u="none" strike="noStrike" cap="none">
                <a:solidFill>
                  <a:srgbClr val="2B2E2F"/>
                </a:solidFill>
                <a:latin typeface="Arial"/>
                <a:ea typeface="Arial"/>
                <a:cs typeface="Arial"/>
                <a:sym typeface="Arial"/>
              </a:rPr>
              <a:t>Toutefois, au cours de l'audit, un travailleur de 14 ans a été vu en train d'effectuer des travaux légers et d'aider les opérateurs de machines pendant l'équipe de nuit.</a:t>
            </a:r>
            <a:endParaRPr sz="2400" b="0" i="0" u="none" strike="noStrike" cap="none">
              <a:solidFill>
                <a:srgbClr val="2B2E2F"/>
              </a:solidFill>
              <a:latin typeface="Arial"/>
              <a:ea typeface="Arial"/>
              <a:cs typeface="Arial"/>
              <a:sym typeface="Arial"/>
            </a:endParaRPr>
          </a:p>
        </p:txBody>
      </p:sp>
      <p:sp>
        <p:nvSpPr>
          <p:cNvPr id="319" name="Google Shape;319;p6"/>
          <p:cNvSpPr/>
          <p:nvPr/>
        </p:nvSpPr>
        <p:spPr>
          <a:xfrm>
            <a:off x="8610600" y="1049609"/>
            <a:ext cx="3346200" cy="3844500"/>
          </a:xfrm>
          <a:prstGeom prst="rect">
            <a:avLst/>
          </a:pr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2400" b="0" i="0" u="none" strike="noStrike" cap="none">
                <a:solidFill>
                  <a:schemeClr val="dk1"/>
                </a:solidFill>
                <a:latin typeface="Arial"/>
                <a:ea typeface="Arial"/>
                <a:cs typeface="Arial"/>
                <a:sym typeface="Arial"/>
              </a:rPr>
              <a:t>Q1. L'entreprise peut-elle embaucher des travailleurs de moins de 18 ans ?</a:t>
            </a:r>
            <a:endParaRPr/>
          </a:p>
          <a:p>
            <a:pPr marL="469900" marR="0" lvl="0" indent="-31750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chemeClr val="dk1"/>
                </a:solidFill>
                <a:latin typeface="Arial"/>
                <a:ea typeface="Arial"/>
                <a:cs typeface="Arial"/>
                <a:sym typeface="Arial"/>
              </a:rPr>
              <a:t>Q2. L'entreprise est-elle en non-conformité avec les exigences FSC en matière de travail des enfants ?</a:t>
            </a:r>
            <a:endParaRPr/>
          </a:p>
          <a:p>
            <a:pPr marL="0" marR="0" lvl="0" indent="0" algn="ctr" rtl="0">
              <a:lnSpc>
                <a:spcPct val="100000"/>
              </a:lnSpc>
              <a:spcBef>
                <a:spcPts val="0"/>
              </a:spcBef>
              <a:spcAft>
                <a:spcPts val="0"/>
              </a:spcAft>
              <a:buNone/>
            </a:pPr>
            <a:endParaRPr sz="24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A60F82E8-69A5-6F67-60DB-6D2099023DDE}"/>
              </a:ext>
            </a:extLst>
          </p:cNvPr>
          <p:cNvSpPr>
            <a:spLocks noGrp="1"/>
          </p:cNvSpPr>
          <p:nvPr>
            <p:ph type="ftr" idx="11"/>
          </p:nvPr>
        </p:nvSpPr>
        <p:spPr/>
        <p:txBody>
          <a:bodyPr/>
          <a:lstStyle/>
          <a:p>
            <a:r>
              <a:rPr lang="en-US"/>
              <a:t>8.2.FSC-CLR-Training_Main-Course_Module-2_V1-0_ FR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6" name="Google Shape;326;p7"/>
          <p:cNvSpPr txBox="1">
            <a:spLocks noGrp="1"/>
          </p:cNvSpPr>
          <p:nvPr>
            <p:ph type="ctrTitle" idx="4294967295"/>
          </p:nvPr>
        </p:nvSpPr>
        <p:spPr>
          <a:xfrm>
            <a:off x="517585" y="1450675"/>
            <a:ext cx="10845500" cy="5092700"/>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en-US" sz="2400" b="0" i="0" u="none" strike="noStrike" cap="none">
                <a:solidFill>
                  <a:srgbClr val="000000"/>
                </a:solidFill>
                <a:latin typeface="Arial"/>
                <a:ea typeface="Arial"/>
                <a:cs typeface="Arial"/>
                <a:sym typeface="Arial"/>
              </a:rPr>
              <a:t>Lors d'une évaluation, les dossiers du </a:t>
            </a:r>
            <a:r>
              <a:rPr lang="en-US" sz="2400">
                <a:solidFill>
                  <a:srgbClr val="000000"/>
                </a:solidFill>
                <a:latin typeface="Arial"/>
                <a:ea typeface="Arial"/>
                <a:cs typeface="Arial"/>
                <a:sym typeface="Arial"/>
              </a:rPr>
              <a:t>TC</a:t>
            </a:r>
            <a:r>
              <a:rPr lang="en-US" sz="2400" b="0" i="0" u="none" strike="noStrike" cap="none">
                <a:solidFill>
                  <a:srgbClr val="000000"/>
                </a:solidFill>
                <a:latin typeface="Arial"/>
                <a:ea typeface="Arial"/>
                <a:cs typeface="Arial"/>
                <a:sym typeface="Arial"/>
              </a:rPr>
              <a:t> (données salariales et contrats de travail) ne comportaient pas la date de naissance des travailleurs dans au moins trois cas. </a:t>
            </a:r>
            <a:br>
              <a:rPr lang="en-US" sz="2400" b="0" i="0" u="none" strike="noStrike" cap="none">
                <a:solidFill>
                  <a:srgbClr val="000000"/>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rgbClr val="000000"/>
                </a:solidFill>
                <a:latin typeface="Arial"/>
                <a:ea typeface="Arial"/>
                <a:cs typeface="Arial"/>
                <a:sym typeface="Arial"/>
              </a:rPr>
              <a:t>Dans l'un des cas, le travailleur a été sélectionné pour un entretien parce qu'il semblait manifestement très jeune et, lors de l'entretien, il a indiqué qu'il avait 18 ans. </a:t>
            </a:r>
            <a:br>
              <a:rPr lang="en-US" sz="2400" b="0" i="0" u="none" strike="noStrike" cap="none">
                <a:solidFill>
                  <a:srgbClr val="000000"/>
                </a:solidFill>
                <a:latin typeface="Arial"/>
                <a:ea typeface="Arial"/>
                <a:cs typeface="Arial"/>
                <a:sym typeface="Arial"/>
              </a:rPr>
            </a:br>
            <a:br>
              <a:rPr lang="en-US" sz="2400" b="0" i="0" u="none" strike="noStrike" cap="none">
                <a:solidFill>
                  <a:srgbClr val="000000"/>
                </a:solidFill>
                <a:latin typeface="Arial"/>
                <a:ea typeface="Arial"/>
                <a:cs typeface="Arial"/>
                <a:sym typeface="Arial"/>
              </a:rPr>
            </a:br>
            <a:r>
              <a:rPr lang="en-US" sz="2400" b="0" i="0" u="none" strike="noStrike" cap="none">
                <a:solidFill>
                  <a:srgbClr val="000000"/>
                </a:solidFill>
                <a:latin typeface="Arial"/>
                <a:ea typeface="Arial"/>
                <a:cs typeface="Arial"/>
                <a:sym typeface="Arial"/>
              </a:rPr>
              <a:t>D'après sa fiche de paie et le registre des employés, il travaille dans l'entreprise depuis un an et trois mois.</a:t>
            </a:r>
            <a:br>
              <a:rPr lang="en-US" sz="2400" b="0" i="0" u="none" strike="noStrike" cap="none">
                <a:solidFill>
                  <a:srgbClr val="000000"/>
                </a:solidFill>
                <a:latin typeface="Arial"/>
                <a:ea typeface="Arial"/>
                <a:cs typeface="Arial"/>
                <a:sym typeface="Arial"/>
              </a:rPr>
            </a:br>
            <a:r>
              <a:rPr lang="en-US" sz="2400" b="0" i="0" u="none" strike="noStrike" cap="none">
                <a:solidFill>
                  <a:srgbClr val="000000"/>
                </a:solidFill>
                <a:latin typeface="Arial"/>
                <a:ea typeface="Arial"/>
                <a:cs typeface="Arial"/>
                <a:sym typeface="Arial"/>
              </a:rPr>
              <a:t> </a:t>
            </a:r>
            <a:br>
              <a:rPr lang="en-US" sz="2400" b="0" i="0" u="none" strike="noStrike" cap="none">
                <a:solidFill>
                  <a:srgbClr val="000000"/>
                </a:solidFill>
                <a:latin typeface="Arial"/>
                <a:ea typeface="Arial"/>
                <a:cs typeface="Arial"/>
                <a:sym typeface="Arial"/>
              </a:rPr>
            </a:br>
            <a:r>
              <a:rPr lang="en-US" sz="2400" b="0" i="0" u="none" strike="noStrike" cap="none">
                <a:solidFill>
                  <a:srgbClr val="000000"/>
                </a:solidFill>
                <a:latin typeface="Arial"/>
                <a:ea typeface="Arial"/>
                <a:cs typeface="Arial"/>
                <a:sym typeface="Arial"/>
              </a:rPr>
              <a:t>Aucun document n'indique son âge dans les registres, les données ou les dossiers des employés du </a:t>
            </a:r>
            <a:r>
              <a:rPr lang="en-US" sz="2400">
                <a:solidFill>
                  <a:srgbClr val="000000"/>
                </a:solidFill>
                <a:latin typeface="Arial"/>
                <a:ea typeface="Arial"/>
                <a:cs typeface="Arial"/>
                <a:sym typeface="Arial"/>
              </a:rPr>
              <a:t>TC</a:t>
            </a:r>
            <a:r>
              <a:rPr lang="en-US" sz="2400" b="0" i="0" u="none" strike="noStrike" cap="none">
                <a:solidFill>
                  <a:srgbClr val="000000"/>
                </a:solidFill>
                <a:latin typeface="Arial"/>
                <a:ea typeface="Arial"/>
                <a:cs typeface="Arial"/>
                <a:sym typeface="Arial"/>
              </a:rPr>
              <a:t>. </a:t>
            </a:r>
            <a:endParaRPr/>
          </a:p>
        </p:txBody>
      </p:sp>
      <p:sp>
        <p:nvSpPr>
          <p:cNvPr id="327" name="Google Shape;327;p7"/>
          <p:cNvSpPr txBox="1"/>
          <p:nvPr/>
        </p:nvSpPr>
        <p:spPr>
          <a:xfrm>
            <a:off x="523221" y="462376"/>
            <a:ext cx="2999232"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200" b="1" i="0" u="none" strike="noStrike" cap="none">
                <a:solidFill>
                  <a:srgbClr val="000000"/>
                </a:solidFill>
                <a:latin typeface="Arial"/>
                <a:ea typeface="Arial"/>
                <a:cs typeface="Arial"/>
                <a:sym typeface="Arial"/>
              </a:rPr>
              <a:t>Cas de figure</a:t>
            </a:r>
            <a:endParaRPr/>
          </a:p>
        </p:txBody>
      </p:sp>
      <p:sp>
        <p:nvSpPr>
          <p:cNvPr id="2" name="Footer Placeholder 1">
            <a:extLst>
              <a:ext uri="{FF2B5EF4-FFF2-40B4-BE49-F238E27FC236}">
                <a16:creationId xmlns:a16="http://schemas.microsoft.com/office/drawing/2014/main" id="{C5010DF1-F728-6E07-DBD8-8D6AC88425D6}"/>
              </a:ext>
            </a:extLst>
          </p:cNvPr>
          <p:cNvSpPr>
            <a:spLocks noGrp="1"/>
          </p:cNvSpPr>
          <p:nvPr>
            <p:ph type="ftr" idx="11"/>
          </p:nvPr>
        </p:nvSpPr>
        <p:spPr/>
        <p:txBody>
          <a:bodyPr/>
          <a:lstStyle/>
          <a:p>
            <a:r>
              <a:rPr lang="en-US"/>
              <a:t>8.2.FSC-CLR-Training_Main-Course_Module-2_V1-0_ FR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8"/>
          <p:cNvSpPr txBox="1"/>
          <p:nvPr/>
        </p:nvSpPr>
        <p:spPr>
          <a:xfrm>
            <a:off x="797982" y="970836"/>
            <a:ext cx="3113903" cy="75903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None/>
            </a:pPr>
            <a:r>
              <a:rPr lang="en-US" sz="2800" b="1" i="0" u="none" strike="noStrike" cap="none">
                <a:solidFill>
                  <a:schemeClr val="dk1"/>
                </a:solidFill>
                <a:latin typeface="Arial"/>
                <a:ea typeface="Arial"/>
                <a:cs typeface="Arial"/>
                <a:sym typeface="Arial"/>
              </a:rPr>
              <a:t>Module 2.2</a:t>
            </a:r>
            <a:endParaRPr sz="2800" b="1" i="0" u="none" strike="noStrike" cap="none">
              <a:solidFill>
                <a:schemeClr val="dk1"/>
              </a:solidFill>
              <a:latin typeface="Arial"/>
              <a:ea typeface="Arial"/>
              <a:cs typeface="Arial"/>
              <a:sym typeface="Arial"/>
            </a:endParaRPr>
          </a:p>
        </p:txBody>
      </p:sp>
      <p:sp>
        <p:nvSpPr>
          <p:cNvPr id="334" name="Google Shape;334;p8"/>
          <p:cNvSpPr txBox="1">
            <a:spLocks noGrp="1"/>
          </p:cNvSpPr>
          <p:nvPr>
            <p:ph type="ctrTitle" idx="4294967295"/>
          </p:nvPr>
        </p:nvSpPr>
        <p:spPr>
          <a:xfrm>
            <a:off x="805132" y="1876875"/>
            <a:ext cx="8007350" cy="126206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3200" b="0" i="0" u="none" strike="noStrike" cap="none">
                <a:solidFill>
                  <a:schemeClr val="dk1"/>
                </a:solidFill>
                <a:latin typeface="Avenir"/>
                <a:ea typeface="Avenir"/>
                <a:cs typeface="Avenir"/>
                <a:sym typeface="Avenir"/>
              </a:rPr>
              <a:t>Travail forcé ou obligatoire</a:t>
            </a:r>
            <a:endParaRPr sz="3200" b="0" i="0" u="none" strike="noStrike" cap="none">
              <a:solidFill>
                <a:schemeClr val="dk1"/>
              </a:solidFill>
              <a:latin typeface="Avenir"/>
              <a:ea typeface="Avenir"/>
              <a:cs typeface="Avenir"/>
              <a:sym typeface="Avenir"/>
            </a:endParaRPr>
          </a:p>
        </p:txBody>
      </p:sp>
      <p:sp>
        <p:nvSpPr>
          <p:cNvPr id="2" name="Footer Placeholder 1">
            <a:extLst>
              <a:ext uri="{FF2B5EF4-FFF2-40B4-BE49-F238E27FC236}">
                <a16:creationId xmlns:a16="http://schemas.microsoft.com/office/drawing/2014/main" id="{C5AEF3E9-77EF-0518-BAFD-822B611D3AB4}"/>
              </a:ext>
            </a:extLst>
          </p:cNvPr>
          <p:cNvSpPr>
            <a:spLocks noGrp="1"/>
          </p:cNvSpPr>
          <p:nvPr>
            <p:ph type="ftr" idx="11"/>
          </p:nvPr>
        </p:nvSpPr>
        <p:spPr/>
        <p:txBody>
          <a:bodyPr/>
          <a:lstStyle/>
          <a:p>
            <a:r>
              <a:rPr lang="en-US"/>
              <a:t>8.2.FSC-CLR-Training_Main-Course_Module-2_V1-0_ FR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9"/>
        <p:cNvGrpSpPr/>
        <p:nvPr/>
      </p:nvGrpSpPr>
      <p:grpSpPr>
        <a:xfrm>
          <a:off x="0" y="0"/>
          <a:ext cx="0" cy="0"/>
          <a:chOff x="0" y="0"/>
          <a:chExt cx="0" cy="0"/>
        </a:xfrm>
      </p:grpSpPr>
      <p:sp>
        <p:nvSpPr>
          <p:cNvPr id="340" name="Google Shape;340;g2d06f2e0a19_0_242"/>
          <p:cNvSpPr/>
          <p:nvPr/>
        </p:nvSpPr>
        <p:spPr>
          <a:xfrm>
            <a:off x="-1"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341" name="Google Shape;341;g2d06f2e0a19_0_242"/>
          <p:cNvPicPr preferRelativeResize="0"/>
          <p:nvPr/>
        </p:nvPicPr>
        <p:blipFill rotWithShape="1">
          <a:blip r:embed="rId3">
            <a:alphaModFix/>
          </a:blip>
          <a:srcRect t="12170"/>
          <a:stretch/>
        </p:blipFill>
        <p:spPr>
          <a:xfrm>
            <a:off x="-1011134" y="10"/>
            <a:ext cx="9669642" cy="6857990"/>
          </a:xfrm>
          <a:prstGeom prst="rect">
            <a:avLst/>
          </a:prstGeom>
          <a:noFill/>
          <a:ln>
            <a:noFill/>
          </a:ln>
        </p:spPr>
      </p:pic>
      <p:sp>
        <p:nvSpPr>
          <p:cNvPr id="342" name="Google Shape;342;g2d06f2e0a19_0_242"/>
          <p:cNvSpPr/>
          <p:nvPr/>
        </p:nvSpPr>
        <p:spPr>
          <a:xfrm flipH="1">
            <a:off x="5125019" y="0"/>
            <a:ext cx="7066978" cy="6858000"/>
          </a:xfrm>
          <a:prstGeom prst="rect">
            <a:avLst/>
          </a:prstGeom>
          <a:gradFill>
            <a:gsLst>
              <a:gs pos="0">
                <a:srgbClr val="FFFFFF">
                  <a:alpha val="0"/>
                </a:srgbClr>
              </a:gs>
              <a:gs pos="19000">
                <a:srgbClr val="FFFFFF">
                  <a:alpha val="37647"/>
                </a:srgbClr>
              </a:gs>
              <a:gs pos="35000">
                <a:srgbClr val="FFFFFF">
                  <a:alpha val="76862"/>
                </a:srgbClr>
              </a:gs>
              <a:gs pos="48000">
                <a:schemeClr val="lt1"/>
              </a:gs>
              <a:gs pos="100000">
                <a:schemeClr val="lt1"/>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43" name="Google Shape;343;g2d06f2e0a19_0_242"/>
          <p:cNvSpPr txBox="1"/>
          <p:nvPr/>
        </p:nvSpPr>
        <p:spPr>
          <a:xfrm>
            <a:off x="7464552" y="443988"/>
            <a:ext cx="4724399" cy="5970024"/>
          </a:xfrm>
          <a:prstGeom prst="rect">
            <a:avLst/>
          </a:prstGeom>
          <a:noFill/>
          <a:ln>
            <a:noFill/>
          </a:ln>
        </p:spPr>
        <p:txBody>
          <a:bodyPr spcFirstLastPara="1" wrap="square" lIns="91425" tIns="45700" rIns="91425" bIns="45700" anchor="t" anchorCtr="0">
            <a:normAutofit/>
          </a:bodyPr>
          <a:lstStyle/>
          <a:p>
            <a:pPr marL="0" marR="0" lvl="0" indent="114300" algn="l" rtl="0">
              <a:lnSpc>
                <a:spcPct val="90000"/>
              </a:lnSpc>
              <a:spcBef>
                <a:spcPts val="0"/>
              </a:spcBef>
              <a:spcAft>
                <a:spcPts val="0"/>
              </a:spcAft>
              <a:buClr>
                <a:srgbClr val="000000"/>
              </a:buClr>
              <a:buSzPts val="18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90000"/>
              </a:lnSpc>
              <a:spcBef>
                <a:spcPts val="600"/>
              </a:spcBef>
              <a:spcAft>
                <a:spcPts val="0"/>
              </a:spcAft>
              <a:buNone/>
            </a:pPr>
            <a:r>
              <a:rPr lang="en-US" sz="2400" b="1" i="0" u="none" strike="noStrike" cap="none">
                <a:solidFill>
                  <a:schemeClr val="dk1"/>
                </a:solidFill>
                <a:latin typeface="Arial"/>
                <a:ea typeface="Arial"/>
                <a:cs typeface="Arial"/>
                <a:sym typeface="Arial"/>
              </a:rPr>
              <a:t>Qu'est-ce que le travail forcé, selon FSC ?</a:t>
            </a:r>
            <a:endParaRPr sz="2400" b="1" i="0" u="none" strike="noStrike" cap="none">
              <a:solidFill>
                <a:schemeClr val="dk1"/>
              </a:solidFill>
              <a:latin typeface="Arial"/>
              <a:ea typeface="Arial"/>
              <a:cs typeface="Arial"/>
              <a:sym typeface="Arial"/>
            </a:endParaRPr>
          </a:p>
          <a:p>
            <a:pPr marL="0" marR="0" lvl="0" indent="114300" algn="l" rtl="0">
              <a:lnSpc>
                <a:spcPct val="90000"/>
              </a:lnSpc>
              <a:spcBef>
                <a:spcPts val="600"/>
              </a:spcBef>
              <a:spcAft>
                <a:spcPts val="0"/>
              </a:spcAft>
              <a:buClr>
                <a:srgbClr val="000000"/>
              </a:buClr>
              <a:buSzPts val="18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90000"/>
              </a:lnSpc>
              <a:spcBef>
                <a:spcPts val="600"/>
              </a:spcBef>
              <a:spcAft>
                <a:spcPts val="0"/>
              </a:spcAft>
              <a:buNone/>
            </a:pPr>
            <a:endParaRPr sz="2400" b="0" i="0" u="none" strike="noStrike" cap="none">
              <a:solidFill>
                <a:schemeClr val="dk1"/>
              </a:solidFill>
              <a:latin typeface="Arial"/>
              <a:ea typeface="Arial"/>
              <a:cs typeface="Arial"/>
              <a:sym typeface="Arial"/>
            </a:endParaRPr>
          </a:p>
          <a:p>
            <a:pPr marL="0" marR="0" lvl="0" indent="0" algn="l" rtl="0">
              <a:lnSpc>
                <a:spcPct val="90000"/>
              </a:lnSpc>
              <a:spcBef>
                <a:spcPts val="600"/>
              </a:spcBef>
              <a:spcAft>
                <a:spcPts val="0"/>
              </a:spcAft>
              <a:buNone/>
            </a:pPr>
            <a:r>
              <a:rPr lang="en-US" sz="2400" b="0" i="0" u="none" strike="noStrike" cap="none">
                <a:solidFill>
                  <a:schemeClr val="dk1"/>
                </a:solidFill>
                <a:latin typeface="Arial"/>
                <a:ea typeface="Arial"/>
                <a:cs typeface="Arial"/>
                <a:sym typeface="Arial"/>
              </a:rPr>
              <a:t> "Tout travail ou service exigé d'un individu sous la </a:t>
            </a:r>
            <a:r>
              <a:rPr lang="en-US" sz="2400" b="1" i="0" u="sng" strike="noStrike" cap="none">
                <a:solidFill>
                  <a:schemeClr val="dk1"/>
                </a:solidFill>
                <a:latin typeface="Arial"/>
                <a:ea typeface="Arial"/>
                <a:cs typeface="Arial"/>
                <a:sym typeface="Arial"/>
              </a:rPr>
              <a:t>menace d'une sanction quelconque </a:t>
            </a:r>
            <a:r>
              <a:rPr lang="en-US" sz="2400" b="0" i="0" u="none" strike="noStrike" cap="none">
                <a:solidFill>
                  <a:schemeClr val="dk1"/>
                </a:solidFill>
                <a:latin typeface="Arial"/>
                <a:ea typeface="Arial"/>
                <a:cs typeface="Arial"/>
                <a:sym typeface="Arial"/>
              </a:rPr>
              <a:t>et pour lequel cet individu </a:t>
            </a:r>
            <a:r>
              <a:rPr lang="en-US" sz="2400" b="1" i="0" u="sng" strike="noStrike" cap="none">
                <a:solidFill>
                  <a:schemeClr val="dk1"/>
                </a:solidFill>
                <a:latin typeface="Arial"/>
                <a:ea typeface="Arial"/>
                <a:cs typeface="Arial"/>
                <a:sym typeface="Arial"/>
              </a:rPr>
              <a:t>ne se porte pas volontaire</a:t>
            </a:r>
            <a:r>
              <a:rPr lang="en-US" sz="2400" b="1" i="0" u="none" strike="noStrike" cap="none">
                <a:solidFill>
                  <a:schemeClr val="dk1"/>
                </a:solidFill>
                <a:latin typeface="Arial"/>
                <a:ea typeface="Arial"/>
                <a:cs typeface="Arial"/>
                <a:sym typeface="Arial"/>
              </a:rPr>
              <a:t>. </a:t>
            </a:r>
            <a:endParaRPr sz="2400" b="0" i="1" u="none" strike="noStrike" cap="none">
              <a:solidFill>
                <a:schemeClr val="dk1"/>
              </a:solidFill>
              <a:latin typeface="Arial"/>
              <a:ea typeface="Arial"/>
              <a:cs typeface="Arial"/>
              <a:sym typeface="Arial"/>
            </a:endParaRPr>
          </a:p>
          <a:p>
            <a:pPr marL="0" marR="0" lvl="0" indent="114300" algn="l" rtl="0">
              <a:lnSpc>
                <a:spcPct val="90000"/>
              </a:lnSpc>
              <a:spcBef>
                <a:spcPts val="600"/>
              </a:spcBef>
              <a:spcAft>
                <a:spcPts val="0"/>
              </a:spcAft>
              <a:buClr>
                <a:srgbClr val="000000"/>
              </a:buClr>
              <a:buSzPts val="1800"/>
              <a:buFont typeface="Arial"/>
              <a:buNone/>
            </a:pPr>
            <a:endParaRPr sz="2400" b="0" i="1" u="none" strike="noStrike" cap="none">
              <a:solidFill>
                <a:schemeClr val="dk1"/>
              </a:solidFill>
              <a:latin typeface="Arial"/>
              <a:ea typeface="Arial"/>
              <a:cs typeface="Arial"/>
              <a:sym typeface="Arial"/>
            </a:endParaRPr>
          </a:p>
          <a:p>
            <a:pPr marL="0" marR="0" lvl="0" indent="0" algn="l" rtl="0">
              <a:lnSpc>
                <a:spcPct val="90000"/>
              </a:lnSpc>
              <a:spcBef>
                <a:spcPts val="600"/>
              </a:spcBef>
              <a:spcAft>
                <a:spcPts val="0"/>
              </a:spcAft>
              <a:buNone/>
            </a:pPr>
            <a:r>
              <a:rPr lang="en-US" sz="2400" b="0" i="1" u="none" strike="noStrike" cap="none">
                <a:solidFill>
                  <a:schemeClr val="dk1"/>
                </a:solidFill>
                <a:latin typeface="Arial"/>
                <a:ea typeface="Arial"/>
                <a:cs typeface="Arial"/>
                <a:sym typeface="Arial"/>
              </a:rPr>
              <a:t>(FSC-STD-40-004 v3.1 Annexe E)</a:t>
            </a:r>
            <a:endParaRPr sz="2400" b="0" i="1" u="none" strike="noStrike" cap="none">
              <a:solidFill>
                <a:schemeClr val="dk1"/>
              </a:solidFill>
              <a:latin typeface="Arial"/>
              <a:ea typeface="Arial"/>
              <a:cs typeface="Arial"/>
              <a:sym typeface="Arial"/>
            </a:endParaRPr>
          </a:p>
          <a:p>
            <a:pPr marL="0" marR="0" lvl="0" indent="101600" algn="l" rtl="0">
              <a:lnSpc>
                <a:spcPct val="90000"/>
              </a:lnSpc>
              <a:spcBef>
                <a:spcPts val="600"/>
              </a:spcBef>
              <a:spcAft>
                <a:spcPts val="0"/>
              </a:spcAft>
              <a:buClr>
                <a:srgbClr val="000000"/>
              </a:buClr>
              <a:buSzPts val="1600"/>
              <a:buFont typeface="Arial"/>
              <a:buNone/>
            </a:pPr>
            <a:endParaRPr sz="2400" b="0" i="0" u="none" strike="noStrike" cap="none">
              <a:solidFill>
                <a:schemeClr val="dk1"/>
              </a:solidFill>
              <a:latin typeface="Arial"/>
              <a:ea typeface="Arial"/>
              <a:cs typeface="Arial"/>
              <a:sym typeface="Arial"/>
            </a:endParaRPr>
          </a:p>
          <a:p>
            <a:pPr marL="0" marR="0" lvl="0" indent="101600" algn="l" rtl="0">
              <a:lnSpc>
                <a:spcPct val="90000"/>
              </a:lnSpc>
              <a:spcBef>
                <a:spcPts val="600"/>
              </a:spcBef>
              <a:spcAft>
                <a:spcPts val="600"/>
              </a:spcAft>
              <a:buClr>
                <a:srgbClr val="000000"/>
              </a:buClr>
              <a:buSzPts val="1600"/>
              <a:buFont typeface="Arial"/>
              <a:buNone/>
            </a:pPr>
            <a:endParaRPr sz="24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FB0C070D-DFE2-8F38-2D90-68EEEE051C8A}"/>
              </a:ext>
            </a:extLst>
          </p:cNvPr>
          <p:cNvSpPr>
            <a:spLocks noGrp="1"/>
          </p:cNvSpPr>
          <p:nvPr>
            <p:ph type="ftr" idx="11"/>
          </p:nvPr>
        </p:nvSpPr>
        <p:spPr/>
        <p:txBody>
          <a:bodyPr/>
          <a:lstStyle/>
          <a:p>
            <a:r>
              <a:rPr lang="en-US"/>
              <a:t>8.2.FSC-CLR-Training_Main-Course_Module-2_V1-0_ FR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g2d06f2e0a19_0_249"/>
          <p:cNvSpPr/>
          <p:nvPr/>
        </p:nvSpPr>
        <p:spPr>
          <a:xfrm>
            <a:off x="5897989" y="1365323"/>
            <a:ext cx="5914316" cy="2927785"/>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52" name="Google Shape;352;g2d06f2e0a19_0_249"/>
          <p:cNvSpPr txBox="1"/>
          <p:nvPr/>
        </p:nvSpPr>
        <p:spPr>
          <a:xfrm>
            <a:off x="1027000" y="564246"/>
            <a:ext cx="7299900" cy="506100"/>
          </a:xfrm>
          <a:prstGeom prst="rect">
            <a:avLst/>
          </a:prstGeom>
          <a:no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Clr>
                <a:srgbClr val="000000"/>
              </a:buClr>
              <a:buSzPts val="2000"/>
              <a:buFont typeface="Arial"/>
              <a:buNone/>
            </a:pPr>
            <a:r>
              <a:rPr lang="en-US" sz="2800" b="1" i="0" u="none" strike="noStrike" cap="none">
                <a:solidFill>
                  <a:schemeClr val="dk1"/>
                </a:solidFill>
                <a:latin typeface="Arial"/>
                <a:ea typeface="Arial"/>
                <a:cs typeface="Arial"/>
                <a:sym typeface="Arial"/>
              </a:rPr>
              <a:t>Principaux éléments de la définition </a:t>
            </a:r>
            <a:endParaRPr sz="2800" b="1" i="0" u="none" strike="noStrike" cap="none">
              <a:solidFill>
                <a:schemeClr val="dk1"/>
              </a:solidFill>
              <a:latin typeface="Arial"/>
              <a:ea typeface="Arial"/>
              <a:cs typeface="Arial"/>
              <a:sym typeface="Arial"/>
            </a:endParaRPr>
          </a:p>
        </p:txBody>
      </p:sp>
      <p:sp>
        <p:nvSpPr>
          <p:cNvPr id="353" name="Google Shape;353;g2d06f2e0a19_0_249"/>
          <p:cNvSpPr txBox="1"/>
          <p:nvPr/>
        </p:nvSpPr>
        <p:spPr>
          <a:xfrm>
            <a:off x="883023" y="1993705"/>
            <a:ext cx="4874385" cy="304694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2400" b="1" i="0" u="none" strike="noStrike" cap="none">
                <a:solidFill>
                  <a:srgbClr val="000000"/>
                </a:solidFill>
                <a:latin typeface="Arial"/>
                <a:ea typeface="Arial"/>
                <a:cs typeface="Arial"/>
                <a:sym typeface="Arial"/>
              </a:rPr>
              <a:t>Travail ou service</a:t>
            </a:r>
            <a:endParaRPr sz="24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désigne tout type de travail effectué dans une activité, une industrie ou un secteur quelconque, y compris l'économie informelle</a:t>
            </a:r>
            <a:endParaRPr/>
          </a:p>
          <a:p>
            <a:pPr marL="0" marR="0" lvl="0" indent="0" algn="l" rtl="0">
              <a:lnSpc>
                <a:spcPct val="100000"/>
              </a:lnSpc>
              <a:spcBef>
                <a:spcPts val="0"/>
              </a:spcBef>
              <a:spcAft>
                <a:spcPts val="0"/>
              </a:spcAft>
              <a:buClr>
                <a:srgbClr val="000000"/>
              </a:buClr>
              <a:buSzPts val="1200"/>
              <a:buFont typeface="Arial"/>
              <a:buNone/>
            </a:pPr>
            <a:endParaRPr sz="2400" b="1" i="0" u="sng"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endParaRPr sz="2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endParaRPr sz="2400" b="0" i="0" u="none" strike="noStrike" cap="none">
              <a:solidFill>
                <a:srgbClr val="000000"/>
              </a:solidFill>
              <a:latin typeface="Arial"/>
              <a:ea typeface="Arial"/>
              <a:cs typeface="Arial"/>
              <a:sym typeface="Arial"/>
            </a:endParaRPr>
          </a:p>
        </p:txBody>
      </p:sp>
      <p:sp>
        <p:nvSpPr>
          <p:cNvPr id="354" name="Google Shape;354;g2d06f2e0a19_0_249"/>
          <p:cNvSpPr txBox="1"/>
          <p:nvPr/>
        </p:nvSpPr>
        <p:spPr>
          <a:xfrm>
            <a:off x="5907423" y="1856434"/>
            <a:ext cx="2300100"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2400" b="1">
                <a:latin typeface="Avenir"/>
                <a:ea typeface="Avenir"/>
                <a:cs typeface="Avenir"/>
                <a:sym typeface="Avenir"/>
              </a:rPr>
              <a:t>Involontarité</a:t>
            </a:r>
            <a:r>
              <a:rPr lang="en-US" sz="2400" b="1" i="0" u="none" strike="noStrike" cap="none">
                <a:solidFill>
                  <a:srgbClr val="000000"/>
                </a:solidFill>
                <a:latin typeface="Avenir"/>
                <a:ea typeface="Avenir"/>
                <a:cs typeface="Avenir"/>
                <a:sym typeface="Avenir"/>
              </a:rPr>
              <a:t> </a:t>
            </a:r>
            <a:endParaRPr sz="2400" b="1" i="0" u="none" strike="noStrike" cap="none">
              <a:solidFill>
                <a:srgbClr val="000000"/>
              </a:solidFill>
              <a:latin typeface="Avenir"/>
              <a:ea typeface="Avenir"/>
              <a:cs typeface="Avenir"/>
              <a:sym typeface="Avenir"/>
            </a:endParaRPr>
          </a:p>
        </p:txBody>
      </p:sp>
      <p:sp>
        <p:nvSpPr>
          <p:cNvPr id="355" name="Google Shape;355;g2d06f2e0a19_0_249"/>
          <p:cNvSpPr txBox="1"/>
          <p:nvPr/>
        </p:nvSpPr>
        <p:spPr>
          <a:xfrm>
            <a:off x="9160787" y="1856433"/>
            <a:ext cx="2673911"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2400" b="1" i="0" u="none" strike="noStrike" cap="none">
                <a:solidFill>
                  <a:srgbClr val="000000"/>
                </a:solidFill>
                <a:latin typeface="Avenir"/>
                <a:ea typeface="Avenir"/>
                <a:cs typeface="Avenir"/>
                <a:sym typeface="Avenir"/>
              </a:rPr>
              <a:t>Menace ou sanction </a:t>
            </a:r>
            <a:endParaRPr sz="2400" b="1" i="0" u="none" strike="noStrike" cap="none">
              <a:solidFill>
                <a:srgbClr val="000000"/>
              </a:solidFill>
              <a:latin typeface="Avenir"/>
              <a:ea typeface="Avenir"/>
              <a:cs typeface="Avenir"/>
              <a:sym typeface="Avenir"/>
            </a:endParaRPr>
          </a:p>
        </p:txBody>
      </p:sp>
      <p:sp>
        <p:nvSpPr>
          <p:cNvPr id="356" name="Google Shape;356;g2d06f2e0a19_0_249"/>
          <p:cNvSpPr/>
          <p:nvPr/>
        </p:nvSpPr>
        <p:spPr>
          <a:xfrm rot="5400000">
            <a:off x="8483470" y="1464048"/>
            <a:ext cx="530700" cy="3590400"/>
          </a:xfrm>
          <a:prstGeom prst="rightBrace">
            <a:avLst>
              <a:gd name="adj1" fmla="val 8333"/>
              <a:gd name="adj2" fmla="val 50000"/>
            </a:avLst>
          </a:prstGeom>
          <a:noFill/>
          <a:ln w="9525" cap="flat" cmpd="sng">
            <a:solidFill>
              <a:srgbClr val="FF710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Montserrat"/>
              <a:ea typeface="Montserrat"/>
              <a:cs typeface="Montserrat"/>
              <a:sym typeface="Montserrat"/>
            </a:endParaRPr>
          </a:p>
        </p:txBody>
      </p:sp>
      <p:sp>
        <p:nvSpPr>
          <p:cNvPr id="357" name="Google Shape;357;g2d06f2e0a19_0_249"/>
          <p:cNvSpPr txBox="1"/>
          <p:nvPr/>
        </p:nvSpPr>
        <p:spPr>
          <a:xfrm>
            <a:off x="6364211" y="3517179"/>
            <a:ext cx="4841400" cy="831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2400" b="1" i="1" u="none" strike="noStrike" cap="none">
                <a:solidFill>
                  <a:srgbClr val="000000"/>
                </a:solidFill>
                <a:latin typeface="Avenir"/>
                <a:ea typeface="Avenir"/>
                <a:cs typeface="Avenir"/>
                <a:sym typeface="Avenir"/>
              </a:rPr>
              <a:t>Vérifier </a:t>
            </a:r>
            <a:r>
              <a:rPr lang="en-US" sz="2400" b="1" i="1">
                <a:latin typeface="Avenir"/>
                <a:ea typeface="Avenir"/>
                <a:cs typeface="Avenir"/>
                <a:sym typeface="Avenir"/>
              </a:rPr>
              <a:t>la</a:t>
            </a:r>
            <a:r>
              <a:rPr lang="en-US" sz="2400" b="1" i="1" u="none" strike="noStrike" cap="none">
                <a:solidFill>
                  <a:srgbClr val="000000"/>
                </a:solidFill>
                <a:latin typeface="Avenir"/>
                <a:ea typeface="Avenir"/>
                <a:cs typeface="Avenir"/>
                <a:sym typeface="Avenir"/>
              </a:rPr>
              <a:t> combinaison d'éléments</a:t>
            </a:r>
            <a:endParaRPr sz="2400" b="1" i="0" u="none" strike="noStrike" cap="none">
              <a:solidFill>
                <a:srgbClr val="000000"/>
              </a:solidFill>
              <a:latin typeface="Avenir"/>
              <a:ea typeface="Avenir"/>
              <a:cs typeface="Avenir"/>
              <a:sym typeface="Avenir"/>
            </a:endParaRPr>
          </a:p>
        </p:txBody>
      </p:sp>
      <p:cxnSp>
        <p:nvCxnSpPr>
          <p:cNvPr id="358" name="Google Shape;358;g2d06f2e0a19_0_249"/>
          <p:cNvCxnSpPr/>
          <p:nvPr/>
        </p:nvCxnSpPr>
        <p:spPr>
          <a:xfrm flipH="1">
            <a:off x="8730166" y="1550565"/>
            <a:ext cx="8100" cy="1190700"/>
          </a:xfrm>
          <a:prstGeom prst="straightConnector1">
            <a:avLst/>
          </a:prstGeom>
          <a:noFill/>
          <a:ln w="12700" cap="flat" cmpd="sng">
            <a:solidFill>
              <a:srgbClr val="009C9D"/>
            </a:solidFill>
            <a:prstDash val="solid"/>
            <a:round/>
            <a:headEnd type="none" w="sm" len="sm"/>
            <a:tailEnd type="none" w="sm" len="sm"/>
          </a:ln>
        </p:spPr>
      </p:cxnSp>
      <p:sp>
        <p:nvSpPr>
          <p:cNvPr id="359" name="Google Shape;359;g2d06f2e0a19_0_249"/>
          <p:cNvSpPr txBox="1"/>
          <p:nvPr/>
        </p:nvSpPr>
        <p:spPr>
          <a:xfrm>
            <a:off x="1027000" y="4984806"/>
            <a:ext cx="9923100" cy="1293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a:solidFill>
                  <a:srgbClr val="000000"/>
                </a:solidFill>
                <a:latin typeface="Arial"/>
                <a:ea typeface="Arial"/>
                <a:cs typeface="Arial"/>
                <a:sym typeface="Arial"/>
              </a:rPr>
              <a:t>Orientations FSC</a:t>
            </a:r>
            <a:br>
              <a:rPr lang="en-US" sz="2400" b="1" i="0" u="none" strike="noStrike" cap="none">
                <a:solidFill>
                  <a:srgbClr val="000000"/>
                </a:solidFill>
                <a:latin typeface="Arial"/>
                <a:ea typeface="Arial"/>
                <a:cs typeface="Arial"/>
                <a:sym typeface="Arial"/>
              </a:rPr>
            </a:br>
            <a:r>
              <a:rPr lang="en-US" sz="2400" b="0" i="0" u="none" strike="noStrike" cap="none">
                <a:solidFill>
                  <a:srgbClr val="000000"/>
                </a:solidFill>
                <a:latin typeface="Arial"/>
                <a:ea typeface="Arial"/>
                <a:cs typeface="Arial"/>
                <a:sym typeface="Arial"/>
              </a:rPr>
              <a:t>L'un des facteurs clés qui distingue le travail forcé de tout autre type de travail est l'aspect du </a:t>
            </a:r>
            <a:r>
              <a:rPr lang="en-US" sz="2400" b="1" i="0" u="sng" strike="noStrike" cap="none">
                <a:solidFill>
                  <a:srgbClr val="000000"/>
                </a:solidFill>
                <a:latin typeface="Arial"/>
                <a:ea typeface="Arial"/>
                <a:cs typeface="Arial"/>
                <a:sym typeface="Arial"/>
              </a:rPr>
              <a:t>consentement mutuel</a:t>
            </a:r>
            <a:r>
              <a:rPr lang="en-US" sz="2400" b="0" i="0" u="none" strike="noStrike" cap="none">
                <a:solidFill>
                  <a:srgbClr val="000000"/>
                </a:solidFill>
                <a:latin typeface="Arial"/>
                <a:ea typeface="Arial"/>
                <a:cs typeface="Arial"/>
                <a:sym typeface="Arial"/>
              </a:rPr>
              <a:t>. </a:t>
            </a:r>
            <a:endParaRPr sz="2400" b="0" i="0" u="none" strike="noStrike" cap="none">
              <a:solidFill>
                <a:srgbClr val="000000"/>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A224EDFA-5283-679D-8AFD-93434173A20E}"/>
              </a:ext>
            </a:extLst>
          </p:cNvPr>
          <p:cNvSpPr>
            <a:spLocks noGrp="1"/>
          </p:cNvSpPr>
          <p:nvPr>
            <p:ph type="ftr" idx="11"/>
          </p:nvPr>
        </p:nvSpPr>
        <p:spPr/>
        <p:txBody>
          <a:bodyPr/>
          <a:lstStyle/>
          <a:p>
            <a:r>
              <a:rPr lang="en-US"/>
              <a:t>8.2.FSC-CLR-Training_Main-Course_Module-2_V1-0_ FR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9"/>
                                        </p:tgtEl>
                                        <p:attrNameLst>
                                          <p:attrName>style.visibility</p:attrName>
                                        </p:attrNameLst>
                                      </p:cBhvr>
                                      <p:to>
                                        <p:strVal val="visible"/>
                                      </p:to>
                                    </p:set>
                                    <p:animEffect transition="in" filter="fade">
                                      <p:cBhvr>
                                        <p:cTn id="7" dur="1000"/>
                                        <p:tgtEl>
                                          <p:spTgt spid="3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graphicFrame>
        <p:nvGraphicFramePr>
          <p:cNvPr id="366" name="Google Shape;366;g2d06f2e0a19_0_263"/>
          <p:cNvGraphicFramePr/>
          <p:nvPr/>
        </p:nvGraphicFramePr>
        <p:xfrm>
          <a:off x="460075" y="388188"/>
          <a:ext cx="3000000" cy="3000000"/>
        </p:xfrm>
        <a:graphic>
          <a:graphicData uri="http://schemas.openxmlformats.org/drawingml/2006/table">
            <a:tbl>
              <a:tblPr>
                <a:noFill/>
                <a:tableStyleId>{060BA070-FA67-4AAE-8547-234AB3157A9D}</a:tableStyleId>
              </a:tblPr>
              <a:tblGrid>
                <a:gridCol w="5700500">
                  <a:extLst>
                    <a:ext uri="{9D8B030D-6E8A-4147-A177-3AD203B41FA5}">
                      <a16:colId xmlns:a16="http://schemas.microsoft.com/office/drawing/2014/main" val="20000"/>
                    </a:ext>
                  </a:extLst>
                </a:gridCol>
                <a:gridCol w="5515000">
                  <a:extLst>
                    <a:ext uri="{9D8B030D-6E8A-4147-A177-3AD203B41FA5}">
                      <a16:colId xmlns:a16="http://schemas.microsoft.com/office/drawing/2014/main" val="20001"/>
                    </a:ext>
                  </a:extLst>
                </a:gridCol>
              </a:tblGrid>
              <a:tr h="504800">
                <a:tc>
                  <a:txBody>
                    <a:bodyPr/>
                    <a:lstStyle/>
                    <a:p>
                      <a:pPr marL="0" marR="0" lvl="0" indent="0" algn="l" rtl="0">
                        <a:lnSpc>
                          <a:spcPct val="100000"/>
                        </a:lnSpc>
                        <a:spcBef>
                          <a:spcPts val="0"/>
                        </a:spcBef>
                        <a:spcAft>
                          <a:spcPts val="0"/>
                        </a:spcAft>
                        <a:buClr>
                          <a:srgbClr val="000000"/>
                        </a:buClr>
                        <a:buSzPts val="1400"/>
                        <a:buFont typeface="Arial"/>
                        <a:buNone/>
                      </a:pPr>
                      <a:r>
                        <a:rPr lang="en-US" sz="2000" b="1" u="none" strike="noStrike" cap="none">
                          <a:solidFill>
                            <a:schemeClr val="dk2"/>
                          </a:solidFill>
                          <a:latin typeface="Arial"/>
                          <a:ea typeface="Arial"/>
                          <a:cs typeface="Arial"/>
                          <a:sym typeface="Arial"/>
                        </a:rPr>
                        <a:t>Indicateurs d</a:t>
                      </a:r>
                      <a:r>
                        <a:rPr lang="en-US" sz="2000" b="1">
                          <a:solidFill>
                            <a:schemeClr val="dk2"/>
                          </a:solidFill>
                        </a:rPr>
                        <a:t>e travail i</a:t>
                      </a:r>
                      <a:r>
                        <a:rPr lang="en-US" sz="2000" b="1" u="none" strike="noStrike" cap="none">
                          <a:solidFill>
                            <a:schemeClr val="dk2"/>
                          </a:solidFill>
                          <a:latin typeface="Arial"/>
                          <a:ea typeface="Arial"/>
                          <a:cs typeface="Arial"/>
                          <a:sym typeface="Arial"/>
                        </a:rPr>
                        <a:t>n</a:t>
                      </a:r>
                      <a:r>
                        <a:rPr lang="en-US" sz="2000" b="1">
                          <a:solidFill>
                            <a:schemeClr val="dk2"/>
                          </a:solidFill>
                        </a:rPr>
                        <a:t>volontaire</a:t>
                      </a:r>
                      <a:endParaRPr sz="2000" b="1" u="none" strike="noStrike" cap="none">
                        <a:solidFill>
                          <a:schemeClr val="dk2"/>
                        </a:solidFill>
                        <a:latin typeface="Arial"/>
                        <a:ea typeface="Arial"/>
                        <a:cs typeface="Arial"/>
                        <a:sym typeface="Arial"/>
                      </a:endParaRPr>
                    </a:p>
                  </a:txBody>
                  <a:tcPr marL="91425" marR="91425" marT="91425" marB="91425">
                    <a:lnL w="9525" cap="flat" cmpd="sng">
                      <a:solidFill>
                        <a:srgbClr val="65737E"/>
                      </a:solidFill>
                      <a:prstDash val="solid"/>
                      <a:round/>
                      <a:headEnd type="none" w="sm" len="sm"/>
                      <a:tailEnd type="none" w="sm" len="sm"/>
                    </a:lnL>
                    <a:lnR w="9525" cap="flat" cmpd="sng">
                      <a:solidFill>
                        <a:srgbClr val="65737E"/>
                      </a:solidFill>
                      <a:prstDash val="solid"/>
                      <a:round/>
                      <a:headEnd type="none" w="sm" len="sm"/>
                      <a:tailEnd type="none" w="sm" len="sm"/>
                    </a:lnR>
                    <a:lnT w="9525" cap="flat" cmpd="sng">
                      <a:solidFill>
                        <a:srgbClr val="65737E"/>
                      </a:solidFill>
                      <a:prstDash val="solid"/>
                      <a:round/>
                      <a:headEnd type="none" w="sm" len="sm"/>
                      <a:tailEnd type="none" w="sm" len="sm"/>
                    </a:lnT>
                    <a:lnB w="9525" cap="flat" cmpd="sng">
                      <a:solidFill>
                        <a:srgbClr val="65737E"/>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r>
                        <a:rPr lang="en-US" sz="2000" b="1" u="none" strike="noStrike" cap="none">
                          <a:solidFill>
                            <a:schemeClr val="dk2"/>
                          </a:solidFill>
                          <a:latin typeface="Arial"/>
                          <a:ea typeface="Arial"/>
                          <a:cs typeface="Arial"/>
                          <a:sym typeface="Arial"/>
                        </a:rPr>
                        <a:t>Indicateurs de sanction </a:t>
                      </a:r>
                      <a:endParaRPr sz="2000" b="1" u="none" strike="noStrike" cap="none">
                        <a:solidFill>
                          <a:schemeClr val="dk2"/>
                        </a:solidFill>
                        <a:latin typeface="Arial"/>
                        <a:ea typeface="Arial"/>
                        <a:cs typeface="Arial"/>
                        <a:sym typeface="Arial"/>
                      </a:endParaRPr>
                    </a:p>
                  </a:txBody>
                  <a:tcPr marL="91425" marR="91425" marT="91425" marB="91425">
                    <a:lnL w="9525" cap="flat" cmpd="sng">
                      <a:solidFill>
                        <a:srgbClr val="65737E"/>
                      </a:solidFill>
                      <a:prstDash val="solid"/>
                      <a:round/>
                      <a:headEnd type="none" w="sm" len="sm"/>
                      <a:tailEnd type="none" w="sm" len="sm"/>
                    </a:lnL>
                    <a:lnR w="9525" cap="flat" cmpd="sng">
                      <a:solidFill>
                        <a:srgbClr val="65737E"/>
                      </a:solidFill>
                      <a:prstDash val="solid"/>
                      <a:round/>
                      <a:headEnd type="none" w="sm" len="sm"/>
                      <a:tailEnd type="none" w="sm" len="sm"/>
                    </a:lnR>
                    <a:lnT w="9525" cap="flat" cmpd="sng">
                      <a:solidFill>
                        <a:srgbClr val="65737E"/>
                      </a:solidFill>
                      <a:prstDash val="solid"/>
                      <a:round/>
                      <a:headEnd type="none" w="sm" len="sm"/>
                      <a:tailEnd type="none" w="sm" len="sm"/>
                    </a:lnT>
                    <a:lnB w="9525" cap="flat" cmpd="sng">
                      <a:solidFill>
                        <a:srgbClr val="65737E"/>
                      </a:solidFill>
                      <a:prstDash val="solid"/>
                      <a:round/>
                      <a:headEnd type="none" w="sm" len="sm"/>
                      <a:tailEnd type="none" w="sm" len="sm"/>
                    </a:lnB>
                  </a:tcPr>
                </a:tc>
                <a:extLst>
                  <a:ext uri="{0D108BD9-81ED-4DB2-BD59-A6C34878D82A}">
                    <a16:rowId xmlns:a16="http://schemas.microsoft.com/office/drawing/2014/main" val="10000"/>
                  </a:ext>
                </a:extLst>
              </a:tr>
              <a:tr h="5524725">
                <a:tc>
                  <a:txBody>
                    <a:bodyPr/>
                    <a:lstStyle/>
                    <a:p>
                      <a:pPr marL="267970" marR="0" lvl="0" indent="-182245" algn="l" rtl="0">
                        <a:lnSpc>
                          <a:spcPct val="100000"/>
                        </a:lnSpc>
                        <a:spcBef>
                          <a:spcPts val="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Liberté de mouvement et de communication limitée</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Enfermés sur leur lieu de travail ou d'habitation</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Recrutement lié à une dette (avance ou prêt) - Travail en servitude</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Recrutement forcé (enlèvement, séquestration pendant le processus de recrutement)</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Tromperie sur la nature du travail</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Heures supplémentaires forcées (au-delà des limites légales)</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a:solidFill>
                            <a:schemeClr val="dk1"/>
                          </a:solidFill>
                        </a:rPr>
                        <a:t>Contraint</a:t>
                      </a:r>
                      <a:r>
                        <a:rPr lang="en-US" sz="1700" b="0" i="0" u="none" strike="noStrike" cap="none">
                          <a:solidFill>
                            <a:schemeClr val="dk1"/>
                          </a:solidFill>
                          <a:latin typeface="Arial"/>
                          <a:ea typeface="Arial"/>
                          <a:cs typeface="Arial"/>
                          <a:sym typeface="Arial"/>
                        </a:rPr>
                        <a:t> d</a:t>
                      </a:r>
                      <a:r>
                        <a:rPr lang="en-US" sz="1700">
                          <a:solidFill>
                            <a:schemeClr val="dk1"/>
                          </a:solidFill>
                        </a:rPr>
                        <a:t>’être de garde </a:t>
                      </a:r>
                      <a:r>
                        <a:rPr lang="en-US" sz="1700" b="0" i="0" u="none" strike="noStrike" cap="none">
                          <a:solidFill>
                            <a:schemeClr val="dk1"/>
                          </a:solidFill>
                          <a:latin typeface="Arial"/>
                          <a:ea typeface="Arial"/>
                          <a:cs typeface="Arial"/>
                          <a:sym typeface="Arial"/>
                        </a:rPr>
                        <a:t>(jour et nuit)</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Conditions de vie dégradantes</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a:solidFill>
                            <a:schemeClr val="dk1"/>
                          </a:solidFill>
                        </a:rPr>
                        <a:t>Peu de l</a:t>
                      </a:r>
                      <a:r>
                        <a:rPr lang="en-US" sz="1700" b="0" i="0" u="none" strike="noStrike" cap="none">
                          <a:solidFill>
                            <a:schemeClr val="dk1"/>
                          </a:solidFill>
                          <a:latin typeface="Arial"/>
                          <a:ea typeface="Arial"/>
                          <a:cs typeface="Arial"/>
                          <a:sym typeface="Arial"/>
                        </a:rPr>
                        <a:t>iberté de résilier le contrat de travail après une formation ou une autre prestation payée par l'employeur </a:t>
                      </a:r>
                      <a:endParaRPr sz="1700" b="0" i="0" u="none" strike="noStrike" cap="none">
                        <a:solidFill>
                          <a:srgbClr val="000000"/>
                        </a:solidFill>
                        <a:latin typeface="Arial"/>
                        <a:ea typeface="Arial"/>
                        <a:cs typeface="Arial"/>
                        <a:sym typeface="Arial"/>
                      </a:endParaRPr>
                    </a:p>
                    <a:p>
                      <a:pPr marL="267970" marR="0" lvl="0" indent="-18224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Pas de liberté de démissionner conformément aux exigences légales</a:t>
                      </a:r>
                      <a:endParaRPr sz="1700" u="none" strike="noStrike" cap="none">
                        <a:latin typeface="Arial"/>
                        <a:ea typeface="Arial"/>
                        <a:cs typeface="Arial"/>
                        <a:sym typeface="Arial"/>
                      </a:endParaRPr>
                    </a:p>
                  </a:txBody>
                  <a:tcPr marL="91425" marR="91425" marT="91425" marB="91425">
                    <a:lnL w="9525" cap="flat" cmpd="sng">
                      <a:solidFill>
                        <a:srgbClr val="65737E"/>
                      </a:solidFill>
                      <a:prstDash val="solid"/>
                      <a:round/>
                      <a:headEnd type="none" w="sm" len="sm"/>
                      <a:tailEnd type="none" w="sm" len="sm"/>
                    </a:lnL>
                    <a:lnR w="9525" cap="flat" cmpd="sng">
                      <a:solidFill>
                        <a:srgbClr val="65737E"/>
                      </a:solidFill>
                      <a:prstDash val="solid"/>
                      <a:round/>
                      <a:headEnd type="none" w="sm" len="sm"/>
                      <a:tailEnd type="none" w="sm" len="sm"/>
                    </a:lnR>
                    <a:lnT w="9525" cap="flat" cmpd="sng">
                      <a:solidFill>
                        <a:srgbClr val="65737E"/>
                      </a:solidFill>
                      <a:prstDash val="solid"/>
                      <a:round/>
                      <a:headEnd type="none" w="sm" len="sm"/>
                      <a:tailEnd type="none" w="sm" len="sm"/>
                    </a:lnT>
                    <a:lnB w="9525" cap="flat" cmpd="sng">
                      <a:solidFill>
                        <a:srgbClr val="65737E"/>
                      </a:solidFill>
                      <a:prstDash val="solid"/>
                      <a:round/>
                      <a:headEnd type="none" w="sm" len="sm"/>
                      <a:tailEnd type="none" w="sm" len="sm"/>
                    </a:lnB>
                  </a:tcPr>
                </a:tc>
                <a:tc>
                  <a:txBody>
                    <a:bodyPr/>
                    <a:lstStyle/>
                    <a:p>
                      <a:pPr marL="188595" marR="0" lvl="0" indent="-188595" algn="l" rtl="0">
                        <a:lnSpc>
                          <a:spcPct val="100000"/>
                        </a:lnSpc>
                        <a:spcBef>
                          <a:spcPts val="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Violence sexuelle </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Violence physique</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Retenue sur salaire</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Confiscation des papiers d'identité ou des documents de voyage</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Dénonciation aux autorités</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Retenue d'actifs (espèces ou autres)</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Poursuite de la détérioration des conditions de travail</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a:solidFill>
                            <a:schemeClr val="dk1"/>
                          </a:solidFill>
                        </a:rPr>
                        <a:t>I</a:t>
                      </a:r>
                      <a:r>
                        <a:rPr lang="en-US" sz="1700" b="0" i="0" u="none" strike="noStrike" cap="none">
                          <a:solidFill>
                            <a:schemeClr val="dk1"/>
                          </a:solidFill>
                          <a:latin typeface="Arial"/>
                          <a:ea typeface="Arial"/>
                          <a:cs typeface="Arial"/>
                          <a:sym typeface="Arial"/>
                        </a:rPr>
                        <a:t>solement</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Autres formes de punition (privation de nourriture ou de sommeil)</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Violence à l'encontre d'un travailleur devant d'autres travailleurs</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Suppression de droits ou de privilèges</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Châtiment religieux</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Surveillance constante</a:t>
                      </a:r>
                      <a:endParaRPr sz="1700" b="0" i="0" u="none" strike="noStrike" cap="none">
                        <a:solidFill>
                          <a:srgbClr val="000000"/>
                        </a:solidFill>
                        <a:latin typeface="Arial"/>
                        <a:ea typeface="Arial"/>
                        <a:cs typeface="Arial"/>
                        <a:sym typeface="Arial"/>
                      </a:endParaRPr>
                    </a:p>
                    <a:p>
                      <a:pPr marL="188595" marR="0" lvl="0" indent="-188595" algn="l" rtl="0">
                        <a:lnSpc>
                          <a:spcPct val="100000"/>
                        </a:lnSpc>
                        <a:spcBef>
                          <a:spcPts val="1000"/>
                        </a:spcBef>
                        <a:spcAft>
                          <a:spcPts val="0"/>
                        </a:spcAft>
                        <a:buClr>
                          <a:srgbClr val="000000"/>
                        </a:buClr>
                        <a:buSzPts val="1700"/>
                        <a:buFont typeface="Avenir"/>
                        <a:buChar char="●"/>
                      </a:pPr>
                      <a:r>
                        <a:rPr lang="en-US" sz="1700" b="0" i="0" u="none" strike="noStrike" cap="none">
                          <a:solidFill>
                            <a:schemeClr val="dk1"/>
                          </a:solidFill>
                          <a:latin typeface="Arial"/>
                          <a:ea typeface="Arial"/>
                          <a:cs typeface="Arial"/>
                          <a:sym typeface="Arial"/>
                        </a:rPr>
                        <a:t>Menaces contre les membres de la famille</a:t>
                      </a:r>
                      <a:endParaRPr sz="1700" u="none" strike="noStrike" cap="none">
                        <a:latin typeface="Arial"/>
                        <a:ea typeface="Arial"/>
                        <a:cs typeface="Arial"/>
                        <a:sym typeface="Arial"/>
                      </a:endParaRPr>
                    </a:p>
                  </a:txBody>
                  <a:tcPr marL="91425" marR="91425" marT="91425" marB="91425">
                    <a:lnL w="9525" cap="flat" cmpd="sng">
                      <a:solidFill>
                        <a:srgbClr val="65737E"/>
                      </a:solidFill>
                      <a:prstDash val="solid"/>
                      <a:round/>
                      <a:headEnd type="none" w="sm" len="sm"/>
                      <a:tailEnd type="none" w="sm" len="sm"/>
                    </a:lnL>
                    <a:lnR w="9525" cap="flat" cmpd="sng">
                      <a:solidFill>
                        <a:srgbClr val="65737E"/>
                      </a:solidFill>
                      <a:prstDash val="solid"/>
                      <a:round/>
                      <a:headEnd type="none" w="sm" len="sm"/>
                      <a:tailEnd type="none" w="sm" len="sm"/>
                    </a:lnR>
                    <a:lnT w="9525" cap="flat" cmpd="sng">
                      <a:solidFill>
                        <a:srgbClr val="65737E"/>
                      </a:solidFill>
                      <a:prstDash val="solid"/>
                      <a:round/>
                      <a:headEnd type="none" w="sm" len="sm"/>
                      <a:tailEnd type="none" w="sm" len="sm"/>
                    </a:lnT>
                    <a:lnB w="9525" cap="flat" cmpd="sng">
                      <a:solidFill>
                        <a:srgbClr val="65737E"/>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Footer Placeholder 1">
            <a:extLst>
              <a:ext uri="{FF2B5EF4-FFF2-40B4-BE49-F238E27FC236}">
                <a16:creationId xmlns:a16="http://schemas.microsoft.com/office/drawing/2014/main" id="{B63EECD6-F8A2-41DF-C2A8-3AF491CAB788}"/>
              </a:ext>
            </a:extLst>
          </p:cNvPr>
          <p:cNvSpPr>
            <a:spLocks noGrp="1"/>
          </p:cNvSpPr>
          <p:nvPr>
            <p:ph type="ftr" idx="11"/>
          </p:nvPr>
        </p:nvSpPr>
        <p:spPr/>
        <p:txBody>
          <a:bodyPr/>
          <a:lstStyle/>
          <a:p>
            <a:r>
              <a:rPr lang="en-US"/>
              <a:t>8.2.FSC-CLR-Training_Main-Course_Module-2_V1-0_ FR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3" name="Google Shape;373;p9"/>
          <p:cNvSpPr txBox="1">
            <a:spLocks noGrp="1"/>
          </p:cNvSpPr>
          <p:nvPr>
            <p:ph type="ctrTitle" idx="4294967295"/>
          </p:nvPr>
        </p:nvSpPr>
        <p:spPr>
          <a:xfrm>
            <a:off x="424492" y="463767"/>
            <a:ext cx="3486150" cy="8255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2800" b="1" i="0" u="none" strike="noStrike" cap="none">
                <a:solidFill>
                  <a:schemeClr val="dk1"/>
                </a:solidFill>
                <a:latin typeface="Arial"/>
                <a:ea typeface="Arial"/>
                <a:cs typeface="Arial"/>
                <a:sym typeface="Arial"/>
              </a:rPr>
              <a:t>Exercice</a:t>
            </a:r>
            <a:endParaRPr/>
          </a:p>
        </p:txBody>
      </p:sp>
      <p:sp>
        <p:nvSpPr>
          <p:cNvPr id="374" name="Google Shape;374;p9"/>
          <p:cNvSpPr txBox="1"/>
          <p:nvPr/>
        </p:nvSpPr>
        <p:spPr>
          <a:xfrm>
            <a:off x="424492" y="1720099"/>
            <a:ext cx="8014203" cy="3848634"/>
          </a:xfrm>
          <a:prstGeom prst="rect">
            <a:avLst/>
          </a:prstGeom>
          <a:solidFill>
            <a:schemeClr val="lt1"/>
          </a:solidFill>
          <a:ln>
            <a:noFill/>
          </a:ln>
        </p:spPr>
        <p:txBody>
          <a:bodyPr spcFirstLastPara="1" wrap="square" lIns="0" tIns="0" rIns="0" bIns="0" anchor="t" anchorCtr="0">
            <a:normAutofit fontScale="92500" lnSpcReduction="10000"/>
          </a:bodyPr>
          <a:lstStyle/>
          <a:p>
            <a:pPr marL="0" marR="0" lvl="0" indent="0" algn="l" rtl="0">
              <a:lnSpc>
                <a:spcPct val="100000"/>
              </a:lnSpc>
              <a:spcBef>
                <a:spcPts val="0"/>
              </a:spcBef>
              <a:spcAft>
                <a:spcPts val="0"/>
              </a:spcAft>
              <a:buNone/>
            </a:pPr>
            <a:r>
              <a:rPr lang="en-US" sz="2200" b="0" i="0" u="none" strike="noStrike" cap="none">
                <a:solidFill>
                  <a:srgbClr val="2B2E2F"/>
                </a:solidFill>
                <a:latin typeface="Arial"/>
                <a:ea typeface="Arial"/>
                <a:cs typeface="Arial"/>
                <a:sym typeface="Arial"/>
              </a:rPr>
              <a:t>Lors d'un audit de "Super Bamboo Inc.", il est constaté que le contrat de travail de l'entreprise comporte les clauses suivantes :</a:t>
            </a:r>
            <a:endParaRPr sz="22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None/>
            </a:pPr>
            <a:endParaRPr sz="22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720"/>
              <a:buFont typeface="Arial"/>
              <a:buNone/>
            </a:pPr>
            <a:r>
              <a:rPr lang="en-US" sz="2200" b="0" i="0" u="none" strike="noStrike" cap="none">
                <a:solidFill>
                  <a:srgbClr val="2B2E2F"/>
                </a:solidFill>
                <a:latin typeface="Arial"/>
                <a:ea typeface="Arial"/>
                <a:cs typeface="Arial"/>
                <a:sym typeface="Arial"/>
              </a:rPr>
              <a:t>Clause 8.2 : Exigences en matière d'heures supplémentaires obligatoires :</a:t>
            </a:r>
            <a:endParaRPr sz="2200" b="0" i="0" u="none" strike="noStrike" cap="none">
              <a:solidFill>
                <a:srgbClr val="2B2E2F"/>
              </a:solidFill>
              <a:latin typeface="Arial"/>
              <a:ea typeface="Arial"/>
              <a:cs typeface="Arial"/>
              <a:sym typeface="Arial"/>
            </a:endParaRPr>
          </a:p>
          <a:p>
            <a:pPr marL="571500" marR="0" lvl="0" indent="-571500" algn="l" rtl="0">
              <a:lnSpc>
                <a:spcPct val="100000"/>
              </a:lnSpc>
              <a:spcBef>
                <a:spcPts val="0"/>
              </a:spcBef>
              <a:spcAft>
                <a:spcPts val="0"/>
              </a:spcAft>
              <a:buClr>
                <a:srgbClr val="2B2E2F"/>
              </a:buClr>
              <a:buSzPts val="720"/>
              <a:buFont typeface="Arial"/>
              <a:buChar char="•"/>
            </a:pPr>
            <a:r>
              <a:rPr lang="en-US" sz="2200" b="0" i="0" u="none" strike="noStrike" cap="none">
                <a:solidFill>
                  <a:srgbClr val="2B2E2F"/>
                </a:solidFill>
                <a:latin typeface="Arial"/>
                <a:ea typeface="Arial"/>
                <a:cs typeface="Arial"/>
                <a:sym typeface="Arial"/>
              </a:rPr>
              <a:t>8.2.1 : Les employés doivent effectuer des heures supplémentaires au-delà des heures normales lorsque cela leur est demandé.</a:t>
            </a:r>
            <a:endParaRPr sz="2200" b="0" i="0" u="none" strike="noStrike" cap="none">
              <a:solidFill>
                <a:srgbClr val="2B2E2F"/>
              </a:solidFill>
              <a:latin typeface="Arial"/>
              <a:ea typeface="Arial"/>
              <a:cs typeface="Arial"/>
              <a:sym typeface="Arial"/>
            </a:endParaRPr>
          </a:p>
          <a:p>
            <a:pPr marL="571500" marR="0" lvl="0" indent="-571500" algn="l" rtl="0">
              <a:lnSpc>
                <a:spcPct val="100000"/>
              </a:lnSpc>
              <a:spcBef>
                <a:spcPts val="0"/>
              </a:spcBef>
              <a:spcAft>
                <a:spcPts val="0"/>
              </a:spcAft>
              <a:buClr>
                <a:srgbClr val="2B2E2F"/>
              </a:buClr>
              <a:buSzPts val="720"/>
              <a:buFont typeface="Arial"/>
              <a:buChar char="•"/>
            </a:pPr>
            <a:r>
              <a:rPr lang="en-US" sz="2200" b="0" i="0" u="none" strike="noStrike" cap="none">
                <a:solidFill>
                  <a:srgbClr val="2B2E2F"/>
                </a:solidFill>
                <a:latin typeface="Arial"/>
                <a:ea typeface="Arial"/>
                <a:cs typeface="Arial"/>
                <a:sym typeface="Arial"/>
              </a:rPr>
              <a:t>8.2.2 : Les employés doivent travailler pendant ou en dehors des heures de repas lorsque cela leur est demandé.</a:t>
            </a:r>
            <a:endParaRPr sz="2200" b="0" i="0" u="none" strike="noStrike" cap="none">
              <a:solidFill>
                <a:srgbClr val="2B2E2F"/>
              </a:solidFill>
              <a:latin typeface="Arial"/>
              <a:ea typeface="Arial"/>
              <a:cs typeface="Arial"/>
              <a:sym typeface="Arial"/>
            </a:endParaRPr>
          </a:p>
          <a:p>
            <a:pPr marL="571500" marR="0" lvl="0" indent="-571500" algn="l" rtl="0">
              <a:lnSpc>
                <a:spcPct val="100000"/>
              </a:lnSpc>
              <a:spcBef>
                <a:spcPts val="0"/>
              </a:spcBef>
              <a:spcAft>
                <a:spcPts val="0"/>
              </a:spcAft>
              <a:buClr>
                <a:srgbClr val="2B2E2F"/>
              </a:buClr>
              <a:buSzPts val="720"/>
              <a:buFont typeface="Arial"/>
              <a:buChar char="•"/>
            </a:pPr>
            <a:r>
              <a:rPr lang="en-US" sz="2200" b="0" i="0" u="none" strike="noStrike" cap="none">
                <a:solidFill>
                  <a:srgbClr val="2B2E2F"/>
                </a:solidFill>
                <a:latin typeface="Arial"/>
                <a:ea typeface="Arial"/>
                <a:cs typeface="Arial"/>
                <a:sym typeface="Arial"/>
              </a:rPr>
              <a:t>8.2.3 : Les employés doivent travailler de nuit lorsque cela leur est demandé.</a:t>
            </a:r>
            <a:endParaRPr sz="2200" b="0" i="0" u="none" strike="noStrike" cap="none">
              <a:solidFill>
                <a:srgbClr val="2B2E2F"/>
              </a:solidFill>
              <a:latin typeface="Arial"/>
              <a:ea typeface="Arial"/>
              <a:cs typeface="Arial"/>
              <a:sym typeface="Arial"/>
            </a:endParaRPr>
          </a:p>
          <a:p>
            <a:pPr marL="571500" marR="0" lvl="0" indent="-571500" algn="l" rtl="0">
              <a:lnSpc>
                <a:spcPct val="100000"/>
              </a:lnSpc>
              <a:spcBef>
                <a:spcPts val="0"/>
              </a:spcBef>
              <a:spcAft>
                <a:spcPts val="0"/>
              </a:spcAft>
              <a:buClr>
                <a:srgbClr val="2B2E2F"/>
              </a:buClr>
              <a:buSzPts val="720"/>
              <a:buFont typeface="Arial"/>
              <a:buChar char="•"/>
            </a:pPr>
            <a:r>
              <a:rPr lang="en-US" sz="2200" b="0" i="0" u="none" strike="noStrike" cap="none">
                <a:solidFill>
                  <a:srgbClr val="2B2E2F"/>
                </a:solidFill>
                <a:latin typeface="Arial"/>
                <a:ea typeface="Arial"/>
                <a:cs typeface="Arial"/>
                <a:sym typeface="Arial"/>
              </a:rPr>
              <a:t>8.2.4 : Les salariés doivent travailler le dimanche et les jours fériés sur demande.</a:t>
            </a:r>
            <a:endParaRPr sz="2200" b="0" i="0" u="none" strike="noStrike" cap="none">
              <a:solidFill>
                <a:srgbClr val="2B2E2F"/>
              </a:solidFill>
              <a:latin typeface="Arial"/>
              <a:ea typeface="Arial"/>
              <a:cs typeface="Arial"/>
              <a:sym typeface="Arial"/>
            </a:endParaRPr>
          </a:p>
        </p:txBody>
      </p:sp>
      <p:sp>
        <p:nvSpPr>
          <p:cNvPr id="375" name="Google Shape;375;p9"/>
          <p:cNvSpPr txBox="1"/>
          <p:nvPr/>
        </p:nvSpPr>
        <p:spPr>
          <a:xfrm>
            <a:off x="8610600" y="1821700"/>
            <a:ext cx="4152900" cy="3848700"/>
          </a:xfrm>
          <a:prstGeom prst="rect">
            <a:avLst/>
          </a:prstGeom>
          <a:solidFill>
            <a:srgbClr val="D8D8D8"/>
          </a:solid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None/>
            </a:pPr>
            <a:endParaRPr sz="2400" b="0" i="0" u="none" strike="noStrike" cap="none">
              <a:solidFill>
                <a:schemeClr val="dk1"/>
              </a:solidFill>
              <a:latin typeface="Arial"/>
              <a:ea typeface="Arial"/>
              <a:cs typeface="Arial"/>
              <a:sym typeface="Arial"/>
            </a:endParaRPr>
          </a:p>
          <a:p>
            <a:pPr marL="533400" marR="0" lvl="0" indent="-533400" algn="l" rtl="0">
              <a:lnSpc>
                <a:spcPct val="120000"/>
              </a:lnSpc>
              <a:spcBef>
                <a:spcPts val="0"/>
              </a:spcBef>
              <a:spcAft>
                <a:spcPts val="0"/>
              </a:spcAft>
              <a:buNone/>
            </a:pPr>
            <a:r>
              <a:rPr lang="en-US" sz="2400" b="0" i="0" u="none" strike="noStrike" cap="none">
                <a:solidFill>
                  <a:schemeClr val="dk1"/>
                </a:solidFill>
                <a:latin typeface="Arial"/>
                <a:ea typeface="Arial"/>
                <a:cs typeface="Arial"/>
                <a:sym typeface="Arial"/>
              </a:rPr>
              <a:t>Q1. Ces clauses peuvent-elles être considérées comme des indicateurs de travail forcé ? </a:t>
            </a:r>
            <a:endParaRPr sz="2400" b="0" i="0" u="none" strike="noStrike" cap="none">
              <a:solidFill>
                <a:schemeClr val="dk1"/>
              </a:solidFill>
              <a:latin typeface="Arial"/>
              <a:ea typeface="Arial"/>
              <a:cs typeface="Arial"/>
              <a:sym typeface="Arial"/>
            </a:endParaRPr>
          </a:p>
          <a:p>
            <a:pPr marL="0" marR="0" lvl="0" indent="0" algn="l" rtl="0">
              <a:lnSpc>
                <a:spcPct val="120000"/>
              </a:lnSpc>
              <a:spcBef>
                <a:spcPts val="0"/>
              </a:spcBef>
              <a:spcAft>
                <a:spcPts val="0"/>
              </a:spcAft>
              <a:buNone/>
            </a:pPr>
            <a:endParaRPr sz="2400" b="0" i="0" u="none" strike="noStrike" cap="none">
              <a:solidFill>
                <a:schemeClr val="dk1"/>
              </a:solidFill>
              <a:latin typeface="Arial"/>
              <a:ea typeface="Arial"/>
              <a:cs typeface="Arial"/>
              <a:sym typeface="Arial"/>
            </a:endParaRPr>
          </a:p>
          <a:p>
            <a:pPr marL="0" marR="0" lvl="0" indent="0" algn="l" rtl="0">
              <a:lnSpc>
                <a:spcPct val="120000"/>
              </a:lnSpc>
              <a:spcBef>
                <a:spcPts val="0"/>
              </a:spcBef>
              <a:spcAft>
                <a:spcPts val="0"/>
              </a:spcAft>
              <a:buNone/>
            </a:pPr>
            <a:r>
              <a:rPr lang="en-US" sz="2400" b="0" i="0" u="none" strike="noStrike" cap="none">
                <a:solidFill>
                  <a:schemeClr val="dk1"/>
                </a:solidFill>
                <a:latin typeface="Arial"/>
                <a:ea typeface="Arial"/>
                <a:cs typeface="Arial"/>
                <a:sym typeface="Arial"/>
              </a:rPr>
              <a:t>Q2. Quel type d'indicateur ?</a:t>
            </a:r>
            <a:endParaRPr sz="2400" b="0" i="0" u="none" strike="noStrike" cap="none">
              <a:solidFill>
                <a:schemeClr val="dk1"/>
              </a:solidFill>
              <a:latin typeface="Arial"/>
              <a:ea typeface="Arial"/>
              <a:cs typeface="Arial"/>
              <a:sym typeface="Arial"/>
            </a:endParaRPr>
          </a:p>
          <a:p>
            <a:pPr marL="0" marR="0" lvl="0" indent="0" algn="l" rtl="0">
              <a:lnSpc>
                <a:spcPct val="120000"/>
              </a:lnSpc>
              <a:spcBef>
                <a:spcPts val="0"/>
              </a:spcBef>
              <a:spcAft>
                <a:spcPts val="0"/>
              </a:spcAft>
              <a:buNone/>
            </a:pPr>
            <a:endParaRPr sz="24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56EBBB88-DDF7-ACEE-C6BC-0EE567314C12}"/>
              </a:ext>
            </a:extLst>
          </p:cNvPr>
          <p:cNvSpPr>
            <a:spLocks noGrp="1"/>
          </p:cNvSpPr>
          <p:nvPr>
            <p:ph type="ftr" idx="11"/>
          </p:nvPr>
        </p:nvSpPr>
        <p:spPr/>
        <p:txBody>
          <a:bodyPr/>
          <a:lstStyle/>
          <a:p>
            <a:r>
              <a:rPr lang="en-US"/>
              <a:t>8.2.FSC-CLR-Training_Main-Course_Module-2_V1-0_ FR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2" name="Google Shape;382;p10"/>
          <p:cNvSpPr txBox="1">
            <a:spLocks noGrp="1"/>
          </p:cNvSpPr>
          <p:nvPr>
            <p:ph type="ctrTitle" idx="4294967295"/>
          </p:nvPr>
        </p:nvSpPr>
        <p:spPr>
          <a:xfrm>
            <a:off x="704500" y="1417100"/>
            <a:ext cx="10928700" cy="49392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en-US" sz="2400" b="0" i="0" u="none" strike="noStrike" cap="none">
                <a:solidFill>
                  <a:schemeClr val="dk1"/>
                </a:solidFill>
                <a:latin typeface="Arial"/>
                <a:ea typeface="Arial"/>
                <a:cs typeface="Arial"/>
                <a:sym typeface="Arial"/>
              </a:rPr>
              <a:t>Lors d'un audit, les faits suivants ont été constatés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Les jours fériés nationaux (par exemple, le jour de la réunification et la fête du travail 2022), s'il y a des commandes urgentes, les travailleurs sont tenus de travailler. S'ils refusent, des </a:t>
            </a:r>
            <a:r>
              <a:rPr lang="en-US" sz="2400">
                <a:latin typeface="Arial"/>
                <a:ea typeface="Arial"/>
                <a:cs typeface="Arial"/>
                <a:sym typeface="Arial"/>
              </a:rPr>
              <a:t>sanctions pécuniaires</a:t>
            </a:r>
            <a:r>
              <a:rPr lang="en-US" sz="2400" b="0" i="0" u="none" strike="noStrike" cap="none">
                <a:solidFill>
                  <a:schemeClr val="dk1"/>
                </a:solidFill>
                <a:latin typeface="Arial"/>
                <a:ea typeface="Arial"/>
                <a:cs typeface="Arial"/>
                <a:sym typeface="Arial"/>
              </a:rPr>
              <a:t> seront déduites de leurs salaires (jusqu'à 30 USD par jour).</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En général, les travailleurs sont soumis à des sanctions pécuniaires (20 à 1 000 USD déduits du salaire) lorsqu'ils</a:t>
            </a: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 </a:t>
            </a:r>
            <a:r>
              <a:rPr lang="en-US" sz="2400">
                <a:latin typeface="Arial"/>
                <a:ea typeface="Arial"/>
                <a:cs typeface="Arial"/>
                <a:sym typeface="Arial"/>
              </a:rPr>
              <a:t>partent</a:t>
            </a:r>
            <a:r>
              <a:rPr lang="en-US" sz="2400" b="0" i="0" u="none" strike="noStrike" cap="none">
                <a:solidFill>
                  <a:schemeClr val="dk1"/>
                </a:solidFill>
                <a:latin typeface="Arial"/>
                <a:ea typeface="Arial"/>
                <a:cs typeface="Arial"/>
                <a:sym typeface="Arial"/>
              </a:rPr>
              <a:t> sans raison (ils doivent demander l'autorisation à deux superviseurs différents ; les critères d'approbation ne sont pas clairs)</a:t>
            </a: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 </a:t>
            </a:r>
            <a:r>
              <a:rPr lang="en-US" sz="2400">
                <a:latin typeface="Arial"/>
                <a:ea typeface="Arial"/>
                <a:cs typeface="Arial"/>
                <a:sym typeface="Arial"/>
              </a:rPr>
              <a:t>arrivent en retard</a:t>
            </a:r>
            <a:r>
              <a:rPr lang="en-US" sz="2400" b="0" i="0" u="none" strike="noStrike" cap="none">
                <a:solidFill>
                  <a:schemeClr val="dk1"/>
                </a:solidFill>
                <a:latin typeface="Arial"/>
                <a:ea typeface="Arial"/>
                <a:cs typeface="Arial"/>
                <a:sym typeface="Arial"/>
              </a:rPr>
              <a:t> : 20-50 USD ; il </a:t>
            </a:r>
            <a:r>
              <a:rPr lang="en-US" sz="2400">
                <a:latin typeface="Arial"/>
                <a:ea typeface="Arial"/>
                <a:cs typeface="Arial"/>
                <a:sym typeface="Arial"/>
              </a:rPr>
              <a:t>faut</a:t>
            </a:r>
            <a:r>
              <a:rPr lang="en-US" sz="2400" b="0" i="0" u="none" strike="noStrike" cap="none">
                <a:solidFill>
                  <a:schemeClr val="dk1"/>
                </a:solidFill>
                <a:latin typeface="Arial"/>
                <a:ea typeface="Arial"/>
                <a:cs typeface="Arial"/>
                <a:sym typeface="Arial"/>
              </a:rPr>
              <a:t> noter que les travailleurs sont payés sur la base de la production - par pièce)</a:t>
            </a: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 en cas de défauts sur le produit (jusqu'à 1000 USD)</a:t>
            </a:r>
            <a:endParaRPr/>
          </a:p>
        </p:txBody>
      </p:sp>
      <p:sp>
        <p:nvSpPr>
          <p:cNvPr id="383" name="Google Shape;383;p10"/>
          <p:cNvSpPr txBox="1"/>
          <p:nvPr/>
        </p:nvSpPr>
        <p:spPr>
          <a:xfrm>
            <a:off x="710126" y="463073"/>
            <a:ext cx="2999232"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200" b="1" i="0" u="none" strike="noStrike" cap="none">
                <a:solidFill>
                  <a:srgbClr val="000000"/>
                </a:solidFill>
                <a:latin typeface="Arial"/>
                <a:ea typeface="Arial"/>
                <a:cs typeface="Arial"/>
                <a:sym typeface="Arial"/>
              </a:rPr>
              <a:t>Cas de figure</a:t>
            </a:r>
            <a:endParaRPr/>
          </a:p>
        </p:txBody>
      </p:sp>
      <p:sp>
        <p:nvSpPr>
          <p:cNvPr id="2" name="Footer Placeholder 1">
            <a:extLst>
              <a:ext uri="{FF2B5EF4-FFF2-40B4-BE49-F238E27FC236}">
                <a16:creationId xmlns:a16="http://schemas.microsoft.com/office/drawing/2014/main" id="{5F8E2D57-716E-6A88-4D8B-774156F2F837}"/>
              </a:ext>
            </a:extLst>
          </p:cNvPr>
          <p:cNvSpPr>
            <a:spLocks noGrp="1"/>
          </p:cNvSpPr>
          <p:nvPr>
            <p:ph type="ftr" idx="11"/>
          </p:nvPr>
        </p:nvSpPr>
        <p:spPr/>
        <p:txBody>
          <a:bodyPr/>
          <a:lstStyle/>
          <a:p>
            <a:r>
              <a:rPr lang="en-US"/>
              <a:t>8.2.FSC-CLR-Training_Main-Course_Module-2_V1-0_ FR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11"/>
          <p:cNvSpPr txBox="1"/>
          <p:nvPr/>
        </p:nvSpPr>
        <p:spPr>
          <a:xfrm>
            <a:off x="553567" y="769553"/>
            <a:ext cx="3113903" cy="75903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rial"/>
              <a:buNone/>
            </a:pPr>
            <a:r>
              <a:rPr lang="en-US" sz="2800" b="1" i="0" u="none" strike="noStrike" cap="none">
                <a:solidFill>
                  <a:schemeClr val="dk1"/>
                </a:solidFill>
                <a:latin typeface="Arial"/>
                <a:ea typeface="Arial"/>
                <a:cs typeface="Arial"/>
                <a:sym typeface="Arial"/>
              </a:rPr>
              <a:t>Module 2.3</a:t>
            </a:r>
            <a:endParaRPr sz="2800" b="1" i="0" u="none" strike="noStrike" cap="none">
              <a:solidFill>
                <a:schemeClr val="dk1"/>
              </a:solidFill>
              <a:latin typeface="Arial"/>
              <a:ea typeface="Arial"/>
              <a:cs typeface="Arial"/>
              <a:sym typeface="Arial"/>
            </a:endParaRPr>
          </a:p>
        </p:txBody>
      </p:sp>
      <p:sp>
        <p:nvSpPr>
          <p:cNvPr id="390" name="Google Shape;390;p11"/>
          <p:cNvSpPr txBox="1">
            <a:spLocks noGrp="1"/>
          </p:cNvSpPr>
          <p:nvPr>
            <p:ph type="ctrTitle" idx="4294967295"/>
          </p:nvPr>
        </p:nvSpPr>
        <p:spPr>
          <a:xfrm>
            <a:off x="560717" y="1517441"/>
            <a:ext cx="8007350" cy="126206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2800" b="0" i="0" u="none" strike="noStrike" cap="none">
                <a:solidFill>
                  <a:schemeClr val="dk1"/>
                </a:solidFill>
                <a:latin typeface="Arial"/>
                <a:ea typeface="Arial"/>
                <a:cs typeface="Arial"/>
                <a:sym typeface="Arial"/>
              </a:rPr>
              <a:t>Discrimination</a:t>
            </a:r>
            <a:endParaRPr sz="28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A9E97798-38C0-B8E1-5FD6-CF5828A89325}"/>
              </a:ext>
            </a:extLst>
          </p:cNvPr>
          <p:cNvSpPr>
            <a:spLocks noGrp="1"/>
          </p:cNvSpPr>
          <p:nvPr>
            <p:ph type="ftr" idx="11"/>
          </p:nvPr>
        </p:nvSpPr>
        <p:spPr/>
        <p:txBody>
          <a:bodyPr/>
          <a:lstStyle/>
          <a:p>
            <a:r>
              <a:rPr lang="en-US"/>
              <a:t>8.2.FSC-CLR-Training_Main-Course_Module-2_V1-0_ FR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7" name="Google Shape;397;g2d06f2e0a19_0_293"/>
          <p:cNvSpPr txBox="1"/>
          <p:nvPr/>
        </p:nvSpPr>
        <p:spPr>
          <a:xfrm>
            <a:off x="815762" y="652249"/>
            <a:ext cx="4475911" cy="540300"/>
          </a:xfrm>
          <a:prstGeom prst="rect">
            <a:avLst/>
          </a:prstGeom>
          <a:no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Clr>
                <a:srgbClr val="000000"/>
              </a:buClr>
              <a:buSzPts val="2500"/>
              <a:buFont typeface="Arial"/>
              <a:buNone/>
            </a:pPr>
            <a:r>
              <a:rPr lang="en-US" sz="2800" b="1" i="0" u="none" strike="noStrike" cap="none">
                <a:solidFill>
                  <a:schemeClr val="dk1"/>
                </a:solidFill>
                <a:latin typeface="Arial"/>
                <a:ea typeface="Arial"/>
                <a:cs typeface="Arial"/>
                <a:sym typeface="Arial"/>
              </a:rPr>
              <a:t>Discrimination</a:t>
            </a:r>
            <a:endParaRPr sz="2800" b="1" i="0" u="none" strike="noStrike" cap="none">
              <a:solidFill>
                <a:schemeClr val="dk1"/>
              </a:solidFill>
              <a:latin typeface="Arial"/>
              <a:ea typeface="Arial"/>
              <a:cs typeface="Arial"/>
              <a:sym typeface="Arial"/>
            </a:endParaRPr>
          </a:p>
        </p:txBody>
      </p:sp>
      <p:sp>
        <p:nvSpPr>
          <p:cNvPr id="398" name="Google Shape;398;g2d06f2e0a19_0_293"/>
          <p:cNvSpPr txBox="1"/>
          <p:nvPr/>
        </p:nvSpPr>
        <p:spPr>
          <a:xfrm>
            <a:off x="815750" y="1308875"/>
            <a:ext cx="10955400" cy="5047500"/>
          </a:xfrm>
          <a:prstGeom prst="rect">
            <a:avLst/>
          </a:prstGeom>
          <a:noFill/>
          <a:ln>
            <a:noFill/>
          </a:ln>
        </p:spPr>
        <p:txBody>
          <a:bodyPr spcFirstLastPara="1" wrap="square" lIns="91425" tIns="45700" rIns="91425" bIns="45700" anchor="t" anchorCtr="0">
            <a:noAutofit/>
          </a:bodyPr>
          <a:lstStyle/>
          <a:p>
            <a:pPr marL="0" marR="0" lvl="0" indent="0" algn="l" rtl="0">
              <a:lnSpc>
                <a:spcPct val="120000"/>
              </a:lnSpc>
              <a:spcBef>
                <a:spcPts val="0"/>
              </a:spcBef>
              <a:spcAft>
                <a:spcPts val="0"/>
              </a:spcAft>
              <a:buClr>
                <a:srgbClr val="000000"/>
              </a:buClr>
              <a:buSzPts val="1800"/>
              <a:buFont typeface="Arial"/>
              <a:buNone/>
            </a:pPr>
            <a:r>
              <a:rPr lang="en-US" sz="2400" b="1" i="0" u="sng" strike="noStrike" cap="none">
                <a:solidFill>
                  <a:srgbClr val="000000"/>
                </a:solidFill>
                <a:latin typeface="Arial"/>
                <a:ea typeface="Arial"/>
                <a:cs typeface="Arial"/>
                <a:sym typeface="Arial"/>
              </a:rPr>
              <a:t>Définition </a:t>
            </a:r>
            <a:r>
              <a:rPr lang="en-US" sz="2400" b="1" u="sng"/>
              <a:t>de</a:t>
            </a:r>
            <a:r>
              <a:rPr lang="en-US" sz="2400" b="1" i="0" u="sng" strike="noStrike" cap="none">
                <a:solidFill>
                  <a:srgbClr val="000000"/>
                </a:solidFill>
                <a:latin typeface="Arial"/>
                <a:ea typeface="Arial"/>
                <a:cs typeface="Arial"/>
                <a:sym typeface="Arial"/>
              </a:rPr>
              <a:t> FSC</a:t>
            </a:r>
            <a:endParaRPr sz="2400" b="1" i="0" u="sng" strike="noStrike" cap="none">
              <a:solidFill>
                <a:schemeClr val="dk1"/>
              </a:solidFill>
              <a:latin typeface="Arial"/>
              <a:ea typeface="Arial"/>
              <a:cs typeface="Arial"/>
              <a:sym typeface="Arial"/>
            </a:endParaRPr>
          </a:p>
          <a:p>
            <a:pPr marL="457200" marR="0" lvl="0" indent="-355600" algn="l" rtl="0">
              <a:lnSpc>
                <a:spcPct val="120000"/>
              </a:lnSpc>
              <a:spcBef>
                <a:spcPts val="0"/>
              </a:spcBef>
              <a:spcAft>
                <a:spcPts val="0"/>
              </a:spcAft>
              <a:buClr>
                <a:schemeClr val="dk1"/>
              </a:buClr>
              <a:buSzPts val="2000"/>
              <a:buFont typeface="Avenir"/>
              <a:buAutoNum type="alphaLcParenR"/>
            </a:pPr>
            <a:r>
              <a:rPr lang="en-US" sz="2400" b="0" i="0" u="none" strike="noStrike" cap="none">
                <a:solidFill>
                  <a:schemeClr val="dk1"/>
                </a:solidFill>
                <a:latin typeface="Arial"/>
                <a:ea typeface="Arial"/>
                <a:cs typeface="Arial"/>
                <a:sym typeface="Arial"/>
              </a:rPr>
              <a:t>toute distinction, exclusion ou préférence fondée sur la race, la couleur, le sexe, la religion, l'opinion politique, l'ascendance nationale, l'origine sociale ou l'orientation sexuelle, qui a pour effet de détruire ou d'altérer l'égalité de chances ou de traitement en matière d'emploi ou de profession ;</a:t>
            </a:r>
            <a:endParaRPr sz="2400" b="0" i="0" u="none" strike="noStrike" cap="none">
              <a:solidFill>
                <a:schemeClr val="dk1"/>
              </a:solidFill>
              <a:latin typeface="Arial"/>
              <a:ea typeface="Arial"/>
              <a:cs typeface="Arial"/>
              <a:sym typeface="Arial"/>
            </a:endParaRPr>
          </a:p>
          <a:p>
            <a:pPr marL="457200" marR="0" lvl="0" indent="-355600" algn="l" rtl="0">
              <a:lnSpc>
                <a:spcPct val="120000"/>
              </a:lnSpc>
              <a:spcBef>
                <a:spcPts val="0"/>
              </a:spcBef>
              <a:spcAft>
                <a:spcPts val="0"/>
              </a:spcAft>
              <a:buClr>
                <a:schemeClr val="dk1"/>
              </a:buClr>
              <a:buSzPts val="2000"/>
              <a:buFont typeface="Avenir"/>
              <a:buAutoNum type="alphaLcParenR"/>
            </a:pPr>
            <a:r>
              <a:rPr lang="en-US" sz="2400" b="0" i="0" u="none" strike="noStrike" cap="none">
                <a:solidFill>
                  <a:srgbClr val="000000"/>
                </a:solidFill>
                <a:latin typeface="Arial"/>
                <a:ea typeface="Arial"/>
                <a:cs typeface="Arial"/>
                <a:sym typeface="Arial"/>
              </a:rPr>
              <a:t>toute autre distinction, exclusion ou préférence qui a pour effet de détruire ou d'altérer l'égalité de chances ou de traitement en matière d'emploi ou de profession, telle qu'elle pourra être déterminée par le membre intéressé après consultation des organisations représentatives d'employeurs et de travailleurs, là où elles existent, et d'autres organismes appropriés.</a:t>
            </a:r>
            <a:br>
              <a:rPr lang="en-US" sz="2400" b="0" i="0" u="none" strike="noStrike" cap="none">
                <a:solidFill>
                  <a:srgbClr val="000000"/>
                </a:solidFill>
                <a:latin typeface="Arial"/>
                <a:ea typeface="Arial"/>
                <a:cs typeface="Arial"/>
                <a:sym typeface="Arial"/>
              </a:rPr>
            </a:br>
            <a:r>
              <a:rPr lang="en-US" sz="2400" b="0" i="0" u="none" strike="noStrike" cap="none">
                <a:solidFill>
                  <a:srgbClr val="000000"/>
                </a:solidFill>
                <a:latin typeface="Arial"/>
                <a:ea typeface="Arial"/>
                <a:cs typeface="Arial"/>
                <a:sym typeface="Arial"/>
              </a:rPr>
              <a:t>(adapté de la convention 111 de l'OIT, article 1). </a:t>
            </a:r>
            <a:endParaRPr sz="2400" b="0" i="0" u="none" strike="noStrike" cap="none">
              <a:solidFill>
                <a:srgbClr val="094B66"/>
              </a:solidFill>
              <a:latin typeface="Arial"/>
              <a:ea typeface="Arial"/>
              <a:cs typeface="Arial"/>
              <a:sym typeface="Arial"/>
            </a:endParaRPr>
          </a:p>
          <a:p>
            <a:pPr marL="0" marR="0" lvl="0" indent="0" algn="l" rtl="0">
              <a:lnSpc>
                <a:spcPct val="120000"/>
              </a:lnSpc>
              <a:spcBef>
                <a:spcPts val="0"/>
              </a:spcBef>
              <a:spcAft>
                <a:spcPts val="0"/>
              </a:spcAft>
              <a:buClr>
                <a:srgbClr val="000000"/>
              </a:buClr>
              <a:buSzPts val="1800"/>
              <a:buFont typeface="Arial"/>
              <a:buNone/>
            </a:pPr>
            <a:endParaRPr sz="2400" b="0" i="0" u="none" strike="noStrike" cap="none">
              <a:solidFill>
                <a:srgbClr val="094B66"/>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1740378B-2897-7DF8-FA97-2D1E7F2A4DC9}"/>
              </a:ext>
            </a:extLst>
          </p:cNvPr>
          <p:cNvSpPr>
            <a:spLocks noGrp="1"/>
          </p:cNvSpPr>
          <p:nvPr>
            <p:ph type="ftr" idx="11"/>
          </p:nvPr>
        </p:nvSpPr>
        <p:spPr/>
        <p:txBody>
          <a:bodyPr/>
          <a:lstStyle/>
          <a:p>
            <a:r>
              <a:rPr lang="en-US"/>
              <a:t>8.2.FSC-CLR-Training_Main-Course_Module-2_V1-0_ FR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1" name="Google Shape;251;p3"/>
          <p:cNvSpPr txBox="1">
            <a:spLocks noGrp="1"/>
          </p:cNvSpPr>
          <p:nvPr>
            <p:ph type="ctrTitle" idx="4294967295"/>
          </p:nvPr>
        </p:nvSpPr>
        <p:spPr>
          <a:xfrm>
            <a:off x="1197429" y="1369106"/>
            <a:ext cx="8886673" cy="4116387"/>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alibri"/>
              <a:buNone/>
            </a:pPr>
            <a:r>
              <a:rPr lang="en-US" sz="3200" b="0" i="0" u="none" strike="noStrike" cap="none">
                <a:solidFill>
                  <a:schemeClr val="dk1"/>
                </a:solidFill>
                <a:latin typeface="Arial"/>
                <a:ea typeface="Arial"/>
                <a:cs typeface="Arial"/>
                <a:sym typeface="Arial"/>
              </a:rPr>
              <a:t>Ce module fournit des conseils sur l'importance des normes internationales </a:t>
            </a:r>
            <a:r>
              <a:rPr lang="en-US" sz="3200">
                <a:latin typeface="Arial"/>
                <a:ea typeface="Arial"/>
                <a:cs typeface="Arial"/>
                <a:sym typeface="Arial"/>
              </a:rPr>
              <a:t>en matière de</a:t>
            </a:r>
            <a:r>
              <a:rPr lang="en-US" sz="3200" b="0" i="0" u="none" strike="noStrike" cap="none">
                <a:solidFill>
                  <a:schemeClr val="dk1"/>
                </a:solidFill>
                <a:latin typeface="Arial"/>
                <a:ea typeface="Arial"/>
                <a:cs typeface="Arial"/>
                <a:sym typeface="Arial"/>
              </a:rPr>
              <a:t> travail, des principes fondamentaux et des droits au travail (FPRW), en se concentrant sur le</a:t>
            </a:r>
            <a:r>
              <a:rPr lang="en-US" sz="3200">
                <a:latin typeface="Arial"/>
                <a:ea typeface="Arial"/>
                <a:cs typeface="Arial"/>
                <a:sym typeface="Arial"/>
              </a:rPr>
              <a:t>s </a:t>
            </a:r>
            <a:r>
              <a:rPr lang="en-US" sz="3200" b="0" i="0" u="none" strike="noStrike" cap="none">
                <a:solidFill>
                  <a:schemeClr val="dk1"/>
                </a:solidFill>
                <a:latin typeface="Arial"/>
                <a:ea typeface="Arial"/>
                <a:cs typeface="Arial"/>
                <a:sym typeface="Arial"/>
              </a:rPr>
              <a:t>CLR </a:t>
            </a:r>
            <a:r>
              <a:rPr lang="en-US" sz="3200">
                <a:latin typeface="Arial"/>
                <a:ea typeface="Arial"/>
                <a:cs typeface="Arial"/>
                <a:sym typeface="Arial"/>
              </a:rPr>
              <a:t>FSC </a:t>
            </a:r>
            <a:r>
              <a:rPr lang="en-US" sz="3200" b="0" i="0" u="none" strike="noStrike" cap="none">
                <a:solidFill>
                  <a:schemeClr val="dk1"/>
                </a:solidFill>
                <a:latin typeface="Arial"/>
                <a:ea typeface="Arial"/>
                <a:cs typeface="Arial"/>
                <a:sym typeface="Arial"/>
              </a:rPr>
              <a:t>et en mettant l'accent sur les exigences normatives FSC </a:t>
            </a:r>
            <a:r>
              <a:rPr lang="en-US" sz="3200">
                <a:latin typeface="Arial"/>
                <a:ea typeface="Arial"/>
                <a:cs typeface="Arial"/>
                <a:sym typeface="Arial"/>
              </a:rPr>
              <a:t>pertinentes</a:t>
            </a:r>
            <a:r>
              <a:rPr lang="en-US" sz="3200" b="0" i="0" u="none" strike="noStrike" cap="none">
                <a:solidFill>
                  <a:schemeClr val="dk1"/>
                </a:solidFill>
                <a:latin typeface="Arial"/>
                <a:ea typeface="Arial"/>
                <a:cs typeface="Arial"/>
                <a:sym typeface="Arial"/>
              </a:rPr>
              <a:t>.</a:t>
            </a:r>
            <a:br>
              <a:rPr lang="en-US" sz="3200" b="0" i="0" u="none" strike="noStrike" cap="none">
                <a:solidFill>
                  <a:schemeClr val="dk1"/>
                </a:solidFill>
                <a:latin typeface="Arial"/>
                <a:ea typeface="Arial"/>
                <a:cs typeface="Arial"/>
                <a:sym typeface="Arial"/>
              </a:rPr>
            </a:br>
            <a:endParaRPr sz="3200" b="0" i="1"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AC8F4526-853E-2087-DB20-14F3B042D0E7}"/>
              </a:ext>
            </a:extLst>
          </p:cNvPr>
          <p:cNvSpPr>
            <a:spLocks noGrp="1"/>
          </p:cNvSpPr>
          <p:nvPr>
            <p:ph type="ftr" idx="11"/>
          </p:nvPr>
        </p:nvSpPr>
        <p:spPr/>
        <p:txBody>
          <a:bodyPr/>
          <a:lstStyle/>
          <a:p>
            <a:r>
              <a:rPr lang="en-US"/>
              <a:t>8.2.FSC-CLR-Training_Main-Course_Module-2_V1-0_ FR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5" name="Google Shape;405;p12"/>
          <p:cNvSpPr txBox="1"/>
          <p:nvPr/>
        </p:nvSpPr>
        <p:spPr>
          <a:xfrm>
            <a:off x="815762" y="565985"/>
            <a:ext cx="4475911" cy="540300"/>
          </a:xfrm>
          <a:prstGeom prst="rect">
            <a:avLst/>
          </a:prstGeom>
          <a:no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Clr>
                <a:srgbClr val="000000"/>
              </a:buClr>
              <a:buSzPts val="2500"/>
              <a:buFont typeface="Arial"/>
              <a:buNone/>
            </a:pPr>
            <a:r>
              <a:rPr lang="en-US" sz="2800" b="1" i="0" u="none" strike="noStrike" cap="none">
                <a:solidFill>
                  <a:schemeClr val="dk1"/>
                </a:solidFill>
                <a:latin typeface="Arial"/>
                <a:ea typeface="Arial"/>
                <a:cs typeface="Arial"/>
                <a:sym typeface="Arial"/>
              </a:rPr>
              <a:t>Termes de discrimination</a:t>
            </a:r>
            <a:endParaRPr sz="2800" b="1" i="0" u="none" strike="noStrike" cap="none">
              <a:solidFill>
                <a:schemeClr val="dk1"/>
              </a:solidFill>
              <a:latin typeface="Arial"/>
              <a:ea typeface="Arial"/>
              <a:cs typeface="Arial"/>
              <a:sym typeface="Arial"/>
            </a:endParaRPr>
          </a:p>
        </p:txBody>
      </p:sp>
      <p:graphicFrame>
        <p:nvGraphicFramePr>
          <p:cNvPr id="406" name="Google Shape;406;p12"/>
          <p:cNvGraphicFramePr/>
          <p:nvPr/>
        </p:nvGraphicFramePr>
        <p:xfrm>
          <a:off x="646981" y="1351471"/>
          <a:ext cx="3000000" cy="3000000"/>
        </p:xfrm>
        <a:graphic>
          <a:graphicData uri="http://schemas.openxmlformats.org/drawingml/2006/table">
            <a:tbl>
              <a:tblPr firstRow="1" bandRow="1">
                <a:noFill/>
                <a:tableStyleId>{060BA070-FA67-4AAE-8547-234AB3157A9D}</a:tableStyleId>
              </a:tblPr>
              <a:tblGrid>
                <a:gridCol w="3166775">
                  <a:extLst>
                    <a:ext uri="{9D8B030D-6E8A-4147-A177-3AD203B41FA5}">
                      <a16:colId xmlns:a16="http://schemas.microsoft.com/office/drawing/2014/main" val="20000"/>
                    </a:ext>
                  </a:extLst>
                </a:gridCol>
                <a:gridCol w="8264375">
                  <a:extLst>
                    <a:ext uri="{9D8B030D-6E8A-4147-A177-3AD203B41FA5}">
                      <a16:colId xmlns:a16="http://schemas.microsoft.com/office/drawing/2014/main" val="20001"/>
                    </a:ext>
                  </a:extLst>
                </a:gridCol>
              </a:tblGrid>
              <a:tr h="1756325">
                <a:tc>
                  <a:txBody>
                    <a:bodyPr/>
                    <a:lstStyle/>
                    <a:p>
                      <a:pPr marL="101600" marR="0" lvl="0" indent="0" algn="l" rtl="0">
                        <a:lnSpc>
                          <a:spcPct val="100000"/>
                        </a:lnSpc>
                        <a:spcBef>
                          <a:spcPts val="0"/>
                        </a:spcBef>
                        <a:spcAft>
                          <a:spcPts val="0"/>
                        </a:spcAft>
                        <a:buClr>
                          <a:srgbClr val="000000"/>
                        </a:buClr>
                        <a:buSzPts val="2000"/>
                        <a:buFont typeface="Arial"/>
                        <a:buNone/>
                      </a:pPr>
                      <a:r>
                        <a:rPr lang="en-US" sz="2000" b="1" i="0" u="none" strike="noStrike" cap="none">
                          <a:solidFill>
                            <a:schemeClr val="dk1"/>
                          </a:solidFill>
                          <a:latin typeface="Arial"/>
                          <a:ea typeface="Arial"/>
                          <a:cs typeface="Arial"/>
                          <a:sym typeface="Arial"/>
                        </a:rPr>
                        <a:t>Motifs de discrimination </a:t>
                      </a:r>
                      <a:endParaRPr sz="20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la race, la couleur, le sexe, l'orientation sexuelle, l'identité de genre, la religion, l'opinion politique, l'origine sociale, l'origine nationale (lieu de naissance), la grossesse, l'état de santé, la séropositivité, le handicap, l'appartenance à un syndicat, la nationalité, le statut de migrant, l'âge, les responsabilités familiales, l'origine autochtone, etc. </a:t>
                      </a:r>
                      <a:endParaRPr sz="2000" b="0" i="0" u="none" strike="noStrike" cap="none">
                        <a:solidFill>
                          <a:srgbClr val="000000"/>
                        </a:solidFill>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606350">
                <a:tc>
                  <a:txBody>
                    <a:bodyPr/>
                    <a:lstStyle/>
                    <a:p>
                      <a:pPr marL="101600" marR="0" lvl="0" indent="0" algn="l" rtl="0">
                        <a:lnSpc>
                          <a:spcPct val="100000"/>
                        </a:lnSpc>
                        <a:spcBef>
                          <a:spcPts val="0"/>
                        </a:spcBef>
                        <a:spcAft>
                          <a:spcPts val="0"/>
                        </a:spcAft>
                        <a:buClr>
                          <a:srgbClr val="000000"/>
                        </a:buClr>
                        <a:buSzPts val="2000"/>
                        <a:buFont typeface="Arial"/>
                        <a:buNone/>
                      </a:pPr>
                      <a:r>
                        <a:rPr lang="en-US" sz="2000" b="1" i="0" u="none" strike="noStrike" cap="none">
                          <a:solidFill>
                            <a:schemeClr val="dk1"/>
                          </a:solidFill>
                          <a:latin typeface="Arial"/>
                          <a:ea typeface="Arial"/>
                          <a:cs typeface="Arial"/>
                          <a:sym typeface="Arial"/>
                        </a:rPr>
                        <a:t>Types de discrimination</a:t>
                      </a:r>
                      <a:endParaRPr sz="2000" b="0" i="0" u="none" strike="noStrike" cap="none">
                        <a:solidFill>
                          <a:srgbClr val="000000"/>
                        </a:solidFill>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2000" u="none" strike="noStrike" cap="none">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841025">
                <a:tc>
                  <a:txBody>
                    <a:bodyPr/>
                    <a:lstStyle/>
                    <a:p>
                      <a:pPr marL="457200" marR="0" lvl="0" indent="-355600" algn="l" rtl="0">
                        <a:lnSpc>
                          <a:spcPct val="100000"/>
                        </a:lnSpc>
                        <a:spcBef>
                          <a:spcPts val="0"/>
                        </a:spcBef>
                        <a:spcAft>
                          <a:spcPts val="0"/>
                        </a:spcAft>
                        <a:buClr>
                          <a:srgbClr val="000000"/>
                        </a:buClr>
                        <a:buSzPts val="2000"/>
                        <a:buFont typeface="Arial"/>
                        <a:buChar char="•"/>
                      </a:pPr>
                      <a:r>
                        <a:rPr lang="en-US" sz="2000" b="1" i="0" u="none" strike="noStrike" cap="none">
                          <a:solidFill>
                            <a:schemeClr val="dk1"/>
                          </a:solidFill>
                          <a:latin typeface="Arial"/>
                          <a:ea typeface="Arial"/>
                          <a:cs typeface="Arial"/>
                          <a:sym typeface="Arial"/>
                        </a:rPr>
                        <a:t>Directe</a:t>
                      </a:r>
                      <a:endParaRPr sz="2000" b="0" i="0" u="none" strike="noStrike" cap="none">
                        <a:solidFill>
                          <a:srgbClr val="000000"/>
                        </a:solidFill>
                        <a:latin typeface="Arial"/>
                        <a:ea typeface="Arial"/>
                        <a:cs typeface="Arial"/>
                        <a:sym typeface="Arial"/>
                      </a:endParaRPr>
                    </a:p>
                    <a:p>
                      <a:pPr marL="0" marR="0" lvl="1" indent="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Offres d'emploi comportant des limites d'âge discriminatoires, licenciement d'une femme pour cause de grossesse (sexe), traitement différent selon l'affiliation syndicale. </a:t>
                      </a:r>
                      <a:endParaRPr sz="2000" b="0" i="0" u="none" strike="noStrike" cap="none">
                        <a:solidFill>
                          <a:srgbClr val="000000"/>
                        </a:solidFill>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1003825">
                <a:tc>
                  <a:txBody>
                    <a:bodyPr/>
                    <a:lstStyle/>
                    <a:p>
                      <a:pPr marL="457200" marR="0" lvl="0" indent="-355600" algn="l" rtl="0">
                        <a:lnSpc>
                          <a:spcPct val="100000"/>
                        </a:lnSpc>
                        <a:spcBef>
                          <a:spcPts val="0"/>
                        </a:spcBef>
                        <a:spcAft>
                          <a:spcPts val="0"/>
                        </a:spcAft>
                        <a:buClr>
                          <a:srgbClr val="000000"/>
                        </a:buClr>
                        <a:buSzPts val="2000"/>
                        <a:buFont typeface="Arial"/>
                        <a:buChar char="•"/>
                      </a:pPr>
                      <a:r>
                        <a:rPr lang="en-US" sz="2000" b="1" i="0" u="none" strike="noStrike" cap="none">
                          <a:solidFill>
                            <a:schemeClr val="dk1"/>
                          </a:solidFill>
                          <a:latin typeface="Arial"/>
                          <a:ea typeface="Arial"/>
                          <a:cs typeface="Arial"/>
                          <a:sym typeface="Arial"/>
                        </a:rPr>
                        <a:t>Indirecte</a:t>
                      </a:r>
                      <a:endParaRPr sz="20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Promotion réservée aux salariés à temps plein, formation proposée uniquement après les heures de travail, nécessité d'un certain nombre d'années de service continu pour bénéficier des avantages sociaux (à l'exclusion des mères ayant pris un congé de maternité).</a:t>
                      </a:r>
                      <a:endParaRPr sz="2000" b="0" i="0" u="none" strike="noStrike" cap="none">
                        <a:solidFill>
                          <a:srgbClr val="000000"/>
                        </a:solidFill>
                        <a:latin typeface="Arial"/>
                        <a:ea typeface="Arial"/>
                        <a:cs typeface="Arial"/>
                        <a:sym typeface="Aria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15B27848-0272-50FD-C2BF-3BC150E558C1}"/>
              </a:ext>
            </a:extLst>
          </p:cNvPr>
          <p:cNvSpPr>
            <a:spLocks noGrp="1"/>
          </p:cNvSpPr>
          <p:nvPr>
            <p:ph type="ftr" idx="11"/>
          </p:nvPr>
        </p:nvSpPr>
        <p:spPr/>
        <p:txBody>
          <a:bodyPr/>
          <a:lstStyle/>
          <a:p>
            <a:r>
              <a:rPr lang="en-US"/>
              <a:t>8.2.FSC-CLR-Training_Main-Course_Module-2_V1-0_ FR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3" name="Google Shape;413;p13"/>
          <p:cNvSpPr txBox="1">
            <a:spLocks noGrp="1"/>
          </p:cNvSpPr>
          <p:nvPr>
            <p:ph type="ctrTitle" idx="4294967295"/>
          </p:nvPr>
        </p:nvSpPr>
        <p:spPr>
          <a:xfrm>
            <a:off x="783925" y="476010"/>
            <a:ext cx="3486150" cy="8255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2800" b="1" i="0" u="none" strike="noStrike" cap="none">
                <a:solidFill>
                  <a:schemeClr val="dk1"/>
                </a:solidFill>
                <a:latin typeface="Arial"/>
                <a:ea typeface="Arial"/>
                <a:cs typeface="Arial"/>
                <a:sym typeface="Arial"/>
              </a:rPr>
              <a:t>Exercice</a:t>
            </a:r>
            <a:endParaRPr/>
          </a:p>
        </p:txBody>
      </p:sp>
      <p:sp>
        <p:nvSpPr>
          <p:cNvPr id="414" name="Google Shape;414;p13"/>
          <p:cNvSpPr txBox="1"/>
          <p:nvPr/>
        </p:nvSpPr>
        <p:spPr>
          <a:xfrm>
            <a:off x="783925" y="1618122"/>
            <a:ext cx="8118775" cy="4116909"/>
          </a:xfrm>
          <a:prstGeom prst="rect">
            <a:avLst/>
          </a:prstGeom>
          <a:solidFill>
            <a:schemeClr val="lt1"/>
          </a:solid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Clr>
                <a:srgbClr val="2B2E2F"/>
              </a:buClr>
              <a:buSzPts val="720"/>
              <a:buFont typeface="Arial"/>
              <a:buNone/>
            </a:pPr>
            <a:r>
              <a:rPr lang="en-US" sz="2400" b="0" i="0" u="none" strike="noStrike" cap="none">
                <a:solidFill>
                  <a:srgbClr val="2B2E2F"/>
                </a:solidFill>
                <a:latin typeface="Arial"/>
                <a:ea typeface="Arial"/>
                <a:cs typeface="Arial"/>
                <a:sym typeface="Arial"/>
              </a:rPr>
              <a:t>Lors d'un audit de "Super Bamboo Inc.", il a été constaté que l'organisation disposait des offres d'emploi suivantes :</a:t>
            </a:r>
            <a:endParaRPr sz="24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720"/>
              <a:buFont typeface="Arial"/>
              <a:buNone/>
            </a:pPr>
            <a:endParaRPr sz="2400" b="0" i="0" u="none" strike="noStrike" cap="none">
              <a:solidFill>
                <a:srgbClr val="2B2E2F"/>
              </a:solidFill>
              <a:latin typeface="Arial"/>
              <a:ea typeface="Arial"/>
              <a:cs typeface="Arial"/>
              <a:sym typeface="Arial"/>
            </a:endParaRPr>
          </a:p>
          <a:p>
            <a:pPr marL="1438275" marR="0" lvl="0" indent="-474344" algn="l" rtl="0">
              <a:lnSpc>
                <a:spcPct val="100000"/>
              </a:lnSpc>
              <a:spcBef>
                <a:spcPts val="0"/>
              </a:spcBef>
              <a:spcAft>
                <a:spcPts val="0"/>
              </a:spcAft>
              <a:buClr>
                <a:srgbClr val="2B2E2F"/>
              </a:buClr>
              <a:buSzPts val="2400"/>
              <a:buFont typeface="Arial"/>
              <a:buAutoNum type="alphaLcParenR"/>
            </a:pPr>
            <a:r>
              <a:rPr lang="en-US" sz="2400" b="0" i="0" u="none" strike="noStrike" cap="none">
                <a:solidFill>
                  <a:srgbClr val="2B2E2F"/>
                </a:solidFill>
                <a:latin typeface="Arial"/>
                <a:ea typeface="Arial"/>
                <a:cs typeface="Arial"/>
                <a:sym typeface="Arial"/>
              </a:rPr>
              <a:t>Personnel général : 35-50 ans</a:t>
            </a:r>
            <a:endParaRPr sz="2400" b="0" i="0" u="none" strike="noStrike" cap="none">
              <a:solidFill>
                <a:srgbClr val="2B2E2F"/>
              </a:solidFill>
              <a:latin typeface="Arial"/>
              <a:ea typeface="Arial"/>
              <a:cs typeface="Arial"/>
              <a:sym typeface="Arial"/>
            </a:endParaRPr>
          </a:p>
          <a:p>
            <a:pPr marL="1438275" marR="0" lvl="0" indent="-474344" algn="l" rtl="0">
              <a:lnSpc>
                <a:spcPct val="100000"/>
              </a:lnSpc>
              <a:spcBef>
                <a:spcPts val="0"/>
              </a:spcBef>
              <a:spcAft>
                <a:spcPts val="0"/>
              </a:spcAft>
              <a:buClr>
                <a:srgbClr val="2B2E2F"/>
              </a:buClr>
              <a:buSzPts val="2400"/>
              <a:buFont typeface="Arial"/>
              <a:buAutoNum type="alphaLcParenR"/>
            </a:pPr>
            <a:r>
              <a:rPr lang="en-US" sz="2400" b="0" i="0" u="none" strike="noStrike" cap="none">
                <a:solidFill>
                  <a:srgbClr val="2B2E2F"/>
                </a:solidFill>
                <a:latin typeface="Arial"/>
                <a:ea typeface="Arial"/>
                <a:cs typeface="Arial"/>
                <a:sym typeface="Arial"/>
              </a:rPr>
              <a:t>Travailleurs </a:t>
            </a:r>
            <a:r>
              <a:rPr lang="en-US" sz="2400">
                <a:solidFill>
                  <a:srgbClr val="2B2E2F"/>
                </a:solidFill>
              </a:rPr>
              <a:t>dans la </a:t>
            </a:r>
            <a:r>
              <a:rPr lang="en-US" sz="2400" b="0" i="0" u="none" strike="noStrike" cap="none">
                <a:solidFill>
                  <a:srgbClr val="2B2E2F"/>
                </a:solidFill>
                <a:latin typeface="Arial"/>
                <a:ea typeface="Arial"/>
                <a:cs typeface="Arial"/>
                <a:sym typeface="Arial"/>
              </a:rPr>
              <a:t>production : 18-45 ans</a:t>
            </a:r>
            <a:endParaRPr sz="2400" b="0" i="0" u="none" strike="noStrike" cap="none">
              <a:solidFill>
                <a:srgbClr val="2B2E2F"/>
              </a:solidFill>
              <a:latin typeface="Arial"/>
              <a:ea typeface="Arial"/>
              <a:cs typeface="Arial"/>
              <a:sym typeface="Arial"/>
            </a:endParaRPr>
          </a:p>
          <a:p>
            <a:pPr marL="1438275" marR="0" lvl="0" indent="-474344" algn="l" rtl="0">
              <a:lnSpc>
                <a:spcPct val="100000"/>
              </a:lnSpc>
              <a:spcBef>
                <a:spcPts val="0"/>
              </a:spcBef>
              <a:spcAft>
                <a:spcPts val="0"/>
              </a:spcAft>
              <a:buClr>
                <a:srgbClr val="2B2E2F"/>
              </a:buClr>
              <a:buSzPts val="2400"/>
              <a:buFont typeface="Arial"/>
              <a:buAutoNum type="alphaLcParenR"/>
            </a:pPr>
            <a:r>
              <a:rPr lang="en-US" sz="2400" b="0" i="0" u="none" strike="noStrike" cap="none">
                <a:solidFill>
                  <a:srgbClr val="2B2E2F"/>
                </a:solidFill>
                <a:latin typeface="Arial"/>
                <a:ea typeface="Arial"/>
                <a:cs typeface="Arial"/>
                <a:sym typeface="Arial"/>
              </a:rPr>
              <a:t>Personnel du service des ventes : 18-36 ans</a:t>
            </a:r>
            <a:endParaRPr sz="2400" b="0" i="0" u="none" strike="noStrike" cap="none">
              <a:solidFill>
                <a:srgbClr val="2B2E2F"/>
              </a:solidFill>
              <a:latin typeface="Arial"/>
              <a:ea typeface="Arial"/>
              <a:cs typeface="Arial"/>
              <a:sym typeface="Arial"/>
            </a:endParaRPr>
          </a:p>
        </p:txBody>
      </p:sp>
      <p:sp>
        <p:nvSpPr>
          <p:cNvPr id="415" name="Google Shape;415;p13"/>
          <p:cNvSpPr txBox="1"/>
          <p:nvPr/>
        </p:nvSpPr>
        <p:spPr>
          <a:xfrm>
            <a:off x="8902700" y="1618122"/>
            <a:ext cx="3240984" cy="4116909"/>
          </a:xfrm>
          <a:prstGeom prst="rect">
            <a:avLst/>
          </a:prstGeom>
          <a:solidFill>
            <a:srgbClr val="D8D8D8"/>
          </a:solidFill>
          <a:ln>
            <a:noFill/>
          </a:ln>
        </p:spPr>
        <p:txBody>
          <a:bodyPr spcFirstLastPara="1" wrap="square" lIns="91425" tIns="45700" rIns="91425" bIns="45700" anchor="ctr" anchorCtr="0">
            <a:noAutofit/>
          </a:bodyPr>
          <a:lstStyle/>
          <a:p>
            <a:pPr marL="469900" marR="0" lvl="0" indent="-317500" algn="l" rtl="0">
              <a:lnSpc>
                <a:spcPct val="12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120000"/>
              </a:lnSpc>
              <a:spcBef>
                <a:spcPts val="0"/>
              </a:spcBef>
              <a:spcAft>
                <a:spcPts val="0"/>
              </a:spcAft>
              <a:buNone/>
            </a:pPr>
            <a:r>
              <a:rPr lang="en-US" sz="2400" b="1" i="0" u="none" strike="noStrike" cap="none">
                <a:solidFill>
                  <a:schemeClr val="dk1"/>
                </a:solidFill>
                <a:latin typeface="Arial"/>
                <a:ea typeface="Arial"/>
                <a:cs typeface="Arial"/>
                <a:sym typeface="Arial"/>
              </a:rPr>
              <a:t>Q1. </a:t>
            </a:r>
            <a:r>
              <a:rPr lang="en-US" sz="2400" b="0" i="0" u="none" strike="noStrike" cap="none">
                <a:solidFill>
                  <a:schemeClr val="dk1"/>
                </a:solidFill>
                <a:latin typeface="Arial"/>
                <a:ea typeface="Arial"/>
                <a:cs typeface="Arial"/>
                <a:sym typeface="Arial"/>
              </a:rPr>
              <a:t>Ces limites d'âge sont-elles considérées comme discriminatoires ? </a:t>
            </a:r>
            <a:endParaRPr sz="2400" b="0" i="0" u="none" strike="noStrike" cap="none">
              <a:solidFill>
                <a:schemeClr val="dk1"/>
              </a:solidFill>
              <a:latin typeface="Arial"/>
              <a:ea typeface="Arial"/>
              <a:cs typeface="Arial"/>
              <a:sym typeface="Arial"/>
            </a:endParaRPr>
          </a:p>
          <a:p>
            <a:pPr marL="469900" marR="0" lvl="0" indent="-317500" algn="l" rtl="0">
              <a:lnSpc>
                <a:spcPct val="12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120000"/>
              </a:lnSpc>
              <a:spcBef>
                <a:spcPts val="0"/>
              </a:spcBef>
              <a:spcAft>
                <a:spcPts val="0"/>
              </a:spcAft>
              <a:buNone/>
            </a:pPr>
            <a:r>
              <a:rPr lang="en-US" sz="2400" b="1" i="0" u="none" strike="noStrike" cap="none">
                <a:solidFill>
                  <a:schemeClr val="dk1"/>
                </a:solidFill>
                <a:latin typeface="Arial"/>
                <a:ea typeface="Arial"/>
                <a:cs typeface="Arial"/>
                <a:sym typeface="Arial"/>
              </a:rPr>
              <a:t>Q2. </a:t>
            </a:r>
            <a:r>
              <a:rPr lang="en-US" sz="2400" b="0" i="0" u="none" strike="noStrike" cap="none">
                <a:solidFill>
                  <a:schemeClr val="dk1"/>
                </a:solidFill>
                <a:latin typeface="Arial"/>
                <a:ea typeface="Arial"/>
                <a:cs typeface="Arial"/>
                <a:sym typeface="Arial"/>
              </a:rPr>
              <a:t>Quelle peut être la raison pour laquelle l'entreprise fixe des limites d'âge ?</a:t>
            </a:r>
            <a:endParaRPr sz="2400" b="0" i="0" u="none" strike="noStrike" cap="none">
              <a:solidFill>
                <a:schemeClr val="dk1"/>
              </a:solidFill>
              <a:latin typeface="Arial"/>
              <a:ea typeface="Arial"/>
              <a:cs typeface="Arial"/>
              <a:sym typeface="Arial"/>
            </a:endParaRPr>
          </a:p>
          <a:p>
            <a:pPr marL="469900" marR="0" lvl="0" indent="-317500" algn="l" rtl="0">
              <a:lnSpc>
                <a:spcPct val="12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6C637A8B-19B7-D98B-AC19-B140BFCD845E}"/>
              </a:ext>
            </a:extLst>
          </p:cNvPr>
          <p:cNvSpPr>
            <a:spLocks noGrp="1"/>
          </p:cNvSpPr>
          <p:nvPr>
            <p:ph type="ftr" idx="11"/>
          </p:nvPr>
        </p:nvSpPr>
        <p:spPr/>
        <p:txBody>
          <a:bodyPr/>
          <a:lstStyle/>
          <a:p>
            <a:r>
              <a:rPr lang="en-US"/>
              <a:t>8.2.FSC-CLR-Training_Main-Course_Module-2_V1-0_ FR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2" name="Google Shape;422;p14"/>
          <p:cNvSpPr txBox="1">
            <a:spLocks noGrp="1"/>
          </p:cNvSpPr>
          <p:nvPr>
            <p:ph type="ctrTitle" idx="4294967295"/>
          </p:nvPr>
        </p:nvSpPr>
        <p:spPr>
          <a:xfrm>
            <a:off x="483199" y="1409699"/>
            <a:ext cx="11225602" cy="4799013"/>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en-US" sz="2400" b="0" i="0" u="none" strike="noStrike" cap="none">
                <a:solidFill>
                  <a:schemeClr val="dk1"/>
                </a:solidFill>
                <a:latin typeface="Arial"/>
                <a:ea typeface="Arial"/>
                <a:cs typeface="Arial"/>
                <a:sym typeface="Arial"/>
              </a:rPr>
              <a:t>Lors d'un audit à Super Bamboo Inc, il a été confirmé qu'un entrepreneur avait pour politique de ne pas embaucher d'employés âgés de moins de 18 ans. Lors des entretiens avec les RH et la direction, il a été mentionné que cette politique visait à éviter les complications administratives liées à l'embauche de jeunes travailleurs, bien que l'âge minimum d'admission à l'emploi dans le pays soit de 15 ans.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Pourquoi pensez-vous qu'il devrait s'agir d'une NC ?</a:t>
            </a:r>
            <a:endParaRPr/>
          </a:p>
        </p:txBody>
      </p:sp>
      <p:sp>
        <p:nvSpPr>
          <p:cNvPr id="423" name="Google Shape;423;p14"/>
          <p:cNvSpPr txBox="1"/>
          <p:nvPr/>
        </p:nvSpPr>
        <p:spPr>
          <a:xfrm>
            <a:off x="445698" y="532316"/>
            <a:ext cx="2999232"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200" b="1" i="0" u="none" strike="noStrike" cap="none">
                <a:solidFill>
                  <a:schemeClr val="dk1"/>
                </a:solidFill>
                <a:latin typeface="Arial"/>
                <a:ea typeface="Arial"/>
                <a:cs typeface="Arial"/>
                <a:sym typeface="Arial"/>
              </a:rPr>
              <a:t>Cas de figure</a:t>
            </a:r>
            <a:endParaRPr/>
          </a:p>
        </p:txBody>
      </p:sp>
      <p:sp>
        <p:nvSpPr>
          <p:cNvPr id="2" name="Footer Placeholder 1">
            <a:extLst>
              <a:ext uri="{FF2B5EF4-FFF2-40B4-BE49-F238E27FC236}">
                <a16:creationId xmlns:a16="http://schemas.microsoft.com/office/drawing/2014/main" id="{23634D4F-1611-45D3-643F-F57CB39846C3}"/>
              </a:ext>
            </a:extLst>
          </p:cNvPr>
          <p:cNvSpPr>
            <a:spLocks noGrp="1"/>
          </p:cNvSpPr>
          <p:nvPr>
            <p:ph type="ftr" idx="11"/>
          </p:nvPr>
        </p:nvSpPr>
        <p:spPr/>
        <p:txBody>
          <a:bodyPr/>
          <a:lstStyle/>
          <a:p>
            <a:r>
              <a:rPr lang="en-US"/>
              <a:t>8.2.FSC-CLR-Training_Main-Course_Module-2_V1-0_ FR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29" name="Google Shape;429;p15"/>
          <p:cNvSpPr txBox="1"/>
          <p:nvPr/>
        </p:nvSpPr>
        <p:spPr>
          <a:xfrm>
            <a:off x="726095" y="970836"/>
            <a:ext cx="3113903" cy="759032"/>
          </a:xfrm>
          <a:prstGeom prst="rect">
            <a:avLst/>
          </a:prstGeom>
          <a:noFill/>
          <a:ln>
            <a:noFill/>
          </a:ln>
        </p:spPr>
        <p:txBody>
          <a:bodyPr spcFirstLastPara="1" wrap="square" lIns="0" tIns="0" rIns="0" bIns="0" anchor="t" anchorCtr="0">
            <a:noAutofit/>
          </a:bodyPr>
          <a:lstStyle/>
          <a:p>
            <a:pPr marL="0" marR="0" lvl="0" indent="0" algn="ctr" rtl="0">
              <a:lnSpc>
                <a:spcPct val="120000"/>
              </a:lnSpc>
              <a:spcBef>
                <a:spcPts val="0"/>
              </a:spcBef>
              <a:spcAft>
                <a:spcPts val="0"/>
              </a:spcAft>
              <a:buClr>
                <a:srgbClr val="000000"/>
              </a:buClr>
              <a:buSzPts val="4000"/>
              <a:buFont typeface="Arial"/>
              <a:buNone/>
            </a:pPr>
            <a:r>
              <a:rPr lang="en-US" sz="3600" b="0" i="0" u="none" strike="noStrike" cap="none">
                <a:solidFill>
                  <a:srgbClr val="000000"/>
                </a:solidFill>
                <a:latin typeface="Avenir"/>
                <a:ea typeface="Avenir"/>
                <a:cs typeface="Avenir"/>
                <a:sym typeface="Avenir"/>
              </a:rPr>
              <a:t>Module 2.4</a:t>
            </a:r>
            <a:endParaRPr sz="3600" b="0" i="0" u="none" strike="noStrike" cap="none">
              <a:solidFill>
                <a:srgbClr val="000000"/>
              </a:solidFill>
              <a:latin typeface="Avenir"/>
              <a:ea typeface="Avenir"/>
              <a:cs typeface="Avenir"/>
              <a:sym typeface="Avenir"/>
            </a:endParaRPr>
          </a:p>
        </p:txBody>
      </p:sp>
      <p:sp>
        <p:nvSpPr>
          <p:cNvPr id="430" name="Google Shape;430;p15"/>
          <p:cNvSpPr txBox="1">
            <a:spLocks noGrp="1"/>
          </p:cNvSpPr>
          <p:nvPr>
            <p:ph type="ctrTitle" idx="4294967295"/>
          </p:nvPr>
        </p:nvSpPr>
        <p:spPr>
          <a:xfrm>
            <a:off x="517585" y="2078157"/>
            <a:ext cx="9473840" cy="1190176"/>
          </a:xfrm>
          <a:prstGeom prst="rect">
            <a:avLst/>
          </a:prstGeom>
          <a:noFill/>
          <a:ln>
            <a:noFill/>
          </a:ln>
        </p:spPr>
        <p:txBody>
          <a:bodyPr spcFirstLastPara="1" wrap="square" lIns="0" tIns="0" rIns="0" bIns="0" anchor="t" anchorCtr="0">
            <a:noAutofit/>
          </a:bodyPr>
          <a:lstStyle/>
          <a:p>
            <a:pPr marL="0" marR="0" lvl="0" indent="0" algn="ctr" rtl="0">
              <a:lnSpc>
                <a:spcPct val="120000"/>
              </a:lnSpc>
              <a:spcBef>
                <a:spcPts val="0"/>
              </a:spcBef>
              <a:spcAft>
                <a:spcPts val="0"/>
              </a:spcAft>
              <a:buClr>
                <a:srgbClr val="000000"/>
              </a:buClr>
              <a:buSzPts val="4000"/>
              <a:buFont typeface="Calibri"/>
              <a:buNone/>
            </a:pPr>
            <a:r>
              <a:rPr lang="en-US" sz="3200" b="0" i="0" u="none" strike="noStrike" cap="none">
                <a:solidFill>
                  <a:srgbClr val="000000"/>
                </a:solidFill>
                <a:latin typeface="Avenir"/>
                <a:ea typeface="Avenir"/>
                <a:cs typeface="Avenir"/>
                <a:sym typeface="Avenir"/>
              </a:rPr>
              <a:t>Liberté d'association et négociation collective</a:t>
            </a:r>
            <a:endParaRPr sz="3200" b="0" i="0" u="none" strike="noStrike" cap="none">
              <a:solidFill>
                <a:srgbClr val="000000"/>
              </a:solidFill>
              <a:latin typeface="Avenir"/>
              <a:ea typeface="Avenir"/>
              <a:cs typeface="Avenir"/>
              <a:sym typeface="Avenir"/>
            </a:endParaRPr>
          </a:p>
        </p:txBody>
      </p:sp>
      <p:sp>
        <p:nvSpPr>
          <p:cNvPr id="2" name="Footer Placeholder 1">
            <a:extLst>
              <a:ext uri="{FF2B5EF4-FFF2-40B4-BE49-F238E27FC236}">
                <a16:creationId xmlns:a16="http://schemas.microsoft.com/office/drawing/2014/main" id="{86C99A06-80C4-F675-6A5D-E721300E6E39}"/>
              </a:ext>
            </a:extLst>
          </p:cNvPr>
          <p:cNvSpPr>
            <a:spLocks noGrp="1"/>
          </p:cNvSpPr>
          <p:nvPr>
            <p:ph type="ftr" idx="11"/>
          </p:nvPr>
        </p:nvSpPr>
        <p:spPr/>
        <p:txBody>
          <a:bodyPr/>
          <a:lstStyle/>
          <a:p>
            <a:r>
              <a:rPr lang="en-US"/>
              <a:t>8.2.FSC-CLR-Training_Main-Course_Module-2_V1-0_ FR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7" name="Google Shape;437;g2e89abc793f_0_34"/>
          <p:cNvSpPr txBox="1"/>
          <p:nvPr/>
        </p:nvSpPr>
        <p:spPr>
          <a:xfrm>
            <a:off x="562002" y="473105"/>
            <a:ext cx="11337897" cy="465600"/>
          </a:xfrm>
          <a:prstGeom prst="rect">
            <a:avLst/>
          </a:prstGeom>
          <a:noFill/>
          <a:ln>
            <a:noFill/>
          </a:ln>
        </p:spPr>
        <p:txBody>
          <a:bodyPr spcFirstLastPara="1" wrap="square" lIns="0" tIns="0" rIns="0" bIns="0" anchor="t" anchorCtr="0">
            <a:noAutofit/>
          </a:bodyPr>
          <a:lstStyle/>
          <a:p>
            <a:pPr marL="0" marR="0" lvl="0" indent="0" algn="l" rtl="0">
              <a:lnSpc>
                <a:spcPct val="120000"/>
              </a:lnSpc>
              <a:spcBef>
                <a:spcPts val="0"/>
              </a:spcBef>
              <a:spcAft>
                <a:spcPts val="0"/>
              </a:spcAft>
              <a:buClr>
                <a:srgbClr val="000000"/>
              </a:buClr>
              <a:buSzPts val="2500"/>
              <a:buFont typeface="Arial"/>
              <a:buNone/>
            </a:pPr>
            <a:r>
              <a:rPr lang="en-US" sz="2800" b="1" i="0" u="none" strike="noStrike" cap="none">
                <a:solidFill>
                  <a:schemeClr val="dk1"/>
                </a:solidFill>
                <a:latin typeface="Arial"/>
                <a:ea typeface="Arial"/>
                <a:cs typeface="Arial"/>
                <a:sym typeface="Arial"/>
              </a:rPr>
              <a:t>Liberté d'association et négociation collective - Définitions</a:t>
            </a:r>
            <a:endParaRPr sz="2800" b="1" i="0" u="none" strike="noStrike" cap="none">
              <a:solidFill>
                <a:schemeClr val="dk1"/>
              </a:solidFill>
              <a:latin typeface="Arial"/>
              <a:ea typeface="Arial"/>
              <a:cs typeface="Arial"/>
              <a:sym typeface="Arial"/>
            </a:endParaRPr>
          </a:p>
        </p:txBody>
      </p:sp>
      <p:sp>
        <p:nvSpPr>
          <p:cNvPr id="438" name="Google Shape;438;g2e89abc793f_0_34"/>
          <p:cNvSpPr txBox="1"/>
          <p:nvPr/>
        </p:nvSpPr>
        <p:spPr>
          <a:xfrm>
            <a:off x="562002" y="1658975"/>
            <a:ext cx="5283393" cy="420101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2400" b="1" i="0" u="sng" strike="noStrike" cap="none">
                <a:solidFill>
                  <a:schemeClr val="dk1"/>
                </a:solidFill>
                <a:latin typeface="Arial"/>
                <a:ea typeface="Arial"/>
                <a:cs typeface="Arial"/>
                <a:sym typeface="Arial"/>
              </a:rPr>
              <a:t>Convention 87 de l'OIT sur la liberté syndicale et la protection du droit syndical, article 2 :</a:t>
            </a:r>
            <a:endParaRPr sz="2400" b="1" i="0" u="sng"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2400" b="0" i="0" u="none" strike="noStrike" cap="none">
                <a:solidFill>
                  <a:schemeClr val="dk1"/>
                </a:solidFill>
                <a:latin typeface="Arial"/>
                <a:ea typeface="Arial"/>
                <a:cs typeface="Arial"/>
                <a:sym typeface="Arial"/>
              </a:rPr>
              <a:t>"Les travailleurs et les employeurs, sans aucune distinction et sans autorisation préalable, ont le droit de constituer les organisations qu'ils jugent opportunes, ainsi que le droit d'adhérer à ces organisations, à la seule condition d'en respecter les statuts".</a:t>
            </a: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2400" b="0" i="0" u="none" strike="noStrike" cap="none">
              <a:solidFill>
                <a:schemeClr val="dk1"/>
              </a:solidFill>
              <a:latin typeface="Arial"/>
              <a:ea typeface="Arial"/>
              <a:cs typeface="Arial"/>
              <a:sym typeface="Arial"/>
            </a:endParaRPr>
          </a:p>
        </p:txBody>
      </p:sp>
      <p:sp>
        <p:nvSpPr>
          <p:cNvPr id="439" name="Google Shape;439;g2e89abc793f_0_34"/>
          <p:cNvSpPr txBox="1"/>
          <p:nvPr/>
        </p:nvSpPr>
        <p:spPr>
          <a:xfrm>
            <a:off x="6096154" y="3308785"/>
            <a:ext cx="6019646" cy="250185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400" b="1" i="0" u="sng" strike="noStrike" cap="none">
                <a:solidFill>
                  <a:schemeClr val="dk1"/>
                </a:solidFill>
                <a:latin typeface="Arial"/>
                <a:ea typeface="Arial"/>
                <a:cs typeface="Arial"/>
                <a:sym typeface="Arial"/>
              </a:rPr>
              <a:t>Définition FSC : Négociation collective</a:t>
            </a:r>
            <a:endParaRPr sz="2400" b="1" i="0" u="sng"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2400" b="1" i="0" u="sng"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2400" b="0" i="0" u="none" strike="noStrike" cap="none">
                <a:solidFill>
                  <a:schemeClr val="dk1"/>
                </a:solidFill>
                <a:latin typeface="Arial"/>
                <a:ea typeface="Arial"/>
                <a:cs typeface="Arial"/>
                <a:sym typeface="Arial"/>
              </a:rPr>
              <a:t>"un processus de négociation volontaire entre les employeurs ou les organisations d'employeurs et les organisations de travailleurs, en vue de réglementer les conditions d'emploi au moyen de conventions collectives".</a:t>
            </a:r>
            <a:endParaRPr sz="2400" b="0" i="0" u="none" strike="noStrike" cap="none">
              <a:solidFill>
                <a:schemeClr val="dk1"/>
              </a:solidFill>
              <a:latin typeface="Arial"/>
              <a:ea typeface="Arial"/>
              <a:cs typeface="Arial"/>
              <a:sym typeface="Arial"/>
            </a:endParaRPr>
          </a:p>
        </p:txBody>
      </p:sp>
      <p:pic>
        <p:nvPicPr>
          <p:cNvPr id="440" name="Google Shape;440;g2e89abc793f_0_34"/>
          <p:cNvPicPr preferRelativeResize="0"/>
          <p:nvPr/>
        </p:nvPicPr>
        <p:blipFill rotWithShape="1">
          <a:blip r:embed="rId3">
            <a:alphaModFix/>
          </a:blip>
          <a:srcRect/>
          <a:stretch/>
        </p:blipFill>
        <p:spPr>
          <a:xfrm>
            <a:off x="7114939" y="1251611"/>
            <a:ext cx="3445624" cy="1610153"/>
          </a:xfrm>
          <a:prstGeom prst="rect">
            <a:avLst/>
          </a:prstGeom>
          <a:noFill/>
          <a:ln>
            <a:noFill/>
          </a:ln>
        </p:spPr>
      </p:pic>
      <p:sp>
        <p:nvSpPr>
          <p:cNvPr id="2" name="Footer Placeholder 1">
            <a:extLst>
              <a:ext uri="{FF2B5EF4-FFF2-40B4-BE49-F238E27FC236}">
                <a16:creationId xmlns:a16="http://schemas.microsoft.com/office/drawing/2014/main" id="{3AB98D42-5F17-9149-D1F0-D49900F5443A}"/>
              </a:ext>
            </a:extLst>
          </p:cNvPr>
          <p:cNvSpPr>
            <a:spLocks noGrp="1"/>
          </p:cNvSpPr>
          <p:nvPr>
            <p:ph type="ftr" idx="11"/>
          </p:nvPr>
        </p:nvSpPr>
        <p:spPr/>
        <p:txBody>
          <a:bodyPr/>
          <a:lstStyle/>
          <a:p>
            <a:r>
              <a:rPr lang="en-US"/>
              <a:t>8.2.FSC-CLR-Training_Main-Course_Module-2_V1-0_ FR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5"/>
        <p:cNvGrpSpPr/>
        <p:nvPr/>
      </p:nvGrpSpPr>
      <p:grpSpPr>
        <a:xfrm>
          <a:off x="0" y="0"/>
          <a:ext cx="0" cy="0"/>
          <a:chOff x="0" y="0"/>
          <a:chExt cx="0" cy="0"/>
        </a:xfrm>
      </p:grpSpPr>
      <p:sp>
        <p:nvSpPr>
          <p:cNvPr id="446" name="Google Shape;446;g2d06f2e0a19_0_341"/>
          <p:cNvSpPr/>
          <p:nvPr/>
        </p:nvSpPr>
        <p:spPr>
          <a:xfrm>
            <a:off x="-1"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47" name="Google Shape;447;g2d06f2e0a19_0_341"/>
          <p:cNvSpPr/>
          <p:nvPr/>
        </p:nvSpPr>
        <p:spPr>
          <a:xfrm flipH="1">
            <a:off x="5125019" y="0"/>
            <a:ext cx="7066978" cy="6858000"/>
          </a:xfrm>
          <a:prstGeom prst="rect">
            <a:avLst/>
          </a:prstGeom>
          <a:gradFill>
            <a:gsLst>
              <a:gs pos="0">
                <a:srgbClr val="FFFFFF">
                  <a:alpha val="0"/>
                </a:srgbClr>
              </a:gs>
              <a:gs pos="19000">
                <a:srgbClr val="FFFFFF">
                  <a:alpha val="37647"/>
                </a:srgbClr>
              </a:gs>
              <a:gs pos="35000">
                <a:srgbClr val="FFFFFF">
                  <a:alpha val="76862"/>
                </a:srgbClr>
              </a:gs>
              <a:gs pos="48000">
                <a:schemeClr val="lt1"/>
              </a:gs>
              <a:gs pos="100000">
                <a:schemeClr val="lt1"/>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48" name="Google Shape;448;g2d06f2e0a19_0_341"/>
          <p:cNvSpPr txBox="1"/>
          <p:nvPr/>
        </p:nvSpPr>
        <p:spPr>
          <a:xfrm>
            <a:off x="801900" y="452075"/>
            <a:ext cx="11085300" cy="5953800"/>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en-US" sz="2400" b="1" i="0" u="none" strike="noStrike" cap="none">
                <a:solidFill>
                  <a:schemeClr val="dk1"/>
                </a:solidFill>
                <a:latin typeface="Arial"/>
                <a:ea typeface="Arial"/>
                <a:cs typeface="Arial"/>
                <a:sym typeface="Arial"/>
              </a:rPr>
              <a:t>La Convention 154 de l'OIT (Convention sur la négociation collective, 1981) définit le terme "négociation collective" comme se référant à :</a:t>
            </a:r>
            <a:endParaRPr/>
          </a:p>
          <a:p>
            <a:pPr marL="0" marR="0" lvl="0" indent="101600" algn="l" rtl="0">
              <a:lnSpc>
                <a:spcPct val="90000"/>
              </a:lnSpc>
              <a:spcBef>
                <a:spcPts val="0"/>
              </a:spcBef>
              <a:spcAft>
                <a:spcPts val="0"/>
              </a:spcAft>
              <a:buClr>
                <a:srgbClr val="000000"/>
              </a:buClr>
              <a:buSzPts val="16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90000"/>
              </a:lnSpc>
              <a:spcBef>
                <a:spcPts val="0"/>
              </a:spcBef>
              <a:spcAft>
                <a:spcPts val="0"/>
              </a:spcAft>
              <a:buClr>
                <a:srgbClr val="000000"/>
              </a:buClr>
              <a:buSzPts val="1600"/>
              <a:buFont typeface="Arial"/>
              <a:buChar char="•"/>
            </a:pPr>
            <a:r>
              <a:rPr lang="en-US" sz="2400" b="0" i="0" u="none" strike="noStrike" cap="none">
                <a:solidFill>
                  <a:schemeClr val="dk1"/>
                </a:solidFill>
                <a:latin typeface="Arial"/>
                <a:ea typeface="Arial"/>
                <a:cs typeface="Arial"/>
                <a:sym typeface="Arial"/>
              </a:rPr>
              <a:t>"toute négociation ayant lieu entre un employeur, un groupe d'employeurs ou une (</a:t>
            </a:r>
            <a:r>
              <a:rPr lang="en-US" sz="2400">
                <a:solidFill>
                  <a:schemeClr val="dk1"/>
                </a:solidFill>
              </a:rPr>
              <a:t>ou </a:t>
            </a:r>
            <a:r>
              <a:rPr lang="en-US" sz="2400" b="0" i="0" u="none" strike="noStrike" cap="none">
                <a:solidFill>
                  <a:schemeClr val="dk1"/>
                </a:solidFill>
                <a:latin typeface="Arial"/>
                <a:ea typeface="Arial"/>
                <a:cs typeface="Arial"/>
                <a:sym typeface="Arial"/>
              </a:rPr>
              <a:t>des</a:t>
            </a:r>
            <a:r>
              <a:rPr lang="en-US" sz="2400">
                <a:solidFill>
                  <a:schemeClr val="dk1"/>
                </a:solidFill>
              </a:rPr>
              <a:t>)</a:t>
            </a:r>
            <a:r>
              <a:rPr lang="en-US" sz="2400" b="0" i="0" u="none" strike="noStrike" cap="none">
                <a:solidFill>
                  <a:schemeClr val="dk1"/>
                </a:solidFill>
                <a:latin typeface="Arial"/>
                <a:ea typeface="Arial"/>
                <a:cs typeface="Arial"/>
                <a:sym typeface="Arial"/>
              </a:rPr>
              <a:t> organisation(s) d'employeurs, d'une part, et une (ou des) organisation(s) de travailleurs, d'autre part, dans le but de : </a:t>
            </a:r>
            <a:endParaRPr/>
          </a:p>
          <a:p>
            <a:pPr marL="0" marR="0" lvl="0" indent="101600" algn="l" rtl="0">
              <a:lnSpc>
                <a:spcPct val="90000"/>
              </a:lnSpc>
              <a:spcBef>
                <a:spcPts val="0"/>
              </a:spcBef>
              <a:spcAft>
                <a:spcPts val="0"/>
              </a:spcAft>
              <a:buClr>
                <a:srgbClr val="000000"/>
              </a:buClr>
              <a:buSzPts val="1600"/>
              <a:buFont typeface="Arial"/>
              <a:buNone/>
            </a:pPr>
            <a:endParaRPr sz="2400" b="0" i="0" u="none" strike="noStrike" cap="none">
              <a:solidFill>
                <a:schemeClr val="dk1"/>
              </a:solidFill>
              <a:latin typeface="Arial"/>
              <a:ea typeface="Arial"/>
              <a:cs typeface="Arial"/>
              <a:sym typeface="Arial"/>
            </a:endParaRPr>
          </a:p>
          <a:p>
            <a:pPr marL="457200" marR="0" lvl="0" indent="-228600" algn="l" rtl="0">
              <a:lnSpc>
                <a:spcPct val="90000"/>
              </a:lnSpc>
              <a:spcBef>
                <a:spcPts val="0"/>
              </a:spcBef>
              <a:spcAft>
                <a:spcPts val="0"/>
              </a:spcAft>
              <a:buClr>
                <a:schemeClr val="dk1"/>
              </a:buClr>
              <a:buSzPts val="2000"/>
              <a:buFont typeface="Arial"/>
              <a:buChar char="•"/>
            </a:pPr>
            <a:r>
              <a:rPr lang="en-US" sz="2400" b="0" i="0" u="none" strike="noStrike" cap="none">
                <a:solidFill>
                  <a:schemeClr val="dk1"/>
                </a:solidFill>
                <a:latin typeface="Arial"/>
                <a:ea typeface="Arial"/>
                <a:cs typeface="Arial"/>
                <a:sym typeface="Arial"/>
              </a:rPr>
              <a:t>de fixer les conditions de travail et d'emploi, ou </a:t>
            </a:r>
            <a:endParaRPr/>
          </a:p>
          <a:p>
            <a:pPr marL="457200" marR="0" lvl="0" indent="-228600" algn="l" rtl="0">
              <a:lnSpc>
                <a:spcPct val="90000"/>
              </a:lnSpc>
              <a:spcBef>
                <a:spcPts val="1000"/>
              </a:spcBef>
              <a:spcAft>
                <a:spcPts val="0"/>
              </a:spcAft>
              <a:buClr>
                <a:schemeClr val="dk1"/>
              </a:buClr>
              <a:buSzPts val="2000"/>
              <a:buFont typeface="Arial"/>
              <a:buChar char="•"/>
            </a:pPr>
            <a:r>
              <a:rPr lang="en-US" sz="2400" b="0" i="0" u="none" strike="noStrike" cap="none">
                <a:solidFill>
                  <a:schemeClr val="dk1"/>
                </a:solidFill>
                <a:latin typeface="Arial"/>
                <a:ea typeface="Arial"/>
                <a:cs typeface="Arial"/>
                <a:sym typeface="Arial"/>
              </a:rPr>
              <a:t>réglementer les relations entre les employeurs et les employés, ou </a:t>
            </a:r>
            <a:endParaRPr/>
          </a:p>
          <a:p>
            <a:pPr marL="457200" marR="0" lvl="0" indent="-228600" algn="l" rtl="0">
              <a:lnSpc>
                <a:spcPct val="90000"/>
              </a:lnSpc>
              <a:spcBef>
                <a:spcPts val="1000"/>
              </a:spcBef>
              <a:spcAft>
                <a:spcPts val="0"/>
              </a:spcAft>
              <a:buClr>
                <a:schemeClr val="dk1"/>
              </a:buClr>
              <a:buSzPts val="2000"/>
              <a:buFont typeface="Arial"/>
              <a:buChar char="•"/>
            </a:pPr>
            <a:r>
              <a:rPr lang="en-US" sz="2400" b="0" i="0" u="none" strike="noStrike" cap="none">
                <a:solidFill>
                  <a:schemeClr val="dk1"/>
                </a:solidFill>
                <a:latin typeface="Arial"/>
                <a:ea typeface="Arial"/>
                <a:cs typeface="Arial"/>
                <a:sym typeface="Arial"/>
              </a:rPr>
              <a:t>de régler les relations entre les employeurs ou leurs organisations et une ou plusieurs organisations de travailleurs, ou d'atteindre simultanément tous ces objectifs".</a:t>
            </a:r>
            <a:endParaRPr/>
          </a:p>
        </p:txBody>
      </p:sp>
      <p:sp>
        <p:nvSpPr>
          <p:cNvPr id="2" name="Footer Placeholder 1">
            <a:extLst>
              <a:ext uri="{FF2B5EF4-FFF2-40B4-BE49-F238E27FC236}">
                <a16:creationId xmlns:a16="http://schemas.microsoft.com/office/drawing/2014/main" id="{94780FA9-6C1A-303B-616F-AE650AE9B4B5}"/>
              </a:ext>
            </a:extLst>
          </p:cNvPr>
          <p:cNvSpPr>
            <a:spLocks noGrp="1"/>
          </p:cNvSpPr>
          <p:nvPr>
            <p:ph type="ftr" idx="11"/>
          </p:nvPr>
        </p:nvSpPr>
        <p:spPr/>
        <p:txBody>
          <a:bodyPr/>
          <a:lstStyle/>
          <a:p>
            <a:r>
              <a:rPr lang="en-US"/>
              <a:t>8.2.FSC-CLR-Training_Main-Course_Module-2_V1-0_ FR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6" name="Google Shape;456;p16"/>
          <p:cNvSpPr txBox="1">
            <a:spLocks noGrp="1"/>
          </p:cNvSpPr>
          <p:nvPr>
            <p:ph type="ctrTitle" idx="4294967295"/>
          </p:nvPr>
        </p:nvSpPr>
        <p:spPr>
          <a:xfrm>
            <a:off x="607048" y="338439"/>
            <a:ext cx="3486150" cy="8255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2800" b="1" i="0" u="none" strike="noStrike" cap="none">
                <a:solidFill>
                  <a:schemeClr val="dk1"/>
                </a:solidFill>
                <a:latin typeface="Arial"/>
                <a:ea typeface="Arial"/>
                <a:cs typeface="Arial"/>
                <a:sym typeface="Arial"/>
              </a:rPr>
              <a:t>Exercice</a:t>
            </a:r>
            <a:endParaRPr/>
          </a:p>
        </p:txBody>
      </p:sp>
      <p:sp>
        <p:nvSpPr>
          <p:cNvPr id="457" name="Google Shape;457;p16"/>
          <p:cNvSpPr txBox="1"/>
          <p:nvPr/>
        </p:nvSpPr>
        <p:spPr>
          <a:xfrm>
            <a:off x="607050" y="1014750"/>
            <a:ext cx="8003700" cy="5557500"/>
          </a:xfrm>
          <a:prstGeom prst="rect">
            <a:avLst/>
          </a:prstGeom>
          <a:solidFill>
            <a:schemeClr val="lt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US" sz="2100" b="0" i="0" u="none" strike="noStrike" cap="none">
                <a:solidFill>
                  <a:srgbClr val="2B2E2F"/>
                </a:solidFill>
                <a:latin typeface="Arial"/>
                <a:ea typeface="Arial"/>
                <a:cs typeface="Arial"/>
                <a:sym typeface="Arial"/>
              </a:rPr>
              <a:t>Lors d'un audit de "Super Bamboo Inc.", la situation suivante est observée :</a:t>
            </a:r>
            <a:endParaRPr sz="21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720"/>
              <a:buFont typeface="Arial"/>
              <a:buNone/>
            </a:pPr>
            <a:endParaRPr sz="2100" b="0" i="0" u="none" strike="noStrike" cap="none">
              <a:solidFill>
                <a:srgbClr val="2B2E2F"/>
              </a:solidFill>
              <a:latin typeface="Arial"/>
              <a:ea typeface="Arial"/>
              <a:cs typeface="Arial"/>
              <a:sym typeface="Arial"/>
            </a:endParaRPr>
          </a:p>
          <a:p>
            <a:pPr marL="742950" marR="0" lvl="0" indent="-358775" algn="l" rtl="0">
              <a:lnSpc>
                <a:spcPct val="100000"/>
              </a:lnSpc>
              <a:spcBef>
                <a:spcPts val="0"/>
              </a:spcBef>
              <a:spcAft>
                <a:spcPts val="0"/>
              </a:spcAft>
              <a:buClr>
                <a:srgbClr val="2B2E2F"/>
              </a:buClr>
              <a:buSzPts val="2100"/>
              <a:buFont typeface="Arial"/>
              <a:buAutoNum type="alphaLcPeriod"/>
            </a:pPr>
            <a:r>
              <a:rPr lang="en-US" sz="2100" b="0" i="0" u="none" strike="noStrike" cap="none">
                <a:solidFill>
                  <a:srgbClr val="2B2E2F"/>
                </a:solidFill>
                <a:latin typeface="Arial"/>
                <a:ea typeface="Arial"/>
                <a:cs typeface="Arial"/>
                <a:sym typeface="Arial"/>
              </a:rPr>
              <a:t>L'entreprise négocie un</a:t>
            </a:r>
            <a:r>
              <a:rPr lang="en-US" sz="2100">
                <a:solidFill>
                  <a:srgbClr val="2B2E2F"/>
                </a:solidFill>
              </a:rPr>
              <a:t>e convention collective </a:t>
            </a:r>
            <a:r>
              <a:rPr lang="en-US" sz="2100" b="0" i="0" u="none" strike="noStrike" cap="none">
                <a:solidFill>
                  <a:srgbClr val="2B2E2F"/>
                </a:solidFill>
                <a:latin typeface="Arial"/>
                <a:ea typeface="Arial"/>
                <a:cs typeface="Arial"/>
                <a:sym typeface="Arial"/>
              </a:rPr>
              <a:t>avec un seul représentant des travailleurs.</a:t>
            </a:r>
            <a:endParaRPr sz="1100"/>
          </a:p>
          <a:p>
            <a:pPr marL="742950" marR="0" lvl="0" indent="-358775" algn="l" rtl="0">
              <a:lnSpc>
                <a:spcPct val="100000"/>
              </a:lnSpc>
              <a:spcBef>
                <a:spcPts val="0"/>
              </a:spcBef>
              <a:spcAft>
                <a:spcPts val="0"/>
              </a:spcAft>
              <a:buClr>
                <a:srgbClr val="2B2E2F"/>
              </a:buClr>
              <a:buSzPts val="2100"/>
              <a:buFont typeface="Arial"/>
              <a:buAutoNum type="alphaLcPeriod"/>
            </a:pPr>
            <a:r>
              <a:rPr lang="en-US" sz="2100" b="0" i="0" u="none" strike="noStrike" cap="none">
                <a:solidFill>
                  <a:srgbClr val="2B2E2F"/>
                </a:solidFill>
                <a:latin typeface="Arial"/>
                <a:ea typeface="Arial"/>
                <a:cs typeface="Arial"/>
                <a:sym typeface="Arial"/>
              </a:rPr>
              <a:t>Le représentant des travailleurs participant à la négociation a été nommé par les dirigeants de l'entreprise.</a:t>
            </a:r>
            <a:endParaRPr sz="1100"/>
          </a:p>
          <a:p>
            <a:pPr marL="742950" marR="0" lvl="0" indent="-358775" algn="l" rtl="0">
              <a:lnSpc>
                <a:spcPct val="100000"/>
              </a:lnSpc>
              <a:spcBef>
                <a:spcPts val="0"/>
              </a:spcBef>
              <a:spcAft>
                <a:spcPts val="0"/>
              </a:spcAft>
              <a:buClr>
                <a:srgbClr val="2B2E2F"/>
              </a:buClr>
              <a:buSzPts val="2100"/>
              <a:buFont typeface="Arial"/>
              <a:buAutoNum type="alphaLcPeriod"/>
            </a:pPr>
            <a:r>
              <a:rPr lang="en-US" sz="2100" b="0" i="0" u="none" strike="noStrike" cap="none">
                <a:solidFill>
                  <a:srgbClr val="2B2E2F"/>
                </a:solidFill>
                <a:latin typeface="Arial"/>
                <a:ea typeface="Arial"/>
                <a:cs typeface="Arial"/>
                <a:sym typeface="Arial"/>
              </a:rPr>
              <a:t>La nomination du représentant des travailleurs a eu lieu parce qu'un processus électoral avec les travailleurs a échoué.</a:t>
            </a:r>
            <a:endParaRPr sz="1100"/>
          </a:p>
          <a:p>
            <a:pPr marL="742950" marR="0" lvl="0" indent="-358775" algn="l" rtl="0">
              <a:lnSpc>
                <a:spcPct val="100000"/>
              </a:lnSpc>
              <a:spcBef>
                <a:spcPts val="0"/>
              </a:spcBef>
              <a:spcAft>
                <a:spcPts val="0"/>
              </a:spcAft>
              <a:buClr>
                <a:srgbClr val="2B2E2F"/>
              </a:buClr>
              <a:buSzPts val="2100"/>
              <a:buFont typeface="Arial"/>
              <a:buAutoNum type="alphaLcPeriod"/>
            </a:pPr>
            <a:r>
              <a:rPr lang="en-US" sz="2100" b="0" i="0" u="none" strike="noStrike" cap="none">
                <a:solidFill>
                  <a:srgbClr val="2B2E2F"/>
                </a:solidFill>
                <a:latin typeface="Arial"/>
                <a:ea typeface="Arial"/>
                <a:cs typeface="Arial"/>
                <a:sym typeface="Arial"/>
              </a:rPr>
              <a:t>Seuls les travailleurs de l'équipe du matin ont voté pour un représentant.</a:t>
            </a:r>
            <a:endParaRPr sz="1100"/>
          </a:p>
          <a:p>
            <a:pPr marL="742950" marR="0" lvl="0" indent="-358775" algn="l" rtl="0">
              <a:lnSpc>
                <a:spcPct val="100000"/>
              </a:lnSpc>
              <a:spcBef>
                <a:spcPts val="0"/>
              </a:spcBef>
              <a:spcAft>
                <a:spcPts val="0"/>
              </a:spcAft>
              <a:buClr>
                <a:srgbClr val="2B2E2F"/>
              </a:buClr>
              <a:buSzPts val="2100"/>
              <a:buFont typeface="Arial"/>
              <a:buAutoNum type="alphaLcPeriod"/>
            </a:pPr>
            <a:r>
              <a:rPr lang="en-US" sz="2100" b="0" i="0" u="none" strike="noStrike" cap="none">
                <a:solidFill>
                  <a:srgbClr val="2B2E2F"/>
                </a:solidFill>
                <a:latin typeface="Arial"/>
                <a:ea typeface="Arial"/>
                <a:cs typeface="Arial"/>
                <a:sym typeface="Arial"/>
              </a:rPr>
              <a:t>Les entretiens ont révélé que de nombreux travailleurs ignoraient le processus électoral et le rôle du représentant.</a:t>
            </a:r>
            <a:endParaRPr sz="1100"/>
          </a:p>
          <a:p>
            <a:pPr marL="742950" marR="0" lvl="0" indent="-358775" algn="l" rtl="0">
              <a:lnSpc>
                <a:spcPct val="100000"/>
              </a:lnSpc>
              <a:spcBef>
                <a:spcPts val="0"/>
              </a:spcBef>
              <a:spcAft>
                <a:spcPts val="0"/>
              </a:spcAft>
              <a:buClr>
                <a:srgbClr val="2B2E2F"/>
              </a:buClr>
              <a:buSzPts val="2100"/>
              <a:buFont typeface="Arial"/>
              <a:buAutoNum type="alphaLcPeriod"/>
            </a:pPr>
            <a:r>
              <a:rPr lang="en-US" sz="2100" b="0" i="0" u="none" strike="noStrike" cap="none">
                <a:solidFill>
                  <a:srgbClr val="2B2E2F"/>
                </a:solidFill>
                <a:latin typeface="Arial"/>
                <a:ea typeface="Arial"/>
                <a:cs typeface="Arial"/>
                <a:sym typeface="Arial"/>
              </a:rPr>
              <a:t>L</a:t>
            </a:r>
            <a:r>
              <a:rPr lang="en-US" sz="2100">
                <a:solidFill>
                  <a:srgbClr val="2B2E2F"/>
                </a:solidFill>
              </a:rPr>
              <a:t>a convention </a:t>
            </a:r>
            <a:r>
              <a:rPr lang="en-US" sz="2100" b="0" i="0" u="none" strike="noStrike" cap="none">
                <a:solidFill>
                  <a:srgbClr val="2B2E2F"/>
                </a:solidFill>
                <a:latin typeface="Arial"/>
                <a:ea typeface="Arial"/>
                <a:cs typeface="Arial"/>
                <a:sym typeface="Arial"/>
              </a:rPr>
              <a:t>s'appliquera à tous les travailleurs. </a:t>
            </a:r>
            <a:endParaRPr sz="1100"/>
          </a:p>
          <a:p>
            <a:pPr marL="742950" marR="0" lvl="0" indent="-358775" algn="l" rtl="0">
              <a:lnSpc>
                <a:spcPct val="100000"/>
              </a:lnSpc>
              <a:spcBef>
                <a:spcPts val="0"/>
              </a:spcBef>
              <a:spcAft>
                <a:spcPts val="0"/>
              </a:spcAft>
              <a:buClr>
                <a:srgbClr val="2B2E2F"/>
              </a:buClr>
              <a:buSzPts val="2100"/>
              <a:buFont typeface="Arial"/>
              <a:buAutoNum type="alphaLcPeriod"/>
            </a:pPr>
            <a:r>
              <a:rPr lang="en-US" sz="2100" b="0" i="0" u="none" strike="noStrike" cap="none">
                <a:solidFill>
                  <a:srgbClr val="2B2E2F"/>
                </a:solidFill>
                <a:latin typeface="Arial"/>
                <a:ea typeface="Arial"/>
                <a:cs typeface="Arial"/>
                <a:sym typeface="Arial"/>
              </a:rPr>
              <a:t>Aucun syndicat n'est impliqué puisqu'il n'est pas présent dans la région.</a:t>
            </a:r>
            <a:endParaRPr sz="1100"/>
          </a:p>
        </p:txBody>
      </p:sp>
      <p:sp>
        <p:nvSpPr>
          <p:cNvPr id="458" name="Google Shape;458;p16"/>
          <p:cNvSpPr txBox="1"/>
          <p:nvPr/>
        </p:nvSpPr>
        <p:spPr>
          <a:xfrm>
            <a:off x="8712200" y="1163939"/>
            <a:ext cx="3240584" cy="5071761"/>
          </a:xfrm>
          <a:prstGeom prst="rect">
            <a:avLst/>
          </a:prstGeom>
          <a:solidFill>
            <a:srgbClr val="D8D8D8"/>
          </a:solid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None/>
            </a:pPr>
            <a:r>
              <a:rPr lang="en-US" sz="2400" b="0" i="0" u="none" strike="noStrike" cap="none">
                <a:solidFill>
                  <a:schemeClr val="dk1"/>
                </a:solidFill>
                <a:latin typeface="Arial"/>
                <a:ea typeface="Arial"/>
                <a:cs typeface="Arial"/>
                <a:sym typeface="Arial"/>
              </a:rPr>
              <a:t>Q1. Quels sont les types d'infractions commises dans cette affaire ?</a:t>
            </a:r>
            <a:endParaRPr sz="24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C39D63FE-5C84-05DF-5FFB-C9EA8C58052A}"/>
              </a:ext>
            </a:extLst>
          </p:cNvPr>
          <p:cNvSpPr>
            <a:spLocks noGrp="1"/>
          </p:cNvSpPr>
          <p:nvPr>
            <p:ph type="ftr" idx="11"/>
          </p:nvPr>
        </p:nvSpPr>
        <p:spPr/>
        <p:txBody>
          <a:bodyPr/>
          <a:lstStyle/>
          <a:p>
            <a:r>
              <a:rPr lang="en-US"/>
              <a:t>8.2.FSC-CLR-Training_Main-Course_Module-2_V1-0_ FR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sp>
        <p:nvSpPr>
          <p:cNvPr id="465" name="Google Shape;465;p17"/>
          <p:cNvSpPr txBox="1">
            <a:spLocks noGrp="1"/>
          </p:cNvSpPr>
          <p:nvPr>
            <p:ph type="ctrTitle" idx="4294967295"/>
          </p:nvPr>
        </p:nvSpPr>
        <p:spPr>
          <a:xfrm>
            <a:off x="776377" y="1704106"/>
            <a:ext cx="7855011" cy="424584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en-US" sz="2400" b="0" i="0" u="none" strike="noStrike" cap="none">
                <a:solidFill>
                  <a:schemeClr val="dk1"/>
                </a:solidFill>
                <a:latin typeface="Arial"/>
                <a:ea typeface="Arial"/>
                <a:cs typeface="Arial"/>
                <a:sym typeface="Arial"/>
              </a:rPr>
              <a:t>Dans le pays où se trouve le </a:t>
            </a:r>
            <a:r>
              <a:rPr lang="en-US" sz="2400">
                <a:latin typeface="Arial"/>
                <a:ea typeface="Arial"/>
                <a:cs typeface="Arial"/>
                <a:sym typeface="Arial"/>
              </a:rPr>
              <a:t>TC</a:t>
            </a:r>
            <a:r>
              <a:rPr lang="en-US" sz="2400" b="0" i="0" u="none" strike="noStrike" cap="none">
                <a:solidFill>
                  <a:schemeClr val="dk1"/>
                </a:solidFill>
                <a:latin typeface="Arial"/>
                <a:ea typeface="Arial"/>
                <a:cs typeface="Arial"/>
                <a:sym typeface="Arial"/>
              </a:rPr>
              <a:t>, les syndicats de travailleurs ne sont pas légalement reconnus ou exigés.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Le </a:t>
            </a:r>
            <a:r>
              <a:rPr lang="en-US" sz="2400">
                <a:latin typeface="Arial"/>
                <a:ea typeface="Arial"/>
                <a:cs typeface="Arial"/>
                <a:sym typeface="Arial"/>
              </a:rPr>
              <a:t>TC</a:t>
            </a:r>
            <a:r>
              <a:rPr lang="en-US" sz="2400" b="0" i="0" u="none" strike="noStrike" cap="none">
                <a:solidFill>
                  <a:schemeClr val="dk1"/>
                </a:solidFill>
                <a:latin typeface="Arial"/>
                <a:ea typeface="Arial"/>
                <a:cs typeface="Arial"/>
                <a:sym typeface="Arial"/>
              </a:rPr>
              <a:t> n'a pas de représentants des travailleurs. En ce qui concerne les négociations collectives, le </a:t>
            </a:r>
            <a:r>
              <a:rPr lang="en-US" sz="2400">
                <a:latin typeface="Arial"/>
                <a:ea typeface="Arial"/>
                <a:cs typeface="Arial"/>
                <a:sym typeface="Arial"/>
              </a:rPr>
              <a:t>TC</a:t>
            </a:r>
            <a:r>
              <a:rPr lang="en-US" sz="2400" b="0" i="0" u="none" strike="noStrike" cap="none">
                <a:solidFill>
                  <a:schemeClr val="dk1"/>
                </a:solidFill>
                <a:latin typeface="Arial"/>
                <a:ea typeface="Arial"/>
                <a:cs typeface="Arial"/>
                <a:sym typeface="Arial"/>
              </a:rPr>
              <a:t> a indiqué qu'il existe des boîtes à idées à des postes fixes.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Cependant, il n'y a pas de détails dans ses procédures sur la manière dont les suggestions de la boîte à idées sont collectées, examinées ou traitées. </a:t>
            </a:r>
            <a:endParaRPr/>
          </a:p>
        </p:txBody>
      </p:sp>
      <p:sp>
        <p:nvSpPr>
          <p:cNvPr id="466" name="Google Shape;466;p17"/>
          <p:cNvSpPr txBox="1"/>
          <p:nvPr/>
        </p:nvSpPr>
        <p:spPr>
          <a:xfrm>
            <a:off x="776377" y="615662"/>
            <a:ext cx="2999232"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1" i="0" u="none" strike="noStrike" cap="none">
                <a:solidFill>
                  <a:schemeClr val="dk1"/>
                </a:solidFill>
                <a:latin typeface="Arial"/>
                <a:ea typeface="Arial"/>
                <a:cs typeface="Arial"/>
                <a:sym typeface="Arial"/>
              </a:rPr>
              <a:t>Cas de figure</a:t>
            </a:r>
            <a:endParaRPr/>
          </a:p>
        </p:txBody>
      </p:sp>
      <p:sp>
        <p:nvSpPr>
          <p:cNvPr id="467" name="Google Shape;467;p17"/>
          <p:cNvSpPr txBox="1"/>
          <p:nvPr/>
        </p:nvSpPr>
        <p:spPr>
          <a:xfrm>
            <a:off x="8749896" y="1721100"/>
            <a:ext cx="3035704" cy="4228850"/>
          </a:xfrm>
          <a:prstGeom prst="rect">
            <a:avLst/>
          </a:prstGeom>
          <a:solidFill>
            <a:srgbClr val="D8D8D8"/>
          </a:solid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None/>
            </a:pPr>
            <a:r>
              <a:rPr lang="en-US" sz="2400" b="0" i="0" u="none" strike="noStrike" cap="none">
                <a:solidFill>
                  <a:schemeClr val="dk1"/>
                </a:solidFill>
                <a:latin typeface="Arial"/>
                <a:ea typeface="Arial"/>
                <a:cs typeface="Arial"/>
                <a:sym typeface="Arial"/>
              </a:rPr>
              <a:t>Q1. Cette situation garantit-elle le droit à la négociation collective ?</a:t>
            </a:r>
            <a:endParaRPr sz="2400" b="0" i="0" u="none" strike="noStrike" cap="none">
              <a:solidFill>
                <a:schemeClr val="lt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E3D814C4-B2F8-AFF0-5614-FD22D5462D61}"/>
              </a:ext>
            </a:extLst>
          </p:cNvPr>
          <p:cNvSpPr>
            <a:spLocks noGrp="1"/>
          </p:cNvSpPr>
          <p:nvPr>
            <p:ph type="ftr" idx="11"/>
          </p:nvPr>
        </p:nvSpPr>
        <p:spPr/>
        <p:txBody>
          <a:bodyPr/>
          <a:lstStyle/>
          <a:p>
            <a:r>
              <a:rPr lang="en-US"/>
              <a:t>8.2.FSC-CLR-Training_Main-Course_Module-2_V1-0_ FR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3" name="Google Shape;473;p18"/>
          <p:cNvSpPr txBox="1">
            <a:spLocks noGrp="1"/>
          </p:cNvSpPr>
          <p:nvPr>
            <p:ph type="ctrTitle" idx="4294967295"/>
          </p:nvPr>
        </p:nvSpPr>
        <p:spPr>
          <a:xfrm>
            <a:off x="1495245" y="2034396"/>
            <a:ext cx="7275513" cy="1938338"/>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4400" b="0" i="0" u="none" strike="noStrike" cap="none">
                <a:solidFill>
                  <a:schemeClr val="dk1"/>
                </a:solidFill>
                <a:latin typeface="Calibri"/>
                <a:ea typeface="Calibri"/>
                <a:cs typeface="Calibri"/>
                <a:sym typeface="Calibri"/>
              </a:rPr>
              <a:t>Fin du module 2</a:t>
            </a:r>
            <a:endParaRPr sz="4400" b="0" i="0" u="none" strike="noStrike" cap="none">
              <a:solidFill>
                <a:schemeClr val="dk1"/>
              </a:solidFill>
              <a:latin typeface="Calibri"/>
              <a:ea typeface="Calibri"/>
              <a:cs typeface="Calibri"/>
              <a:sym typeface="Calibri"/>
            </a:endParaRPr>
          </a:p>
        </p:txBody>
      </p:sp>
      <p:sp>
        <p:nvSpPr>
          <p:cNvPr id="474" name="Google Shape;474;p18"/>
          <p:cNvSpPr txBox="1"/>
          <p:nvPr/>
        </p:nvSpPr>
        <p:spPr>
          <a:xfrm>
            <a:off x="1498600" y="939800"/>
            <a:ext cx="346703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0" i="0" u="none" strike="noStrike" cap="none">
                <a:solidFill>
                  <a:srgbClr val="000000"/>
                </a:solidFill>
                <a:latin typeface="Arial"/>
                <a:ea typeface="Arial"/>
                <a:cs typeface="Arial"/>
                <a:sym typeface="Arial"/>
              </a:rPr>
              <a:t>MERCI</a:t>
            </a:r>
            <a:endParaRPr/>
          </a:p>
        </p:txBody>
      </p:sp>
      <p:sp>
        <p:nvSpPr>
          <p:cNvPr id="2" name="Footer Placeholder 1">
            <a:extLst>
              <a:ext uri="{FF2B5EF4-FFF2-40B4-BE49-F238E27FC236}">
                <a16:creationId xmlns:a16="http://schemas.microsoft.com/office/drawing/2014/main" id="{34BAC10E-6B20-A1AD-7D1B-B7DC3D15B761}"/>
              </a:ext>
            </a:extLst>
          </p:cNvPr>
          <p:cNvSpPr>
            <a:spLocks noGrp="1"/>
          </p:cNvSpPr>
          <p:nvPr>
            <p:ph type="ftr" idx="11"/>
          </p:nvPr>
        </p:nvSpPr>
        <p:spPr/>
        <p:txBody>
          <a:bodyPr/>
          <a:lstStyle/>
          <a:p>
            <a:r>
              <a:rPr lang="en-US"/>
              <a:t>8.2.FSC-CLR-Training_Main-Course_Module-2_V1-0_ FR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g2e89abc793f_0_55"/>
          <p:cNvSpPr txBox="1"/>
          <p:nvPr/>
        </p:nvSpPr>
        <p:spPr>
          <a:xfrm>
            <a:off x="706251" y="3127248"/>
            <a:ext cx="8029699" cy="3730752"/>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3000"/>
              <a:buFont typeface="Calibri"/>
              <a:buNone/>
            </a:pPr>
            <a:endParaRPr sz="2400" b="0" i="0" u="none" strike="noStrike" cap="none">
              <a:solidFill>
                <a:schemeClr val="dk1"/>
              </a:solidFill>
              <a:latin typeface="Avenir"/>
              <a:ea typeface="Avenir"/>
              <a:cs typeface="Avenir"/>
              <a:sym typeface="Avenir"/>
            </a:endParaRPr>
          </a:p>
          <a:p>
            <a:pPr marL="0" marR="0" lvl="0" indent="0" algn="l" rtl="0">
              <a:lnSpc>
                <a:spcPct val="100000"/>
              </a:lnSpc>
              <a:spcBef>
                <a:spcPts val="0"/>
              </a:spcBef>
              <a:spcAft>
                <a:spcPts val="0"/>
              </a:spcAft>
              <a:buClr>
                <a:schemeClr val="dk1"/>
              </a:buClr>
              <a:buSzPts val="3000"/>
              <a:buFont typeface="Avenir"/>
              <a:buNone/>
            </a:pPr>
            <a:r>
              <a:rPr lang="en-US" sz="2400" b="0" i="0" u="none" strike="noStrike" cap="none">
                <a:solidFill>
                  <a:schemeClr val="dk1"/>
                </a:solidFill>
                <a:latin typeface="Avenir"/>
                <a:ea typeface="Avenir"/>
                <a:cs typeface="Avenir"/>
                <a:sym typeface="Avenir"/>
              </a:rPr>
              <a:t>Dans l'application des exigences fondamentales FSC en matière de travail, l'organisation doit tenir compte des droits et obligations établis par la législation nationale, tout en remplissant les objectifs des exigences.</a:t>
            </a:r>
            <a:endParaRPr sz="2400" b="0" i="0" u="none" strike="noStrike" cap="none">
              <a:solidFill>
                <a:schemeClr val="dk1"/>
              </a:solidFill>
              <a:latin typeface="Avenir"/>
              <a:ea typeface="Avenir"/>
              <a:cs typeface="Avenir"/>
              <a:sym typeface="Avenir"/>
            </a:endParaRPr>
          </a:p>
          <a:p>
            <a:pPr marL="0" marR="0" lvl="0" indent="0" algn="ctr" rtl="0">
              <a:lnSpc>
                <a:spcPct val="100000"/>
              </a:lnSpc>
              <a:spcBef>
                <a:spcPts val="0"/>
              </a:spcBef>
              <a:spcAft>
                <a:spcPts val="0"/>
              </a:spcAft>
              <a:buClr>
                <a:srgbClr val="000000"/>
              </a:buClr>
              <a:buSzPts val="4000"/>
              <a:buFont typeface="Arial"/>
              <a:buNone/>
            </a:pPr>
            <a:endParaRPr sz="2400" b="0" i="0" u="none" strike="noStrike" cap="none">
              <a:solidFill>
                <a:schemeClr val="dk1"/>
              </a:solidFill>
              <a:latin typeface="Avenir"/>
              <a:ea typeface="Avenir"/>
              <a:cs typeface="Avenir"/>
              <a:sym typeface="Avenir"/>
            </a:endParaRPr>
          </a:p>
          <a:p>
            <a:pPr marL="0" marR="0" lvl="0" indent="0" algn="ctr" rtl="0">
              <a:lnSpc>
                <a:spcPct val="100000"/>
              </a:lnSpc>
              <a:spcBef>
                <a:spcPts val="0"/>
              </a:spcBef>
              <a:spcAft>
                <a:spcPts val="0"/>
              </a:spcAft>
              <a:buClr>
                <a:srgbClr val="000000"/>
              </a:buClr>
              <a:buSzPts val="4000"/>
              <a:buFont typeface="Arial"/>
              <a:buNone/>
            </a:pPr>
            <a:endParaRPr sz="2400" b="0" i="0" u="none" strike="noStrike" cap="none">
              <a:solidFill>
                <a:schemeClr val="dk1"/>
              </a:solidFill>
              <a:latin typeface="Avenir"/>
              <a:ea typeface="Avenir"/>
              <a:cs typeface="Avenir"/>
              <a:sym typeface="Avenir"/>
            </a:endParaRPr>
          </a:p>
        </p:txBody>
      </p:sp>
      <p:pic>
        <p:nvPicPr>
          <p:cNvPr id="258" name="Google Shape;258;g2e89abc793f_0_55"/>
          <p:cNvPicPr preferRelativeResize="0"/>
          <p:nvPr/>
        </p:nvPicPr>
        <p:blipFill rotWithShape="1">
          <a:blip r:embed="rId3">
            <a:alphaModFix/>
          </a:blip>
          <a:srcRect/>
          <a:stretch/>
        </p:blipFill>
        <p:spPr>
          <a:xfrm>
            <a:off x="8484440" y="2136006"/>
            <a:ext cx="2756227" cy="2259417"/>
          </a:xfrm>
          <a:prstGeom prst="rect">
            <a:avLst/>
          </a:prstGeom>
          <a:noFill/>
          <a:ln>
            <a:noFill/>
          </a:ln>
        </p:spPr>
      </p:pic>
      <p:sp>
        <p:nvSpPr>
          <p:cNvPr id="259" name="Google Shape;259;g2e89abc793f_0_55"/>
          <p:cNvSpPr txBox="1"/>
          <p:nvPr/>
        </p:nvSpPr>
        <p:spPr>
          <a:xfrm>
            <a:off x="584089" y="1987447"/>
            <a:ext cx="13148400" cy="954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1" i="0" u="none" strike="noStrike" cap="none">
                <a:solidFill>
                  <a:schemeClr val="dk2"/>
                </a:solidFill>
                <a:latin typeface="Avenir"/>
                <a:ea typeface="Avenir"/>
                <a:cs typeface="Avenir"/>
                <a:sym typeface="Avenir"/>
              </a:rPr>
              <a:t>N'oubliez pas : L'entreprise </a:t>
            </a:r>
            <a:r>
              <a:rPr lang="en-US" sz="2800" b="1" i="0" u="sng" strike="noStrike" cap="none">
                <a:solidFill>
                  <a:schemeClr val="dk2"/>
                </a:solidFill>
                <a:latin typeface="Avenir"/>
                <a:ea typeface="Avenir"/>
                <a:cs typeface="Avenir"/>
                <a:sym typeface="Avenir"/>
              </a:rPr>
              <a:t>DOIT </a:t>
            </a:r>
            <a:r>
              <a:rPr lang="en-US" sz="2800" b="1" i="0" u="none" strike="noStrike" cap="none">
                <a:solidFill>
                  <a:schemeClr val="dk2"/>
                </a:solidFill>
                <a:latin typeface="Avenir"/>
                <a:ea typeface="Avenir"/>
                <a:cs typeface="Avenir"/>
                <a:sym typeface="Avenir"/>
              </a:rPr>
              <a:t>respecter </a:t>
            </a:r>
            <a:endParaRPr sz="1400" b="0" i="0" u="none" strike="noStrike" cap="none">
              <a:solidFill>
                <a:schemeClr val="dk2"/>
              </a:solidFill>
              <a:latin typeface="Arial"/>
              <a:ea typeface="Arial"/>
              <a:cs typeface="Arial"/>
              <a:sym typeface="Arial"/>
            </a:endParaRPr>
          </a:p>
          <a:p>
            <a:pPr marL="0" marR="0" lvl="0" indent="0" algn="l" rtl="0">
              <a:lnSpc>
                <a:spcPct val="100000"/>
              </a:lnSpc>
              <a:spcBef>
                <a:spcPts val="0"/>
              </a:spcBef>
              <a:spcAft>
                <a:spcPts val="0"/>
              </a:spcAft>
              <a:buNone/>
            </a:pPr>
            <a:r>
              <a:rPr lang="en-US" sz="2800" b="1" i="0" u="none" strike="noStrike" cap="none">
                <a:solidFill>
                  <a:schemeClr val="dk2"/>
                </a:solidFill>
                <a:latin typeface="Avenir"/>
                <a:ea typeface="Avenir"/>
                <a:cs typeface="Avenir"/>
                <a:sym typeface="Avenir"/>
              </a:rPr>
              <a:t>les lois locales dans le pays </a:t>
            </a:r>
            <a:r>
              <a:rPr lang="en-US" sz="2800" b="1">
                <a:solidFill>
                  <a:schemeClr val="dk2"/>
                </a:solidFill>
                <a:latin typeface="Avenir"/>
                <a:ea typeface="Avenir"/>
                <a:cs typeface="Avenir"/>
                <a:sym typeface="Avenir"/>
              </a:rPr>
              <a:t>où elle opère</a:t>
            </a:r>
            <a:endParaRPr sz="1400" b="0" i="0" u="none" strike="noStrike" cap="none">
              <a:solidFill>
                <a:schemeClr val="dk2"/>
              </a:solidFill>
              <a:latin typeface="Arial"/>
              <a:ea typeface="Arial"/>
              <a:cs typeface="Arial"/>
              <a:sym typeface="Arial"/>
            </a:endParaRPr>
          </a:p>
        </p:txBody>
      </p:sp>
      <p:sp>
        <p:nvSpPr>
          <p:cNvPr id="260" name="Google Shape;260;g2e89abc793f_0_55"/>
          <p:cNvSpPr txBox="1"/>
          <p:nvPr/>
        </p:nvSpPr>
        <p:spPr>
          <a:xfrm>
            <a:off x="584089" y="664671"/>
            <a:ext cx="10761900" cy="646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1" i="0" u="none" strike="noStrike" cap="none">
                <a:solidFill>
                  <a:srgbClr val="000000"/>
                </a:solidFill>
                <a:latin typeface="Arial"/>
                <a:ea typeface="Arial"/>
                <a:cs typeface="Arial"/>
                <a:sym typeface="Arial"/>
              </a:rPr>
              <a:t>Lois et règlements nationaux et CLR </a:t>
            </a:r>
            <a:r>
              <a:rPr lang="en-US" sz="3600" b="1">
                <a:solidFill>
                  <a:schemeClr val="dk1"/>
                </a:solidFill>
              </a:rPr>
              <a:t>FSC</a:t>
            </a:r>
            <a:endParaRPr sz="3600" b="1" i="0" u="none" strike="noStrike" cap="none">
              <a:solidFill>
                <a:srgbClr val="000000"/>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D84FB821-B3D0-1FD7-CB7A-D5CC6110C098}"/>
              </a:ext>
            </a:extLst>
          </p:cNvPr>
          <p:cNvSpPr>
            <a:spLocks noGrp="1"/>
          </p:cNvSpPr>
          <p:nvPr>
            <p:ph type="ftr" idx="11"/>
          </p:nvPr>
        </p:nvSpPr>
        <p:spPr/>
        <p:txBody>
          <a:bodyPr/>
          <a:lstStyle/>
          <a:p>
            <a:r>
              <a:rPr lang="en-US"/>
              <a:t>8.2.FSC-CLR-Training_Main-Course_Module-2_V1-0_ FR</a:t>
            </a:r>
          </a:p>
        </p:txBody>
      </p:sp>
    </p:spTree>
  </p:cSld>
  <p:clrMapOvr>
    <a:masterClrMapping/>
  </p:clrMapOvr>
  <mc:AlternateContent xmlns:mc="http://schemas.openxmlformats.org/markup-compatibility/2006" xmlns:p14="http://schemas.microsoft.com/office/powerpoint/2010/main">
    <mc:Choice Requires="p14">
      <p:transition spd="med">
        <p14:flip dir="l"/>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4"/>
          <p:cNvSpPr txBox="1"/>
          <p:nvPr/>
        </p:nvSpPr>
        <p:spPr>
          <a:xfrm>
            <a:off x="1085529" y="1718458"/>
            <a:ext cx="3113903" cy="75903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None/>
            </a:pPr>
            <a:r>
              <a:rPr lang="en-US" sz="3600" b="0" i="0" u="none" strike="noStrike" cap="none">
                <a:solidFill>
                  <a:schemeClr val="dk1"/>
                </a:solidFill>
                <a:latin typeface="Arial"/>
                <a:ea typeface="Arial"/>
                <a:cs typeface="Arial"/>
                <a:sym typeface="Arial"/>
              </a:rPr>
              <a:t>Module 2.1</a:t>
            </a:r>
            <a:endParaRPr sz="3600" b="0" i="0" u="none" strike="noStrike" cap="none">
              <a:solidFill>
                <a:schemeClr val="dk1"/>
              </a:solidFill>
              <a:latin typeface="Arial"/>
              <a:ea typeface="Arial"/>
              <a:cs typeface="Arial"/>
              <a:sym typeface="Arial"/>
            </a:endParaRPr>
          </a:p>
        </p:txBody>
      </p:sp>
      <p:sp>
        <p:nvSpPr>
          <p:cNvPr id="267" name="Google Shape;267;p4"/>
          <p:cNvSpPr txBox="1">
            <a:spLocks noGrp="1"/>
          </p:cNvSpPr>
          <p:nvPr>
            <p:ph type="ctrTitle" idx="4294967295"/>
          </p:nvPr>
        </p:nvSpPr>
        <p:spPr>
          <a:xfrm>
            <a:off x="1092679" y="2638875"/>
            <a:ext cx="5521325" cy="126206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3600" b="0" i="0" u="none" strike="noStrike" cap="none">
                <a:solidFill>
                  <a:schemeClr val="dk1"/>
                </a:solidFill>
                <a:latin typeface="Arial"/>
                <a:ea typeface="Arial"/>
                <a:cs typeface="Arial"/>
                <a:sym typeface="Arial"/>
              </a:rPr>
              <a:t>Travail des enfants</a:t>
            </a:r>
            <a:endParaRPr sz="36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65DBF343-6164-17F4-07BD-6F767EC9326D}"/>
              </a:ext>
            </a:extLst>
          </p:cNvPr>
          <p:cNvSpPr>
            <a:spLocks noGrp="1"/>
          </p:cNvSpPr>
          <p:nvPr>
            <p:ph type="ftr" idx="11"/>
          </p:nvPr>
        </p:nvSpPr>
        <p:spPr/>
        <p:txBody>
          <a:bodyPr/>
          <a:lstStyle/>
          <a:p>
            <a:r>
              <a:rPr lang="en-US"/>
              <a:t>8.2.FSC-CLR-Training_Main-Course_Module-2_V1-0_ FR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2"/>
        <p:cNvGrpSpPr/>
        <p:nvPr/>
      </p:nvGrpSpPr>
      <p:grpSpPr>
        <a:xfrm>
          <a:off x="0" y="0"/>
          <a:ext cx="0" cy="0"/>
          <a:chOff x="0" y="0"/>
          <a:chExt cx="0" cy="0"/>
        </a:xfrm>
      </p:grpSpPr>
      <p:sp>
        <p:nvSpPr>
          <p:cNvPr id="273" name="Google Shape;273;g2d06f2e0a19_0_206"/>
          <p:cNvSpPr/>
          <p:nvPr/>
        </p:nvSpPr>
        <p:spPr>
          <a:xfrm>
            <a:off x="-1"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74" name="Google Shape;274;g2d06f2e0a19_0_206"/>
          <p:cNvSpPr/>
          <p:nvPr/>
        </p:nvSpPr>
        <p:spPr>
          <a:xfrm flipH="1">
            <a:off x="5125019" y="0"/>
            <a:ext cx="7066978" cy="6858000"/>
          </a:xfrm>
          <a:prstGeom prst="rect">
            <a:avLst/>
          </a:prstGeom>
          <a:gradFill>
            <a:gsLst>
              <a:gs pos="0">
                <a:srgbClr val="FFFFFF">
                  <a:alpha val="0"/>
                </a:srgbClr>
              </a:gs>
              <a:gs pos="19000">
                <a:srgbClr val="FFFFFF">
                  <a:alpha val="37647"/>
                </a:srgbClr>
              </a:gs>
              <a:gs pos="35000">
                <a:srgbClr val="FFFFFF">
                  <a:alpha val="76862"/>
                </a:srgbClr>
              </a:gs>
              <a:gs pos="48000">
                <a:schemeClr val="lt1"/>
              </a:gs>
              <a:gs pos="100000">
                <a:schemeClr val="lt1"/>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75" name="Google Shape;275;g2d06f2e0a19_0_206"/>
          <p:cNvSpPr txBox="1"/>
          <p:nvPr/>
        </p:nvSpPr>
        <p:spPr>
          <a:xfrm>
            <a:off x="1137023" y="1773800"/>
            <a:ext cx="10721700" cy="3742800"/>
          </a:xfrm>
          <a:prstGeom prst="rect">
            <a:avLst/>
          </a:prstGeom>
          <a:noFill/>
          <a:ln>
            <a:noFill/>
          </a:ln>
        </p:spPr>
        <p:txBody>
          <a:bodyPr spcFirstLastPara="1" wrap="square" lIns="91425" tIns="45700" rIns="91425" bIns="45700" anchor="t" anchorCtr="0">
            <a:normAutofit/>
          </a:bodyPr>
          <a:lstStyle/>
          <a:p>
            <a:pPr marL="457200" marR="0" lvl="0" indent="-228600" algn="l" rtl="0">
              <a:lnSpc>
                <a:spcPct val="90000"/>
              </a:lnSpc>
              <a:spcBef>
                <a:spcPts val="0"/>
              </a:spcBef>
              <a:spcAft>
                <a:spcPts val="0"/>
              </a:spcAft>
              <a:buClr>
                <a:schemeClr val="dk1"/>
              </a:buClr>
              <a:buSzPts val="3000"/>
              <a:buFont typeface="Arial"/>
              <a:buChar char="•"/>
            </a:pPr>
            <a:r>
              <a:rPr lang="en-US" sz="2800" b="0" i="0" u="none" strike="noStrike" cap="none">
                <a:solidFill>
                  <a:schemeClr val="dk1"/>
                </a:solidFill>
                <a:latin typeface="Arial"/>
                <a:ea typeface="Arial"/>
                <a:cs typeface="Arial"/>
                <a:sym typeface="Arial"/>
              </a:rPr>
              <a:t>Qui est défini comme un enfant ?</a:t>
            </a:r>
            <a:endParaRPr sz="2800" b="0" i="0" u="none" strike="noStrike" cap="none">
              <a:solidFill>
                <a:schemeClr val="dk1"/>
              </a:solidFill>
              <a:latin typeface="Arial"/>
              <a:ea typeface="Arial"/>
              <a:cs typeface="Arial"/>
              <a:sym typeface="Arial"/>
            </a:endParaRPr>
          </a:p>
          <a:p>
            <a:pPr marL="514350" marR="0" lvl="0" indent="-69850" algn="l" rtl="0">
              <a:lnSpc>
                <a:spcPct val="90000"/>
              </a:lnSpc>
              <a:spcBef>
                <a:spcPts val="600"/>
              </a:spcBef>
              <a:spcAft>
                <a:spcPts val="0"/>
              </a:spcAft>
              <a:buClr>
                <a:srgbClr val="000000"/>
              </a:buClr>
              <a:buSzPts val="2500"/>
              <a:buFont typeface="Arial"/>
              <a:buNone/>
            </a:pPr>
            <a:endParaRPr sz="2800" b="0" i="0" u="none" strike="noStrike" cap="none">
              <a:solidFill>
                <a:schemeClr val="dk1"/>
              </a:solidFill>
              <a:latin typeface="Arial"/>
              <a:ea typeface="Arial"/>
              <a:cs typeface="Arial"/>
              <a:sym typeface="Arial"/>
            </a:endParaRPr>
          </a:p>
          <a:p>
            <a:pPr marL="457200" marR="0" lvl="0" indent="-228600" algn="l" rtl="0">
              <a:lnSpc>
                <a:spcPct val="90000"/>
              </a:lnSpc>
              <a:spcBef>
                <a:spcPts val="600"/>
              </a:spcBef>
              <a:spcAft>
                <a:spcPts val="0"/>
              </a:spcAft>
              <a:buClr>
                <a:schemeClr val="dk1"/>
              </a:buClr>
              <a:buSzPts val="3000"/>
              <a:buFont typeface="Arial"/>
              <a:buChar char="•"/>
            </a:pPr>
            <a:r>
              <a:rPr lang="en-US" sz="2800" b="0" i="0" u="none" strike="noStrike" cap="none">
                <a:solidFill>
                  <a:schemeClr val="dk1"/>
                </a:solidFill>
                <a:latin typeface="Arial"/>
                <a:ea typeface="Arial"/>
                <a:cs typeface="Arial"/>
                <a:sym typeface="Arial"/>
              </a:rPr>
              <a:t>Quelle est la définition de l'âge minimum d'admission à l'emploi dans les CLR de FSC ? </a:t>
            </a:r>
            <a:endParaRPr sz="2800" b="0" i="0" u="none" strike="noStrike" cap="none">
              <a:solidFill>
                <a:schemeClr val="dk1"/>
              </a:solidFill>
              <a:latin typeface="Arial"/>
              <a:ea typeface="Arial"/>
              <a:cs typeface="Arial"/>
              <a:sym typeface="Arial"/>
            </a:endParaRPr>
          </a:p>
          <a:p>
            <a:pPr marL="514350" marR="0" lvl="0" indent="-69850" algn="l" rtl="0">
              <a:lnSpc>
                <a:spcPct val="90000"/>
              </a:lnSpc>
              <a:spcBef>
                <a:spcPts val="600"/>
              </a:spcBef>
              <a:spcAft>
                <a:spcPts val="0"/>
              </a:spcAft>
              <a:buClr>
                <a:srgbClr val="000000"/>
              </a:buClr>
              <a:buSzPts val="2500"/>
              <a:buFont typeface="Arial"/>
              <a:buNone/>
            </a:pPr>
            <a:endParaRPr sz="2800" b="0" i="0" u="none" strike="noStrike" cap="none">
              <a:solidFill>
                <a:schemeClr val="dk1"/>
              </a:solidFill>
              <a:latin typeface="Arial"/>
              <a:ea typeface="Arial"/>
              <a:cs typeface="Arial"/>
              <a:sym typeface="Arial"/>
            </a:endParaRPr>
          </a:p>
          <a:p>
            <a:pPr marL="457200" marR="0" lvl="0" indent="-228600" algn="l" rtl="0">
              <a:lnSpc>
                <a:spcPct val="90000"/>
              </a:lnSpc>
              <a:spcBef>
                <a:spcPts val="600"/>
              </a:spcBef>
              <a:spcAft>
                <a:spcPts val="600"/>
              </a:spcAft>
              <a:buClr>
                <a:schemeClr val="dk1"/>
              </a:buClr>
              <a:buSzPts val="3000"/>
              <a:buFont typeface="Arial"/>
              <a:buChar char="•"/>
            </a:pPr>
            <a:r>
              <a:rPr lang="en-US" sz="2800" b="0" i="0" u="none" strike="noStrike" cap="none">
                <a:solidFill>
                  <a:schemeClr val="dk1"/>
                </a:solidFill>
                <a:latin typeface="Arial"/>
                <a:ea typeface="Arial"/>
                <a:cs typeface="Arial"/>
                <a:sym typeface="Arial"/>
              </a:rPr>
              <a:t>Y a-t-il des exceptions ?</a:t>
            </a:r>
            <a:endParaRPr sz="28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0C07B81E-D811-EECA-5F46-C169CDFD6C3F}"/>
              </a:ext>
            </a:extLst>
          </p:cNvPr>
          <p:cNvSpPr>
            <a:spLocks noGrp="1"/>
          </p:cNvSpPr>
          <p:nvPr>
            <p:ph type="ftr" idx="11"/>
          </p:nvPr>
        </p:nvSpPr>
        <p:spPr/>
        <p:txBody>
          <a:bodyPr/>
          <a:lstStyle/>
          <a:p>
            <a:r>
              <a:rPr lang="en-US"/>
              <a:t>8.2.FSC-CLR-Training_Main-Course_Module-2_V1-0_ FR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3" name="Google Shape;283;g2e89abc793f_0_0"/>
          <p:cNvSpPr txBox="1"/>
          <p:nvPr/>
        </p:nvSpPr>
        <p:spPr>
          <a:xfrm>
            <a:off x="699643" y="1000888"/>
            <a:ext cx="11180978" cy="10173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US" sz="1900" b="1" i="0" u="sng" strike="noStrike" cap="none" dirty="0">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Nations </a:t>
            </a:r>
            <a:r>
              <a:rPr lang="en-US" sz="1900" b="1" i="0" u="sng" strike="noStrike" cap="none" dirty="0" err="1">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Unies</a:t>
            </a:r>
            <a:r>
              <a:rPr lang="en-US" sz="1900" b="1" i="0" u="sng" strike="noStrike" cap="none" dirty="0">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 :</a:t>
            </a:r>
            <a:br>
              <a:rPr lang="en-US" sz="1900" b="1" i="0" u="none" strike="noStrike" cap="none" dirty="0">
                <a:solidFill>
                  <a:schemeClr val="dk1"/>
                </a:solidFill>
                <a:latin typeface="Arial"/>
                <a:ea typeface="Arial"/>
                <a:cs typeface="Arial"/>
                <a:sym typeface="Arial"/>
              </a:rPr>
            </a:br>
            <a:r>
              <a:rPr lang="en-US" sz="1900" b="1" i="0" u="none" strike="noStrike" cap="none" dirty="0">
                <a:solidFill>
                  <a:schemeClr val="dk1"/>
                </a:solidFill>
                <a:latin typeface="Arial"/>
                <a:ea typeface="Arial"/>
                <a:cs typeface="Arial"/>
                <a:sym typeface="Arial"/>
              </a:rPr>
              <a:t>enfant </a:t>
            </a:r>
            <a:r>
              <a:rPr lang="en-US" sz="1900" b="0" i="0" u="none" strike="noStrike" cap="none" dirty="0">
                <a:solidFill>
                  <a:schemeClr val="dk1"/>
                </a:solidFill>
                <a:latin typeface="Arial"/>
                <a:ea typeface="Arial"/>
                <a:cs typeface="Arial"/>
                <a:sym typeface="Arial"/>
              </a:rPr>
              <a:t>: toute </a:t>
            </a:r>
            <a:r>
              <a:rPr lang="en-US" sz="1900" b="0" i="0" u="none" strike="noStrike" cap="none" dirty="0" err="1">
                <a:solidFill>
                  <a:schemeClr val="dk1"/>
                </a:solidFill>
                <a:latin typeface="Arial"/>
                <a:ea typeface="Arial"/>
                <a:cs typeface="Arial"/>
                <a:sym typeface="Arial"/>
              </a:rPr>
              <a:t>personne</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âgée</a:t>
            </a:r>
            <a:r>
              <a:rPr lang="en-US" sz="1900" b="0" i="0" u="none" strike="noStrike" cap="none" dirty="0">
                <a:solidFill>
                  <a:schemeClr val="dk1"/>
                </a:solidFill>
                <a:latin typeface="Arial"/>
                <a:ea typeface="Arial"/>
                <a:cs typeface="Arial"/>
                <a:sym typeface="Arial"/>
              </a:rPr>
              <a:t> de </a:t>
            </a:r>
            <a:r>
              <a:rPr lang="en-US" sz="1900" b="0" i="0" u="none" strike="noStrike" cap="none" dirty="0" err="1">
                <a:solidFill>
                  <a:schemeClr val="dk1"/>
                </a:solidFill>
                <a:latin typeface="Arial"/>
                <a:ea typeface="Arial"/>
                <a:cs typeface="Arial"/>
                <a:sym typeface="Arial"/>
              </a:rPr>
              <a:t>moins</a:t>
            </a:r>
            <a:r>
              <a:rPr lang="en-US" sz="1900" b="0" i="0" u="none" strike="noStrike" cap="none" dirty="0">
                <a:solidFill>
                  <a:schemeClr val="dk1"/>
                </a:solidFill>
                <a:latin typeface="Arial"/>
                <a:ea typeface="Arial"/>
                <a:cs typeface="Arial"/>
                <a:sym typeface="Arial"/>
              </a:rPr>
              <a:t> de 18 </a:t>
            </a:r>
            <a:r>
              <a:rPr lang="en-US" sz="1900" b="0" i="0" u="none" strike="noStrike" cap="none" dirty="0" err="1">
                <a:solidFill>
                  <a:schemeClr val="dk1"/>
                </a:solidFill>
                <a:latin typeface="Arial"/>
                <a:ea typeface="Arial"/>
                <a:cs typeface="Arial"/>
                <a:sym typeface="Arial"/>
              </a:rPr>
              <a:t>ans</a:t>
            </a:r>
            <a:endParaRPr sz="1900" b="0" i="0" u="none" strike="noStrike" cap="none" dirty="0">
              <a:solidFill>
                <a:schemeClr val="dk1"/>
              </a:solidFill>
              <a:latin typeface="Arial"/>
              <a:ea typeface="Arial"/>
              <a:cs typeface="Arial"/>
              <a:sym typeface="Arial"/>
            </a:endParaRPr>
          </a:p>
          <a:p>
            <a:pPr marL="457200" marR="0" lvl="0" indent="-368300" algn="l" rtl="0">
              <a:lnSpc>
                <a:spcPct val="100000"/>
              </a:lnSpc>
              <a:spcBef>
                <a:spcPts val="0"/>
              </a:spcBef>
              <a:spcAft>
                <a:spcPts val="0"/>
              </a:spcAft>
              <a:buClr>
                <a:schemeClr val="dk1"/>
              </a:buClr>
              <a:buSzPts val="1900"/>
              <a:buFont typeface="Arial"/>
              <a:buChar char="•"/>
            </a:pPr>
            <a:r>
              <a:rPr lang="en-US" sz="1900" b="0" i="0" u="none" strike="noStrike" cap="none" dirty="0" err="1">
                <a:solidFill>
                  <a:schemeClr val="dk1"/>
                </a:solidFill>
                <a:latin typeface="Arial"/>
                <a:ea typeface="Arial"/>
                <a:cs typeface="Arial"/>
                <a:sym typeface="Arial"/>
              </a:rPr>
              <a:t>L'âge</a:t>
            </a:r>
            <a:r>
              <a:rPr lang="en-US" sz="1900" b="0" i="0" u="none" strike="noStrike" cap="none" dirty="0">
                <a:solidFill>
                  <a:schemeClr val="dk1"/>
                </a:solidFill>
                <a:latin typeface="Arial"/>
                <a:ea typeface="Arial"/>
                <a:cs typeface="Arial"/>
                <a:sym typeface="Arial"/>
              </a:rPr>
              <a:t> minimum </a:t>
            </a:r>
            <a:r>
              <a:rPr lang="en-US" sz="1900" b="0" i="0" u="none" strike="noStrike" cap="none" dirty="0" err="1">
                <a:solidFill>
                  <a:schemeClr val="dk1"/>
                </a:solidFill>
                <a:latin typeface="Arial"/>
                <a:ea typeface="Arial"/>
                <a:cs typeface="Arial"/>
                <a:sym typeface="Arial"/>
              </a:rPr>
              <a:t>d'admission</a:t>
            </a:r>
            <a:r>
              <a:rPr lang="en-US" sz="1900" b="0" i="0" u="none" strike="noStrike" cap="none" dirty="0">
                <a:solidFill>
                  <a:schemeClr val="dk1"/>
                </a:solidFill>
                <a:latin typeface="Arial"/>
                <a:ea typeface="Arial"/>
                <a:cs typeface="Arial"/>
                <a:sym typeface="Arial"/>
              </a:rPr>
              <a:t> à </a:t>
            </a:r>
            <a:r>
              <a:rPr lang="en-US" sz="1900" b="0" i="0" u="none" strike="noStrike" cap="none" dirty="0" err="1">
                <a:solidFill>
                  <a:schemeClr val="dk1"/>
                </a:solidFill>
                <a:latin typeface="Arial"/>
                <a:ea typeface="Arial"/>
                <a:cs typeface="Arial"/>
                <a:sym typeface="Arial"/>
              </a:rPr>
              <a:t>l'emploi</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est</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fixé</a:t>
            </a:r>
            <a:r>
              <a:rPr lang="en-US" sz="1900" b="0" i="0" u="none" strike="noStrike" cap="none" dirty="0">
                <a:solidFill>
                  <a:schemeClr val="dk1"/>
                </a:solidFill>
                <a:latin typeface="Arial"/>
                <a:ea typeface="Arial"/>
                <a:cs typeface="Arial"/>
                <a:sym typeface="Arial"/>
              </a:rPr>
              <a:t> par la </a:t>
            </a:r>
            <a:r>
              <a:rPr lang="en-US" sz="1900" b="0" i="0" u="none" strike="noStrike" cap="none" dirty="0" err="1">
                <a:solidFill>
                  <a:schemeClr val="dk1"/>
                </a:solidFill>
                <a:latin typeface="Arial"/>
                <a:ea typeface="Arial"/>
                <a:cs typeface="Arial"/>
                <a:sym typeface="Arial"/>
              </a:rPr>
              <a:t>législation</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nationale</a:t>
            </a:r>
            <a:r>
              <a:rPr lang="en-US" sz="1900" b="0" i="0" u="none" strike="noStrike" cap="none" dirty="0">
                <a:solidFill>
                  <a:schemeClr val="dk1"/>
                </a:solidFill>
                <a:latin typeface="Arial"/>
                <a:ea typeface="Arial"/>
                <a:cs typeface="Arial"/>
                <a:sym typeface="Arial"/>
              </a:rPr>
              <a:t>.</a:t>
            </a:r>
            <a:endParaRPr sz="19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9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900" b="0" i="0" u="none" strike="noStrike" cap="none" dirty="0">
              <a:solidFill>
                <a:schemeClr val="dk1"/>
              </a:solidFill>
              <a:latin typeface="Arial"/>
              <a:ea typeface="Arial"/>
              <a:cs typeface="Arial"/>
              <a:sym typeface="Arial"/>
            </a:endParaRPr>
          </a:p>
        </p:txBody>
      </p:sp>
      <p:sp>
        <p:nvSpPr>
          <p:cNvPr id="284" name="Google Shape;284;g2e89abc793f_0_0"/>
          <p:cNvSpPr txBox="1"/>
          <p:nvPr/>
        </p:nvSpPr>
        <p:spPr>
          <a:xfrm>
            <a:off x="699644" y="405614"/>
            <a:ext cx="224644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chemeClr val="dk1"/>
                </a:solidFill>
                <a:latin typeface="Arial"/>
                <a:ea typeface="Arial"/>
                <a:cs typeface="Arial"/>
                <a:sym typeface="Arial"/>
              </a:rPr>
              <a:t>Définitions </a:t>
            </a:r>
            <a:endParaRPr/>
          </a:p>
        </p:txBody>
      </p:sp>
      <p:sp>
        <p:nvSpPr>
          <p:cNvPr id="285" name="Google Shape;285;g2e89abc793f_0_0"/>
          <p:cNvSpPr txBox="1"/>
          <p:nvPr/>
        </p:nvSpPr>
        <p:spPr>
          <a:xfrm>
            <a:off x="699696" y="4505859"/>
            <a:ext cx="10953107" cy="109218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US" sz="1900" b="1" i="0" u="sng" strike="noStrike" cap="none" dirty="0">
                <a:solidFill>
                  <a:schemeClr val="accent1"/>
                </a:solidFill>
                <a:latin typeface="Arial"/>
                <a:ea typeface="Arial"/>
                <a:cs typeface="Arial"/>
                <a:sym typeface="Arial"/>
                <a:hlinkClick r:id="rId4">
                  <a:extLst>
                    <a:ext uri="{A12FA001-AC4F-418D-AE19-62706E023703}">
                      <ahyp:hlinkClr xmlns:ahyp="http://schemas.microsoft.com/office/drawing/2018/hyperlinkcolor" val="tx"/>
                    </a:ext>
                  </a:extLst>
                </a:hlinkClick>
              </a:rPr>
              <a:t>Convention 182 de </a:t>
            </a:r>
            <a:r>
              <a:rPr lang="en-US" sz="1900" b="1" i="0" u="sng" strike="noStrike" cap="none" dirty="0" err="1">
                <a:solidFill>
                  <a:schemeClr val="accent1"/>
                </a:solidFill>
                <a:latin typeface="Arial"/>
                <a:ea typeface="Arial"/>
                <a:cs typeface="Arial"/>
                <a:sym typeface="Arial"/>
                <a:hlinkClick r:id="rId4">
                  <a:extLst>
                    <a:ext uri="{A12FA001-AC4F-418D-AE19-62706E023703}">
                      <ahyp:hlinkClr xmlns:ahyp="http://schemas.microsoft.com/office/drawing/2018/hyperlinkcolor" val="tx"/>
                    </a:ext>
                  </a:extLst>
                </a:hlinkClick>
              </a:rPr>
              <a:t>l'OIT</a:t>
            </a:r>
            <a:r>
              <a:rPr lang="en-US" sz="1900" b="1" i="0" u="sng" strike="noStrike" cap="none" dirty="0">
                <a:solidFill>
                  <a:schemeClr val="accent1"/>
                </a:solidFill>
                <a:latin typeface="Arial"/>
                <a:ea typeface="Arial"/>
                <a:cs typeface="Arial"/>
                <a:sym typeface="Arial"/>
                <a:hlinkClick r:id="rId4">
                  <a:extLst>
                    <a:ext uri="{A12FA001-AC4F-418D-AE19-62706E023703}">
                      <ahyp:hlinkClr xmlns:ahyp="http://schemas.microsoft.com/office/drawing/2018/hyperlinkcolor" val="tx"/>
                    </a:ext>
                  </a:extLst>
                </a:hlinkClick>
              </a:rPr>
              <a:t> </a:t>
            </a:r>
            <a:r>
              <a:rPr lang="en-US" sz="1900" b="1" i="0" u="sng" strike="noStrike" cap="none" dirty="0">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rPr>
              <a:t>:</a:t>
            </a:r>
            <a:endParaRPr sz="1900" b="1" i="0" u="sng" strike="noStrike" cap="none" dirty="0">
              <a:solidFill>
                <a:schemeClr val="dk1"/>
              </a:solidFill>
              <a:latin typeface="Arial"/>
              <a:ea typeface="Arial"/>
              <a:cs typeface="Arial"/>
              <a:sym typeface="Arial"/>
            </a:endParaRPr>
          </a:p>
          <a:p>
            <a:pPr marL="3048000" marR="0" lvl="0" indent="-3048000" algn="l" rtl="0">
              <a:lnSpc>
                <a:spcPct val="100000"/>
              </a:lnSpc>
              <a:spcBef>
                <a:spcPts val="0"/>
              </a:spcBef>
              <a:spcAft>
                <a:spcPts val="0"/>
              </a:spcAft>
              <a:buClr>
                <a:srgbClr val="000000"/>
              </a:buClr>
              <a:buSzPts val="1500"/>
              <a:buFont typeface="Arial"/>
              <a:buNone/>
            </a:pPr>
            <a:r>
              <a:rPr lang="en-US" sz="1900" b="1" i="0" u="none" strike="noStrike" cap="none" dirty="0">
                <a:solidFill>
                  <a:schemeClr val="dk1"/>
                </a:solidFill>
                <a:latin typeface="Arial"/>
                <a:ea typeface="Arial"/>
                <a:cs typeface="Arial"/>
                <a:sym typeface="Arial"/>
              </a:rPr>
              <a:t>les </a:t>
            </a:r>
            <a:r>
              <a:rPr lang="en-US" sz="1900" b="1" i="0" u="none" strike="noStrike" cap="none" dirty="0" err="1">
                <a:solidFill>
                  <a:schemeClr val="dk1"/>
                </a:solidFill>
                <a:latin typeface="Arial"/>
                <a:ea typeface="Arial"/>
                <a:cs typeface="Arial"/>
                <a:sym typeface="Arial"/>
              </a:rPr>
              <a:t>pires</a:t>
            </a:r>
            <a:r>
              <a:rPr lang="en-US" sz="1900" b="1" i="0" u="none" strike="noStrike" cap="none" dirty="0">
                <a:solidFill>
                  <a:schemeClr val="dk1"/>
                </a:solidFill>
                <a:latin typeface="Arial"/>
                <a:ea typeface="Arial"/>
                <a:cs typeface="Arial"/>
                <a:sym typeface="Arial"/>
              </a:rPr>
              <a:t> </a:t>
            </a:r>
            <a:r>
              <a:rPr lang="en-US" sz="1900" b="1" i="0" u="none" strike="noStrike" cap="none" dirty="0" err="1">
                <a:solidFill>
                  <a:schemeClr val="dk1"/>
                </a:solidFill>
                <a:latin typeface="Arial"/>
                <a:ea typeface="Arial"/>
                <a:cs typeface="Arial"/>
                <a:sym typeface="Arial"/>
              </a:rPr>
              <a:t>formes</a:t>
            </a:r>
            <a:r>
              <a:rPr lang="en-US" sz="1900" b="1" i="0" u="none" strike="noStrike" cap="none" dirty="0">
                <a:solidFill>
                  <a:schemeClr val="dk1"/>
                </a:solidFill>
                <a:latin typeface="Arial"/>
                <a:ea typeface="Arial"/>
                <a:cs typeface="Arial"/>
                <a:sym typeface="Arial"/>
              </a:rPr>
              <a:t> de travail des enfants : </a:t>
            </a:r>
            <a:r>
              <a:rPr lang="en-US" sz="1900" b="0" i="0" u="none" strike="noStrike" cap="none" dirty="0" err="1">
                <a:solidFill>
                  <a:schemeClr val="dk1"/>
                </a:solidFill>
                <a:latin typeface="Arial"/>
                <a:ea typeface="Arial"/>
                <a:cs typeface="Arial"/>
                <a:sym typeface="Arial"/>
              </a:rPr>
              <a:t>Toutes</a:t>
            </a:r>
            <a:r>
              <a:rPr lang="en-US" sz="1900" b="0" i="0" u="none" strike="noStrike" cap="none" dirty="0">
                <a:solidFill>
                  <a:schemeClr val="dk1"/>
                </a:solidFill>
                <a:latin typeface="Arial"/>
                <a:ea typeface="Arial"/>
                <a:cs typeface="Arial"/>
                <a:sym typeface="Arial"/>
              </a:rPr>
              <a:t> les </a:t>
            </a:r>
            <a:r>
              <a:rPr lang="en-US" sz="1900" b="0" i="0" u="none" strike="noStrike" cap="none" dirty="0" err="1">
                <a:solidFill>
                  <a:schemeClr val="dk1"/>
                </a:solidFill>
                <a:latin typeface="Arial"/>
                <a:ea typeface="Arial"/>
                <a:cs typeface="Arial"/>
                <a:sym typeface="Arial"/>
              </a:rPr>
              <a:t>formes</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d'esclavage</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ou</a:t>
            </a:r>
            <a:r>
              <a:rPr lang="en-US" sz="1900" b="0" i="0" u="none" strike="noStrike" cap="none" dirty="0">
                <a:solidFill>
                  <a:schemeClr val="dk1"/>
                </a:solidFill>
                <a:latin typeface="Arial"/>
                <a:ea typeface="Arial"/>
                <a:cs typeface="Arial"/>
                <a:sym typeface="Arial"/>
              </a:rPr>
              <a:t> de pratiques </a:t>
            </a:r>
            <a:r>
              <a:rPr lang="en-US" sz="1900" b="0" i="0" u="none" strike="noStrike" cap="none" dirty="0" err="1">
                <a:solidFill>
                  <a:schemeClr val="dk1"/>
                </a:solidFill>
                <a:latin typeface="Arial"/>
                <a:ea typeface="Arial"/>
                <a:cs typeface="Arial"/>
                <a:sym typeface="Arial"/>
              </a:rPr>
              <a:t>similaires</a:t>
            </a:r>
            <a:r>
              <a:rPr lang="en-US" sz="1900" b="0" i="0" u="none" strike="noStrike" cap="none" dirty="0">
                <a:solidFill>
                  <a:schemeClr val="dk1"/>
                </a:solidFill>
                <a:latin typeface="Arial"/>
                <a:ea typeface="Arial"/>
                <a:cs typeface="Arial"/>
                <a:sym typeface="Arial"/>
              </a:rPr>
              <a:t> à </a:t>
            </a:r>
            <a:r>
              <a:rPr lang="en-US" sz="1900" b="0" i="0" u="none" strike="noStrike" cap="none" dirty="0" err="1">
                <a:solidFill>
                  <a:schemeClr val="dk1"/>
                </a:solidFill>
                <a:latin typeface="Arial"/>
                <a:ea typeface="Arial"/>
                <a:cs typeface="Arial"/>
                <a:sym typeface="Arial"/>
              </a:rPr>
              <a:t>l'esclavage</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l'utilisation</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d'enfants</a:t>
            </a:r>
            <a:r>
              <a:rPr lang="en-US" sz="1900" b="0" i="0" u="none" strike="noStrike" cap="none" dirty="0">
                <a:solidFill>
                  <a:schemeClr val="dk1"/>
                </a:solidFill>
                <a:latin typeface="Arial"/>
                <a:ea typeface="Arial"/>
                <a:cs typeface="Arial"/>
                <a:sym typeface="Arial"/>
              </a:rPr>
              <a:t> à des fins de prostitution </a:t>
            </a:r>
            <a:r>
              <a:rPr lang="en-US" sz="1900" b="0" i="0" u="none" strike="noStrike" cap="none" dirty="0" err="1">
                <a:solidFill>
                  <a:schemeClr val="dk1"/>
                </a:solidFill>
                <a:latin typeface="Arial"/>
                <a:ea typeface="Arial"/>
                <a:cs typeface="Arial"/>
                <a:sym typeface="Arial"/>
              </a:rPr>
              <a:t>ou</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d'activités</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illicites</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ou</a:t>
            </a:r>
            <a:r>
              <a:rPr lang="en-US" sz="1900" b="0" i="0" u="none" strike="noStrike" cap="none" dirty="0">
                <a:solidFill>
                  <a:schemeClr val="dk1"/>
                </a:solidFill>
                <a:latin typeface="Arial"/>
                <a:ea typeface="Arial"/>
                <a:cs typeface="Arial"/>
                <a:sym typeface="Arial"/>
              </a:rPr>
              <a:t> tout travail susceptible de </a:t>
            </a:r>
            <a:r>
              <a:rPr lang="en-US" sz="1900" b="0" i="0" u="none" strike="noStrike" cap="none" dirty="0" err="1">
                <a:solidFill>
                  <a:schemeClr val="dk1"/>
                </a:solidFill>
                <a:latin typeface="Arial"/>
                <a:ea typeface="Arial"/>
                <a:cs typeface="Arial"/>
                <a:sym typeface="Arial"/>
              </a:rPr>
              <a:t>nuire</a:t>
            </a:r>
            <a:r>
              <a:rPr lang="en-US" sz="1900" b="0" i="0" u="none" strike="noStrike" cap="none" dirty="0">
                <a:solidFill>
                  <a:schemeClr val="dk1"/>
                </a:solidFill>
                <a:latin typeface="Arial"/>
                <a:ea typeface="Arial"/>
                <a:cs typeface="Arial"/>
                <a:sym typeface="Arial"/>
              </a:rPr>
              <a:t> à la santé, à la </a:t>
            </a:r>
            <a:r>
              <a:rPr lang="en-US" sz="1900" b="0" i="0" u="none" strike="noStrike" cap="none" dirty="0" err="1">
                <a:solidFill>
                  <a:schemeClr val="dk1"/>
                </a:solidFill>
                <a:latin typeface="Arial"/>
                <a:ea typeface="Arial"/>
                <a:cs typeface="Arial"/>
                <a:sym typeface="Arial"/>
              </a:rPr>
              <a:t>sécurité</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ou</a:t>
            </a:r>
            <a:r>
              <a:rPr lang="en-US" sz="1900" b="0" i="0" u="none" strike="noStrike" cap="none" dirty="0">
                <a:solidFill>
                  <a:schemeClr val="dk1"/>
                </a:solidFill>
                <a:latin typeface="Arial"/>
                <a:ea typeface="Arial"/>
                <a:cs typeface="Arial"/>
                <a:sym typeface="Arial"/>
              </a:rPr>
              <a:t> à la </a:t>
            </a:r>
            <a:r>
              <a:rPr lang="en-US" sz="1900" b="0" i="0" u="none" strike="noStrike" cap="none" dirty="0" err="1">
                <a:solidFill>
                  <a:schemeClr val="dk1"/>
                </a:solidFill>
                <a:latin typeface="Arial"/>
                <a:ea typeface="Arial"/>
                <a:cs typeface="Arial"/>
                <a:sym typeface="Arial"/>
              </a:rPr>
              <a:t>moralité</a:t>
            </a:r>
            <a:r>
              <a:rPr lang="en-US" sz="1900" b="0" i="0" u="none" strike="noStrike" cap="none" dirty="0">
                <a:solidFill>
                  <a:schemeClr val="dk1"/>
                </a:solidFill>
                <a:latin typeface="Arial"/>
                <a:ea typeface="Arial"/>
                <a:cs typeface="Arial"/>
                <a:sym typeface="Arial"/>
              </a:rPr>
              <a:t> des enfants. </a:t>
            </a:r>
            <a:endParaRPr dirty="0"/>
          </a:p>
          <a:p>
            <a:pPr marL="3048000" marR="0" lvl="0" indent="-3048000" algn="l" rtl="0">
              <a:lnSpc>
                <a:spcPct val="100000"/>
              </a:lnSpc>
              <a:spcBef>
                <a:spcPts val="0"/>
              </a:spcBef>
              <a:spcAft>
                <a:spcPts val="0"/>
              </a:spcAft>
              <a:buClr>
                <a:srgbClr val="000000"/>
              </a:buClr>
              <a:buSzPts val="1500"/>
              <a:buFont typeface="Arial"/>
              <a:buNone/>
            </a:pPr>
            <a:endParaRPr sz="1900" b="0" i="0" u="none" strike="noStrike" cap="none" dirty="0">
              <a:solidFill>
                <a:schemeClr val="dk1"/>
              </a:solidFill>
              <a:latin typeface="Arial"/>
              <a:ea typeface="Arial"/>
              <a:cs typeface="Arial"/>
              <a:sym typeface="Arial"/>
            </a:endParaRPr>
          </a:p>
          <a:p>
            <a:pPr marL="469900" marR="0" lvl="0" indent="-342900" algn="l" rtl="0">
              <a:lnSpc>
                <a:spcPct val="100000"/>
              </a:lnSpc>
              <a:spcBef>
                <a:spcPts val="0"/>
              </a:spcBef>
              <a:spcAft>
                <a:spcPts val="0"/>
              </a:spcAft>
              <a:buClr>
                <a:schemeClr val="dk1"/>
              </a:buClr>
              <a:buSzPts val="1600"/>
              <a:buFont typeface="Arial"/>
              <a:buChar char="•"/>
            </a:pPr>
            <a:r>
              <a:rPr lang="en-US" sz="1900" b="0" i="0" u="none" strike="noStrike" cap="none" dirty="0" err="1">
                <a:solidFill>
                  <a:schemeClr val="dk1"/>
                </a:solidFill>
                <a:latin typeface="Arial"/>
                <a:ea typeface="Arial"/>
                <a:cs typeface="Arial"/>
                <a:sym typeface="Arial"/>
              </a:rPr>
              <a:t>L'âge</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limite</a:t>
            </a:r>
            <a:r>
              <a:rPr lang="en-US" sz="1900" b="0" i="0" u="none" strike="noStrike" cap="none" dirty="0">
                <a:solidFill>
                  <a:schemeClr val="dk1"/>
                </a:solidFill>
                <a:latin typeface="Arial"/>
                <a:ea typeface="Arial"/>
                <a:cs typeface="Arial"/>
                <a:sym typeface="Arial"/>
              </a:rPr>
              <a:t> pour les </a:t>
            </a:r>
            <a:r>
              <a:rPr lang="en-US" sz="1900" b="0" i="0" u="none" strike="noStrike" cap="none" dirty="0" err="1">
                <a:solidFill>
                  <a:schemeClr val="dk1"/>
                </a:solidFill>
                <a:latin typeface="Arial"/>
                <a:ea typeface="Arial"/>
                <a:cs typeface="Arial"/>
                <a:sym typeface="Arial"/>
              </a:rPr>
              <a:t>pires</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formes</a:t>
            </a:r>
            <a:r>
              <a:rPr lang="en-US" sz="1900" b="0" i="0" u="none" strike="noStrike" cap="none" dirty="0">
                <a:solidFill>
                  <a:schemeClr val="dk1"/>
                </a:solidFill>
                <a:latin typeface="Arial"/>
                <a:ea typeface="Arial"/>
                <a:cs typeface="Arial"/>
                <a:sym typeface="Arial"/>
              </a:rPr>
              <a:t> de travail des enfants </a:t>
            </a:r>
            <a:r>
              <a:rPr lang="en-US" sz="1900" b="0" i="0" u="none" strike="noStrike" cap="none" dirty="0" err="1">
                <a:solidFill>
                  <a:schemeClr val="dk1"/>
                </a:solidFill>
                <a:latin typeface="Arial"/>
                <a:ea typeface="Arial"/>
                <a:cs typeface="Arial"/>
                <a:sym typeface="Arial"/>
              </a:rPr>
              <a:t>est</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fixé</a:t>
            </a:r>
            <a:r>
              <a:rPr lang="en-US" sz="1900" b="0" i="0" u="none" strike="noStrike" cap="none" dirty="0">
                <a:solidFill>
                  <a:schemeClr val="dk1"/>
                </a:solidFill>
                <a:latin typeface="Arial"/>
                <a:ea typeface="Arial"/>
                <a:cs typeface="Arial"/>
                <a:sym typeface="Arial"/>
              </a:rPr>
              <a:t> à 18 </a:t>
            </a:r>
            <a:r>
              <a:rPr lang="en-US" sz="1900" b="0" i="0" u="none" strike="noStrike" cap="none" dirty="0" err="1">
                <a:solidFill>
                  <a:schemeClr val="dk1"/>
                </a:solidFill>
                <a:latin typeface="Arial"/>
                <a:ea typeface="Arial"/>
                <a:cs typeface="Arial"/>
                <a:sym typeface="Arial"/>
              </a:rPr>
              <a:t>ans</a:t>
            </a:r>
            <a:r>
              <a:rPr lang="en-US" sz="1900" b="0" i="0" u="none" strike="noStrike" cap="none" dirty="0">
                <a:solidFill>
                  <a:schemeClr val="dk1"/>
                </a:solidFill>
                <a:latin typeface="Arial"/>
                <a:ea typeface="Arial"/>
                <a:cs typeface="Arial"/>
                <a:sym typeface="Arial"/>
              </a:rPr>
              <a:t> et il </a:t>
            </a:r>
            <a:r>
              <a:rPr lang="en-US" sz="1900" b="0" i="0" u="none" strike="noStrike" cap="none" dirty="0" err="1">
                <a:solidFill>
                  <a:schemeClr val="dk1"/>
                </a:solidFill>
                <a:latin typeface="Arial"/>
                <a:ea typeface="Arial"/>
                <a:cs typeface="Arial"/>
                <a:sym typeface="Arial"/>
              </a:rPr>
              <a:t>n'y</a:t>
            </a:r>
            <a:r>
              <a:rPr lang="en-US" sz="1900" b="0" i="0" u="none" strike="noStrike" cap="none" dirty="0">
                <a:solidFill>
                  <a:schemeClr val="dk1"/>
                </a:solidFill>
                <a:latin typeface="Arial"/>
                <a:ea typeface="Arial"/>
                <a:cs typeface="Arial"/>
                <a:sym typeface="Arial"/>
              </a:rPr>
              <a:t> a pas </a:t>
            </a:r>
            <a:r>
              <a:rPr lang="en-US" sz="1900" b="0" i="0" u="none" strike="noStrike" cap="none" dirty="0" err="1">
                <a:solidFill>
                  <a:schemeClr val="dk1"/>
                </a:solidFill>
                <a:latin typeface="Arial"/>
                <a:ea typeface="Arial"/>
                <a:cs typeface="Arial"/>
                <a:sym typeface="Arial"/>
              </a:rPr>
              <a:t>d'exception</a:t>
            </a:r>
            <a:r>
              <a:rPr lang="en-US" sz="1900" b="0" i="0" u="none" strike="noStrike" cap="none" dirty="0">
                <a:solidFill>
                  <a:schemeClr val="dk1"/>
                </a:solidFill>
                <a:latin typeface="Arial"/>
                <a:ea typeface="Arial"/>
                <a:cs typeface="Arial"/>
                <a:sym typeface="Arial"/>
              </a:rPr>
              <a:t>.</a:t>
            </a:r>
            <a:endParaRPr sz="1900" b="0" i="0" u="none" strike="noStrike" cap="none" dirty="0">
              <a:solidFill>
                <a:schemeClr val="dk1"/>
              </a:solidFill>
              <a:latin typeface="Arial"/>
              <a:ea typeface="Arial"/>
              <a:cs typeface="Arial"/>
              <a:sym typeface="Arial"/>
            </a:endParaRPr>
          </a:p>
        </p:txBody>
      </p:sp>
      <p:sp>
        <p:nvSpPr>
          <p:cNvPr id="286" name="Google Shape;286;g2e89abc793f_0_0"/>
          <p:cNvSpPr txBox="1"/>
          <p:nvPr/>
        </p:nvSpPr>
        <p:spPr>
          <a:xfrm>
            <a:off x="699750" y="2070136"/>
            <a:ext cx="10953000" cy="2769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500"/>
              <a:buFont typeface="Arial"/>
              <a:buNone/>
            </a:pPr>
            <a:r>
              <a:rPr lang="en-US" sz="1900" b="1" i="0" u="sng" strike="noStrike" cap="none" dirty="0">
                <a:solidFill>
                  <a:schemeClr val="dk1"/>
                </a:solidFill>
                <a:latin typeface="Arial"/>
                <a:ea typeface="Arial"/>
                <a:cs typeface="Arial"/>
                <a:sym typeface="Arial"/>
                <a:hlinkClick r:id="rId5">
                  <a:extLst>
                    <a:ext uri="{A12FA001-AC4F-418D-AE19-62706E023703}">
                      <ahyp:hlinkClr xmlns:ahyp="http://schemas.microsoft.com/office/drawing/2018/hyperlinkcolor" val="tx"/>
                    </a:ext>
                  </a:extLst>
                </a:hlinkClick>
              </a:rPr>
              <a:t>Convention n° 138 de </a:t>
            </a:r>
            <a:r>
              <a:rPr lang="en-US" sz="1900" b="1" i="0" u="sng" strike="noStrike" cap="none" dirty="0" err="1">
                <a:solidFill>
                  <a:schemeClr val="dk1"/>
                </a:solidFill>
                <a:latin typeface="Arial"/>
                <a:ea typeface="Arial"/>
                <a:cs typeface="Arial"/>
                <a:sym typeface="Arial"/>
                <a:hlinkClick r:id="rId5">
                  <a:extLst>
                    <a:ext uri="{A12FA001-AC4F-418D-AE19-62706E023703}">
                      <ahyp:hlinkClr xmlns:ahyp="http://schemas.microsoft.com/office/drawing/2018/hyperlinkcolor" val="tx"/>
                    </a:ext>
                  </a:extLst>
                </a:hlinkClick>
              </a:rPr>
              <a:t>l'OIT</a:t>
            </a:r>
            <a:r>
              <a:rPr lang="en-US" sz="1900" b="1" i="0" u="sng" strike="noStrike" cap="none" dirty="0">
                <a:solidFill>
                  <a:schemeClr val="dk1"/>
                </a:solidFill>
                <a:latin typeface="Arial"/>
                <a:ea typeface="Arial"/>
                <a:cs typeface="Arial"/>
                <a:sym typeface="Arial"/>
                <a:hlinkClick r:id="rId5">
                  <a:extLst>
                    <a:ext uri="{A12FA001-AC4F-418D-AE19-62706E023703}">
                      <ahyp:hlinkClr xmlns:ahyp="http://schemas.microsoft.com/office/drawing/2018/hyperlinkcolor" val="tx"/>
                    </a:ext>
                  </a:extLst>
                </a:hlinkClick>
              </a:rPr>
              <a:t> :</a:t>
            </a:r>
            <a:endParaRPr sz="1900" b="1" i="0" u="none" strike="noStrike" cap="none" dirty="0">
              <a:solidFill>
                <a:schemeClr val="dk1"/>
              </a:solidFill>
              <a:latin typeface="Arial"/>
              <a:ea typeface="Arial"/>
              <a:cs typeface="Arial"/>
              <a:sym typeface="Arial"/>
            </a:endParaRPr>
          </a:p>
          <a:p>
            <a:pPr marL="1524000" marR="0" lvl="0" indent="-1524000" algn="l" rtl="0">
              <a:lnSpc>
                <a:spcPct val="100000"/>
              </a:lnSpc>
              <a:spcBef>
                <a:spcPts val="0"/>
              </a:spcBef>
              <a:spcAft>
                <a:spcPts val="0"/>
              </a:spcAft>
              <a:buClr>
                <a:srgbClr val="000000"/>
              </a:buClr>
              <a:buSzPts val="1500"/>
              <a:buFont typeface="Arial"/>
              <a:buNone/>
            </a:pPr>
            <a:r>
              <a:rPr lang="en-US" sz="1900" b="1" i="0" u="none" strike="noStrike" cap="none" dirty="0">
                <a:solidFill>
                  <a:schemeClr val="dk1"/>
                </a:solidFill>
                <a:latin typeface="Arial"/>
                <a:ea typeface="Arial"/>
                <a:cs typeface="Arial"/>
                <a:sym typeface="Arial"/>
              </a:rPr>
              <a:t>Travail des enfants : </a:t>
            </a:r>
            <a:r>
              <a:rPr lang="en-US" sz="1900" b="0" i="0" u="none" strike="noStrike" cap="none" dirty="0">
                <a:solidFill>
                  <a:schemeClr val="dk1"/>
                </a:solidFill>
                <a:latin typeface="Arial"/>
                <a:ea typeface="Arial"/>
                <a:cs typeface="Arial"/>
                <a:sym typeface="Arial"/>
              </a:rPr>
              <a:t>tout travail qui </a:t>
            </a:r>
            <a:r>
              <a:rPr lang="en-US" sz="1900" b="0" i="0" u="none" strike="noStrike" cap="none" dirty="0" err="1">
                <a:solidFill>
                  <a:schemeClr val="dk1"/>
                </a:solidFill>
                <a:latin typeface="Arial"/>
                <a:ea typeface="Arial"/>
                <a:cs typeface="Arial"/>
                <a:sym typeface="Arial"/>
              </a:rPr>
              <a:t>prive</a:t>
            </a:r>
            <a:r>
              <a:rPr lang="en-US" sz="1900" b="0" i="0" u="none" strike="noStrike" cap="none" dirty="0">
                <a:solidFill>
                  <a:schemeClr val="dk1"/>
                </a:solidFill>
                <a:latin typeface="Arial"/>
                <a:ea typeface="Arial"/>
                <a:cs typeface="Arial"/>
                <a:sym typeface="Arial"/>
              </a:rPr>
              <a:t> les enfants de </a:t>
            </a:r>
            <a:r>
              <a:rPr lang="en-US" sz="1900" b="0" i="0" u="none" strike="noStrike" cap="none" dirty="0" err="1">
                <a:solidFill>
                  <a:schemeClr val="dk1"/>
                </a:solidFill>
                <a:latin typeface="Arial"/>
                <a:ea typeface="Arial"/>
                <a:cs typeface="Arial"/>
                <a:sym typeface="Arial"/>
              </a:rPr>
              <a:t>leur</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enfance</a:t>
            </a:r>
            <a:r>
              <a:rPr lang="en-US" sz="1900" b="0" i="0" u="none" strike="noStrike" cap="none" dirty="0">
                <a:solidFill>
                  <a:schemeClr val="dk1"/>
                </a:solidFill>
                <a:latin typeface="Arial"/>
                <a:ea typeface="Arial"/>
                <a:cs typeface="Arial"/>
                <a:sym typeface="Arial"/>
              </a:rPr>
              <a:t>, de </a:t>
            </a:r>
            <a:r>
              <a:rPr lang="en-US" sz="1900" b="0" i="0" u="none" strike="noStrike" cap="none" dirty="0" err="1">
                <a:solidFill>
                  <a:schemeClr val="dk1"/>
                </a:solidFill>
                <a:latin typeface="Arial"/>
                <a:ea typeface="Arial"/>
                <a:cs typeface="Arial"/>
                <a:sym typeface="Arial"/>
              </a:rPr>
              <a:t>leur</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potentiel</a:t>
            </a:r>
            <a:r>
              <a:rPr lang="en-US" sz="1900" b="0" i="0" u="none" strike="noStrike" cap="none" dirty="0">
                <a:solidFill>
                  <a:schemeClr val="dk1"/>
                </a:solidFill>
                <a:latin typeface="Arial"/>
                <a:ea typeface="Arial"/>
                <a:cs typeface="Arial"/>
                <a:sym typeface="Arial"/>
              </a:rPr>
              <a:t> et de </a:t>
            </a:r>
            <a:r>
              <a:rPr lang="en-US" sz="1900" b="0" i="0" u="none" strike="noStrike" cap="none" dirty="0" err="1">
                <a:solidFill>
                  <a:schemeClr val="dk1"/>
                </a:solidFill>
                <a:latin typeface="Arial"/>
                <a:ea typeface="Arial"/>
                <a:cs typeface="Arial"/>
                <a:sym typeface="Arial"/>
              </a:rPr>
              <a:t>leur</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dignité</a:t>
            </a:r>
            <a:r>
              <a:rPr lang="en-US" sz="1900" b="0" i="0" u="none" strike="noStrike" cap="none" dirty="0">
                <a:solidFill>
                  <a:schemeClr val="dk1"/>
                </a:solidFill>
                <a:latin typeface="Arial"/>
                <a:ea typeface="Arial"/>
                <a:cs typeface="Arial"/>
                <a:sym typeface="Arial"/>
              </a:rPr>
              <a:t>, qui nuit à </a:t>
            </a:r>
            <a:r>
              <a:rPr lang="en-US" sz="1900" b="0" i="0" u="none" strike="noStrike" cap="none" dirty="0" err="1">
                <a:solidFill>
                  <a:schemeClr val="dk1"/>
                </a:solidFill>
                <a:latin typeface="Arial"/>
                <a:ea typeface="Arial"/>
                <a:cs typeface="Arial"/>
                <a:sym typeface="Arial"/>
              </a:rPr>
              <a:t>leur</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développement</a:t>
            </a:r>
            <a:r>
              <a:rPr lang="en-US" sz="1900" b="0" i="0" u="none" strike="noStrike" cap="none" dirty="0">
                <a:solidFill>
                  <a:schemeClr val="dk1"/>
                </a:solidFill>
                <a:latin typeface="Arial"/>
                <a:ea typeface="Arial"/>
                <a:cs typeface="Arial"/>
                <a:sym typeface="Arial"/>
              </a:rPr>
              <a:t> physique et </a:t>
            </a:r>
            <a:r>
              <a:rPr lang="en-US" sz="1900" b="0" i="0" u="none" strike="noStrike" cap="none" dirty="0" err="1">
                <a:solidFill>
                  <a:schemeClr val="dk1"/>
                </a:solidFill>
                <a:latin typeface="Arial"/>
                <a:ea typeface="Arial"/>
                <a:cs typeface="Arial"/>
                <a:sym typeface="Arial"/>
              </a:rPr>
              <a:t>psychologique</a:t>
            </a:r>
            <a:r>
              <a:rPr lang="en-US" sz="1900" b="0" i="0" u="none" strike="noStrike" cap="none" dirty="0">
                <a:solidFill>
                  <a:schemeClr val="dk1"/>
                </a:solidFill>
                <a:latin typeface="Arial"/>
                <a:ea typeface="Arial"/>
                <a:cs typeface="Arial"/>
                <a:sym typeface="Arial"/>
              </a:rPr>
              <a:t> et qui </a:t>
            </a:r>
            <a:r>
              <a:rPr lang="en-US" sz="1900" b="0" i="0" u="none" strike="noStrike" cap="none" dirty="0" err="1">
                <a:solidFill>
                  <a:schemeClr val="dk1"/>
                </a:solidFill>
                <a:latin typeface="Arial"/>
                <a:ea typeface="Arial"/>
                <a:cs typeface="Arial"/>
                <a:sym typeface="Arial"/>
              </a:rPr>
              <a:t>interfère</a:t>
            </a:r>
            <a:r>
              <a:rPr lang="en-US" sz="1900" b="0" i="0" u="none" strike="noStrike" cap="none" dirty="0">
                <a:solidFill>
                  <a:schemeClr val="dk1"/>
                </a:solidFill>
                <a:latin typeface="Arial"/>
                <a:ea typeface="Arial"/>
                <a:cs typeface="Arial"/>
                <a:sym typeface="Arial"/>
              </a:rPr>
              <a:t> avec </a:t>
            </a:r>
            <a:r>
              <a:rPr lang="en-US" sz="1900" b="0" i="0" u="none" strike="noStrike" cap="none" dirty="0" err="1">
                <a:solidFill>
                  <a:schemeClr val="dk1"/>
                </a:solidFill>
                <a:latin typeface="Arial"/>
                <a:ea typeface="Arial"/>
                <a:cs typeface="Arial"/>
                <a:sym typeface="Arial"/>
              </a:rPr>
              <a:t>leur</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scolarité</a:t>
            </a:r>
            <a:r>
              <a:rPr lang="en-US" sz="1900" b="0" i="0" u="none" strike="noStrike" cap="none" dirty="0">
                <a:solidFill>
                  <a:schemeClr val="dk1"/>
                </a:solidFill>
                <a:latin typeface="Arial"/>
                <a:ea typeface="Arial"/>
                <a:cs typeface="Arial"/>
                <a:sym typeface="Arial"/>
              </a:rPr>
              <a:t>.</a:t>
            </a:r>
            <a:endParaRPr sz="1900" b="0" i="0" u="none" strike="noStrike" cap="none" dirty="0">
              <a:solidFill>
                <a:schemeClr val="dk1"/>
              </a:solidFill>
              <a:latin typeface="Arial"/>
              <a:ea typeface="Arial"/>
              <a:cs typeface="Arial"/>
              <a:sym typeface="Arial"/>
            </a:endParaRPr>
          </a:p>
          <a:p>
            <a:pPr marL="469900" marR="0" lvl="0" indent="-342900" algn="l" rtl="0">
              <a:lnSpc>
                <a:spcPct val="100000"/>
              </a:lnSpc>
              <a:spcBef>
                <a:spcPts val="0"/>
              </a:spcBef>
              <a:spcAft>
                <a:spcPts val="0"/>
              </a:spcAft>
              <a:buClr>
                <a:schemeClr val="dk1"/>
              </a:buClr>
              <a:buSzPts val="1600"/>
              <a:buFont typeface="Arial"/>
              <a:buChar char="•"/>
            </a:pPr>
            <a:r>
              <a:rPr lang="en-US" sz="1900" b="0" i="0" u="none" strike="noStrike" cap="none" dirty="0">
                <a:solidFill>
                  <a:schemeClr val="dk1"/>
                </a:solidFill>
                <a:latin typeface="Arial"/>
                <a:ea typeface="Arial"/>
                <a:cs typeface="Arial"/>
                <a:sym typeface="Arial"/>
              </a:rPr>
              <a:t>fixe </a:t>
            </a:r>
            <a:r>
              <a:rPr lang="en-US" sz="1900" b="0" i="0" u="none" strike="noStrike" cap="none" dirty="0" err="1">
                <a:solidFill>
                  <a:schemeClr val="dk1"/>
                </a:solidFill>
                <a:latin typeface="Arial"/>
                <a:ea typeface="Arial"/>
                <a:cs typeface="Arial"/>
                <a:sym typeface="Arial"/>
              </a:rPr>
              <a:t>l'âge</a:t>
            </a:r>
            <a:r>
              <a:rPr lang="en-US" sz="1900" b="0" i="0" u="none" strike="noStrike" cap="none" dirty="0">
                <a:solidFill>
                  <a:schemeClr val="dk1"/>
                </a:solidFill>
                <a:latin typeface="Arial"/>
                <a:ea typeface="Arial"/>
                <a:cs typeface="Arial"/>
                <a:sym typeface="Arial"/>
              </a:rPr>
              <a:t> minimum du travail à 15 </a:t>
            </a:r>
            <a:r>
              <a:rPr lang="en-US" sz="1900" b="0" i="0" u="none" strike="noStrike" cap="none" dirty="0" err="1">
                <a:solidFill>
                  <a:schemeClr val="dk1"/>
                </a:solidFill>
                <a:latin typeface="Arial"/>
                <a:ea typeface="Arial"/>
                <a:cs typeface="Arial"/>
                <a:sym typeface="Arial"/>
              </a:rPr>
              <a:t>ans</a:t>
            </a:r>
            <a:r>
              <a:rPr lang="en-US" sz="1900" b="0" i="0" u="none" strike="noStrike" cap="none" dirty="0">
                <a:solidFill>
                  <a:schemeClr val="dk1"/>
                </a:solidFill>
                <a:latin typeface="Arial"/>
                <a:ea typeface="Arial"/>
                <a:cs typeface="Arial"/>
                <a:sym typeface="Arial"/>
              </a:rPr>
              <a:t> (bien </a:t>
            </a:r>
            <a:r>
              <a:rPr lang="en-US" sz="1900" b="0" i="0" u="none" strike="noStrike" cap="none" dirty="0" err="1">
                <a:solidFill>
                  <a:schemeClr val="dk1"/>
                </a:solidFill>
                <a:latin typeface="Arial"/>
                <a:ea typeface="Arial"/>
                <a:cs typeface="Arial"/>
                <a:sym typeface="Arial"/>
              </a:rPr>
              <a:t>qu'il</a:t>
            </a:r>
            <a:r>
              <a:rPr lang="en-US" sz="1900" b="0" i="0" u="none" strike="noStrike" cap="none" dirty="0">
                <a:solidFill>
                  <a:schemeClr val="dk1"/>
                </a:solidFill>
                <a:latin typeface="Arial"/>
                <a:ea typeface="Arial"/>
                <a:cs typeface="Arial"/>
                <a:sym typeface="Arial"/>
              </a:rPr>
              <a:t> y </a:t>
            </a:r>
            <a:r>
              <a:rPr lang="en-US" sz="1900" b="0" i="0" u="none" strike="noStrike" cap="none" dirty="0" err="1">
                <a:solidFill>
                  <a:schemeClr val="dk1"/>
                </a:solidFill>
                <a:latin typeface="Arial"/>
                <a:ea typeface="Arial"/>
                <a:cs typeface="Arial"/>
                <a:sym typeface="Arial"/>
              </a:rPr>
              <a:t>ait</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une</a:t>
            </a:r>
            <a:r>
              <a:rPr lang="en-US" sz="1900" b="0" i="0" u="none" strike="noStrike" cap="none" dirty="0">
                <a:solidFill>
                  <a:schemeClr val="dk1"/>
                </a:solidFill>
                <a:latin typeface="Arial"/>
                <a:ea typeface="Arial"/>
                <a:cs typeface="Arial"/>
                <a:sym typeface="Arial"/>
              </a:rPr>
              <a:t> exception pour les pays </a:t>
            </a:r>
            <a:r>
              <a:rPr lang="en-US" sz="1900" b="0" i="0" u="none" strike="noStrike" cap="none" dirty="0" err="1">
                <a:solidFill>
                  <a:schemeClr val="dk1"/>
                </a:solidFill>
                <a:latin typeface="Arial"/>
                <a:ea typeface="Arial"/>
                <a:cs typeface="Arial"/>
                <a:sym typeface="Arial"/>
              </a:rPr>
              <a:t>en</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développement</a:t>
            </a:r>
            <a:r>
              <a:rPr lang="en-US" sz="1900" b="0" i="0" u="none" strike="noStrike" cap="none" dirty="0">
                <a:solidFill>
                  <a:schemeClr val="dk1"/>
                </a:solidFill>
                <a:latin typeface="Arial"/>
                <a:ea typeface="Arial"/>
                <a:cs typeface="Arial"/>
                <a:sym typeface="Arial"/>
              </a:rPr>
              <a:t>)</a:t>
            </a:r>
            <a:endParaRPr sz="1900" b="0" i="0" u="none" strike="noStrike" cap="none" dirty="0">
              <a:solidFill>
                <a:schemeClr val="dk1"/>
              </a:solidFill>
              <a:latin typeface="Arial"/>
              <a:ea typeface="Arial"/>
              <a:cs typeface="Arial"/>
              <a:sym typeface="Arial"/>
            </a:endParaRPr>
          </a:p>
          <a:p>
            <a:pPr marL="469900" marR="0" lvl="0" indent="-342900" algn="l" rtl="0">
              <a:lnSpc>
                <a:spcPct val="100000"/>
              </a:lnSpc>
              <a:spcBef>
                <a:spcPts val="0"/>
              </a:spcBef>
              <a:spcAft>
                <a:spcPts val="0"/>
              </a:spcAft>
              <a:buClr>
                <a:schemeClr val="dk1"/>
              </a:buClr>
              <a:buSzPts val="1600"/>
              <a:buFont typeface="Arial"/>
              <a:buChar char="•"/>
            </a:pPr>
            <a:r>
              <a:rPr lang="en-US" sz="1900" b="0" i="0" u="none" strike="noStrike" cap="none" dirty="0" err="1">
                <a:solidFill>
                  <a:schemeClr val="dk1"/>
                </a:solidFill>
                <a:latin typeface="Arial"/>
                <a:ea typeface="Arial"/>
                <a:cs typeface="Arial"/>
                <a:sym typeface="Arial"/>
              </a:rPr>
              <a:t>fournit</a:t>
            </a:r>
            <a:r>
              <a:rPr lang="en-US" sz="1900" b="0" i="0" u="none" strike="noStrike" cap="none" dirty="0">
                <a:solidFill>
                  <a:schemeClr val="dk1"/>
                </a:solidFill>
                <a:latin typeface="Arial"/>
                <a:ea typeface="Arial"/>
                <a:cs typeface="Arial"/>
                <a:sym typeface="Arial"/>
              </a:rPr>
              <a:t> aux États un </a:t>
            </a:r>
            <a:r>
              <a:rPr lang="en-US" sz="1900" b="0" i="0" u="none" strike="noStrike" cap="none" dirty="0" err="1">
                <a:solidFill>
                  <a:schemeClr val="dk1"/>
                </a:solidFill>
                <a:latin typeface="Arial"/>
                <a:ea typeface="Arial"/>
                <a:cs typeface="Arial"/>
                <a:sym typeface="Arial"/>
              </a:rPr>
              <a:t>système</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permettant</a:t>
            </a:r>
            <a:r>
              <a:rPr lang="en-US" sz="1900" b="0" i="0" u="none" strike="noStrike" cap="none" dirty="0">
                <a:solidFill>
                  <a:schemeClr val="dk1"/>
                </a:solidFill>
                <a:latin typeface="Arial"/>
                <a:ea typeface="Arial"/>
                <a:cs typeface="Arial"/>
                <a:sym typeface="Arial"/>
              </a:rPr>
              <a:t> de </a:t>
            </a:r>
            <a:r>
              <a:rPr lang="en-US" sz="1900" b="0" i="0" u="none" strike="noStrike" cap="none" dirty="0" err="1">
                <a:solidFill>
                  <a:schemeClr val="dk1"/>
                </a:solidFill>
                <a:latin typeface="Arial"/>
                <a:ea typeface="Arial"/>
                <a:cs typeface="Arial"/>
                <a:sym typeface="Arial"/>
              </a:rPr>
              <a:t>déterminer</a:t>
            </a:r>
            <a:r>
              <a:rPr lang="en-US" sz="1900" b="0" i="0" u="none" strike="noStrike" cap="none" dirty="0">
                <a:solidFill>
                  <a:schemeClr val="dk1"/>
                </a:solidFill>
                <a:latin typeface="Arial"/>
                <a:ea typeface="Arial"/>
                <a:cs typeface="Arial"/>
                <a:sym typeface="Arial"/>
              </a:rPr>
              <a:t> </a:t>
            </a:r>
            <a:r>
              <a:rPr lang="en-US" sz="1900" b="0" i="0" u="none" strike="noStrike" cap="none" dirty="0" err="1">
                <a:solidFill>
                  <a:schemeClr val="dk1"/>
                </a:solidFill>
                <a:latin typeface="Arial"/>
                <a:ea typeface="Arial"/>
                <a:cs typeface="Arial"/>
                <a:sym typeface="Arial"/>
              </a:rPr>
              <a:t>l'âge</a:t>
            </a:r>
            <a:r>
              <a:rPr lang="en-US" sz="1900" b="0" i="0" u="none" strike="noStrike" cap="none" dirty="0">
                <a:solidFill>
                  <a:schemeClr val="dk1"/>
                </a:solidFill>
                <a:latin typeface="Arial"/>
                <a:ea typeface="Arial"/>
                <a:cs typeface="Arial"/>
                <a:sym typeface="Arial"/>
              </a:rPr>
              <a:t> minimum pour les </a:t>
            </a:r>
            <a:r>
              <a:rPr lang="en-US" sz="1900" b="0" i="0" u="none" strike="noStrike" cap="none" dirty="0" err="1">
                <a:solidFill>
                  <a:schemeClr val="dk1"/>
                </a:solidFill>
                <a:latin typeface="Arial"/>
                <a:ea typeface="Arial"/>
                <a:cs typeface="Arial"/>
                <a:sym typeface="Arial"/>
              </a:rPr>
              <a:t>différents</a:t>
            </a:r>
            <a:r>
              <a:rPr lang="en-US" sz="1900" b="0" i="0" u="none" strike="noStrike" cap="none" dirty="0">
                <a:solidFill>
                  <a:schemeClr val="dk1"/>
                </a:solidFill>
                <a:latin typeface="Arial"/>
                <a:ea typeface="Arial"/>
                <a:cs typeface="Arial"/>
                <a:sym typeface="Arial"/>
              </a:rPr>
              <a:t> types de travail</a:t>
            </a:r>
            <a:endParaRPr sz="1900" b="0" i="0" u="none" strike="noStrike" cap="none" dirty="0">
              <a:solidFill>
                <a:schemeClr val="dk1"/>
              </a:solidFill>
              <a:latin typeface="Arial"/>
              <a:ea typeface="Arial"/>
              <a:cs typeface="Arial"/>
              <a:sym typeface="Arial"/>
            </a:endParaRPr>
          </a:p>
          <a:p>
            <a:pPr marL="457200" marR="0" lvl="0" indent="0" algn="l" rtl="0">
              <a:lnSpc>
                <a:spcPct val="100000"/>
              </a:lnSpc>
              <a:spcBef>
                <a:spcPts val="0"/>
              </a:spcBef>
              <a:spcAft>
                <a:spcPts val="0"/>
              </a:spcAft>
              <a:buNone/>
            </a:pPr>
            <a:endParaRPr sz="1900" b="1" i="0" u="none" strike="noStrike" cap="none" dirty="0">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262A06B7-788C-AEDB-7647-59FBED5FC2A0}"/>
              </a:ext>
            </a:extLst>
          </p:cNvPr>
          <p:cNvSpPr>
            <a:spLocks noGrp="1"/>
          </p:cNvSpPr>
          <p:nvPr>
            <p:ph type="ftr" idx="11"/>
          </p:nvPr>
        </p:nvSpPr>
        <p:spPr/>
        <p:txBody>
          <a:bodyPr/>
          <a:lstStyle/>
          <a:p>
            <a:r>
              <a:rPr lang="en-US"/>
              <a:t>8.2.FSC-CLR-Training_Main-Course_Module-2_V1-0_ FR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3" name="Google Shape;293;g2d06f2e0a19_0_230"/>
          <p:cNvSpPr txBox="1"/>
          <p:nvPr/>
        </p:nvSpPr>
        <p:spPr>
          <a:xfrm>
            <a:off x="494871" y="462328"/>
            <a:ext cx="11265329" cy="867266"/>
          </a:xfrm>
          <a:prstGeom prst="rect">
            <a:avLst/>
          </a:prstGeom>
          <a:no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None/>
            </a:pPr>
            <a:r>
              <a:rPr lang="en-US" sz="2800" b="1" i="0" u="none" strike="noStrike" cap="none">
                <a:solidFill>
                  <a:schemeClr val="dk1"/>
                </a:solidFill>
                <a:latin typeface="Arial"/>
                <a:ea typeface="Arial"/>
                <a:cs typeface="Arial"/>
                <a:sym typeface="Arial"/>
              </a:rPr>
              <a:t>Jeunes travailleurs - Qu'est-ce qu'un travail léger ?</a:t>
            </a:r>
            <a:br>
              <a:rPr lang="en-US" sz="2800" b="1" i="0" u="none" strike="noStrike" cap="none">
                <a:solidFill>
                  <a:schemeClr val="dk1"/>
                </a:solidFill>
                <a:latin typeface="Arial"/>
                <a:ea typeface="Arial"/>
                <a:cs typeface="Arial"/>
                <a:sym typeface="Arial"/>
              </a:rPr>
            </a:br>
            <a:r>
              <a:rPr lang="en-US" sz="2800" b="1" i="0" u="none" strike="noStrike" cap="none">
                <a:solidFill>
                  <a:schemeClr val="dk1"/>
                </a:solidFill>
                <a:latin typeface="Arial"/>
                <a:ea typeface="Arial"/>
                <a:cs typeface="Arial"/>
                <a:sym typeface="Arial"/>
              </a:rPr>
              <a:t>Définition de l'OIT </a:t>
            </a:r>
            <a:endParaRPr sz="2800" b="1" i="0" u="none" strike="noStrike" cap="none">
              <a:solidFill>
                <a:schemeClr val="dk1"/>
              </a:solidFill>
              <a:latin typeface="Arial"/>
              <a:ea typeface="Arial"/>
              <a:cs typeface="Arial"/>
              <a:sym typeface="Arial"/>
            </a:endParaRPr>
          </a:p>
        </p:txBody>
      </p:sp>
      <p:sp>
        <p:nvSpPr>
          <p:cNvPr id="294" name="Google Shape;294;g2d06f2e0a19_0_230"/>
          <p:cNvSpPr txBox="1"/>
          <p:nvPr/>
        </p:nvSpPr>
        <p:spPr>
          <a:xfrm>
            <a:off x="396596" y="2522061"/>
            <a:ext cx="8214000" cy="34695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en-US" sz="2000" b="1" i="0" u="sng" strike="noStrike" cap="none">
                <a:solidFill>
                  <a:schemeClr val="dk1"/>
                </a:solidFill>
                <a:latin typeface="Arial"/>
                <a:ea typeface="Arial"/>
                <a:cs typeface="Arial"/>
                <a:sym typeface="Arial"/>
              </a:rPr>
              <a:t>Les jeunes travailleurs </a:t>
            </a:r>
            <a:r>
              <a:rPr lang="en-US" sz="2000" b="0" i="0" u="none" strike="noStrike" cap="none">
                <a:solidFill>
                  <a:schemeClr val="dk1"/>
                </a:solidFill>
                <a:latin typeface="Arial"/>
                <a:ea typeface="Arial"/>
                <a:cs typeface="Arial"/>
                <a:sym typeface="Arial"/>
              </a:rPr>
              <a:t>sont particulièrement vulnérables à de nombreuses formes de violence, d'exploitation et d'abus :</a:t>
            </a:r>
            <a:endParaRPr sz="2000" b="0" i="0" u="none" strike="noStrike" cap="none">
              <a:solidFill>
                <a:schemeClr val="dk1"/>
              </a:solidFill>
              <a:latin typeface="Arial"/>
              <a:ea typeface="Arial"/>
              <a:cs typeface="Arial"/>
              <a:sym typeface="Arial"/>
            </a:endParaRPr>
          </a:p>
          <a:p>
            <a:pPr marL="914400" marR="0" lvl="0" indent="0" algn="l" rtl="0">
              <a:lnSpc>
                <a:spcPct val="100000"/>
              </a:lnSpc>
              <a:spcBef>
                <a:spcPts val="0"/>
              </a:spcBef>
              <a:spcAft>
                <a:spcPts val="0"/>
              </a:spcAft>
              <a:buClr>
                <a:srgbClr val="000000"/>
              </a:buClr>
              <a:buSzPts val="1700"/>
              <a:buFont typeface="Arial"/>
              <a:buNone/>
            </a:pP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b="0" i="0" u="none" strike="noStrike" cap="none">
                <a:solidFill>
                  <a:schemeClr val="dk1"/>
                </a:solidFill>
                <a:latin typeface="Arial"/>
                <a:ea typeface="Arial"/>
                <a:cs typeface="Arial"/>
                <a:sym typeface="Arial"/>
              </a:rPr>
              <a:t>Pos</a:t>
            </a:r>
            <a:r>
              <a:rPr lang="en-US" sz="2000">
                <a:solidFill>
                  <a:schemeClr val="dk1"/>
                </a:solidFill>
              </a:rPr>
              <a:t>itionos</a:t>
            </a: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b="0" i="0" u="none" strike="noStrike" cap="none">
                <a:solidFill>
                  <a:schemeClr val="dk1"/>
                </a:solidFill>
                <a:latin typeface="Arial"/>
                <a:ea typeface="Arial"/>
                <a:cs typeface="Arial"/>
                <a:sym typeface="Arial"/>
              </a:rPr>
              <a:t>Fiches d'âge de tous les employés âgés de moins de 18 ans et de juste un peu plus</a:t>
            </a: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a:solidFill>
                  <a:schemeClr val="dk1"/>
                </a:solidFill>
              </a:rPr>
              <a:t>S</a:t>
            </a:r>
            <a:r>
              <a:rPr lang="en-US" sz="2000" b="0" i="0" u="none" strike="noStrike" cap="none">
                <a:solidFill>
                  <a:schemeClr val="dk1"/>
                </a:solidFill>
                <a:latin typeface="Arial"/>
                <a:ea typeface="Arial"/>
                <a:cs typeface="Arial"/>
                <a:sym typeface="Arial"/>
              </a:rPr>
              <a:t>upervision continue</a:t>
            </a: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b="0" i="0" u="none" strike="noStrike" cap="none">
                <a:solidFill>
                  <a:schemeClr val="dk1"/>
                </a:solidFill>
                <a:latin typeface="Arial"/>
                <a:ea typeface="Arial"/>
                <a:cs typeface="Arial"/>
                <a:sym typeface="Arial"/>
              </a:rPr>
              <a:t>Offre de formation</a:t>
            </a: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b="0" i="0" u="none" strike="noStrike" cap="none">
                <a:solidFill>
                  <a:schemeClr val="dk1"/>
                </a:solidFill>
                <a:latin typeface="Arial"/>
                <a:ea typeface="Arial"/>
                <a:cs typeface="Arial"/>
                <a:sym typeface="Arial"/>
              </a:rPr>
              <a:t>Mesures spéciales de protection</a:t>
            </a: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b="0" i="0" u="none" strike="noStrike" cap="none">
                <a:solidFill>
                  <a:schemeClr val="dk1"/>
                </a:solidFill>
                <a:latin typeface="Arial"/>
                <a:ea typeface="Arial"/>
                <a:cs typeface="Arial"/>
                <a:sym typeface="Arial"/>
              </a:rPr>
              <a:t>Tâches dangereuses </a:t>
            </a: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a:solidFill>
                  <a:schemeClr val="dk1"/>
                </a:solidFill>
              </a:rPr>
              <a:t>Horaires</a:t>
            </a:r>
            <a:r>
              <a:rPr lang="en-US" sz="2000" b="0" i="0" u="none" strike="noStrike" cap="none">
                <a:solidFill>
                  <a:schemeClr val="dk1"/>
                </a:solidFill>
                <a:latin typeface="Arial"/>
                <a:ea typeface="Arial"/>
                <a:cs typeface="Arial"/>
                <a:sym typeface="Arial"/>
              </a:rPr>
              <a:t> de travail</a:t>
            </a:r>
            <a:endParaRPr sz="2000" b="0" i="0" u="none" strike="noStrike" cap="none">
              <a:solidFill>
                <a:schemeClr val="dk1"/>
              </a:solidFill>
              <a:latin typeface="Arial"/>
              <a:ea typeface="Arial"/>
              <a:cs typeface="Arial"/>
              <a:sym typeface="Arial"/>
            </a:endParaRPr>
          </a:p>
          <a:p>
            <a:pPr marL="627063" marR="0" lvl="0" indent="-355599" algn="l" rtl="0">
              <a:lnSpc>
                <a:spcPct val="100000"/>
              </a:lnSpc>
              <a:spcBef>
                <a:spcPts val="0"/>
              </a:spcBef>
              <a:spcAft>
                <a:spcPts val="0"/>
              </a:spcAft>
              <a:buClr>
                <a:schemeClr val="dk1"/>
              </a:buClr>
              <a:buSzPts val="2000"/>
              <a:buFont typeface="Avenir"/>
              <a:buChar char="o"/>
            </a:pPr>
            <a:r>
              <a:rPr lang="en-US" sz="2000" b="0" i="0" u="none" strike="noStrike" cap="none">
                <a:solidFill>
                  <a:schemeClr val="dk1"/>
                </a:solidFill>
                <a:latin typeface="Arial"/>
                <a:ea typeface="Arial"/>
                <a:cs typeface="Arial"/>
                <a:sym typeface="Arial"/>
              </a:rPr>
              <a:t>Conventions d'apprentissage</a:t>
            </a:r>
            <a:endParaRPr sz="2000" b="0" i="0" u="none" strike="noStrike" cap="none">
              <a:solidFill>
                <a:schemeClr val="dk1"/>
              </a:solidFill>
              <a:latin typeface="Arial"/>
              <a:ea typeface="Arial"/>
              <a:cs typeface="Arial"/>
              <a:sym typeface="Arial"/>
            </a:endParaRPr>
          </a:p>
        </p:txBody>
      </p:sp>
      <p:sp>
        <p:nvSpPr>
          <p:cNvPr id="295" name="Google Shape;295;g2d06f2e0a19_0_230"/>
          <p:cNvSpPr txBox="1"/>
          <p:nvPr/>
        </p:nvSpPr>
        <p:spPr>
          <a:xfrm>
            <a:off x="0" y="1201350"/>
            <a:ext cx="10325100" cy="1509000"/>
          </a:xfrm>
          <a:prstGeom prst="rect">
            <a:avLst/>
          </a:prstGeom>
          <a:noFill/>
          <a:ln>
            <a:noFill/>
          </a:ln>
        </p:spPr>
        <p:txBody>
          <a:bodyPr spcFirstLastPara="1" wrap="square" lIns="91425" tIns="45700" rIns="91425" bIns="45700" anchor="t" anchorCtr="0">
            <a:noAutofit/>
          </a:bodyPr>
          <a:lstStyle/>
          <a:p>
            <a:pPr marL="342900" marR="0" lvl="0" indent="0" algn="l" rtl="0">
              <a:lnSpc>
                <a:spcPct val="100000"/>
              </a:lnSpc>
              <a:spcBef>
                <a:spcPts val="0"/>
              </a:spcBef>
              <a:spcAft>
                <a:spcPts val="0"/>
              </a:spcAft>
              <a:buClr>
                <a:schemeClr val="dk1"/>
              </a:buClr>
              <a:buSzPts val="1100"/>
              <a:buFont typeface="Arial"/>
              <a:buNone/>
            </a:pPr>
            <a:r>
              <a:rPr lang="en-US" sz="2000" b="1" i="0" u="none" strike="noStrike" cap="none">
                <a:solidFill>
                  <a:schemeClr val="dk1"/>
                </a:solidFill>
                <a:latin typeface="Arial"/>
                <a:ea typeface="Arial"/>
                <a:cs typeface="Arial"/>
                <a:sym typeface="Arial"/>
              </a:rPr>
              <a:t>Selon la C138 de l'OIT, les </a:t>
            </a:r>
            <a:r>
              <a:rPr lang="en-US" sz="2000" b="1">
                <a:solidFill>
                  <a:schemeClr val="dk1"/>
                </a:solidFill>
              </a:rPr>
              <a:t>travaux</a:t>
            </a:r>
            <a:r>
              <a:rPr lang="en-US" sz="2000" b="1" i="0" u="none" strike="noStrike" cap="none">
                <a:solidFill>
                  <a:schemeClr val="dk1"/>
                </a:solidFill>
                <a:latin typeface="Arial"/>
                <a:ea typeface="Arial"/>
                <a:cs typeface="Arial"/>
                <a:sym typeface="Arial"/>
              </a:rPr>
              <a:t> légers </a:t>
            </a:r>
            <a:r>
              <a:rPr lang="en-US" sz="2000" b="1">
                <a:solidFill>
                  <a:schemeClr val="dk1"/>
                </a:solidFill>
              </a:rPr>
              <a:t>sont</a:t>
            </a:r>
            <a:r>
              <a:rPr lang="en-US" sz="2000" b="1" i="0" u="none" strike="noStrike" cap="none">
                <a:solidFill>
                  <a:schemeClr val="dk1"/>
                </a:solidFill>
                <a:latin typeface="Arial"/>
                <a:ea typeface="Arial"/>
                <a:cs typeface="Arial"/>
                <a:sym typeface="Arial"/>
              </a:rPr>
              <a:t> des travaux qui</a:t>
            </a:r>
            <a:r>
              <a:rPr lang="en-US" sz="2000" b="1">
                <a:solidFill>
                  <a:schemeClr val="dk1"/>
                </a:solidFill>
              </a:rPr>
              <a:t>..</a:t>
            </a:r>
            <a:r>
              <a:rPr lang="en-US" sz="2000" b="1" i="0" u="none" strike="noStrike" cap="none">
                <a:solidFill>
                  <a:schemeClr val="dk1"/>
                </a:solidFill>
                <a:latin typeface="Arial"/>
                <a:ea typeface="Arial"/>
                <a:cs typeface="Arial"/>
                <a:sym typeface="Arial"/>
              </a:rPr>
              <a:t> </a:t>
            </a:r>
            <a:endParaRPr sz="2000" b="1" i="0" u="none" strike="noStrike" cap="none">
              <a:solidFill>
                <a:schemeClr val="dk1"/>
              </a:solidFill>
              <a:latin typeface="Arial"/>
              <a:ea typeface="Arial"/>
              <a:cs typeface="Arial"/>
              <a:sym typeface="Arial"/>
            </a:endParaRPr>
          </a:p>
          <a:p>
            <a:pPr marL="742950" marR="0" lvl="0" indent="0" algn="l" rtl="0">
              <a:lnSpc>
                <a:spcPct val="100000"/>
              </a:lnSpc>
              <a:spcBef>
                <a:spcPts val="0"/>
              </a:spcBef>
              <a:spcAft>
                <a:spcPts val="0"/>
              </a:spcAft>
              <a:buClr>
                <a:schemeClr val="dk1"/>
              </a:buClr>
              <a:buSzPts val="1100"/>
              <a:buFont typeface="Arial"/>
              <a:buNone/>
            </a:pPr>
            <a:r>
              <a:rPr lang="en-US" sz="2000" b="0" i="0" u="none" strike="noStrike" cap="none">
                <a:solidFill>
                  <a:schemeClr val="dk1"/>
                </a:solidFill>
                <a:latin typeface="Arial"/>
                <a:ea typeface="Arial"/>
                <a:cs typeface="Arial"/>
                <a:sym typeface="Arial"/>
              </a:rPr>
              <a:t>(a) </a:t>
            </a:r>
            <a:r>
              <a:rPr lang="en-US" sz="2000" b="1">
                <a:solidFill>
                  <a:schemeClr val="dk1"/>
                </a:solidFill>
              </a:rPr>
              <a:t>ne sont</a:t>
            </a:r>
            <a:r>
              <a:rPr lang="en-US" sz="2000" b="1" i="0" u="none" strike="noStrike" cap="none">
                <a:solidFill>
                  <a:schemeClr val="dk1"/>
                </a:solidFill>
                <a:latin typeface="Arial"/>
                <a:ea typeface="Arial"/>
                <a:cs typeface="Arial"/>
                <a:sym typeface="Arial"/>
              </a:rPr>
              <a:t> pas </a:t>
            </a:r>
            <a:r>
              <a:rPr lang="en-US" sz="2000" b="0" i="0" u="none" strike="noStrike" cap="none">
                <a:solidFill>
                  <a:schemeClr val="dk1"/>
                </a:solidFill>
                <a:latin typeface="Arial"/>
                <a:ea typeface="Arial"/>
                <a:cs typeface="Arial"/>
                <a:sym typeface="Arial"/>
              </a:rPr>
              <a:t>susceptible de nuire à la santé et au développement de l'enfant</a:t>
            </a:r>
            <a:endParaRPr sz="2000" b="0" i="0" u="none" strike="noStrike" cap="none">
              <a:solidFill>
                <a:schemeClr val="dk1"/>
              </a:solidFill>
              <a:latin typeface="Arial"/>
              <a:ea typeface="Arial"/>
              <a:cs typeface="Arial"/>
              <a:sym typeface="Arial"/>
            </a:endParaRPr>
          </a:p>
          <a:p>
            <a:pPr marL="742950" marR="0" lvl="0" indent="0" algn="l" rtl="0">
              <a:lnSpc>
                <a:spcPct val="100000"/>
              </a:lnSpc>
              <a:spcBef>
                <a:spcPts val="0"/>
              </a:spcBef>
              <a:spcAft>
                <a:spcPts val="0"/>
              </a:spcAft>
              <a:buClr>
                <a:schemeClr val="dk1"/>
              </a:buClr>
              <a:buSzPts val="1100"/>
              <a:buFont typeface="Arial"/>
              <a:buNone/>
            </a:pPr>
            <a:r>
              <a:rPr lang="en-US" sz="2000" b="0" i="0" u="none" strike="noStrike" cap="none">
                <a:solidFill>
                  <a:schemeClr val="dk1"/>
                </a:solidFill>
                <a:latin typeface="Arial"/>
                <a:ea typeface="Arial"/>
                <a:cs typeface="Arial"/>
                <a:sym typeface="Arial"/>
              </a:rPr>
              <a:t>(b) </a:t>
            </a:r>
            <a:r>
              <a:rPr lang="en-US" sz="2000" b="1" i="0" u="none" strike="noStrike" cap="none">
                <a:solidFill>
                  <a:schemeClr val="dk1"/>
                </a:solidFill>
                <a:latin typeface="Arial"/>
                <a:ea typeface="Arial"/>
                <a:cs typeface="Arial"/>
                <a:sym typeface="Arial"/>
              </a:rPr>
              <a:t>ne </a:t>
            </a:r>
            <a:r>
              <a:rPr lang="en-US" sz="2000" b="0" i="0" u="none" strike="noStrike" cap="none">
                <a:solidFill>
                  <a:schemeClr val="dk1"/>
                </a:solidFill>
                <a:latin typeface="Arial"/>
                <a:ea typeface="Arial"/>
                <a:cs typeface="Arial"/>
                <a:sym typeface="Arial"/>
              </a:rPr>
              <a:t>porte</a:t>
            </a:r>
            <a:r>
              <a:rPr lang="en-US" sz="2000">
                <a:solidFill>
                  <a:schemeClr val="dk1"/>
                </a:solidFill>
              </a:rPr>
              <a:t>nt </a:t>
            </a:r>
            <a:r>
              <a:rPr lang="en-US" sz="2000" b="1">
                <a:solidFill>
                  <a:schemeClr val="dk1"/>
                </a:solidFill>
              </a:rPr>
              <a:t>pas</a:t>
            </a:r>
            <a:r>
              <a:rPr lang="en-US" sz="2000" b="0" i="0" u="none" strike="noStrike" cap="none">
                <a:solidFill>
                  <a:schemeClr val="dk1"/>
                </a:solidFill>
                <a:latin typeface="Arial"/>
                <a:ea typeface="Arial"/>
                <a:cs typeface="Arial"/>
                <a:sym typeface="Arial"/>
              </a:rPr>
              <a:t> préjudice à </a:t>
            </a:r>
            <a:r>
              <a:rPr lang="en-US" sz="2000">
                <a:solidFill>
                  <a:schemeClr val="dk1"/>
                </a:solidFill>
              </a:rPr>
              <a:t>la fréquentation</a:t>
            </a:r>
            <a:r>
              <a:rPr lang="en-US" sz="2000" b="0" i="0" u="none" strike="noStrike" cap="none">
                <a:solidFill>
                  <a:schemeClr val="dk1"/>
                </a:solidFill>
                <a:latin typeface="Arial"/>
                <a:ea typeface="Arial"/>
                <a:cs typeface="Arial"/>
                <a:sym typeface="Arial"/>
              </a:rPr>
              <a:t> scolaire et à la participation à la formation professionnelle ou à "la capacité de bénéficier de l'instruction reçue"</a:t>
            </a:r>
            <a:endParaRPr sz="2000" b="1" i="0" u="none" strike="noStrike" cap="none">
              <a:solidFill>
                <a:srgbClr val="094B66"/>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AFBD2284-517A-D63B-8708-C791CE6010C2}"/>
              </a:ext>
            </a:extLst>
          </p:cNvPr>
          <p:cNvSpPr>
            <a:spLocks noGrp="1"/>
          </p:cNvSpPr>
          <p:nvPr>
            <p:ph type="ftr" idx="11"/>
          </p:nvPr>
        </p:nvSpPr>
        <p:spPr/>
        <p:txBody>
          <a:bodyPr/>
          <a:lstStyle/>
          <a:p>
            <a:r>
              <a:rPr lang="en-US"/>
              <a:t>8.2.FSC-CLR-Training_Main-Course_Module-2_V1-0_ FR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5"/>
                                        </p:tgtEl>
                                        <p:attrNameLst>
                                          <p:attrName>style.visibility</p:attrName>
                                        </p:attrNameLst>
                                      </p:cBhvr>
                                      <p:to>
                                        <p:strVal val="visible"/>
                                      </p:to>
                                    </p:set>
                                    <p:animEffect transition="in" filter="fade">
                                      <p:cBhvr>
                                        <p:cTn id="7" dur="1000"/>
                                        <p:tgtEl>
                                          <p:spTgt spid="29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94"/>
                                        </p:tgtEl>
                                        <p:attrNameLst>
                                          <p:attrName>style.visibility</p:attrName>
                                        </p:attrNameLst>
                                      </p:cBhvr>
                                      <p:to>
                                        <p:strVal val="visible"/>
                                      </p:to>
                                    </p:set>
                                    <p:animEffect transition="in" filter="fade">
                                      <p:cBhvr>
                                        <p:cTn id="12" dur="1000"/>
                                        <p:tgtEl>
                                          <p:spTgt spid="294"/>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2" name="Google Shape;302;p5"/>
          <p:cNvSpPr txBox="1"/>
          <p:nvPr/>
        </p:nvSpPr>
        <p:spPr>
          <a:xfrm>
            <a:off x="479695" y="462328"/>
            <a:ext cx="10466609" cy="931166"/>
          </a:xfrm>
          <a:prstGeom prst="rect">
            <a:avLst/>
          </a:prstGeom>
          <a:no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None/>
            </a:pPr>
            <a:r>
              <a:rPr lang="en-US" sz="2800" b="1" i="0" u="none" strike="noStrike" cap="none">
                <a:solidFill>
                  <a:schemeClr val="dk1"/>
                </a:solidFill>
                <a:latin typeface="Avenir"/>
                <a:ea typeface="Avenir"/>
                <a:cs typeface="Avenir"/>
                <a:sym typeface="Avenir"/>
              </a:rPr>
              <a:t>Jeunes travailleurs - Qu'est-ce qu'un travail léger ?</a:t>
            </a:r>
            <a:br>
              <a:rPr lang="en-US" sz="2800" b="1" i="0" u="none" strike="noStrike" cap="none">
                <a:solidFill>
                  <a:schemeClr val="dk1"/>
                </a:solidFill>
                <a:latin typeface="Avenir"/>
                <a:ea typeface="Avenir"/>
                <a:cs typeface="Avenir"/>
                <a:sym typeface="Avenir"/>
              </a:rPr>
            </a:br>
            <a:r>
              <a:rPr lang="en-US" sz="2800" b="1" i="0" u="none" strike="noStrike" cap="none">
                <a:solidFill>
                  <a:schemeClr val="dk1"/>
                </a:solidFill>
                <a:latin typeface="Avenir"/>
                <a:ea typeface="Avenir"/>
                <a:cs typeface="Avenir"/>
                <a:sym typeface="Avenir"/>
              </a:rPr>
              <a:t>Définition du FSC </a:t>
            </a:r>
            <a:endParaRPr sz="2800" b="1" i="0" u="none" strike="noStrike" cap="none">
              <a:solidFill>
                <a:schemeClr val="dk1"/>
              </a:solidFill>
              <a:latin typeface="Avenir"/>
              <a:ea typeface="Avenir"/>
              <a:cs typeface="Avenir"/>
              <a:sym typeface="Avenir"/>
            </a:endParaRPr>
          </a:p>
        </p:txBody>
      </p:sp>
      <p:sp>
        <p:nvSpPr>
          <p:cNvPr id="303" name="Google Shape;303;p5"/>
          <p:cNvSpPr txBox="1"/>
          <p:nvPr/>
        </p:nvSpPr>
        <p:spPr>
          <a:xfrm>
            <a:off x="483075" y="1920826"/>
            <a:ext cx="7847100" cy="3786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1" i="0" u="none" strike="noStrike" cap="none">
                <a:solidFill>
                  <a:srgbClr val="333333"/>
                </a:solidFill>
                <a:latin typeface="Arial"/>
                <a:ea typeface="Arial"/>
                <a:cs typeface="Arial"/>
                <a:sym typeface="Arial"/>
              </a:rPr>
              <a:t>Travaux légers : </a:t>
            </a:r>
            <a:endParaRPr/>
          </a:p>
          <a:p>
            <a:pPr marL="0" marR="0" lvl="0" indent="0" algn="l" rtl="0">
              <a:lnSpc>
                <a:spcPct val="100000"/>
              </a:lnSpc>
              <a:spcBef>
                <a:spcPts val="0"/>
              </a:spcBef>
              <a:spcAft>
                <a:spcPts val="0"/>
              </a:spcAft>
              <a:buNone/>
            </a:pPr>
            <a:r>
              <a:rPr lang="en-US" sz="2400" b="0" i="1" u="none" strike="noStrike" cap="none">
                <a:solidFill>
                  <a:srgbClr val="333333"/>
                </a:solidFill>
                <a:latin typeface="Arial"/>
                <a:ea typeface="Arial"/>
                <a:cs typeface="Arial"/>
                <a:sym typeface="Arial"/>
              </a:rPr>
              <a:t>La législation nationale peut autoriser l'emploi ou le travail des personnes âgées de 13 à 15 ans à des travaux légers qui - a) ne sont pas susceptibles de nuire à leur santé ou à leur développement ; et b) ne sont pas de nature à compromettre leur </a:t>
            </a:r>
            <a:r>
              <a:rPr lang="en-US" sz="2400" i="1">
                <a:solidFill>
                  <a:srgbClr val="333333"/>
                </a:solidFill>
              </a:rPr>
              <a:t>fréquentation</a:t>
            </a:r>
            <a:r>
              <a:rPr lang="en-US" sz="2400" b="0" i="1" u="none" strike="noStrike" cap="none">
                <a:solidFill>
                  <a:srgbClr val="333333"/>
                </a:solidFill>
                <a:latin typeface="Arial"/>
                <a:ea typeface="Arial"/>
                <a:cs typeface="Arial"/>
                <a:sym typeface="Arial"/>
              </a:rPr>
              <a:t> scolaire, leur participation à des programmes d'orientation ou de formation professionnelle approuvés par l'autorité compétente ou leur capacité à tirer profit de l'instruction reçue (Convention 138 de l'OIT, article 7).</a:t>
            </a:r>
            <a:endParaRPr sz="1400" b="0" i="1" u="none" strike="noStrike" cap="none">
              <a:solidFill>
                <a:srgbClr val="000000"/>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E03B7CDB-E3EA-083E-9252-68537D17A270}"/>
              </a:ext>
            </a:extLst>
          </p:cNvPr>
          <p:cNvSpPr>
            <a:spLocks noGrp="1"/>
          </p:cNvSpPr>
          <p:nvPr>
            <p:ph type="ftr" idx="11"/>
          </p:nvPr>
        </p:nvSpPr>
        <p:spPr/>
        <p:txBody>
          <a:bodyPr/>
          <a:lstStyle/>
          <a:p>
            <a:r>
              <a:rPr lang="en-US"/>
              <a:t>8.2.FSC-CLR-Training_Main-Course_Module-2_V1-0_ FR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g2d269b3218f_0_0"/>
          <p:cNvSpPr txBox="1"/>
          <p:nvPr/>
        </p:nvSpPr>
        <p:spPr>
          <a:xfrm>
            <a:off x="441257" y="1465217"/>
            <a:ext cx="6968522" cy="5395205"/>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US" sz="2400" b="0" i="0" u="none" strike="noStrike" cap="none">
                <a:solidFill>
                  <a:schemeClr val="dk1"/>
                </a:solidFill>
                <a:latin typeface="Arial"/>
                <a:ea typeface="Arial"/>
                <a:cs typeface="Arial"/>
                <a:sym typeface="Arial"/>
              </a:rPr>
              <a:t>Wang a 14 ans et n'a pas encore terminé l'enseignement obligatoire (par exemple, l'école secondaire).</a:t>
            </a: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3000"/>
              <a:buFont typeface="Calibri"/>
              <a:buNone/>
            </a:pP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chemeClr val="dk1"/>
                </a:solidFill>
                <a:latin typeface="Arial"/>
                <a:ea typeface="Arial"/>
                <a:cs typeface="Arial"/>
                <a:sym typeface="Arial"/>
              </a:rPr>
              <a:t>Il aidait occasionnellement sa mère dans l'entreprise familiale, mais depuis que celle-ci est tombée malade, il a commencé à travailler tous les jours, parfois du matin jusqu'à tard le soir.</a:t>
            </a: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3000"/>
              <a:buFont typeface="Calibri"/>
              <a:buNone/>
            </a:pP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3000"/>
              <a:buFont typeface="Avenir"/>
              <a:buNone/>
            </a:pPr>
            <a:r>
              <a:rPr lang="en-US" sz="2400" b="0" i="0" u="none" strike="noStrike" cap="none">
                <a:solidFill>
                  <a:schemeClr val="dk1"/>
                </a:solidFill>
                <a:latin typeface="Arial"/>
                <a:ea typeface="Arial"/>
                <a:cs typeface="Arial"/>
                <a:sym typeface="Arial"/>
              </a:rPr>
              <a:t>Actuellement, Wang manque des cours et il n'est pas sûr de pouvoir aller à l'école régulièrement.</a:t>
            </a: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4000"/>
              <a:buFont typeface="Arial"/>
              <a:buNone/>
            </a:pPr>
            <a:endParaRPr sz="2400" b="0" i="0" u="none" strike="noStrike" cap="none">
              <a:solidFill>
                <a:schemeClr val="dk1"/>
              </a:solidFill>
              <a:latin typeface="Arial"/>
              <a:ea typeface="Arial"/>
              <a:cs typeface="Arial"/>
              <a:sym typeface="Arial"/>
            </a:endParaRPr>
          </a:p>
        </p:txBody>
      </p:sp>
      <p:sp>
        <p:nvSpPr>
          <p:cNvPr id="310" name="Google Shape;310;g2d269b3218f_0_0"/>
          <p:cNvSpPr txBox="1"/>
          <p:nvPr/>
        </p:nvSpPr>
        <p:spPr>
          <a:xfrm>
            <a:off x="382518" y="356374"/>
            <a:ext cx="5866750" cy="832291"/>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None/>
            </a:pPr>
            <a:r>
              <a:rPr lang="en-US" sz="2900" b="1" i="0" u="none" strike="noStrike" cap="none">
                <a:solidFill>
                  <a:schemeClr val="dk1"/>
                </a:solidFill>
                <a:latin typeface="Arial"/>
                <a:ea typeface="Arial"/>
                <a:cs typeface="Arial"/>
                <a:sym typeface="Arial"/>
              </a:rPr>
              <a:t>Scénario - </a:t>
            </a:r>
            <a:r>
              <a:rPr lang="en-US" sz="2900" b="1">
                <a:solidFill>
                  <a:schemeClr val="dk1"/>
                </a:solidFill>
              </a:rPr>
              <a:t>T</a:t>
            </a:r>
            <a:r>
              <a:rPr lang="en-US" sz="2900" b="1" i="0" u="none" strike="noStrike" cap="none">
                <a:solidFill>
                  <a:schemeClr val="dk1"/>
                </a:solidFill>
                <a:latin typeface="Arial"/>
                <a:ea typeface="Arial"/>
                <a:cs typeface="Arial"/>
                <a:sym typeface="Arial"/>
              </a:rPr>
              <a:t>ravail des enfants ? </a:t>
            </a:r>
            <a:endParaRPr/>
          </a:p>
        </p:txBody>
      </p:sp>
      <p:sp>
        <p:nvSpPr>
          <p:cNvPr id="2" name="Footer Placeholder 1">
            <a:extLst>
              <a:ext uri="{FF2B5EF4-FFF2-40B4-BE49-F238E27FC236}">
                <a16:creationId xmlns:a16="http://schemas.microsoft.com/office/drawing/2014/main" id="{DD93EA78-C525-578A-2376-51A5210A7D1A}"/>
              </a:ext>
            </a:extLst>
          </p:cNvPr>
          <p:cNvSpPr>
            <a:spLocks noGrp="1"/>
          </p:cNvSpPr>
          <p:nvPr>
            <p:ph type="ftr" idx="11"/>
          </p:nvPr>
        </p:nvSpPr>
        <p:spPr/>
        <p:txBody>
          <a:bodyPr/>
          <a:lstStyle/>
          <a:p>
            <a:r>
              <a:rPr lang="en-US"/>
              <a:t>8.2.FSC-CLR-Training_Main-Course_Module-2_V1-0_ FR</a:t>
            </a:r>
          </a:p>
        </p:txBody>
      </p:sp>
    </p:spTree>
  </p:cSld>
  <p:clrMapOvr>
    <a:masterClrMapping/>
  </p:clrMapOvr>
  <mc:AlternateContent xmlns:mc="http://schemas.openxmlformats.org/markup-compatibility/2006" xmlns:p14="http://schemas.microsoft.com/office/powerpoint/2010/main">
    <mc:Choice Requires="p14">
      <p:transition spd="med">
        <p14:flip dir="l"/>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med">
        <p:fade/>
      </p:transition>
    </mc:Fallback>
  </mc:AlternateContent>
</p:sld>
</file>

<file path=ppt/theme/theme1.xml><?xml version="1.0" encoding="utf-8"?>
<a:theme xmlns:a="http://schemas.openxmlformats.org/drawingml/2006/main" name="1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5180</Words>
  <Application>Microsoft Office PowerPoint</Application>
  <PresentationFormat>Widescreen</PresentationFormat>
  <Paragraphs>330</Paragraphs>
  <Slides>28</Slides>
  <Notes>28</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28</vt:i4>
      </vt:variant>
    </vt:vector>
  </HeadingPairs>
  <TitlesOfParts>
    <vt:vector size="36" baseType="lpstr">
      <vt:lpstr>Arial</vt:lpstr>
      <vt:lpstr>Arial Black</vt:lpstr>
      <vt:lpstr>Avenir</vt:lpstr>
      <vt:lpstr>Montserrat</vt:lpstr>
      <vt:lpstr>Noto Sans Symbols</vt:lpstr>
      <vt:lpstr>Calibri</vt:lpstr>
      <vt:lpstr>1_Office Theme</vt:lpstr>
      <vt:lpstr>Office Theme</vt:lpstr>
      <vt:lpstr>Formation des auditeurs sur les exigences fondamentales FSC en matière de travail dans la norme CoC (CLR)</vt:lpstr>
      <vt:lpstr>Ce module fournit des conseils sur l'importance des normes internationales en matière de travail, des principes fondamentaux et des droits au travail (FPRW), en se concentrant sur les CLR FSC et en mettant l'accent sur les exigences normatives FSC pertinentes. </vt:lpstr>
      <vt:lpstr>PowerPoint Presentation</vt:lpstr>
      <vt:lpstr>Travail des enfants</vt:lpstr>
      <vt:lpstr>PowerPoint Presentation</vt:lpstr>
      <vt:lpstr>PowerPoint Presentation</vt:lpstr>
      <vt:lpstr>PowerPoint Presentation</vt:lpstr>
      <vt:lpstr>PowerPoint Presentation</vt:lpstr>
      <vt:lpstr>PowerPoint Presentation</vt:lpstr>
      <vt:lpstr>Exercice 1</vt:lpstr>
      <vt:lpstr>Lors d'une évaluation, les dossiers du TC (données salariales et contrats de travail) ne comportaient pas la date de naissance des travailleurs dans au moins trois cas.   Dans l'un des cas, le travailleur a été sélectionné pour un entretien parce qu'il semblait manifestement très jeune et, lors de l'entretien, il a indiqué qu'il avait 18 ans.   D'après sa fiche de paie et le registre des employés, il travaille dans l'entreprise depuis un an et trois mois.   Aucun document n'indique son âge dans les registres, les données ou les dossiers des employés du TC. </vt:lpstr>
      <vt:lpstr>Travail forcé ou obligatoire</vt:lpstr>
      <vt:lpstr>PowerPoint Presentation</vt:lpstr>
      <vt:lpstr>PowerPoint Presentation</vt:lpstr>
      <vt:lpstr>PowerPoint Presentation</vt:lpstr>
      <vt:lpstr>Exercice</vt:lpstr>
      <vt:lpstr>Lors d'un audit, les faits suivants ont été constatés :  Les jours fériés nationaux (par exemple, le jour de la réunification et la fête du travail 2022), s'il y a des commandes urgentes, les travailleurs sont tenus de travailler. S'ils refusent, des sanctions pécuniaires seront déduites de leurs salaires (jusqu'à 30 USD par jour).  En général, les travailleurs sont soumis à des sanctions pécuniaires (20 à 1 000 USD déduits du salaire) lorsqu'ils - partent sans raison (ils doivent demander l'autorisation à deux superviseurs différents ; les critères d'approbation ne sont pas clairs) - arrivent en retard : 20-50 USD ; il faut noter que les travailleurs sont payés sur la base de la production - par pièce) - en cas de défauts sur le produit (jusqu'à 1000 USD)</vt:lpstr>
      <vt:lpstr>Discrimination</vt:lpstr>
      <vt:lpstr>PowerPoint Presentation</vt:lpstr>
      <vt:lpstr>PowerPoint Presentation</vt:lpstr>
      <vt:lpstr>Exercice</vt:lpstr>
      <vt:lpstr>Lors d'un audit à Super Bamboo Inc, il a été confirmé qu'un entrepreneur avait pour politique de ne pas embaucher d'employés âgés de moins de 18 ans. Lors des entretiens avec les RH et la direction, il a été mentionné que cette politique visait à éviter les complications administratives liées à l'embauche de jeunes travailleurs, bien que l'âge minimum d'admission à l'emploi dans le pays soit de 15 ans.   Pourquoi pensez-vous qu'il devrait s'agir d'une NC ?</vt:lpstr>
      <vt:lpstr>Liberté d'association et négociation collective</vt:lpstr>
      <vt:lpstr>PowerPoint Presentation</vt:lpstr>
      <vt:lpstr>PowerPoint Presentation</vt:lpstr>
      <vt:lpstr>Exercice</vt:lpstr>
      <vt:lpstr>Dans le pays où se trouve le TC, les syndicats de travailleurs ne sont pas légalement reconnus ou exigés.   Le TC n'a pas de représentants des travailleurs. En ce qui concerne les négociations collectives, le TC a indiqué qu'il existe des boîtes à idées à des postes fixes.   Cependant, il n'y a pas de détails dans ses procédures sur la manière dont les suggestions de la boîte à idées sont collectées, examinées ou traitées. </vt:lpstr>
      <vt:lpstr>Fin du module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White</cp:lastModifiedBy>
  <cp:revision>1</cp:revision>
  <dcterms:modified xsi:type="dcterms:W3CDTF">2025-06-20T15:03:18Z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Order">
    <vt:lpwstr>1100500.00000000</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