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8"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embeddedFontLst>
    <p:embeddedFont>
      <p:font typeface="Arial Black" panose="020B0A04020102020204" pitchFamily="34" charset="0"/>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2NOv3zv8Dox8IQbofn72Sb+RP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0A9714-520E-4478-A350-A876A078A31F}" v="1" dt="2025-06-20T15:06:09.976"/>
  </p1510:revLst>
</p1510:revInfo>
</file>

<file path=ppt/tableStyles.xml><?xml version="1.0" encoding="utf-8"?>
<a:tblStyleLst xmlns:a="http://schemas.openxmlformats.org/drawingml/2006/main" def="{ACC12463-60E2-456E-8CC0-D769F7EF717D}">
  <a:tblStyle styleId="{ACC12463-60E2-456E-8CC0-D769F7EF717D}"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a:tcStyle>
        <a:tcBdr/>
        <a:fill>
          <a:solidFill>
            <a:srgbClr val="CACACA"/>
          </a:solidFill>
        </a:fill>
      </a:tcStyle>
    </a:band1H>
    <a:band2H>
      <a:tcTxStyle/>
      <a:tcStyle>
        <a:tcBdr/>
      </a:tcStyle>
    </a:band2H>
    <a:band1V>
      <a:tcTxStyle/>
      <a:tcStyle>
        <a:tcBdr/>
        <a:fill>
          <a:solidFill>
            <a:srgbClr val="CACACA"/>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754" autoAdjust="0"/>
  </p:normalViewPr>
  <p:slideViewPr>
    <p:cSldViewPr snapToGrid="0">
      <p:cViewPr varScale="1">
        <p:scale>
          <a:sx n="64" d="100"/>
          <a:sy n="64" d="100"/>
        </p:scale>
        <p:origin x="65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5" Type="http://schemas.openxmlformats.org/officeDocument/2006/relationships/tableStyles" Target="tableStyles.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FB0A9714-520E-4478-A350-A876A078A31F}"/>
    <pc:docChg chg="custSel modSld">
      <pc:chgData name="Emily White" userId="a1817587-c932-4657-96c7-0eb1c9f81ac9" providerId="ADAL" clId="{FB0A9714-520E-4478-A350-A876A078A31F}" dt="2025-06-20T15:09:26.198" v="32" actId="1076"/>
      <pc:docMkLst>
        <pc:docMk/>
      </pc:docMkLst>
      <pc:sldChg chg="delSp mod">
        <pc:chgData name="Emily White" userId="a1817587-c932-4657-96c7-0eb1c9f81ac9" providerId="ADAL" clId="{FB0A9714-520E-4478-A350-A876A078A31F}" dt="2025-06-20T15:06:13.406" v="3" actId="478"/>
        <pc:sldMkLst>
          <pc:docMk/>
          <pc:sldMk cId="0" sldId="256"/>
        </pc:sldMkLst>
        <pc:spChg chg="del">
          <ac:chgData name="Emily White" userId="a1817587-c932-4657-96c7-0eb1c9f81ac9" providerId="ADAL" clId="{FB0A9714-520E-4478-A350-A876A078A31F}" dt="2025-06-20T15:06:13.406" v="3" actId="478"/>
          <ac:spMkLst>
            <pc:docMk/>
            <pc:sldMk cId="0" sldId="256"/>
            <ac:spMk id="2" creationId="{D0252724-4651-1590-ACDB-2A98F841C654}"/>
          </ac:spMkLst>
        </pc:spChg>
      </pc:sldChg>
      <pc:sldChg chg="modSp mod">
        <pc:chgData name="Emily White" userId="a1817587-c932-4657-96c7-0eb1c9f81ac9" providerId="ADAL" clId="{FB0A9714-520E-4478-A350-A876A078A31F}" dt="2025-06-20T15:06:26.302" v="4" actId="1076"/>
        <pc:sldMkLst>
          <pc:docMk/>
          <pc:sldMk cId="0" sldId="259"/>
        </pc:sldMkLst>
        <pc:spChg chg="mod">
          <ac:chgData name="Emily White" userId="a1817587-c932-4657-96c7-0eb1c9f81ac9" providerId="ADAL" clId="{FB0A9714-520E-4478-A350-A876A078A31F}" dt="2025-06-20T15:06:26.302" v="4" actId="1076"/>
          <ac:spMkLst>
            <pc:docMk/>
            <pc:sldMk cId="0" sldId="259"/>
            <ac:spMk id="2" creationId="{0E4103BB-2801-D1DC-6711-881653B6A082}"/>
          </ac:spMkLst>
        </pc:spChg>
      </pc:sldChg>
      <pc:sldChg chg="delSp modSp mod">
        <pc:chgData name="Emily White" userId="a1817587-c932-4657-96c7-0eb1c9f81ac9" providerId="ADAL" clId="{FB0A9714-520E-4478-A350-A876A078A31F}" dt="2025-06-20T15:06:38.835" v="7" actId="404"/>
        <pc:sldMkLst>
          <pc:docMk/>
          <pc:sldMk cId="0" sldId="260"/>
        </pc:sldMkLst>
        <pc:spChg chg="del mod">
          <ac:chgData name="Emily White" userId="a1817587-c932-4657-96c7-0eb1c9f81ac9" providerId="ADAL" clId="{FB0A9714-520E-4478-A350-A876A078A31F}" dt="2025-06-20T15:06:32.956" v="6" actId="478"/>
          <ac:spMkLst>
            <pc:docMk/>
            <pc:sldMk cId="0" sldId="260"/>
            <ac:spMk id="2" creationId="{DA8B52F3-6171-25EB-BCDE-5349374A9D6C}"/>
          </ac:spMkLst>
        </pc:spChg>
        <pc:graphicFrameChg chg="modGraphic">
          <ac:chgData name="Emily White" userId="a1817587-c932-4657-96c7-0eb1c9f81ac9" providerId="ADAL" clId="{FB0A9714-520E-4478-A350-A876A078A31F}" dt="2025-06-20T15:06:38.835" v="7" actId="404"/>
          <ac:graphicFrameMkLst>
            <pc:docMk/>
            <pc:sldMk cId="0" sldId="260"/>
            <ac:graphicFrameMk id="265" creationId="{00000000-0000-0000-0000-000000000000}"/>
          </ac:graphicFrameMkLst>
        </pc:graphicFrameChg>
      </pc:sldChg>
      <pc:sldChg chg="modSp mod">
        <pc:chgData name="Emily White" userId="a1817587-c932-4657-96c7-0eb1c9f81ac9" providerId="ADAL" clId="{FB0A9714-520E-4478-A350-A876A078A31F}" dt="2025-06-20T15:06:46.020" v="8" actId="404"/>
        <pc:sldMkLst>
          <pc:docMk/>
          <pc:sldMk cId="0" sldId="261"/>
        </pc:sldMkLst>
        <pc:graphicFrameChg chg="modGraphic">
          <ac:chgData name="Emily White" userId="a1817587-c932-4657-96c7-0eb1c9f81ac9" providerId="ADAL" clId="{FB0A9714-520E-4478-A350-A876A078A31F}" dt="2025-06-20T15:06:46.020" v="8" actId="404"/>
          <ac:graphicFrameMkLst>
            <pc:docMk/>
            <pc:sldMk cId="0" sldId="261"/>
            <ac:graphicFrameMk id="272" creationId="{00000000-0000-0000-0000-000000000000}"/>
          </ac:graphicFrameMkLst>
        </pc:graphicFrameChg>
      </pc:sldChg>
      <pc:sldChg chg="modSp mod">
        <pc:chgData name="Emily White" userId="a1817587-c932-4657-96c7-0eb1c9f81ac9" providerId="ADAL" clId="{FB0A9714-520E-4478-A350-A876A078A31F}" dt="2025-06-20T15:06:10.053" v="0" actId="27636"/>
        <pc:sldMkLst>
          <pc:docMk/>
          <pc:sldMk cId="0" sldId="262"/>
        </pc:sldMkLst>
        <pc:spChg chg="mod">
          <ac:chgData name="Emily White" userId="a1817587-c932-4657-96c7-0eb1c9f81ac9" providerId="ADAL" clId="{FB0A9714-520E-4478-A350-A876A078A31F}" dt="2025-06-20T15:06:10.053" v="0" actId="27636"/>
          <ac:spMkLst>
            <pc:docMk/>
            <pc:sldMk cId="0" sldId="262"/>
            <ac:spMk id="281" creationId="{00000000-0000-0000-0000-000000000000}"/>
          </ac:spMkLst>
        </pc:spChg>
      </pc:sldChg>
      <pc:sldChg chg="modSp mod">
        <pc:chgData name="Emily White" userId="a1817587-c932-4657-96c7-0eb1c9f81ac9" providerId="ADAL" clId="{FB0A9714-520E-4478-A350-A876A078A31F}" dt="2025-06-20T15:07:07.406" v="11" actId="1076"/>
        <pc:sldMkLst>
          <pc:docMk/>
          <pc:sldMk cId="0" sldId="263"/>
        </pc:sldMkLst>
        <pc:graphicFrameChg chg="mod modGraphic">
          <ac:chgData name="Emily White" userId="a1817587-c932-4657-96c7-0eb1c9f81ac9" providerId="ADAL" clId="{FB0A9714-520E-4478-A350-A876A078A31F}" dt="2025-06-20T15:07:03.759" v="10" actId="1076"/>
          <ac:graphicFrameMkLst>
            <pc:docMk/>
            <pc:sldMk cId="0" sldId="263"/>
            <ac:graphicFrameMk id="288" creationId="{00000000-0000-0000-0000-000000000000}"/>
          </ac:graphicFrameMkLst>
        </pc:graphicFrameChg>
        <pc:graphicFrameChg chg="mod">
          <ac:chgData name="Emily White" userId="a1817587-c932-4657-96c7-0eb1c9f81ac9" providerId="ADAL" clId="{FB0A9714-520E-4478-A350-A876A078A31F}" dt="2025-06-20T15:07:07.406" v="11" actId="1076"/>
          <ac:graphicFrameMkLst>
            <pc:docMk/>
            <pc:sldMk cId="0" sldId="263"/>
            <ac:graphicFrameMk id="290" creationId="{00000000-0000-0000-0000-000000000000}"/>
          </ac:graphicFrameMkLst>
        </pc:graphicFrameChg>
      </pc:sldChg>
      <pc:sldChg chg="modSp mod">
        <pc:chgData name="Emily White" userId="a1817587-c932-4657-96c7-0eb1c9f81ac9" providerId="ADAL" clId="{FB0A9714-520E-4478-A350-A876A078A31F}" dt="2025-06-20T15:07:46.720" v="16" actId="1076"/>
        <pc:sldMkLst>
          <pc:docMk/>
          <pc:sldMk cId="0" sldId="266"/>
        </pc:sldMkLst>
        <pc:graphicFrameChg chg="mod modGraphic">
          <ac:chgData name="Emily White" userId="a1817587-c932-4657-96c7-0eb1c9f81ac9" providerId="ADAL" clId="{FB0A9714-520E-4478-A350-A876A078A31F}" dt="2025-06-20T15:07:44.352" v="15" actId="1076"/>
          <ac:graphicFrameMkLst>
            <pc:docMk/>
            <pc:sldMk cId="0" sldId="266"/>
            <ac:graphicFrameMk id="313" creationId="{00000000-0000-0000-0000-000000000000}"/>
          </ac:graphicFrameMkLst>
        </pc:graphicFrameChg>
        <pc:graphicFrameChg chg="mod">
          <ac:chgData name="Emily White" userId="a1817587-c932-4657-96c7-0eb1c9f81ac9" providerId="ADAL" clId="{FB0A9714-520E-4478-A350-A876A078A31F}" dt="2025-06-20T15:07:46.720" v="16" actId="1076"/>
          <ac:graphicFrameMkLst>
            <pc:docMk/>
            <pc:sldMk cId="0" sldId="266"/>
            <ac:graphicFrameMk id="315" creationId="{00000000-0000-0000-0000-000000000000}"/>
          </ac:graphicFrameMkLst>
        </pc:graphicFrameChg>
      </pc:sldChg>
      <pc:sldChg chg="modSp mod">
        <pc:chgData name="Emily White" userId="a1817587-c932-4657-96c7-0eb1c9f81ac9" providerId="ADAL" clId="{FB0A9714-520E-4478-A350-A876A078A31F}" dt="2025-06-20T15:07:56.271" v="17" actId="1076"/>
        <pc:sldMkLst>
          <pc:docMk/>
          <pc:sldMk cId="0" sldId="267"/>
        </pc:sldMkLst>
        <pc:spChg chg="mod">
          <ac:chgData name="Emily White" userId="a1817587-c932-4657-96c7-0eb1c9f81ac9" providerId="ADAL" clId="{FB0A9714-520E-4478-A350-A876A078A31F}" dt="2025-06-20T15:07:56.271" v="17" actId="1076"/>
          <ac:spMkLst>
            <pc:docMk/>
            <pc:sldMk cId="0" sldId="267"/>
            <ac:spMk id="2" creationId="{5F27FA38-97AA-0799-D317-99EF49C78D40}"/>
          </ac:spMkLst>
        </pc:spChg>
      </pc:sldChg>
      <pc:sldChg chg="delSp modSp mod">
        <pc:chgData name="Emily White" userId="a1817587-c932-4657-96c7-0eb1c9f81ac9" providerId="ADAL" clId="{FB0A9714-520E-4478-A350-A876A078A31F}" dt="2025-06-20T15:08:05.809" v="19" actId="404"/>
        <pc:sldMkLst>
          <pc:docMk/>
          <pc:sldMk cId="0" sldId="269"/>
        </pc:sldMkLst>
        <pc:spChg chg="del">
          <ac:chgData name="Emily White" userId="a1817587-c932-4657-96c7-0eb1c9f81ac9" providerId="ADAL" clId="{FB0A9714-520E-4478-A350-A876A078A31F}" dt="2025-06-20T15:08:01.665" v="18" actId="478"/>
          <ac:spMkLst>
            <pc:docMk/>
            <pc:sldMk cId="0" sldId="269"/>
            <ac:spMk id="2" creationId="{5F543C29-6B1F-9E73-9897-47C0A1741EEC}"/>
          </ac:spMkLst>
        </pc:spChg>
        <pc:graphicFrameChg chg="modGraphic">
          <ac:chgData name="Emily White" userId="a1817587-c932-4657-96c7-0eb1c9f81ac9" providerId="ADAL" clId="{FB0A9714-520E-4478-A350-A876A078A31F}" dt="2025-06-20T15:08:05.809" v="19" actId="404"/>
          <ac:graphicFrameMkLst>
            <pc:docMk/>
            <pc:sldMk cId="0" sldId="269"/>
            <ac:graphicFrameMk id="339" creationId="{00000000-0000-0000-0000-000000000000}"/>
          </ac:graphicFrameMkLst>
        </pc:graphicFrameChg>
      </pc:sldChg>
      <pc:sldChg chg="modSp mod">
        <pc:chgData name="Emily White" userId="a1817587-c932-4657-96c7-0eb1c9f81ac9" providerId="ADAL" clId="{FB0A9714-520E-4478-A350-A876A078A31F}" dt="2025-06-20T15:08:24.976" v="20" actId="1076"/>
        <pc:sldMkLst>
          <pc:docMk/>
          <pc:sldMk cId="0" sldId="272"/>
        </pc:sldMkLst>
        <pc:spChg chg="mod">
          <ac:chgData name="Emily White" userId="a1817587-c932-4657-96c7-0eb1c9f81ac9" providerId="ADAL" clId="{FB0A9714-520E-4478-A350-A876A078A31F}" dt="2025-06-20T15:08:24.976" v="20" actId="1076"/>
          <ac:spMkLst>
            <pc:docMk/>
            <pc:sldMk cId="0" sldId="272"/>
            <ac:spMk id="2" creationId="{011559EE-D62E-CA7C-6071-D05C188033F2}"/>
          </ac:spMkLst>
        </pc:spChg>
        <pc:spChg chg="mod">
          <ac:chgData name="Emily White" userId="a1817587-c932-4657-96c7-0eb1c9f81ac9" providerId="ADAL" clId="{FB0A9714-520E-4478-A350-A876A078A31F}" dt="2025-06-20T15:06:10.063" v="1" actId="27636"/>
          <ac:spMkLst>
            <pc:docMk/>
            <pc:sldMk cId="0" sldId="272"/>
            <ac:spMk id="365" creationId="{00000000-0000-0000-0000-000000000000}"/>
          </ac:spMkLst>
        </pc:spChg>
      </pc:sldChg>
      <pc:sldChg chg="modSp mod">
        <pc:chgData name="Emily White" userId="a1817587-c932-4657-96c7-0eb1c9f81ac9" providerId="ADAL" clId="{FB0A9714-520E-4478-A350-A876A078A31F}" dt="2025-06-20T15:09:26.198" v="32" actId="1076"/>
        <pc:sldMkLst>
          <pc:docMk/>
          <pc:sldMk cId="0" sldId="275"/>
        </pc:sldMkLst>
        <pc:spChg chg="mod">
          <ac:chgData name="Emily White" userId="a1817587-c932-4657-96c7-0eb1c9f81ac9" providerId="ADAL" clId="{FB0A9714-520E-4478-A350-A876A078A31F}" dt="2025-06-20T15:08:37.191" v="21" actId="1076"/>
          <ac:spMkLst>
            <pc:docMk/>
            <pc:sldMk cId="0" sldId="275"/>
            <ac:spMk id="2" creationId="{85BC6B9C-FA73-B6DC-74F9-F64CC7FC4195}"/>
          </ac:spMkLst>
        </pc:spChg>
        <pc:spChg chg="mod">
          <ac:chgData name="Emily White" userId="a1817587-c932-4657-96c7-0eb1c9f81ac9" providerId="ADAL" clId="{FB0A9714-520E-4478-A350-A876A078A31F}" dt="2025-06-20T15:09:20.032" v="30" actId="1076"/>
          <ac:spMkLst>
            <pc:docMk/>
            <pc:sldMk cId="0" sldId="275"/>
            <ac:spMk id="391" creationId="{00000000-0000-0000-0000-000000000000}"/>
          </ac:spMkLst>
        </pc:spChg>
        <pc:graphicFrameChg chg="mod modGraphic">
          <ac:chgData name="Emily White" userId="a1817587-c932-4657-96c7-0eb1c9f81ac9" providerId="ADAL" clId="{FB0A9714-520E-4478-A350-A876A078A31F}" dt="2025-06-20T15:09:22.550" v="31" actId="1076"/>
          <ac:graphicFrameMkLst>
            <pc:docMk/>
            <pc:sldMk cId="0" sldId="275"/>
            <ac:graphicFrameMk id="390" creationId="{00000000-0000-0000-0000-000000000000}"/>
          </ac:graphicFrameMkLst>
        </pc:graphicFrameChg>
        <pc:graphicFrameChg chg="mod">
          <ac:chgData name="Emily White" userId="a1817587-c932-4657-96c7-0eb1c9f81ac9" providerId="ADAL" clId="{FB0A9714-520E-4478-A350-A876A078A31F}" dt="2025-06-20T15:09:26.198" v="32" actId="1076"/>
          <ac:graphicFrameMkLst>
            <pc:docMk/>
            <pc:sldMk cId="0" sldId="275"/>
            <ac:graphicFrameMk id="392" creationId="{00000000-0000-0000-0000-000000000000}"/>
          </ac:graphicFrameMkLst>
        </pc:graphicFrameChg>
      </pc:sldChg>
      <pc:sldChg chg="modSp mod">
        <pc:chgData name="Emily White" userId="a1817587-c932-4657-96c7-0eb1c9f81ac9" providerId="ADAL" clId="{FB0A9714-520E-4478-A350-A876A078A31F}" dt="2025-06-20T15:06:10.069" v="2" actId="27636"/>
        <pc:sldMkLst>
          <pc:docMk/>
          <pc:sldMk cId="0" sldId="277"/>
        </pc:sldMkLst>
        <pc:spChg chg="mod">
          <ac:chgData name="Emily White" userId="a1817587-c932-4657-96c7-0eb1c9f81ac9" providerId="ADAL" clId="{FB0A9714-520E-4478-A350-A876A078A31F}" dt="2025-06-20T15:06:10.069" v="2" actId="27636"/>
          <ac:spMkLst>
            <pc:docMk/>
            <pc:sldMk cId="0" sldId="277"/>
            <ac:spMk id="40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sa-intl.org/sa8000-search/"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Peut-il y avoir une NC ? Oui</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Quelle exigence n'est pas satisfaite ? La politique n'englobe pas correctement les exigences.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D'autres vérifications sont-elles suggérées ? Oui, les réponses des entretiens ne suffisent pas à confirmer. Il est recommandé de vérifier le type de travail, les exigences légales et la présence d'une personne de moins de 18 ans dans l'entreprise.</a:t>
            </a:r>
            <a:endParaRPr sz="1100">
              <a:latin typeface="Arial"/>
              <a:ea typeface="Arial"/>
              <a:cs typeface="Arial"/>
              <a:sym typeface="Arial"/>
            </a:endParaRPr>
          </a:p>
          <a:p>
            <a:pPr marL="0" lvl="0" indent="0" algn="l" rtl="0">
              <a:spcBef>
                <a:spcPts val="800"/>
              </a:spcBef>
              <a:spcAft>
                <a:spcPts val="0"/>
              </a:spcAft>
              <a:buNone/>
            </a:pPr>
            <a:endParaRPr/>
          </a:p>
        </p:txBody>
      </p:sp>
      <p:sp>
        <p:nvSpPr>
          <p:cNvPr id="303" name="Google Shape;30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L'idéal serait de s'adresser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Déclarations de politique générale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Contrats de travail</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Fiches de paie / Paie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Registres de présence au travail (quotidiens)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Logiciels de gestion des salaires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Congés / Démissions ou licenciements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Dossiers de réclamation</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Représentants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Département 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juridique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Syndicats de travailleurs</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Ne limitez pas les discussions à l'équipe de certification.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Lisez en détail les contrats de travail (congés annuels, salaires, conditions de licenciement, etc.) Examiner le calcul du paiement des heures supplémentaires.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FCL = Liberté d'association et de négociation collective</a:t>
            </a:r>
            <a:endParaRPr sz="1100">
              <a:latin typeface="Arial"/>
              <a:ea typeface="Arial"/>
              <a:cs typeface="Arial"/>
              <a:sym typeface="Arial"/>
            </a:endParaRPr>
          </a:p>
          <a:p>
            <a:pPr marL="0" lvl="0" indent="0" algn="l" rtl="0">
              <a:lnSpc>
                <a:spcPct val="107000"/>
              </a:lnSpc>
              <a:spcBef>
                <a:spcPts val="800"/>
              </a:spcBef>
              <a:spcAft>
                <a:spcPts val="0"/>
              </a:spcAft>
              <a:buNone/>
            </a:pPr>
            <a:endParaRPr/>
          </a:p>
        </p:txBody>
      </p:sp>
      <p:sp>
        <p:nvSpPr>
          <p:cNvPr id="311" name="Google Shape;31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Le contexte juridique (si les heures supplémentaires doivent être payées en plus dans un pays en fonction de la législation nationale) est volontairement laissé en suspens, afin que les stagiaires le découvrent ou en discutent entre eux.</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Dans certains pays, les heures supplémentaires sont payées à un pourcentage différent selon le type d'heures supplémentaires. Par exemple, les jours fériés sont payés à 200 % du salaire. Si le salaire journalier est de 100 USD, un travailleur qui travaille un jour férié reçoit 200 USD pour cette journée de travail. </a:t>
            </a:r>
            <a:endParaRPr sz="1100">
              <a:latin typeface="Arial"/>
              <a:ea typeface="Arial"/>
              <a:cs typeface="Arial"/>
              <a:sym typeface="Arial"/>
            </a:endParaRPr>
          </a:p>
          <a:p>
            <a:pPr marL="0" lvl="0" indent="0" algn="l" rtl="0">
              <a:spcBef>
                <a:spcPts val="800"/>
              </a:spcBef>
              <a:spcAft>
                <a:spcPts val="0"/>
              </a:spcAft>
              <a:buNone/>
            </a:pPr>
            <a:endParaRPr/>
          </a:p>
        </p:txBody>
      </p:sp>
      <p:sp>
        <p:nvSpPr>
          <p:cNvPr id="319" name="Google Shape;31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Dans certains pays, les heures supplémentaires sont payées à un pourcentage différent selon le type d'heures supplémentaires. Par exemple, les jours fériés sont payés à 200 % du salaire. Si le salaire journalier est de 100 USD, un travailleur qui travaille un jour férié reçoit 200 USD pour cette journée de travail</a:t>
            </a:r>
            <a:r>
              <a:rPr lang="en-US" sz="1100" b="1">
                <a:latin typeface="Arial"/>
                <a:ea typeface="Arial"/>
                <a:cs typeface="Arial"/>
                <a:sym typeface="Arial"/>
              </a:rPr>
              <a:t>. </a:t>
            </a: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NC par rapport à l'exigence : FSC-STD-40-004 : clause 7.1 : le TC n'est pas conforme à la législation nationale.</a:t>
            </a:r>
            <a:endParaRPr sz="1100">
              <a:latin typeface="Arial"/>
              <a:ea typeface="Arial"/>
              <a:cs typeface="Arial"/>
              <a:sym typeface="Arial"/>
            </a:endParaRPr>
          </a:p>
          <a:p>
            <a:pPr marL="0" lvl="0" indent="0" algn="l" rtl="0">
              <a:spcBef>
                <a:spcPts val="800"/>
              </a:spcBef>
              <a:spcAft>
                <a:spcPts val="0"/>
              </a:spcAft>
              <a:buNone/>
            </a:pPr>
            <a:endParaRPr/>
          </a:p>
        </p:txBody>
      </p:sp>
      <p:sp>
        <p:nvSpPr>
          <p:cNvPr id="328" name="Google Shape;32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L'idéal serait de parler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Politiques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Diversité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Registres du personnel/annuaire/feuille de paie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Annonces de postes vacants/d'emplois du TC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Comparer les fiches de paie de travailleurs occupant le même poste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Promotions et recrutements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Dossiers de réclamation</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Représentants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Département 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juridique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des salaires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La direction </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Ne limitez pas les discussions à l'équipe de certification. </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Lisez les contrats de travail en détail (congés annuels, salaires, conditions de licenciement, etc.) Vérifiez les éléments tels que l'accès à la formation, la promotion, la rémunération, </a:t>
            </a:r>
            <a:endParaRPr sz="1800">
              <a:latin typeface="Arial"/>
              <a:ea typeface="Arial"/>
              <a:cs typeface="Arial"/>
              <a:sym typeface="Arial"/>
            </a:endParaRPr>
          </a:p>
        </p:txBody>
      </p:sp>
      <p:sp>
        <p:nvSpPr>
          <p:cNvPr id="337" name="Google Shape;33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La discrimination est l'un des domaines où la triangulation est la plus nécessaire en raison de l'imprécision du sujet. L'exigence parle de "pratiques". Il s'agit donc d'exemples de pratiques qui pourraient démontrer l'existence d'une discrimination. C'est au TC de démontrer qu'il est conforme (qu'il n'y a pas de discrimination).</a:t>
            </a:r>
            <a:endParaRPr/>
          </a:p>
        </p:txBody>
      </p:sp>
      <p:sp>
        <p:nvSpPr>
          <p:cNvPr id="345" name="Google Shape;34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Exigence : FSC-STD-40-004 : Clause 7.4.1 : </a:t>
            </a:r>
            <a:r>
              <a:rPr lang="en-US" sz="1100" i="1">
                <a:latin typeface="Arial"/>
                <a:ea typeface="Arial"/>
                <a:cs typeface="Arial"/>
                <a:sym typeface="Arial"/>
              </a:rPr>
              <a:t>Les pratiques en matière d'emploi et de travail sont non discriminatoires.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b="1">
              <a:latin typeface="Arial"/>
              <a:ea typeface="Arial"/>
              <a:cs typeface="Arial"/>
              <a:sym typeface="Arial"/>
            </a:endParaRPr>
          </a:p>
          <a:p>
            <a:pPr marL="0" lvl="0" indent="0" algn="l" rtl="0">
              <a:spcBef>
                <a:spcPts val="800"/>
              </a:spcBef>
              <a:spcAft>
                <a:spcPts val="0"/>
              </a:spcAft>
              <a:buNone/>
            </a:pPr>
            <a:endParaRPr/>
          </a:p>
        </p:txBody>
      </p:sp>
      <p:sp>
        <p:nvSpPr>
          <p:cNvPr id="354" name="Google Shape;354;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L'idéal serait de parler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Politiques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CBA (conventions collectives)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TdR / Fonctions des représentants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Cahiers des charges des syndicats ou notes de réunion</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Rapports des représentants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Communication entre la direction et les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Registres des plaintes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Articles de presse sur les grèves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Boîtes à suggestions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Dossiers de réclamation</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Représentants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Département 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juridique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Syndicats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La direction </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Ne limitez pas les discussions à l'équipe de certification. </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Lisez les contrats de travail en détail (congés annuels, salaires, conditions de licenciement, etc.) Veillez à des éléments tels que l'accès à la formation, la promotion, la rémunération</a:t>
            </a:r>
            <a:endParaRPr sz="1800">
              <a:latin typeface="Arial"/>
              <a:ea typeface="Arial"/>
              <a:cs typeface="Arial"/>
              <a:sym typeface="Arial"/>
            </a:endParaRPr>
          </a:p>
        </p:txBody>
      </p:sp>
      <p:sp>
        <p:nvSpPr>
          <p:cNvPr id="362" name="Google Shape;3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Laissez d'abord le groupe lire la question, puis demandez à une ou deux personnes d'y répondre. Passez ensuite à la diapositive suivante pour suggérer des réponses et discuter. </a:t>
            </a:r>
            <a:endParaRPr sz="1100">
              <a:latin typeface="Arial"/>
              <a:ea typeface="Arial"/>
              <a:cs typeface="Arial"/>
              <a:sym typeface="Arial"/>
            </a:endParaRPr>
          </a:p>
          <a:p>
            <a:pPr marL="0" lvl="0" indent="0" algn="l" rtl="0">
              <a:spcBef>
                <a:spcPts val="800"/>
              </a:spcBef>
              <a:spcAft>
                <a:spcPts val="0"/>
              </a:spcAft>
              <a:buNone/>
            </a:pPr>
            <a:endParaRPr/>
          </a:p>
        </p:txBody>
      </p:sp>
      <p:sp>
        <p:nvSpPr>
          <p:cNvPr id="370" name="Google Shape;370;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9" name="Google Shape;379;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i="1">
                <a:latin typeface="Arial"/>
                <a:ea typeface="Arial"/>
                <a:cs typeface="Arial"/>
                <a:sym typeface="Arial"/>
              </a:rPr>
              <a:t>Exigence : FSC-STD-40-004 : Clause 7.5</a:t>
            </a:r>
            <a:endParaRPr sz="1100" i="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i="1">
                <a:latin typeface="Arial"/>
                <a:ea typeface="Arial"/>
                <a:cs typeface="Arial"/>
                <a:sym typeface="Arial"/>
              </a:rPr>
              <a:t>L’OC pourrait également examiner la manière dont les représentants ont été élus, car cela peut être lié à la raison pour laquelle les problèmes ne sont toujours pas traités.</a:t>
            </a:r>
            <a:endParaRPr sz="1100" i="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just" rtl="0">
              <a:lnSpc>
                <a:spcPct val="107000"/>
              </a:lnSpc>
              <a:spcBef>
                <a:spcPts val="800"/>
              </a:spcBef>
              <a:spcAft>
                <a:spcPts val="0"/>
              </a:spcAft>
              <a:buNone/>
            </a:pPr>
            <a:endParaRPr sz="1800" i="1">
              <a:latin typeface="Arial"/>
              <a:ea typeface="Arial"/>
              <a:cs typeface="Arial"/>
              <a:sym typeface="Arial"/>
            </a:endParaRPr>
          </a:p>
        </p:txBody>
      </p:sp>
      <p:sp>
        <p:nvSpPr>
          <p:cNvPr id="380" name="Google Shape;380;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7" name="Google Shape;38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6666"/>
              </a:lnSpc>
              <a:spcBef>
                <a:spcPts val="0"/>
              </a:spcBef>
              <a:spcAft>
                <a:spcPts val="0"/>
              </a:spcAft>
              <a:buClr>
                <a:schemeClr val="dk1"/>
              </a:buClr>
              <a:buSzPts val="1100"/>
              <a:buFont typeface="Arial"/>
              <a:buNone/>
            </a:pPr>
            <a:r>
              <a:rPr lang="en-US" sz="1100" b="1">
                <a:latin typeface="Arial"/>
                <a:ea typeface="Arial"/>
                <a:cs typeface="Arial"/>
                <a:sym typeface="Arial"/>
              </a:rPr>
              <a:t>Documents / Où chercher</a:t>
            </a:r>
            <a:endParaRPr sz="1100">
              <a:latin typeface="Times New Roman"/>
              <a:ea typeface="Times New Roman"/>
              <a:cs typeface="Times New Roman"/>
              <a:sym typeface="Times New Roman"/>
            </a:endParaRPr>
          </a:p>
          <a:p>
            <a:pPr marL="804545" lvl="0" indent="-298450" algn="l" rtl="0">
              <a:lnSpc>
                <a:spcPct val="106666"/>
              </a:lnSpc>
              <a:spcBef>
                <a:spcPts val="800"/>
              </a:spcBef>
              <a:spcAft>
                <a:spcPts val="0"/>
              </a:spcAft>
              <a:buClr>
                <a:schemeClr val="dk1"/>
              </a:buClr>
              <a:buSzPts val="1100"/>
              <a:buFont typeface="Times New Roman"/>
              <a:buChar char="•"/>
            </a:pPr>
            <a:r>
              <a:rPr lang="en-US" sz="1100">
                <a:latin typeface="Arial"/>
                <a:ea typeface="Arial"/>
                <a:cs typeface="Arial"/>
                <a:sym typeface="Arial"/>
              </a:rPr>
              <a:t>Politiques et manuel</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Accords d'externalisation</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Auto-évaluation</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Audit de bureau pour les contractants à faible risque</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Visite sur place des contractants à haut risque</a:t>
            </a:r>
            <a:endParaRPr sz="1100">
              <a:latin typeface="Times New Roman"/>
              <a:ea typeface="Times New Roman"/>
              <a:cs typeface="Times New Roman"/>
              <a:sym typeface="Times New Roman"/>
            </a:endParaRPr>
          </a:p>
          <a:p>
            <a:pPr marL="0" lvl="0" indent="0" algn="l" rtl="0">
              <a:lnSpc>
                <a:spcPct val="106666"/>
              </a:lnSpc>
              <a:spcBef>
                <a:spcPts val="0"/>
              </a:spcBef>
              <a:spcAft>
                <a:spcPts val="0"/>
              </a:spcAft>
              <a:buClr>
                <a:schemeClr val="dk1"/>
              </a:buClr>
              <a:buSzPts val="1100"/>
              <a:buFont typeface="Arial"/>
              <a:buNone/>
            </a:pPr>
            <a:r>
              <a:rPr lang="en-US" sz="1100" b="1">
                <a:latin typeface="Arial"/>
                <a:ea typeface="Arial"/>
                <a:cs typeface="Arial"/>
                <a:sym typeface="Arial"/>
              </a:rPr>
              <a:t>À qui s'adresser ?</a:t>
            </a:r>
            <a:endParaRPr sz="1100">
              <a:latin typeface="Times New Roman"/>
              <a:ea typeface="Times New Roman"/>
              <a:cs typeface="Times New Roman"/>
              <a:sym typeface="Times New Roman"/>
            </a:endParaRPr>
          </a:p>
          <a:p>
            <a:pPr marL="804545" lvl="0" indent="-298450" algn="l" rtl="0">
              <a:lnSpc>
                <a:spcPct val="106666"/>
              </a:lnSpc>
              <a:spcBef>
                <a:spcPts val="800"/>
              </a:spcBef>
              <a:spcAft>
                <a:spcPts val="0"/>
              </a:spcAft>
              <a:buClr>
                <a:schemeClr val="dk1"/>
              </a:buClr>
              <a:buSzPts val="1100"/>
              <a:buFont typeface="Times New Roman"/>
              <a:buChar char="•"/>
            </a:pPr>
            <a:r>
              <a:rPr lang="en-US" sz="1100">
                <a:latin typeface="Arial"/>
                <a:ea typeface="Arial"/>
                <a:cs typeface="Arial"/>
                <a:sym typeface="Arial"/>
              </a:rPr>
              <a:t>Représentant de la COC</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Travailleurs de l'industrie</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Département RH</a:t>
            </a:r>
            <a:endParaRPr sz="1100">
              <a:latin typeface="Times New Roman"/>
              <a:ea typeface="Times New Roman"/>
              <a:cs typeface="Times New Roman"/>
              <a:sym typeface="Times New Roman"/>
            </a:endParaRPr>
          </a:p>
          <a:p>
            <a:pPr marL="575945" lvl="0" indent="0" algn="l" rtl="0">
              <a:lnSpc>
                <a:spcPct val="106666"/>
              </a:lnSpc>
              <a:spcBef>
                <a:spcPts val="0"/>
              </a:spcBef>
              <a:spcAft>
                <a:spcPts val="0"/>
              </a:spcAft>
              <a:buClr>
                <a:schemeClr val="dk1"/>
              </a:buClr>
              <a:buSzPts val="1100"/>
              <a:buFont typeface="Arial"/>
              <a:buNone/>
            </a:pPr>
            <a:endParaRPr sz="1100">
              <a:latin typeface="Times New Roman"/>
              <a:ea typeface="Times New Roman"/>
              <a:cs typeface="Times New Roman"/>
              <a:sym typeface="Times New Roman"/>
            </a:endParaRPr>
          </a:p>
          <a:p>
            <a:pPr marL="0" lvl="0" indent="0" algn="l" rtl="0">
              <a:lnSpc>
                <a:spcPct val="106666"/>
              </a:lnSpc>
              <a:spcBef>
                <a:spcPts val="0"/>
              </a:spcBef>
              <a:spcAft>
                <a:spcPts val="0"/>
              </a:spcAft>
              <a:buClr>
                <a:schemeClr val="dk1"/>
              </a:buClr>
              <a:buSzPts val="1100"/>
              <a:buFont typeface="Arial"/>
              <a:buNone/>
            </a:pPr>
            <a:r>
              <a:rPr lang="en-US" sz="1100">
                <a:latin typeface="Arial"/>
                <a:ea typeface="Arial"/>
                <a:cs typeface="Arial"/>
                <a:sym typeface="Arial"/>
              </a:rPr>
              <a:t>Ne limitez pas les discussions à l'équipe de certification. </a:t>
            </a:r>
            <a:endParaRPr sz="1100">
              <a:latin typeface="Times New Roman"/>
              <a:ea typeface="Times New Roman"/>
              <a:cs typeface="Times New Roman"/>
              <a:sym typeface="Times New Roman"/>
            </a:endParaRPr>
          </a:p>
          <a:p>
            <a:pPr marL="0" lvl="0" indent="0" algn="l" rtl="0">
              <a:lnSpc>
                <a:spcPct val="106666"/>
              </a:lnSpc>
              <a:spcBef>
                <a:spcPts val="0"/>
              </a:spcBef>
              <a:spcAft>
                <a:spcPts val="0"/>
              </a:spcAft>
              <a:buClr>
                <a:schemeClr val="dk1"/>
              </a:buClr>
              <a:buSzPts val="1100"/>
              <a:buFont typeface="Arial"/>
              <a:buNone/>
            </a:pPr>
            <a:r>
              <a:rPr lang="en-US" sz="1100">
                <a:latin typeface="Arial"/>
                <a:ea typeface="Arial"/>
                <a:cs typeface="Arial"/>
                <a:sym typeface="Arial"/>
              </a:rPr>
              <a:t>Les contractants bénéficiant de ce que FSC considère comme un système de vérification équivalent (SA8000) sont généralement exemptés des exigences, mais voir ADVICE-40-004-24 pour plus d'informations. </a:t>
            </a:r>
            <a:endParaRPr>
              <a:latin typeface="Times New Roman"/>
              <a:ea typeface="Times New Roman"/>
              <a:cs typeface="Times New Roman"/>
              <a:sym typeface="Times New Roman"/>
            </a:endParaRPr>
          </a:p>
          <a:p>
            <a:pPr marL="0" marR="0" lvl="0" indent="0" algn="l" rtl="0">
              <a:lnSpc>
                <a:spcPct val="107000"/>
              </a:lnSpc>
              <a:spcBef>
                <a:spcPts val="800"/>
              </a:spcBef>
              <a:spcAft>
                <a:spcPts val="0"/>
              </a:spcAft>
              <a:buNone/>
            </a:pPr>
            <a:endParaRPr sz="1800" b="1">
              <a:latin typeface="Arial"/>
              <a:ea typeface="Arial"/>
              <a:cs typeface="Arial"/>
              <a:sym typeface="Arial"/>
            </a:endParaRPr>
          </a:p>
        </p:txBody>
      </p:sp>
      <p:sp>
        <p:nvSpPr>
          <p:cNvPr id="388" name="Google Shape;38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Documents / Où chercher</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Politiques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Certificat SA8000:2014</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Rapports d'audit SA8000:2014</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Des entretiens avec le personnel doivent encore être menés.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Visite sur place des contractants à haut risque</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Vérification sur place :</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Oui, pour les personnes considérées à haut risque.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Vérification de la norme SA8000 :</a:t>
            </a:r>
            <a:endParaRPr sz="1100">
              <a:latin typeface="Arial"/>
              <a:ea typeface="Arial"/>
              <a:cs typeface="Arial"/>
              <a:sym typeface="Arial"/>
            </a:endParaRPr>
          </a:p>
          <a:p>
            <a:pPr marL="457200" lvl="0" indent="-298450" algn="l" rtl="0">
              <a:lnSpc>
                <a:spcPct val="107916"/>
              </a:lnSpc>
              <a:spcBef>
                <a:spcPts val="800"/>
              </a:spcBef>
              <a:spcAft>
                <a:spcPts val="800"/>
              </a:spcAft>
              <a:buClr>
                <a:schemeClr val="dk1"/>
              </a:buClr>
              <a:buSzPts val="1100"/>
              <a:buChar char="•"/>
            </a:pPr>
            <a:r>
              <a:rPr lang="en-US" sz="1100">
                <a:latin typeface="Arial"/>
                <a:ea typeface="Arial"/>
                <a:cs typeface="Arial"/>
                <a:sym typeface="Arial"/>
              </a:rPr>
              <a:t>La validité (le statut) de la certification pour la norme SA8000 peut être vérifiée à l'aide des informations relatives au certificat sur le site web de la norme SA8000 :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Recherche SA8000 - SAI</a:t>
            </a:r>
            <a:endParaRPr b="1"/>
          </a:p>
        </p:txBody>
      </p:sp>
      <p:sp>
        <p:nvSpPr>
          <p:cNvPr id="396" name="Google Shape;3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Suivre les orientations de l'OIT sur ces sujets.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Guide de l'OIT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Conformément à la section 4.2.2 du présent document, l'évaluateur doit remplir un formulaire de notification du travail des enfants et coopérer avec un expert local en matière de remédiation. En l'absence d'un tel expert, l'évaluateur sollicitera le soutien des bureaux de l'OIT et d'autres agences des Nations unies telles que l'UNICEF. </a:t>
            </a:r>
            <a:endParaRPr sz="1100">
              <a:latin typeface="Arial"/>
              <a:ea typeface="Arial"/>
              <a:cs typeface="Arial"/>
              <a:sym typeface="Arial"/>
            </a:endParaRPr>
          </a:p>
          <a:p>
            <a:pPr marL="0" lvl="0" indent="0" algn="l" rtl="0">
              <a:spcBef>
                <a:spcPts val="800"/>
              </a:spcBef>
              <a:spcAft>
                <a:spcPts val="0"/>
              </a:spcAft>
              <a:buNone/>
            </a:pPr>
            <a:endParaRPr>
              <a:solidFill>
                <a:srgbClr val="333333"/>
              </a:solidFill>
              <a:latin typeface="Arial"/>
              <a:ea typeface="Arial"/>
              <a:cs typeface="Arial"/>
              <a:sym typeface="Arial"/>
            </a:endParaRPr>
          </a:p>
        </p:txBody>
      </p:sp>
      <p:sp>
        <p:nvSpPr>
          <p:cNvPr id="404" name="Google Shape;40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19" name="Google Shape;41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L'idéal serait de s'adresser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Politiques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Manuels d'entreprise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Entretiens avec le personnel et les personnes responsables</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 de la COC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Département 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juridique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Travailleurs</a:t>
            </a:r>
            <a:endParaRPr sz="1100">
              <a:latin typeface="Arial"/>
              <a:ea typeface="Arial"/>
              <a:cs typeface="Arial"/>
              <a:sym typeface="Arial"/>
            </a:endParaRPr>
          </a:p>
          <a:p>
            <a:pPr marL="0" lvl="0" indent="0" algn="l" rtl="0">
              <a:spcBef>
                <a:spcPts val="0"/>
              </a:spcBef>
              <a:spcAft>
                <a:spcPts val="0"/>
              </a:spcAft>
              <a:buNone/>
            </a:pPr>
            <a:endParaRPr/>
          </a:p>
        </p:txBody>
      </p:sp>
      <p:sp>
        <p:nvSpPr>
          <p:cNvPr id="254" name="Google Shape;25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L'idéal serait de s'adresser à tous les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Déclaration(s) de politique générale (pouvant être incluse(s) dans les procédures).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Manuels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Panneaux d'affichage / sites web</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Matériel de formation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Auto-évaluation</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 de la COC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Département 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juridique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Déclaration(s) de politique générale : Elles peuvent être multiples et NE DOIVENT PAS être rédigées mot pour mot à partir du texte des exigences normatives.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Auto-évaluation : utilise le modèle fourni par FSC. Elle DOIT être remplie et signée par le TC. </a:t>
            </a:r>
            <a:endParaRPr sz="1100">
              <a:latin typeface="Arial"/>
              <a:ea typeface="Arial"/>
              <a:cs typeface="Arial"/>
              <a:sym typeface="Arial"/>
            </a:endParaRPr>
          </a:p>
          <a:p>
            <a:pPr marL="0" lvl="0" indent="0" algn="l" rtl="0">
              <a:spcBef>
                <a:spcPts val="0"/>
              </a:spcBef>
              <a:spcAft>
                <a:spcPts val="0"/>
              </a:spcAft>
              <a:buNone/>
            </a:pPr>
            <a:endParaRPr/>
          </a:p>
        </p:txBody>
      </p:sp>
      <p:sp>
        <p:nvSpPr>
          <p:cNvPr id="262" name="Google Shape;26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L'idéal serait de parler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Politiques / Manuels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Auto-évaluation</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 de la COC</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Vérifier / évaluer la mise en œuvre des aspects indiqués dans l'auto-évaluation</a:t>
            </a:r>
            <a:endParaRPr sz="1100">
              <a:latin typeface="Arial"/>
              <a:ea typeface="Arial"/>
              <a:cs typeface="Arial"/>
              <a:sym typeface="Arial"/>
            </a:endParaRPr>
          </a:p>
          <a:p>
            <a:pPr marL="171450" marR="0" lvl="0" indent="-95250" algn="l" rtl="0">
              <a:lnSpc>
                <a:spcPct val="107000"/>
              </a:lnSpc>
              <a:spcBef>
                <a:spcPts val="800"/>
              </a:spcBef>
              <a:spcAft>
                <a:spcPts val="0"/>
              </a:spcAft>
              <a:buClr>
                <a:schemeClr val="dk1"/>
              </a:buClr>
              <a:buSzPts val="1200"/>
              <a:buFont typeface="Arial"/>
              <a:buNone/>
            </a:pPr>
            <a:endParaRPr/>
          </a:p>
        </p:txBody>
      </p:sp>
      <p:sp>
        <p:nvSpPr>
          <p:cNvPr id="270" name="Google Shape;27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Applicable à l'ensemble de la section 7 et à toutes les CLR FSC.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Certains aspects ne s'inscrivent pas clairement dans l'une des CLR CSF, mais représentent néanmoins une violation des droits des travailleurs, par exemple le non-paiement au gouvernement de l'assurance sociale obligatoire des travailleurs.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L'idéal serait de s'adresser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Politiques / Manuels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Auto-évaluation</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Représentant de la COC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Juridique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Comptes/Paiements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Stagiaires</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800"/>
              </a:spcBef>
              <a:spcAft>
                <a:spcPts val="0"/>
              </a:spcAft>
              <a:buNone/>
            </a:pPr>
            <a:endParaRPr/>
          </a:p>
        </p:txBody>
      </p:sp>
      <p:sp>
        <p:nvSpPr>
          <p:cNvPr id="278" name="Google Shape;27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Il n'est pas nécessaire de demander des documents d'identité aux travailleurs. Vous vérifiez sur dossier, car c'est le TC qui doit s'assurer qu'ils ont dépassé l'âge de travailler et vous vérifiez leur système.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L'idéal serait de parler à tous ces services, mais ce n'est pas toujours possible. L'essentiel est de veiller à ce que la bonne personne fournisse les bonnes informations sur la conformité.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Documents d'identité des travailleurs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Contrats de travail</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Politiques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Registres du personnel/annuaire/feuille de paie</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À qui s'adresser ?</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Département RH</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juridique (le cas échéant)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Service de la paie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Salariés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Stagiaires </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N'oubliez pas de vérifier les pièces d'identité des travailleurs (copies) dans le dossier. Ne vous contentez pas de regarder les visages.</a:t>
            </a:r>
            <a:endParaRPr sz="1100">
              <a:latin typeface="Arial"/>
              <a:ea typeface="Arial"/>
              <a:cs typeface="Arial"/>
              <a:sym typeface="Arial"/>
            </a:endParaRPr>
          </a:p>
          <a:p>
            <a:pPr marL="0" marR="0" lvl="0" indent="0" algn="l" rtl="0">
              <a:lnSpc>
                <a:spcPct val="107000"/>
              </a:lnSpc>
              <a:spcBef>
                <a:spcPts val="800"/>
              </a:spcBef>
              <a:spcAft>
                <a:spcPts val="0"/>
              </a:spcAft>
              <a:buNone/>
            </a:pPr>
            <a:endParaRPr/>
          </a:p>
        </p:txBody>
      </p:sp>
      <p:sp>
        <p:nvSpPr>
          <p:cNvPr id="286" name="Google Shape;28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Laissez d'abord le groupe lire la question, puis demandez à une ou deux personnes d'y répondre. Passez ensuite à la diapositive suivante pour suggérer des réponses et discuter.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800"/>
              </a:spcBef>
              <a:spcAft>
                <a:spcPts val="0"/>
              </a:spcAft>
              <a:buNone/>
            </a:pPr>
            <a:endParaRPr/>
          </a:p>
        </p:txBody>
      </p:sp>
      <p:sp>
        <p:nvSpPr>
          <p:cNvPr id="294" name="Google Shape;294;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5"/>
        <p:cNvGrpSpPr/>
        <p:nvPr/>
      </p:nvGrpSpPr>
      <p:grpSpPr>
        <a:xfrm>
          <a:off x="0" y="0"/>
          <a:ext cx="0" cy="0"/>
          <a:chOff x="0" y="0"/>
          <a:chExt cx="0" cy="0"/>
        </a:xfrm>
      </p:grpSpPr>
      <p:sp>
        <p:nvSpPr>
          <p:cNvPr id="16" name="Google Shape;16;p2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7" name="Google Shape;17;p2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8.5.FSC-CLR-Training_Main-Course_Module-4.2_V1-0_ FR</a:t>
            </a:r>
            <a:endParaRPr/>
          </a:p>
        </p:txBody>
      </p:sp>
      <p:sp>
        <p:nvSpPr>
          <p:cNvPr id="18" name="Google Shape;18;p2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4"/>
        <p:cNvGrpSpPr/>
        <p:nvPr/>
      </p:nvGrpSpPr>
      <p:grpSpPr>
        <a:xfrm>
          <a:off x="0" y="0"/>
          <a:ext cx="0" cy="0"/>
          <a:chOff x="0" y="0"/>
          <a:chExt cx="0" cy="0"/>
        </a:xfrm>
      </p:grpSpPr>
      <p:sp>
        <p:nvSpPr>
          <p:cNvPr id="85" name="Google Shape;85;p36"/>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88" name="Google Shape;8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9" name="Google Shape;89;p3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0" name="Google Shape;90;p3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2"/>
        <p:cNvGrpSpPr/>
        <p:nvPr/>
      </p:nvGrpSpPr>
      <p:grpSpPr>
        <a:xfrm>
          <a:off x="0" y="0"/>
          <a:ext cx="0" cy="0"/>
          <a:chOff x="0" y="0"/>
          <a:chExt cx="0" cy="0"/>
        </a:xfrm>
      </p:grpSpPr>
      <p:sp>
        <p:nvSpPr>
          <p:cNvPr id="93" name="Google Shape;93;p3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 name="Google Shape;94;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96" name="Google Shape;96;p3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97" name="Google Shape;97;p3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98"/>
        <p:cNvGrpSpPr/>
        <p:nvPr/>
      </p:nvGrpSpPr>
      <p:grpSpPr>
        <a:xfrm>
          <a:off x="0" y="0"/>
          <a:ext cx="0" cy="0"/>
          <a:chOff x="0" y="0"/>
          <a:chExt cx="0" cy="0"/>
        </a:xfrm>
      </p:grpSpPr>
      <p:sp>
        <p:nvSpPr>
          <p:cNvPr id="99" name="Google Shape;99;p3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0" name="Google Shape;100;p3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1" name="Google Shape;101;p3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2" name="Google Shape;102;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04" name="Google Shape;104;p3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5"/>
        <p:cNvGrpSpPr/>
        <p:nvPr/>
      </p:nvGrpSpPr>
      <p:grpSpPr>
        <a:xfrm>
          <a:off x="0" y="0"/>
          <a:ext cx="0" cy="0"/>
          <a:chOff x="0" y="0"/>
          <a:chExt cx="0" cy="0"/>
        </a:xfrm>
      </p:grpSpPr>
      <p:sp>
        <p:nvSpPr>
          <p:cNvPr id="106" name="Google Shape;106;p39"/>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7" name="Google Shape;107;p3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8" name="Google Shape;108;p3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9" name="Google Shape;109;p3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0" name="Google Shape;110;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12" name="Google Shape;112;p3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3" name="Google Shape;113;p39"/>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4" name="Google Shape;114;p39"/>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5"/>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16"/>
        <p:cNvGrpSpPr/>
        <p:nvPr/>
      </p:nvGrpSpPr>
      <p:grpSpPr>
        <a:xfrm>
          <a:off x="0" y="0"/>
          <a:ext cx="0" cy="0"/>
          <a:chOff x="0" y="0"/>
          <a:chExt cx="0" cy="0"/>
        </a:xfrm>
      </p:grpSpPr>
      <p:cxnSp>
        <p:nvCxnSpPr>
          <p:cNvPr id="117" name="Google Shape;117;p41"/>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18" name="Google Shape;118;p41"/>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0"/>
        <p:cNvGrpSpPr/>
        <p:nvPr/>
      </p:nvGrpSpPr>
      <p:grpSpPr>
        <a:xfrm>
          <a:off x="0" y="0"/>
          <a:ext cx="0" cy="0"/>
          <a:chOff x="0" y="0"/>
          <a:chExt cx="0" cy="0"/>
        </a:xfrm>
      </p:grpSpPr>
      <p:sp>
        <p:nvSpPr>
          <p:cNvPr id="121" name="Google Shape;121;p43"/>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2" name="Google Shape;122;p43"/>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3" name="Google Shape;123;p4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4" name="Google Shape;124;p4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8.5.FSC-CLR-Training_Main-Course_Module-4.2_V1-0_ FR</a:t>
            </a:r>
            <a:endParaRPr/>
          </a:p>
        </p:txBody>
      </p:sp>
      <p:sp>
        <p:nvSpPr>
          <p:cNvPr id="125" name="Google Shape;125;p4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2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27"/>
        <p:cNvGrpSpPr/>
        <p:nvPr/>
      </p:nvGrpSpPr>
      <p:grpSpPr>
        <a:xfrm>
          <a:off x="0" y="0"/>
          <a:ext cx="0" cy="0"/>
          <a:chOff x="0" y="0"/>
          <a:chExt cx="0" cy="0"/>
        </a:xfrm>
      </p:grpSpPr>
      <p:pic>
        <p:nvPicPr>
          <p:cNvPr id="128" name="Google Shape;128;p45"/>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29" name="Google Shape;129;p45"/>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0" name="Google Shape;130;p45"/>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1" name="Google Shape;131;p45"/>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32" name="Google Shape;132;p45"/>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33" name="Google Shape;133;p45"/>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34" name="Google Shape;134;p45"/>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35" name="Google Shape;135;p45"/>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36" name="Google Shape;136;p45"/>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9"/>
        <p:cNvGrpSpPr/>
        <p:nvPr/>
      </p:nvGrpSpPr>
      <p:grpSpPr>
        <a:xfrm>
          <a:off x="0" y="0"/>
          <a:ext cx="0" cy="0"/>
          <a:chOff x="0" y="0"/>
          <a:chExt cx="0" cy="0"/>
        </a:xfrm>
      </p:grpSpPr>
      <p:pic>
        <p:nvPicPr>
          <p:cNvPr id="20" name="Google Shape;20;p2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1" name="Google Shape;21;p2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 name="Google Shape;22;p2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 name="Google Shape;23;p2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4" name="Google Shape;24;p2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5" name="Google Shape;25;p2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6" name="Google Shape;26;p2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3"/>
        <p:cNvGrpSpPr/>
        <p:nvPr/>
      </p:nvGrpSpPr>
      <p:grpSpPr>
        <a:xfrm>
          <a:off x="0" y="0"/>
          <a:ext cx="0" cy="0"/>
          <a:chOff x="0" y="0"/>
          <a:chExt cx="0" cy="0"/>
        </a:xfrm>
      </p:grpSpPr>
      <p:sp>
        <p:nvSpPr>
          <p:cNvPr id="144" name="Google Shape;144;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46" name="Google Shape;146;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47"/>
        <p:cNvGrpSpPr/>
        <p:nvPr/>
      </p:nvGrpSpPr>
      <p:grpSpPr>
        <a:xfrm>
          <a:off x="0" y="0"/>
          <a:ext cx="0" cy="0"/>
          <a:chOff x="0" y="0"/>
          <a:chExt cx="0" cy="0"/>
        </a:xfrm>
      </p:grpSpPr>
      <p:pic>
        <p:nvPicPr>
          <p:cNvPr id="148" name="Google Shape;148;p46"/>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49" name="Google Shape;149;p46"/>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0" name="Google Shape;150;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52" name="Google Shape;152;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53" name="Google Shape;153;p46"/>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4" name="Google Shape;154;p46"/>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5"/>
        <p:cNvGrpSpPr/>
        <p:nvPr/>
      </p:nvGrpSpPr>
      <p:grpSpPr>
        <a:xfrm>
          <a:off x="0" y="0"/>
          <a:ext cx="0" cy="0"/>
          <a:chOff x="0" y="0"/>
          <a:chExt cx="0" cy="0"/>
        </a:xfrm>
      </p:grpSpPr>
      <p:sp>
        <p:nvSpPr>
          <p:cNvPr id="156" name="Google Shape;156;p47"/>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7"/>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47"/>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59"/>
        <p:cNvGrpSpPr/>
        <p:nvPr/>
      </p:nvGrpSpPr>
      <p:grpSpPr>
        <a:xfrm>
          <a:off x="0" y="0"/>
          <a:ext cx="0" cy="0"/>
          <a:chOff x="0" y="0"/>
          <a:chExt cx="0" cy="0"/>
        </a:xfrm>
      </p:grpSpPr>
      <p:sp>
        <p:nvSpPr>
          <p:cNvPr id="160" name="Google Shape;160;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1" name="Google Shape;161;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8.5.FSC-CLR-Training_Main-Course_Module-4.2_V1-0_ FR</a:t>
            </a:r>
            <a:endParaRPr/>
          </a:p>
        </p:txBody>
      </p:sp>
      <p:sp>
        <p:nvSpPr>
          <p:cNvPr id="162" name="Google Shape;162;p48"/>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3" name="Google Shape;163;p48"/>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4" name="Google Shape;164;p48"/>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5" name="Google Shape;165;p48"/>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6"/>
        <p:cNvGrpSpPr/>
        <p:nvPr/>
      </p:nvGrpSpPr>
      <p:grpSpPr>
        <a:xfrm>
          <a:off x="0" y="0"/>
          <a:ext cx="0" cy="0"/>
          <a:chOff x="0" y="0"/>
          <a:chExt cx="0" cy="0"/>
        </a:xfrm>
      </p:grpSpPr>
      <p:sp>
        <p:nvSpPr>
          <p:cNvPr id="167" name="Google Shape;167;p4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4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9" name="Google Shape;169;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71" name="Google Shape;171;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2"/>
        <p:cNvGrpSpPr/>
        <p:nvPr/>
      </p:nvGrpSpPr>
      <p:grpSpPr>
        <a:xfrm>
          <a:off x="0" y="0"/>
          <a:ext cx="0" cy="0"/>
          <a:chOff x="0" y="0"/>
          <a:chExt cx="0" cy="0"/>
        </a:xfrm>
      </p:grpSpPr>
      <p:sp>
        <p:nvSpPr>
          <p:cNvPr id="173" name="Google Shape;173;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77" name="Google Shape;177;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8"/>
        <p:cNvGrpSpPr/>
        <p:nvPr/>
      </p:nvGrpSpPr>
      <p:grpSpPr>
        <a:xfrm>
          <a:off x="0" y="0"/>
          <a:ext cx="0" cy="0"/>
          <a:chOff x="0" y="0"/>
          <a:chExt cx="0" cy="0"/>
        </a:xfrm>
      </p:grpSpPr>
      <p:sp>
        <p:nvSpPr>
          <p:cNvPr id="179" name="Google Shape;179;p5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5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1" name="Google Shape;181;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83" name="Google Shape;183;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5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5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5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90" name="Google Shape;190;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1"/>
        <p:cNvGrpSpPr/>
        <p:nvPr/>
      </p:nvGrpSpPr>
      <p:grpSpPr>
        <a:xfrm>
          <a:off x="0" y="0"/>
          <a:ext cx="0" cy="0"/>
          <a:chOff x="0" y="0"/>
          <a:chExt cx="0" cy="0"/>
        </a:xfrm>
      </p:grpSpPr>
      <p:sp>
        <p:nvSpPr>
          <p:cNvPr id="192" name="Google Shape;192;p5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5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4" name="Google Shape;194;p5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5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6" name="Google Shape;196;p5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199" name="Google Shape;199;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0"/>
        <p:cNvGrpSpPr/>
        <p:nvPr/>
      </p:nvGrpSpPr>
      <p:grpSpPr>
        <a:xfrm>
          <a:off x="0" y="0"/>
          <a:ext cx="0" cy="0"/>
          <a:chOff x="0" y="0"/>
          <a:chExt cx="0" cy="0"/>
        </a:xfrm>
      </p:grpSpPr>
      <p:sp>
        <p:nvSpPr>
          <p:cNvPr id="201" name="Google Shape;201;p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204" name="Google Shape;204;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7"/>
        <p:cNvGrpSpPr/>
        <p:nvPr/>
      </p:nvGrpSpPr>
      <p:grpSpPr>
        <a:xfrm>
          <a:off x="0" y="0"/>
          <a:ext cx="0" cy="0"/>
          <a:chOff x="0" y="0"/>
          <a:chExt cx="0" cy="0"/>
        </a:xfrm>
      </p:grpSpPr>
      <p:pic>
        <p:nvPicPr>
          <p:cNvPr id="28" name="Google Shape;28;p29"/>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9" name="Google Shape;29;p29"/>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30" name="Google Shape;30;p29"/>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31" name="Google Shape;31;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29"/>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5"/>
        <p:cNvGrpSpPr/>
        <p:nvPr/>
      </p:nvGrpSpPr>
      <p:grpSpPr>
        <a:xfrm>
          <a:off x="0" y="0"/>
          <a:ext cx="0" cy="0"/>
          <a:chOff x="0" y="0"/>
          <a:chExt cx="0" cy="0"/>
        </a:xfrm>
      </p:grpSpPr>
      <p:sp>
        <p:nvSpPr>
          <p:cNvPr id="206" name="Google Shape;206;p5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8" name="Google Shape;208;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9" name="Google Shape;209;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211" name="Google Shape;211;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2"/>
        <p:cNvGrpSpPr/>
        <p:nvPr/>
      </p:nvGrpSpPr>
      <p:grpSpPr>
        <a:xfrm>
          <a:off x="0" y="0"/>
          <a:ext cx="0" cy="0"/>
          <a:chOff x="0" y="0"/>
          <a:chExt cx="0" cy="0"/>
        </a:xfrm>
      </p:grpSpPr>
      <p:sp>
        <p:nvSpPr>
          <p:cNvPr id="213" name="Google Shape;213;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56"/>
          <p:cNvSpPr>
            <a:spLocks noGrp="1"/>
          </p:cNvSpPr>
          <p:nvPr>
            <p:ph type="pic" idx="2"/>
          </p:nvPr>
        </p:nvSpPr>
        <p:spPr>
          <a:xfrm>
            <a:off x="5183188" y="987425"/>
            <a:ext cx="6172200" cy="4873625"/>
          </a:xfrm>
          <a:prstGeom prst="rect">
            <a:avLst/>
          </a:prstGeom>
          <a:noFill/>
          <a:ln>
            <a:noFill/>
          </a:ln>
        </p:spPr>
      </p:sp>
      <p:sp>
        <p:nvSpPr>
          <p:cNvPr id="215" name="Google Shape;215;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6" name="Google Shape;216;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218" name="Google Shape;218;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224" name="Google Shape;224;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5"/>
        <p:cNvGrpSpPr/>
        <p:nvPr/>
      </p:nvGrpSpPr>
      <p:grpSpPr>
        <a:xfrm>
          <a:off x="0" y="0"/>
          <a:ext cx="0" cy="0"/>
          <a:chOff x="0" y="0"/>
          <a:chExt cx="0" cy="0"/>
        </a:xfrm>
      </p:grpSpPr>
      <p:sp>
        <p:nvSpPr>
          <p:cNvPr id="226" name="Google Shape;226;p5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230" name="Google Shape;230;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5"/>
        <p:cNvGrpSpPr/>
        <p:nvPr/>
      </p:nvGrpSpPr>
      <p:grpSpPr>
        <a:xfrm>
          <a:off x="0" y="0"/>
          <a:ext cx="0" cy="0"/>
          <a:chOff x="0" y="0"/>
          <a:chExt cx="0" cy="0"/>
        </a:xfrm>
      </p:grpSpPr>
      <p:pic>
        <p:nvPicPr>
          <p:cNvPr id="36" name="Google Shape;36;p3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7" name="Google Shape;37;p3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8" name="Google Shape;38;p3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9" name="Google Shape;39;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41" name="Google Shape;41;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3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3"/>
        <p:cNvGrpSpPr/>
        <p:nvPr/>
      </p:nvGrpSpPr>
      <p:grpSpPr>
        <a:xfrm>
          <a:off x="0" y="0"/>
          <a:ext cx="0" cy="0"/>
          <a:chOff x="0" y="0"/>
          <a:chExt cx="0" cy="0"/>
        </a:xfrm>
      </p:grpSpPr>
      <p:pic>
        <p:nvPicPr>
          <p:cNvPr id="44" name="Google Shape;44;p31"/>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5" name="Google Shape;45;p31"/>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48" name="Google Shape;4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9" name="Google Shape;49;p31"/>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50" name="Google Shape;50;p31"/>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51"/>
        <p:cNvGrpSpPr/>
        <p:nvPr/>
      </p:nvGrpSpPr>
      <p:grpSpPr>
        <a:xfrm>
          <a:off x="0" y="0"/>
          <a:ext cx="0" cy="0"/>
          <a:chOff x="0" y="0"/>
          <a:chExt cx="0" cy="0"/>
        </a:xfrm>
      </p:grpSpPr>
      <p:pic>
        <p:nvPicPr>
          <p:cNvPr id="52" name="Google Shape;52;p32"/>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3" name="Google Shape;53;p32"/>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56" name="Google Shape;56;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32"/>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8" name="Google Shape;58;p32"/>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9"/>
        <p:cNvGrpSpPr/>
        <p:nvPr/>
      </p:nvGrpSpPr>
      <p:grpSpPr>
        <a:xfrm>
          <a:off x="0" y="0"/>
          <a:ext cx="0" cy="0"/>
          <a:chOff x="0" y="0"/>
          <a:chExt cx="0" cy="0"/>
        </a:xfrm>
      </p:grpSpPr>
      <p:pic>
        <p:nvPicPr>
          <p:cNvPr id="60" name="Google Shape;60;p33"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61" name="Google Shape;61;p33"/>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2" name="Google Shape;6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64" name="Google Shape;6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5" name="Google Shape;65;p33"/>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6" name="Google Shape;66;p3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67"/>
        <p:cNvGrpSpPr/>
        <p:nvPr/>
      </p:nvGrpSpPr>
      <p:grpSpPr>
        <a:xfrm>
          <a:off x="0" y="0"/>
          <a:ext cx="0" cy="0"/>
          <a:chOff x="0" y="0"/>
          <a:chExt cx="0" cy="0"/>
        </a:xfrm>
      </p:grpSpPr>
      <p:pic>
        <p:nvPicPr>
          <p:cNvPr id="68" name="Google Shape;68;p34"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69" name="Google Shape;69;p34"/>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0" name="Google Shape;70;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72" name="Google Shape;72;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3" name="Google Shape;73;p34"/>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4" name="Google Shape;74;p3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75" name="Google Shape;75;p34"/>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76"/>
        <p:cNvGrpSpPr/>
        <p:nvPr/>
      </p:nvGrpSpPr>
      <p:grpSpPr>
        <a:xfrm>
          <a:off x="0" y="0"/>
          <a:ext cx="0" cy="0"/>
          <a:chOff x="0" y="0"/>
          <a:chExt cx="0" cy="0"/>
        </a:xfrm>
      </p:grpSpPr>
      <p:pic>
        <p:nvPicPr>
          <p:cNvPr id="77" name="Google Shape;77;p3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78" name="Google Shape;78;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 FR</a:t>
            </a:r>
            <a:endParaRPr/>
          </a:p>
        </p:txBody>
      </p:sp>
      <p:sp>
        <p:nvSpPr>
          <p:cNvPr id="80" name="Google Shape;80;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1" name="Google Shape;81;p3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3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3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8.5.FSC-CLR-Training_Main-Course_Module-4.2_V1-0_ FR</a:t>
            </a:r>
            <a:endParaRPr/>
          </a:p>
        </p:txBody>
      </p:sp>
      <p:sp>
        <p:nvSpPr>
          <p:cNvPr id="14" name="Google Shape;14;p24"/>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9" name="Google Shape;139;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1" name="Google Shape;141;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8.5.FSC-CLR-Training_Main-Course_Module-4.2_V1-0_ FR</a:t>
            </a:r>
            <a:endParaRPr/>
          </a:p>
        </p:txBody>
      </p:sp>
      <p:sp>
        <p:nvSpPr>
          <p:cNvPr id="142" name="Google Shape;142;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notesSlide" Target="../notesSlides/notesSlide22.xml"/><Relationship Id="rId1" Type="http://schemas.openxmlformats.org/officeDocument/2006/relationships/slideLayout" Target="../slideLayouts/slideLayout20.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
          <p:cNvSpPr txBox="1">
            <a:spLocks noGrp="1"/>
          </p:cNvSpPr>
          <p:nvPr>
            <p:ph type="ctrTitle" idx="4294967295"/>
          </p:nvPr>
        </p:nvSpPr>
        <p:spPr>
          <a:xfrm>
            <a:off x="426329" y="711200"/>
            <a:ext cx="8993247" cy="23368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88195"/>
              <a:buFont typeface="Avenir"/>
              <a:buNone/>
            </a:pPr>
            <a:r>
              <a:rPr lang="en-US" sz="4988">
                <a:latin typeface="Arial"/>
                <a:ea typeface="Arial"/>
                <a:cs typeface="Arial"/>
                <a:sym typeface="Arial"/>
              </a:rPr>
              <a:t>Formation des auditeurs sur les Exigences fondamentales FSC en matière de travail dans la norme CoC de FSC</a:t>
            </a:r>
            <a:r>
              <a:rPr lang="en-US" sz="4988" baseline="30000">
                <a:latin typeface="Arial"/>
                <a:ea typeface="Arial"/>
                <a:cs typeface="Arial"/>
                <a:sym typeface="Arial"/>
              </a:rPr>
              <a:t>(R</a:t>
            </a:r>
            <a:r>
              <a:rPr lang="en-US" sz="4800" baseline="30000">
                <a:latin typeface="Arial"/>
                <a:ea typeface="Arial"/>
                <a:cs typeface="Arial"/>
                <a:sym typeface="Arial"/>
              </a:rPr>
              <a:t>) </a:t>
            </a:r>
            <a:r>
              <a:rPr lang="en-US" sz="4800">
                <a:latin typeface="Arial"/>
                <a:ea typeface="Arial"/>
                <a:cs typeface="Arial"/>
                <a:sym typeface="Arial"/>
              </a:rPr>
              <a:t>(CLR)</a:t>
            </a:r>
            <a:endParaRPr sz="4800"/>
          </a:p>
        </p:txBody>
      </p:sp>
      <p:sp>
        <p:nvSpPr>
          <p:cNvPr id="236" name="Google Shape;236;p1"/>
          <p:cNvSpPr txBox="1">
            <a:spLocks noGrp="1"/>
          </p:cNvSpPr>
          <p:nvPr>
            <p:ph type="body" idx="4294967295"/>
          </p:nvPr>
        </p:nvSpPr>
        <p:spPr>
          <a:xfrm>
            <a:off x="296011" y="4163859"/>
            <a:ext cx="8085666" cy="126523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a:t>Guide FSC des bonnes pratiques pour l'évaluation des exigences de certification</a:t>
            </a:r>
            <a:endParaRPr/>
          </a:p>
        </p:txBody>
      </p:sp>
      <p:sp>
        <p:nvSpPr>
          <p:cNvPr id="237" name="Google Shape;237;p1"/>
          <p:cNvSpPr txBox="1">
            <a:spLocks noGrp="1"/>
          </p:cNvSpPr>
          <p:nvPr>
            <p:ph type="body" idx="4294967295"/>
          </p:nvPr>
        </p:nvSpPr>
        <p:spPr>
          <a:xfrm>
            <a:off x="423333" y="3315833"/>
            <a:ext cx="4995863" cy="848026"/>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t>MODULE 4.2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6" name="Google Shape;306;p10"/>
          <p:cNvSpPr txBox="1">
            <a:spLocks noGrp="1"/>
          </p:cNvSpPr>
          <p:nvPr>
            <p:ph type="ctrTitle" idx="4294967295"/>
          </p:nvPr>
        </p:nvSpPr>
        <p:spPr>
          <a:xfrm>
            <a:off x="538204" y="1527857"/>
            <a:ext cx="11115591" cy="550973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000" b="0" i="0" u="none" strike="noStrike" cap="none">
                <a:solidFill>
                  <a:srgbClr val="000000"/>
                </a:solidFill>
                <a:latin typeface="Arial"/>
                <a:ea typeface="Arial"/>
                <a:cs typeface="Arial"/>
                <a:sym typeface="Arial"/>
              </a:rPr>
              <a:t>L'auditeur n'a pas identifié le fait que cette décision a privé un "jeune" du droit d'effectuer des travaux légers, ce qui est autorisé par la loi malaisienne (loi 350 Children and Young Persons (Employment) Act 1966). On entend par "jeune" toute personne qui, n'étant pas un enfant, n'a pas atteint l'âge de seize ans.</a:t>
            </a:r>
            <a:br>
              <a:rPr lang="en-US" sz="2000" b="0" i="0" u="none" strike="noStrike" cap="none">
                <a:solidFill>
                  <a:srgbClr val="000000"/>
                </a:solidFill>
                <a:latin typeface="Arial"/>
                <a:ea typeface="Arial"/>
                <a:cs typeface="Arial"/>
                <a:sym typeface="Arial"/>
              </a:rPr>
            </a:b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L'interdiction catégorique de l'emploi des jeunes par l</a:t>
            </a:r>
            <a:r>
              <a:rPr lang="en-US" sz="2000">
                <a:solidFill>
                  <a:srgbClr val="000000"/>
                </a:solidFill>
                <a:latin typeface="Arial"/>
                <a:ea typeface="Arial"/>
                <a:cs typeface="Arial"/>
                <a:sym typeface="Arial"/>
              </a:rPr>
              <a:t>e TC </a:t>
            </a:r>
            <a:r>
              <a:rPr lang="en-US" sz="2000" b="0" i="0" u="none" strike="noStrike" cap="none">
                <a:solidFill>
                  <a:srgbClr val="000000"/>
                </a:solidFill>
                <a:latin typeface="Arial"/>
                <a:ea typeface="Arial"/>
                <a:cs typeface="Arial"/>
                <a:sym typeface="Arial"/>
              </a:rPr>
              <a:t>est une politique discriminatoire. </a:t>
            </a:r>
            <a:br>
              <a:rPr lang="en-US" sz="2000" b="0" i="0" u="none" strike="noStrike" cap="none">
                <a:solidFill>
                  <a:srgbClr val="000000"/>
                </a:solidFill>
                <a:latin typeface="Arial"/>
                <a:ea typeface="Arial"/>
                <a:cs typeface="Arial"/>
                <a:sym typeface="Arial"/>
              </a:rPr>
            </a:br>
            <a:r>
              <a:rPr lang="en-US" sz="2000" b="0" i="0" u="sng" strike="noStrike" cap="none">
                <a:solidFill>
                  <a:srgbClr val="000000"/>
                </a:solidFill>
                <a:latin typeface="Arial"/>
                <a:ea typeface="Arial"/>
                <a:cs typeface="Arial"/>
                <a:sym typeface="Arial"/>
              </a:rPr>
              <a:t>Il ne </a:t>
            </a:r>
            <a:r>
              <a:rPr lang="en-US" sz="2000" b="0" i="0" u="none" strike="noStrike" cap="none">
                <a:solidFill>
                  <a:srgbClr val="000000"/>
                </a:solidFill>
                <a:latin typeface="Arial"/>
                <a:ea typeface="Arial"/>
                <a:cs typeface="Arial"/>
                <a:sym typeface="Arial"/>
              </a:rPr>
              <a:t>s'agit </a:t>
            </a:r>
            <a:r>
              <a:rPr lang="en-US" sz="2000" b="0" i="0" u="sng" strike="noStrike" cap="none">
                <a:solidFill>
                  <a:srgbClr val="000000"/>
                </a:solidFill>
                <a:latin typeface="Arial"/>
                <a:ea typeface="Arial"/>
                <a:cs typeface="Arial"/>
                <a:sym typeface="Arial"/>
              </a:rPr>
              <a:t>pas vraiment d'un problème de travail des enfants en tant que tel, mais plutôt d'un problème de discrimination. </a:t>
            </a:r>
            <a:r>
              <a:rPr lang="en-US" sz="2000" b="0" i="0" u="none" strike="noStrike" cap="none">
                <a:solidFill>
                  <a:srgbClr val="000000"/>
                </a:solidFill>
                <a:latin typeface="Arial"/>
                <a:ea typeface="Arial"/>
                <a:cs typeface="Arial"/>
                <a:sym typeface="Arial"/>
              </a:rPr>
              <a:t>Cependant, il relève de la politique de l'entreprise en matière de travail des enfants. </a:t>
            </a:r>
            <a:r>
              <a:rPr lang="en-US" sz="2000">
                <a:solidFill>
                  <a:srgbClr val="000000"/>
                </a:solidFill>
                <a:latin typeface="Arial"/>
                <a:ea typeface="Arial"/>
                <a:cs typeface="Arial"/>
                <a:sym typeface="Arial"/>
              </a:rPr>
              <a:t>Il y a</a:t>
            </a:r>
            <a:r>
              <a:rPr lang="en-US" sz="2000" b="0" i="0" u="none" strike="noStrike" cap="none">
                <a:solidFill>
                  <a:srgbClr val="000000"/>
                </a:solidFill>
                <a:latin typeface="Arial"/>
                <a:ea typeface="Arial"/>
                <a:cs typeface="Arial"/>
                <a:sym typeface="Arial"/>
              </a:rPr>
              <a:t> donc</a:t>
            </a:r>
            <a:r>
              <a:rPr lang="en-US" sz="2000">
                <a:solidFill>
                  <a:srgbClr val="000000"/>
                </a:solidFill>
                <a:latin typeface="Arial"/>
                <a:ea typeface="Arial"/>
                <a:cs typeface="Arial"/>
                <a:sym typeface="Arial"/>
              </a:rPr>
              <a:t> une</a:t>
            </a:r>
            <a:r>
              <a:rPr lang="en-US" sz="2000" b="0" i="0" u="none" strike="noStrike" cap="none">
                <a:solidFill>
                  <a:srgbClr val="000000"/>
                </a:solidFill>
                <a:latin typeface="Arial"/>
                <a:ea typeface="Arial"/>
                <a:cs typeface="Arial"/>
                <a:sym typeface="Arial"/>
              </a:rPr>
              <a:t> NC </a:t>
            </a:r>
            <a:r>
              <a:rPr lang="en-US" sz="2000">
                <a:solidFill>
                  <a:srgbClr val="000000"/>
                </a:solidFill>
                <a:latin typeface="Arial"/>
                <a:ea typeface="Arial"/>
                <a:cs typeface="Arial"/>
                <a:sym typeface="Arial"/>
              </a:rPr>
              <a:t>au niveau de</a:t>
            </a:r>
            <a:r>
              <a:rPr lang="en-US" sz="2000" b="0" i="0" u="none" strike="noStrike" cap="none">
                <a:solidFill>
                  <a:srgbClr val="000000"/>
                </a:solidFill>
                <a:latin typeface="Arial"/>
                <a:ea typeface="Arial"/>
                <a:cs typeface="Arial"/>
                <a:sym typeface="Arial"/>
              </a:rPr>
              <a:t> la politique (la politique contredit ou n'est pas conforme aux lois locales ou aux exigences FSC), car il n'y a aucune preuve de travail des enfants en tant que tel (vous n'avez vu aucune personne en dessous de l'âge minimum).</a:t>
            </a:r>
            <a:br>
              <a:rPr lang="en-US" sz="2000" b="0" i="0" u="none" strike="noStrike" cap="none">
                <a:solidFill>
                  <a:srgbClr val="000000"/>
                </a:solidFill>
                <a:latin typeface="Arial"/>
                <a:ea typeface="Arial"/>
                <a:cs typeface="Arial"/>
                <a:sym typeface="Arial"/>
              </a:rPr>
            </a:b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Exigence NC : FSC-STD-40-004 : Clause 1.5 (Déclaration de politique générale)</a:t>
            </a: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Voir aussi la clause 7.2.3 : Aucune personne âgée de moins de 18 ans n'est employée </a:t>
            </a:r>
            <a:r>
              <a:rPr lang="en-US" sz="2000">
                <a:solidFill>
                  <a:srgbClr val="000000"/>
                </a:solidFill>
                <a:latin typeface="Arial"/>
                <a:ea typeface="Arial"/>
                <a:cs typeface="Arial"/>
                <a:sym typeface="Arial"/>
              </a:rPr>
              <a:t>pour effectuer</a:t>
            </a:r>
            <a:r>
              <a:rPr lang="en-US" sz="2000" b="0" i="0" u="none" strike="noStrike" cap="none">
                <a:solidFill>
                  <a:srgbClr val="000000"/>
                </a:solidFill>
                <a:latin typeface="Arial"/>
                <a:ea typeface="Arial"/>
                <a:cs typeface="Arial"/>
                <a:sym typeface="Arial"/>
              </a:rPr>
              <a:t> des travaux dangereux ou pénibles, sauf à des fins de formation dans le cadre des lois et réglementations nationales approuvées.</a:t>
            </a:r>
            <a:endParaRPr/>
          </a:p>
        </p:txBody>
      </p:sp>
      <p:sp>
        <p:nvSpPr>
          <p:cNvPr id="307" name="Google Shape;307;p10"/>
          <p:cNvSpPr txBox="1"/>
          <p:nvPr/>
        </p:nvSpPr>
        <p:spPr>
          <a:xfrm>
            <a:off x="538204" y="811617"/>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RÉPONSE</a:t>
            </a:r>
            <a:endParaRPr/>
          </a:p>
        </p:txBody>
      </p:sp>
      <p:sp>
        <p:nvSpPr>
          <p:cNvPr id="2" name="Footer Placeholder 1">
            <a:extLst>
              <a:ext uri="{FF2B5EF4-FFF2-40B4-BE49-F238E27FC236}">
                <a16:creationId xmlns:a16="http://schemas.microsoft.com/office/drawing/2014/main" id="{050BBD7B-A410-079D-CD84-6B536462F4A3}"/>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graphicFrame>
        <p:nvGraphicFramePr>
          <p:cNvPr id="313" name="Google Shape;313;p11"/>
          <p:cNvGraphicFramePr/>
          <p:nvPr>
            <p:extLst>
              <p:ext uri="{D42A27DB-BD31-4B8C-83A1-F6EECF244321}">
                <p14:modId xmlns:p14="http://schemas.microsoft.com/office/powerpoint/2010/main" val="3793578487"/>
              </p:ext>
            </p:extLst>
          </p:nvPr>
        </p:nvGraphicFramePr>
        <p:xfrm>
          <a:off x="530352" y="893286"/>
          <a:ext cx="7655900" cy="5544093"/>
        </p:xfrm>
        <a:graphic>
          <a:graphicData uri="http://schemas.openxmlformats.org/drawingml/2006/table">
            <a:tbl>
              <a:tblPr firstRow="1" firstCol="1" bandRow="1">
                <a:noFill/>
                <a:tableStyleId>{ACC12463-60E2-456E-8CC0-D769F7EF717D}</a:tableStyleId>
              </a:tblPr>
              <a:tblGrid>
                <a:gridCol w="2377575">
                  <a:extLst>
                    <a:ext uri="{9D8B030D-6E8A-4147-A177-3AD203B41FA5}">
                      <a16:colId xmlns:a16="http://schemas.microsoft.com/office/drawing/2014/main" val="20000"/>
                    </a:ext>
                  </a:extLst>
                </a:gridCol>
                <a:gridCol w="2086100">
                  <a:extLst>
                    <a:ext uri="{9D8B030D-6E8A-4147-A177-3AD203B41FA5}">
                      <a16:colId xmlns:a16="http://schemas.microsoft.com/office/drawing/2014/main" val="20001"/>
                    </a:ext>
                  </a:extLst>
                </a:gridCol>
                <a:gridCol w="3192225">
                  <a:extLst>
                    <a:ext uri="{9D8B030D-6E8A-4147-A177-3AD203B41FA5}">
                      <a16:colId xmlns:a16="http://schemas.microsoft.com/office/drawing/2014/main" val="20002"/>
                    </a:ext>
                  </a:extLst>
                </a:gridCol>
              </a:tblGrid>
              <a:tr h="383179">
                <a:tc rowSpan="6">
                  <a:txBody>
                    <a:bodyPr/>
                    <a:lstStyle/>
                    <a:p>
                      <a:pPr marL="0" marR="0" lvl="0" indent="0" algn="l" rtl="0">
                        <a:lnSpc>
                          <a:spcPct val="107000"/>
                        </a:lnSpc>
                        <a:spcBef>
                          <a:spcPts val="0"/>
                        </a:spcBef>
                        <a:spcAft>
                          <a:spcPts val="0"/>
                        </a:spcAft>
                        <a:buNone/>
                      </a:pPr>
                      <a:r>
                        <a:rPr lang="en-US" sz="1800" b="1" u="none" strike="noStrike" cap="none" dirty="0"/>
                        <a:t>Travail </a:t>
                      </a:r>
                      <a:r>
                        <a:rPr lang="en-US" sz="1800" b="1" u="none" strike="noStrike" cap="none" dirty="0" err="1"/>
                        <a:t>forcé</a:t>
                      </a:r>
                      <a:r>
                        <a:rPr lang="en-US" sz="1800" b="1" u="none" strike="noStrike" cap="none" dirty="0"/>
                        <a:t> </a:t>
                      </a:r>
                      <a:r>
                        <a:rPr lang="en-US" sz="1800" b="1" u="none" strike="noStrike" cap="none" dirty="0" err="1"/>
                        <a:t>ou</a:t>
                      </a:r>
                      <a:r>
                        <a:rPr lang="en-US" sz="1800" b="1" u="none" strike="noStrike" cap="none" dirty="0"/>
                        <a:t> </a:t>
                      </a:r>
                      <a:r>
                        <a:rPr lang="en-US" sz="1800" b="1" u="none" strike="noStrike" cap="none" dirty="0" err="1"/>
                        <a:t>obligatoire</a:t>
                      </a:r>
                      <a:r>
                        <a:rPr lang="en-US" sz="1800" b="1" u="none" strike="noStrike" cap="none" dirty="0"/>
                        <a:t> (FCL)</a:t>
                      </a:r>
                      <a:endParaRPr sz="1200"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None/>
                      </a:pPr>
                      <a:r>
                        <a:rPr lang="en-US" sz="1800" b="1" u="none" strike="noStrike" cap="none" dirty="0"/>
                        <a:t>OIT C029 et C105</a:t>
                      </a:r>
                      <a:endParaRPr sz="1200"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Clr>
                          <a:srgbClr val="000000"/>
                        </a:buClr>
                        <a:buSzPts val="2000"/>
                        <a:buFont typeface="Arial"/>
                        <a:buNone/>
                      </a:pPr>
                      <a:r>
                        <a:rPr lang="en-US" sz="1800" b="1" u="none" strike="noStrike" cap="none" dirty="0"/>
                        <a:t>FSC-STD-40-004 V3-1, clause 7.3</a:t>
                      </a:r>
                      <a:endParaRPr sz="1800" b="1" i="1"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dirty="0" err="1"/>
                        <a:t>Thèmes</a:t>
                      </a:r>
                      <a:r>
                        <a:rPr lang="en-US" sz="1800" b="1" u="none" strike="noStrike" cap="none" dirty="0"/>
                        <a:t> </a:t>
                      </a:r>
                      <a:r>
                        <a:rPr lang="en-US" sz="1800" b="1" u="none" strike="noStrike" cap="none" dirty="0" err="1"/>
                        <a:t>clés</a:t>
                      </a:r>
                      <a:endParaRPr sz="1800" b="1" u="none" strike="noStrike" cap="none" dirty="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Intention / Conformité</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66453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err="1"/>
                        <a:t>Heures</a:t>
                      </a:r>
                      <a:r>
                        <a:rPr lang="en-US" sz="1600" u="none" strike="noStrike" cap="none" dirty="0"/>
                        <a:t> </a:t>
                      </a:r>
                      <a:r>
                        <a:rPr lang="en-US" sz="1600" u="none" strike="noStrike" cap="none" dirty="0" err="1"/>
                        <a:t>supplémentaires</a:t>
                      </a:r>
                      <a:endParaRPr sz="1600"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Les heures supplémentaires sont volontaires et rémunérées.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63569">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err="1"/>
                        <a:t>Dettes</a:t>
                      </a:r>
                      <a:r>
                        <a:rPr lang="en-US" sz="1600" u="none" strike="noStrike" cap="none" dirty="0"/>
                        <a:t> et </a:t>
                      </a:r>
                      <a:r>
                        <a:rPr lang="en-US" sz="1600" u="none" strike="noStrike" cap="none" dirty="0" err="1"/>
                        <a:t>facilités</a:t>
                      </a:r>
                      <a:r>
                        <a:rPr lang="en-US" sz="1600" u="none" strike="noStrike" cap="none" dirty="0"/>
                        <a:t> de </a:t>
                      </a:r>
                      <a:r>
                        <a:rPr lang="en-US" sz="1600" u="none" strike="noStrike" cap="none" dirty="0" err="1"/>
                        <a:t>crédit</a:t>
                      </a:r>
                      <a:r>
                        <a:rPr lang="en-US" sz="1600" u="none" strike="noStrike" cap="none" dirty="0"/>
                        <a:t> </a:t>
                      </a:r>
                      <a:r>
                        <a:rPr lang="en-US" sz="1600" u="none" strike="noStrike" cap="none" dirty="0" err="1"/>
                        <a:t>envers</a:t>
                      </a:r>
                      <a:r>
                        <a:rPr lang="en-US" sz="1600" u="none" strike="noStrike" cap="none" dirty="0"/>
                        <a:t> les </a:t>
                      </a:r>
                      <a:r>
                        <a:rPr lang="en-US" sz="1600" u="none" strike="noStrike" cap="none" dirty="0" err="1"/>
                        <a:t>travailleurs</a:t>
                      </a:r>
                      <a:endParaRPr sz="1600"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Éviter la servitude pour dettes (accorder des prêts d'un montant supérieur au salaire du travailleur).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71959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Travail en prison</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dirty="0"/>
                        <a:t>Doit </a:t>
                      </a:r>
                      <a:r>
                        <a:rPr lang="en-US" sz="1600" u="none" strike="noStrike" cap="none" dirty="0" err="1"/>
                        <a:t>s'inscrire</a:t>
                      </a:r>
                      <a:r>
                        <a:rPr lang="en-US" sz="1600" u="none" strike="noStrike" cap="none" dirty="0"/>
                        <a:t> dans le cadre </a:t>
                      </a:r>
                      <a:r>
                        <a:rPr lang="en-US" sz="1600" u="none" strike="noStrike" cap="none" dirty="0" err="1"/>
                        <a:t>juridique</a:t>
                      </a:r>
                      <a:r>
                        <a:rPr lang="en-US" sz="1600" u="none" strike="noStrike" cap="none" dirty="0"/>
                        <a:t> et les CLR </a:t>
                      </a:r>
                      <a:r>
                        <a:rPr lang="en-US" sz="1600" u="none" strike="noStrike" cap="none" dirty="0" err="1"/>
                        <a:t>doivent</a:t>
                      </a:r>
                      <a:r>
                        <a:rPr lang="en-US" sz="1600" u="none" strike="noStrike" cap="none" dirty="0"/>
                        <a:t> encore </a:t>
                      </a:r>
                      <a:r>
                        <a:rPr lang="en-US" sz="1600" u="none" strike="noStrike" cap="none" dirty="0" err="1"/>
                        <a:t>être</a:t>
                      </a:r>
                      <a:r>
                        <a:rPr lang="en-US" sz="1600" u="none" strike="noStrike" cap="none" dirty="0"/>
                        <a:t> </a:t>
                      </a:r>
                      <a:r>
                        <a:rPr lang="en-US" sz="1600" u="none" strike="noStrike" cap="none" dirty="0" err="1"/>
                        <a:t>respectées</a:t>
                      </a:r>
                      <a:r>
                        <a:rPr lang="en-US" sz="1600" u="none" strike="noStrike" cap="none" dirty="0"/>
                        <a:t>.</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451529">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Contenu des contrats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dirty="0"/>
                        <a:t>Le FCL </a:t>
                      </a:r>
                      <a:r>
                        <a:rPr lang="en-US" sz="1600" u="none" strike="noStrike" cap="none" dirty="0" err="1"/>
                        <a:t>provient</a:t>
                      </a:r>
                      <a:r>
                        <a:rPr lang="en-US" sz="1600" u="none" strike="noStrike" cap="none" dirty="0"/>
                        <a:t> </a:t>
                      </a:r>
                      <a:r>
                        <a:rPr lang="en-US" sz="1600" u="none" strike="noStrike" cap="none" dirty="0" err="1"/>
                        <a:t>parfois</a:t>
                      </a:r>
                      <a:r>
                        <a:rPr lang="en-US" sz="1600" u="none" strike="noStrike" cap="none" dirty="0"/>
                        <a:t> de clauses </a:t>
                      </a:r>
                      <a:r>
                        <a:rPr lang="en-US" sz="1600" u="none" strike="noStrike" cap="none" dirty="0" err="1"/>
                        <a:t>contractuelles</a:t>
                      </a:r>
                      <a:r>
                        <a:rPr lang="en-US" sz="1600" u="none" strike="noStrike" cap="none" dirty="0"/>
                        <a:t> (par </a:t>
                      </a:r>
                      <a:r>
                        <a:rPr lang="en-US" sz="1600" u="none" strike="noStrike" cap="none" dirty="0" err="1"/>
                        <a:t>exemple</a:t>
                      </a:r>
                      <a:r>
                        <a:rPr lang="en-US" sz="1600" u="none" strike="noStrike" cap="none" dirty="0"/>
                        <a:t>, les clauses </a:t>
                      </a:r>
                      <a:r>
                        <a:rPr lang="en-US" sz="1600" u="none" strike="noStrike" cap="none" dirty="0" err="1"/>
                        <a:t>incluent</a:t>
                      </a:r>
                      <a:r>
                        <a:rPr lang="en-US" sz="1600" u="none" strike="noStrike" cap="none" dirty="0"/>
                        <a:t> des exigences qui </a:t>
                      </a:r>
                      <a:r>
                        <a:rPr lang="en-US" sz="1600" u="none" strike="noStrike" cap="none" dirty="0" err="1"/>
                        <a:t>signifient</a:t>
                      </a:r>
                      <a:r>
                        <a:rPr lang="en-US" sz="1600" u="none" strike="noStrike" cap="none" dirty="0"/>
                        <a:t> que le travail </a:t>
                      </a:r>
                      <a:r>
                        <a:rPr lang="en-US" sz="1600" u="none" strike="noStrike" cap="none" dirty="0" err="1"/>
                        <a:t>n'est</a:t>
                      </a:r>
                      <a:r>
                        <a:rPr lang="en-US" sz="1600" u="none" strike="noStrike" cap="none" dirty="0"/>
                        <a:t> pas </a:t>
                      </a:r>
                      <a:r>
                        <a:rPr lang="en-US" sz="1600" u="none" strike="noStrike" cap="none" dirty="0" err="1"/>
                        <a:t>entièrement</a:t>
                      </a:r>
                      <a:r>
                        <a:rPr lang="en-US" sz="1600" u="none" strike="noStrike" cap="none" dirty="0"/>
                        <a:t> </a:t>
                      </a:r>
                      <a:r>
                        <a:rPr lang="en-US" sz="1600" u="none" strike="noStrike" cap="none" dirty="0" err="1"/>
                        <a:t>volontaire</a:t>
                      </a:r>
                      <a:r>
                        <a:rPr lang="en-US" sz="1600" u="none" strike="noStrike" cap="none" dirty="0"/>
                        <a:t>).</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1144028">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dirty="0" err="1"/>
                        <a:t>Rétention</a:t>
                      </a:r>
                      <a:r>
                        <a:rPr lang="en-US" sz="1600" u="none" strike="noStrike" cap="none" dirty="0"/>
                        <a:t> des documents</a:t>
                      </a:r>
                      <a:endParaRPr sz="1600"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dirty="0"/>
                        <a:t>Les </a:t>
                      </a:r>
                      <a:r>
                        <a:rPr lang="en-US" sz="1600" u="none" strike="noStrike" cap="none" dirty="0" err="1"/>
                        <a:t>travailleurs</a:t>
                      </a:r>
                      <a:r>
                        <a:rPr lang="en-US" sz="1600" u="none" strike="noStrike" cap="none" dirty="0"/>
                        <a:t> </a:t>
                      </a:r>
                      <a:r>
                        <a:rPr lang="en-US" sz="1600" u="none" strike="noStrike" cap="none" dirty="0" err="1"/>
                        <a:t>sont</a:t>
                      </a:r>
                      <a:r>
                        <a:rPr lang="en-US" sz="1600" u="none" strike="noStrike" cap="none" dirty="0"/>
                        <a:t> </a:t>
                      </a:r>
                      <a:r>
                        <a:rPr lang="en-US" sz="1600" u="none" strike="noStrike" cap="none" dirty="0" err="1"/>
                        <a:t>libres</a:t>
                      </a:r>
                      <a:r>
                        <a:rPr lang="en-US" sz="1600" u="none" strike="noStrike" cap="none" dirty="0"/>
                        <a:t> de se </a:t>
                      </a:r>
                      <a:r>
                        <a:rPr lang="en-US" sz="1600" u="none" strike="noStrike" cap="none" dirty="0" err="1"/>
                        <a:t>déplacer</a:t>
                      </a:r>
                      <a:r>
                        <a:rPr lang="en-US" sz="1600" u="none" strike="noStrike" cap="none" dirty="0"/>
                        <a:t> et </a:t>
                      </a:r>
                      <a:r>
                        <a:rPr lang="en-US" sz="1600" u="none" strike="noStrike" cap="none" dirty="0" err="1"/>
                        <a:t>ont</a:t>
                      </a:r>
                      <a:r>
                        <a:rPr lang="en-US" sz="1600" u="none" strike="noStrike" cap="none" dirty="0"/>
                        <a:t> </a:t>
                      </a:r>
                      <a:r>
                        <a:rPr lang="en-US" sz="1600" u="none" strike="noStrike" cap="none" dirty="0" err="1"/>
                        <a:t>leurs</a:t>
                      </a:r>
                      <a:r>
                        <a:rPr lang="en-US" sz="1600" u="none" strike="noStrike" cap="none" dirty="0"/>
                        <a:t> documents (par </a:t>
                      </a:r>
                      <a:r>
                        <a:rPr lang="en-US" sz="1600" u="none" strike="noStrike" cap="none" dirty="0" err="1"/>
                        <a:t>exemple</a:t>
                      </a:r>
                      <a:r>
                        <a:rPr lang="en-US" sz="1600" u="none" strike="noStrike" cap="none" dirty="0"/>
                        <a:t>, </a:t>
                      </a:r>
                      <a:r>
                        <a:rPr lang="en-US" sz="1600" u="none" strike="noStrike" cap="none" dirty="0" err="1"/>
                        <a:t>leur</a:t>
                      </a:r>
                      <a:r>
                        <a:rPr lang="en-US" sz="1600" u="none" strike="noStrike" cap="none" dirty="0"/>
                        <a:t> </a:t>
                      </a:r>
                      <a:r>
                        <a:rPr lang="en-US" sz="1600" u="none" strike="noStrike" cap="none" dirty="0" err="1"/>
                        <a:t>passeport</a:t>
                      </a:r>
                      <a:r>
                        <a:rPr lang="en-US" sz="1600" u="none" strike="noStrike" cap="none" dirty="0"/>
                        <a:t>) avec </a:t>
                      </a:r>
                      <a:r>
                        <a:rPr lang="en-US" sz="1600" u="none" strike="noStrike" cap="none" dirty="0" err="1"/>
                        <a:t>eux</a:t>
                      </a:r>
                      <a:r>
                        <a:rPr lang="en-US" sz="1600" u="none" strike="noStrike" cap="none" dirty="0"/>
                        <a:t>.</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sp>
        <p:nvSpPr>
          <p:cNvPr id="314" name="Google Shape;314;p11"/>
          <p:cNvSpPr txBox="1"/>
          <p:nvPr/>
        </p:nvSpPr>
        <p:spPr>
          <a:xfrm>
            <a:off x="530352" y="301925"/>
            <a:ext cx="9987663" cy="672389"/>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 des CLR FSC - Guide des bonnes pratiques</a:t>
            </a:r>
            <a:endParaRPr/>
          </a:p>
        </p:txBody>
      </p:sp>
      <p:graphicFrame>
        <p:nvGraphicFramePr>
          <p:cNvPr id="315" name="Google Shape;315;p11"/>
          <p:cNvGraphicFramePr/>
          <p:nvPr>
            <p:extLst>
              <p:ext uri="{D42A27DB-BD31-4B8C-83A1-F6EECF244321}">
                <p14:modId xmlns:p14="http://schemas.microsoft.com/office/powerpoint/2010/main" val="2417004344"/>
              </p:ext>
            </p:extLst>
          </p:nvPr>
        </p:nvGraphicFramePr>
        <p:xfrm>
          <a:off x="8348670" y="893286"/>
          <a:ext cx="3615700" cy="3684575"/>
        </p:xfrm>
        <a:graphic>
          <a:graphicData uri="http://schemas.openxmlformats.org/drawingml/2006/table">
            <a:tbl>
              <a:tblPr firstRow="1" bandRow="1">
                <a:noFill/>
                <a:tableStyleId>{ACC12463-60E2-456E-8CC0-D769F7EF717D}</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Quels types de documents/registres devriez-vous rechercher ?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À qui devriez-vous vous adresser ?</a:t>
                      </a:r>
                      <a:endParaRPr/>
                    </a:p>
                  </a:txBody>
                  <a:tcPr marL="91450" marR="91450" marT="45725" marB="45725" anchor="ctr"/>
                </a:tc>
                <a:extLst>
                  <a:ext uri="{0D108BD9-81ED-4DB2-BD59-A6C34878D82A}">
                    <a16:rowId xmlns:a16="http://schemas.microsoft.com/office/drawing/2014/main" val="10002"/>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dirty="0">
                          <a:latin typeface="Arial"/>
                          <a:ea typeface="Arial"/>
                          <a:cs typeface="Arial"/>
                          <a:sym typeface="Arial"/>
                        </a:rPr>
                        <a:t>Q3. </a:t>
                      </a:r>
                      <a:r>
                        <a:rPr lang="en-US" sz="2000" u="none" strike="noStrike" cap="none" dirty="0">
                          <a:latin typeface="Arial"/>
                          <a:ea typeface="Arial"/>
                          <a:cs typeface="Arial"/>
                          <a:sym typeface="Arial"/>
                        </a:rPr>
                        <a:t>Quelle </a:t>
                      </a:r>
                      <a:r>
                        <a:rPr lang="en-US" sz="2000" u="none" strike="noStrike" cap="none" dirty="0" err="1">
                          <a:latin typeface="Arial"/>
                          <a:ea typeface="Arial"/>
                          <a:cs typeface="Arial"/>
                          <a:sym typeface="Arial"/>
                        </a:rPr>
                        <a:t>est</a:t>
                      </a:r>
                      <a:r>
                        <a:rPr lang="en-US" sz="2000" u="none" strike="noStrike" cap="none" dirty="0">
                          <a:latin typeface="Arial"/>
                          <a:ea typeface="Arial"/>
                          <a:cs typeface="Arial"/>
                          <a:sym typeface="Arial"/>
                        </a:rPr>
                        <a:t> </a:t>
                      </a:r>
                      <a:r>
                        <a:rPr lang="en-US" sz="2000" u="none" strike="noStrike" cap="none" dirty="0" err="1">
                          <a:latin typeface="Arial"/>
                          <a:ea typeface="Arial"/>
                          <a:cs typeface="Arial"/>
                          <a:sym typeface="Arial"/>
                        </a:rPr>
                        <a:t>l'importance</a:t>
                      </a:r>
                      <a:r>
                        <a:rPr lang="en-US" sz="2000" u="none" strike="noStrike" cap="none" dirty="0">
                          <a:latin typeface="Arial"/>
                          <a:ea typeface="Arial"/>
                          <a:cs typeface="Arial"/>
                          <a:sym typeface="Arial"/>
                        </a:rPr>
                        <a:t> de la </a:t>
                      </a:r>
                      <a:r>
                        <a:rPr lang="en-US" sz="2000" dirty="0" err="1"/>
                        <a:t>vérification</a:t>
                      </a:r>
                      <a:r>
                        <a:rPr lang="en-US" sz="2000" u="none" strike="noStrike" cap="none" dirty="0">
                          <a:latin typeface="Arial"/>
                          <a:ea typeface="Arial"/>
                          <a:cs typeface="Arial"/>
                          <a:sym typeface="Arial"/>
                        </a:rPr>
                        <a:t> du </a:t>
                      </a:r>
                      <a:r>
                        <a:rPr lang="en-US" sz="2000" u="none" strike="noStrike" cap="none" dirty="0" err="1">
                          <a:latin typeface="Arial"/>
                          <a:ea typeface="Arial"/>
                          <a:cs typeface="Arial"/>
                          <a:sym typeface="Arial"/>
                        </a:rPr>
                        <a:t>contrat</a:t>
                      </a:r>
                      <a:r>
                        <a:rPr lang="en-US" sz="2000" u="none" strike="noStrike" cap="none" dirty="0">
                          <a:latin typeface="Arial"/>
                          <a:ea typeface="Arial"/>
                          <a:cs typeface="Arial"/>
                          <a:sym typeface="Arial"/>
                        </a:rPr>
                        <a:t> de travail dans </a:t>
                      </a:r>
                      <a:r>
                        <a:rPr lang="en-US" sz="2000" u="none" strike="noStrike" cap="none" dirty="0" err="1">
                          <a:latin typeface="Arial"/>
                          <a:ea typeface="Arial"/>
                          <a:cs typeface="Arial"/>
                          <a:sym typeface="Arial"/>
                        </a:rPr>
                        <a:t>ce</a:t>
                      </a:r>
                      <a:r>
                        <a:rPr lang="en-US" sz="2000" u="none" strike="noStrike" cap="none" dirty="0">
                          <a:latin typeface="Arial"/>
                          <a:ea typeface="Arial"/>
                          <a:cs typeface="Arial"/>
                          <a:sym typeface="Arial"/>
                        </a:rPr>
                        <a:t> </a:t>
                      </a:r>
                      <a:r>
                        <a:rPr lang="en-US" sz="2000" u="none" strike="noStrike" cap="none" dirty="0" err="1">
                          <a:latin typeface="Arial"/>
                          <a:ea typeface="Arial"/>
                          <a:cs typeface="Arial"/>
                          <a:sym typeface="Arial"/>
                        </a:rPr>
                        <a:t>cas</a:t>
                      </a:r>
                      <a:r>
                        <a:rPr lang="en-US" sz="2000" u="none" strike="noStrike" cap="none" dirty="0">
                          <a:latin typeface="Arial"/>
                          <a:ea typeface="Arial"/>
                          <a:cs typeface="Arial"/>
                          <a:sym typeface="Arial"/>
                        </a:rPr>
                        <a:t> ? </a:t>
                      </a:r>
                      <a:endParaRPr dirty="0"/>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E5FA24B9-32C9-057D-1471-B8EBC0B2483B}"/>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2" name="Google Shape;322;p12"/>
          <p:cNvSpPr txBox="1"/>
          <p:nvPr/>
        </p:nvSpPr>
        <p:spPr>
          <a:xfrm>
            <a:off x="568265" y="348292"/>
            <a:ext cx="3486150" cy="825500"/>
          </a:xfrm>
          <a:prstGeom prst="rect">
            <a:avLst/>
          </a:prstGeom>
          <a:noFill/>
          <a:ln>
            <a:noFill/>
          </a:ln>
        </p:spPr>
        <p:txBody>
          <a:bodyPr spcFirstLastPara="1" wrap="square" lIns="91425" tIns="45700" rIns="91425" bIns="45700" anchor="b" anchorCtr="0">
            <a:normAutofit fontScale="97500"/>
          </a:bodyPr>
          <a:lstStyle/>
          <a:p>
            <a:pPr marL="0" marR="0" lvl="0" indent="0" algn="l" rtl="0">
              <a:lnSpc>
                <a:spcPct val="90000"/>
              </a:lnSpc>
              <a:spcBef>
                <a:spcPts val="0"/>
              </a:spcBef>
              <a:spcAft>
                <a:spcPts val="0"/>
              </a:spcAft>
              <a:buClr>
                <a:schemeClr val="dk1"/>
              </a:buClr>
              <a:buSzPct val="88887"/>
              <a:buFont typeface="Calibri"/>
              <a:buNone/>
            </a:pPr>
            <a:r>
              <a:rPr lang="en-US" sz="2800" b="1" i="0" u="none" strike="noStrike" cap="none">
                <a:solidFill>
                  <a:schemeClr val="dk1"/>
                </a:solidFill>
                <a:latin typeface="Arial"/>
                <a:ea typeface="Arial"/>
                <a:cs typeface="Arial"/>
                <a:sym typeface="Arial"/>
              </a:rPr>
              <a:t>EXERCICE</a:t>
            </a:r>
            <a:endParaRPr/>
          </a:p>
        </p:txBody>
      </p:sp>
      <p:sp>
        <p:nvSpPr>
          <p:cNvPr id="323" name="Google Shape;323;p12"/>
          <p:cNvSpPr txBox="1"/>
          <p:nvPr/>
        </p:nvSpPr>
        <p:spPr>
          <a:xfrm>
            <a:off x="680254" y="1504683"/>
            <a:ext cx="6959037" cy="3848634"/>
          </a:xfrm>
          <a:prstGeom prst="rect">
            <a:avLst/>
          </a:prstGeom>
          <a:solidFill>
            <a:schemeClr val="lt1"/>
          </a:solidFill>
          <a:ln>
            <a:noFill/>
          </a:ln>
        </p:spPr>
        <p:txBody>
          <a:bodyPr spcFirstLastPara="1" wrap="square" lIns="0" tIns="0" rIns="0" bIns="0" anchor="t" anchorCtr="0">
            <a:noAutofit/>
          </a:bodyPr>
          <a:lstStyle/>
          <a:p>
            <a:pPr marL="0" marR="0" lvl="0" indent="0" algn="just"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Lors d'un audit, il a été constaté que l'entreprise payait les heures supplémentaires au taux normal. Cette information a été confirmée par des entretiens avec le représentant de la direction, le service des ressources humaines, le représentant syndical et les travailleurs. </a:t>
            </a:r>
            <a:endParaRPr/>
          </a:p>
          <a:p>
            <a:pPr marL="0" marR="0" lvl="0" indent="0" algn="just"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0" marR="0" lvl="0" indent="0" algn="just"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Le département des ressources humaines (RH) a également expliqué qu'il offrait une prime pour remplacer le taux </a:t>
            </a:r>
            <a:r>
              <a:rPr lang="en-US" sz="2400">
                <a:solidFill>
                  <a:srgbClr val="2B2E2F"/>
                </a:solidFill>
              </a:rPr>
              <a:t>pour les </a:t>
            </a:r>
            <a:r>
              <a:rPr lang="en-US" sz="2400" b="0" i="0" u="none" strike="noStrike" cap="none">
                <a:solidFill>
                  <a:srgbClr val="2B2E2F"/>
                </a:solidFill>
                <a:latin typeface="Arial"/>
                <a:ea typeface="Arial"/>
                <a:cs typeface="Arial"/>
                <a:sym typeface="Arial"/>
              </a:rPr>
              <a:t>heures supplémentaires. Cependant, le calcul effectué par l'auditeur sur cette </a:t>
            </a:r>
            <a:r>
              <a:rPr lang="en-US" sz="2400">
                <a:solidFill>
                  <a:srgbClr val="2B2E2F"/>
                </a:solidFill>
              </a:rPr>
              <a:t>prime</a:t>
            </a:r>
            <a:r>
              <a:rPr lang="en-US" sz="2400" b="0" i="0" u="none" strike="noStrike" cap="none">
                <a:solidFill>
                  <a:srgbClr val="2B2E2F"/>
                </a:solidFill>
                <a:latin typeface="Arial"/>
                <a:ea typeface="Arial"/>
                <a:cs typeface="Arial"/>
                <a:sym typeface="Arial"/>
              </a:rPr>
              <a:t> en la comparant au taux d</a:t>
            </a:r>
            <a:r>
              <a:rPr lang="en-US" sz="2400">
                <a:solidFill>
                  <a:srgbClr val="2B2E2F"/>
                </a:solidFill>
              </a:rPr>
              <a:t>es </a:t>
            </a:r>
            <a:r>
              <a:rPr lang="en-US" sz="2400" b="0" i="0" u="none" strike="noStrike" cap="none">
                <a:solidFill>
                  <a:srgbClr val="2B2E2F"/>
                </a:solidFill>
                <a:latin typeface="Arial"/>
                <a:ea typeface="Arial"/>
                <a:cs typeface="Arial"/>
                <a:sym typeface="Arial"/>
              </a:rPr>
              <a:t>heures supplémentaires montre que le taux </a:t>
            </a:r>
            <a:r>
              <a:rPr lang="en-US" sz="2400">
                <a:solidFill>
                  <a:srgbClr val="2B2E2F"/>
                </a:solidFill>
              </a:rPr>
              <a:t>de la prime</a:t>
            </a:r>
            <a:r>
              <a:rPr lang="en-US" sz="2400" b="0" i="0" u="none" strike="noStrike" cap="none">
                <a:solidFill>
                  <a:srgbClr val="2B2E2F"/>
                </a:solidFill>
                <a:latin typeface="Arial"/>
                <a:ea typeface="Arial"/>
                <a:cs typeface="Arial"/>
                <a:sym typeface="Arial"/>
              </a:rPr>
              <a:t> est inférieur au taux d</a:t>
            </a:r>
            <a:r>
              <a:rPr lang="en-US" sz="2400">
                <a:solidFill>
                  <a:srgbClr val="2B2E2F"/>
                </a:solidFill>
              </a:rPr>
              <a:t>es </a:t>
            </a:r>
            <a:r>
              <a:rPr lang="en-US" sz="2400" b="0" i="0" u="none" strike="noStrike" cap="none">
                <a:solidFill>
                  <a:srgbClr val="2B2E2F"/>
                </a:solidFill>
                <a:latin typeface="Arial"/>
                <a:ea typeface="Arial"/>
                <a:cs typeface="Arial"/>
                <a:sym typeface="Arial"/>
              </a:rPr>
              <a:t>heures supplémentaires.  </a:t>
            </a:r>
            <a:endParaRPr/>
          </a:p>
        </p:txBody>
      </p:sp>
      <p:graphicFrame>
        <p:nvGraphicFramePr>
          <p:cNvPr id="324" name="Google Shape;324;p12"/>
          <p:cNvGraphicFramePr/>
          <p:nvPr/>
        </p:nvGraphicFramePr>
        <p:xfrm>
          <a:off x="7905510" y="1504683"/>
          <a:ext cx="3884550" cy="2560835"/>
        </p:xfrm>
        <a:graphic>
          <a:graphicData uri="http://schemas.openxmlformats.org/drawingml/2006/table">
            <a:tbl>
              <a:tblPr firstRow="1" bandRow="1">
                <a:noFill/>
                <a:tableStyleId>{ACC12463-60E2-456E-8CC0-D769F7EF717D}</a:tableStyleId>
              </a:tblPr>
              <a:tblGrid>
                <a:gridCol w="388455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Q1. </a:t>
                      </a:r>
                      <a:r>
                        <a:rPr lang="en-US" sz="2400"/>
                        <a:t>Y a</a:t>
                      </a:r>
                      <a:r>
                        <a:rPr lang="en-US" sz="2400" u="none" strike="noStrike" cap="none">
                          <a:latin typeface="Arial"/>
                          <a:ea typeface="Arial"/>
                          <a:cs typeface="Arial"/>
                          <a:sym typeface="Arial"/>
                        </a:rPr>
                        <a:t>-t-il un</a:t>
                      </a:r>
                      <a:r>
                        <a:rPr lang="en-US" sz="2400"/>
                        <a:t>e NC </a:t>
                      </a:r>
                      <a:r>
                        <a:rPr lang="en-US" sz="2400" u="none" strike="noStrike" cap="none">
                          <a:latin typeface="Arial"/>
                          <a:ea typeface="Arial"/>
                          <a:cs typeface="Arial"/>
                          <a:sym typeface="Arial"/>
                        </a:rPr>
                        <a:t>dans cette situation ? </a:t>
                      </a:r>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Q2. </a:t>
                      </a:r>
                      <a:r>
                        <a:rPr lang="en-US" sz="2400" u="none" strike="noStrike" cap="none">
                          <a:latin typeface="Arial"/>
                          <a:ea typeface="Arial"/>
                          <a:cs typeface="Arial"/>
                          <a:sym typeface="Arial"/>
                        </a:rPr>
                        <a:t>Et quelle est l'exigence qui n'est pas </a:t>
                      </a:r>
                      <a:r>
                        <a:rPr lang="en-US" sz="2400"/>
                        <a:t>remplie</a:t>
                      </a:r>
                      <a:r>
                        <a:rPr lang="en-US" sz="2400" u="none" strike="noStrike" cap="none">
                          <a:latin typeface="Arial"/>
                          <a:ea typeface="Arial"/>
                          <a:cs typeface="Arial"/>
                          <a:sym typeface="Arial"/>
                        </a:rPr>
                        <a:t>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5F27FA38-97AA-0799-D317-99EF49C78D40}"/>
              </a:ext>
            </a:extLst>
          </p:cNvPr>
          <p:cNvSpPr>
            <a:spLocks noGrp="1"/>
          </p:cNvSpPr>
          <p:nvPr>
            <p:ph type="ftr" idx="11"/>
          </p:nvPr>
        </p:nvSpPr>
        <p:spPr>
          <a:xfrm>
            <a:off x="7905510" y="6386168"/>
            <a:ext cx="4114800" cy="365125"/>
          </a:xfrm>
        </p:spPr>
        <p:txBody>
          <a:bodyPr/>
          <a:lstStyle/>
          <a:p>
            <a:r>
              <a:rPr lang="en-US" dirty="0"/>
              <a:t>8.5.FSC-CLR-Training_Main-Course_Module-4.2_V1-0_ FR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1" name="Google Shape;331;p13"/>
          <p:cNvSpPr txBox="1">
            <a:spLocks noGrp="1"/>
          </p:cNvSpPr>
          <p:nvPr>
            <p:ph type="ctrTitle" idx="4294967295"/>
          </p:nvPr>
        </p:nvSpPr>
        <p:spPr>
          <a:xfrm>
            <a:off x="531962" y="1711265"/>
            <a:ext cx="10516797" cy="40824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Il y a une NC.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POURQUOI ?</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Dans certains pays, les heures supplémentaires sont payées à des pourcentages différents en fonction du type d'heures supplémentaires.</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Dans le cas présent, il existe une loi régissant le calcul des heures supplémentaires qui n'a pas été respectée par le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L'entreprise </a:t>
            </a:r>
            <a:r>
              <a:rPr lang="en-US" sz="2400" b="0" i="0" u="sng" strike="noStrike" cap="none">
                <a:solidFill>
                  <a:schemeClr val="dk1"/>
                </a:solidFill>
                <a:latin typeface="Arial"/>
                <a:ea typeface="Arial"/>
                <a:cs typeface="Arial"/>
                <a:sym typeface="Arial"/>
              </a:rPr>
              <a:t>n'a </a:t>
            </a:r>
            <a:r>
              <a:rPr lang="en-US" sz="2400" b="0" i="0" u="none" strike="noStrike" cap="none">
                <a:solidFill>
                  <a:schemeClr val="dk1"/>
                </a:solidFill>
                <a:latin typeface="Arial"/>
                <a:ea typeface="Arial"/>
                <a:cs typeface="Arial"/>
                <a:sym typeface="Arial"/>
              </a:rPr>
              <a:t>donc </a:t>
            </a:r>
            <a:r>
              <a:rPr lang="en-US" sz="2400" b="0" i="0" u="sng" strike="noStrike" cap="none">
                <a:solidFill>
                  <a:schemeClr val="dk1"/>
                </a:solidFill>
                <a:latin typeface="Arial"/>
                <a:ea typeface="Arial"/>
                <a:cs typeface="Arial"/>
                <a:sym typeface="Arial"/>
              </a:rPr>
              <a:t>pas respecté le droit du travail (d</a:t>
            </a:r>
            <a:r>
              <a:rPr lang="en-US" sz="2400" u="sng">
                <a:latin typeface="Arial"/>
                <a:ea typeface="Arial"/>
                <a:cs typeface="Arial"/>
                <a:sym typeface="Arial"/>
              </a:rPr>
              <a:t>roit </a:t>
            </a:r>
            <a:r>
              <a:rPr lang="en-US" sz="2400" b="0" i="0" u="sng" strike="noStrike" cap="none">
                <a:solidFill>
                  <a:schemeClr val="dk1"/>
                </a:solidFill>
                <a:latin typeface="Arial"/>
                <a:ea typeface="Arial"/>
                <a:cs typeface="Arial"/>
                <a:sym typeface="Arial"/>
              </a:rPr>
              <a:t>national) en matière de paiement des heures supplémentaires</a:t>
            </a:r>
            <a:r>
              <a:rPr lang="en-US" sz="2400" b="0" i="0" u="none" strike="noStrike" cap="none">
                <a:solidFill>
                  <a:schemeClr val="dk1"/>
                </a:solidFill>
                <a:latin typeface="Arial"/>
                <a:ea typeface="Arial"/>
                <a:cs typeface="Arial"/>
                <a:sym typeface="Arial"/>
              </a:rPr>
              <a:t>.</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p:txBody>
      </p:sp>
      <p:sp>
        <p:nvSpPr>
          <p:cNvPr id="332" name="Google Shape;332;p13"/>
          <p:cNvSpPr txBox="1"/>
          <p:nvPr/>
        </p:nvSpPr>
        <p:spPr>
          <a:xfrm>
            <a:off x="531962" y="771896"/>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RÉPONSE</a:t>
            </a:r>
            <a:endParaRPr/>
          </a:p>
        </p:txBody>
      </p:sp>
      <p:sp>
        <p:nvSpPr>
          <p:cNvPr id="333" name="Google Shape;333;p13"/>
          <p:cNvSpPr txBox="1"/>
          <p:nvPr/>
        </p:nvSpPr>
        <p:spPr>
          <a:xfrm>
            <a:off x="531962" y="5424384"/>
            <a:ext cx="693182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u="none" strike="noStrike" cap="none">
                <a:solidFill>
                  <a:srgbClr val="000000"/>
                </a:solidFill>
                <a:latin typeface="Arial"/>
                <a:ea typeface="Arial"/>
                <a:cs typeface="Arial"/>
                <a:sym typeface="Arial"/>
              </a:rPr>
              <a:t>Exigence NC : FSC-STD-40-004 : Clause 7.1</a:t>
            </a:r>
            <a:endParaRPr sz="24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CD58AF7-6E4A-967D-1FFF-5887244D43C5}"/>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graphicFrame>
        <p:nvGraphicFramePr>
          <p:cNvPr id="339" name="Google Shape;339;p14"/>
          <p:cNvGraphicFramePr/>
          <p:nvPr>
            <p:extLst>
              <p:ext uri="{D42A27DB-BD31-4B8C-83A1-F6EECF244321}">
                <p14:modId xmlns:p14="http://schemas.microsoft.com/office/powerpoint/2010/main" val="2927370603"/>
              </p:ext>
            </p:extLst>
          </p:nvPr>
        </p:nvGraphicFramePr>
        <p:xfrm>
          <a:off x="412463" y="1278814"/>
          <a:ext cx="8338900" cy="5234999"/>
        </p:xfrm>
        <a:graphic>
          <a:graphicData uri="http://schemas.openxmlformats.org/drawingml/2006/table">
            <a:tbl>
              <a:tblPr firstRow="1" firstCol="1" bandRow="1">
                <a:noFill/>
                <a:tableStyleId>{ACC12463-60E2-456E-8CC0-D769F7EF717D}</a:tableStyleId>
              </a:tblPr>
              <a:tblGrid>
                <a:gridCol w="2482125">
                  <a:extLst>
                    <a:ext uri="{9D8B030D-6E8A-4147-A177-3AD203B41FA5}">
                      <a16:colId xmlns:a16="http://schemas.microsoft.com/office/drawing/2014/main" val="20000"/>
                    </a:ext>
                  </a:extLst>
                </a:gridCol>
                <a:gridCol w="2795625">
                  <a:extLst>
                    <a:ext uri="{9D8B030D-6E8A-4147-A177-3AD203B41FA5}">
                      <a16:colId xmlns:a16="http://schemas.microsoft.com/office/drawing/2014/main" val="20001"/>
                    </a:ext>
                  </a:extLst>
                </a:gridCol>
                <a:gridCol w="3061150">
                  <a:extLst>
                    <a:ext uri="{9D8B030D-6E8A-4147-A177-3AD203B41FA5}">
                      <a16:colId xmlns:a16="http://schemas.microsoft.com/office/drawing/2014/main" val="20002"/>
                    </a:ext>
                  </a:extLst>
                </a:gridCol>
              </a:tblGrid>
              <a:tr h="401450">
                <a:tc rowSpan="6">
                  <a:txBody>
                    <a:bodyPr/>
                    <a:lstStyle/>
                    <a:p>
                      <a:pPr marL="0" marR="0" lvl="0" indent="0" algn="l" rtl="0">
                        <a:lnSpc>
                          <a:spcPct val="107000"/>
                        </a:lnSpc>
                        <a:spcBef>
                          <a:spcPts val="0"/>
                        </a:spcBef>
                        <a:spcAft>
                          <a:spcPts val="0"/>
                        </a:spcAft>
                        <a:buNone/>
                      </a:pPr>
                      <a:r>
                        <a:rPr lang="en-US" sz="1600" b="1" u="none" strike="noStrike" cap="none" dirty="0"/>
                        <a:t>Discrimination (DIS) </a:t>
                      </a:r>
                      <a:endParaRPr sz="1200" dirty="0"/>
                    </a:p>
                    <a:p>
                      <a:pPr marL="0" marR="0" lvl="0" indent="0" algn="l" rtl="0">
                        <a:lnSpc>
                          <a:spcPct val="107000"/>
                        </a:lnSpc>
                        <a:spcBef>
                          <a:spcPts val="0"/>
                        </a:spcBef>
                        <a:spcAft>
                          <a:spcPts val="0"/>
                        </a:spcAft>
                        <a:buNone/>
                      </a:pPr>
                      <a:endParaRPr sz="1600" b="1" u="none" strike="noStrike" cap="none" dirty="0"/>
                    </a:p>
                    <a:p>
                      <a:pPr marL="0" marR="0" lvl="0" indent="0" algn="l" rtl="0">
                        <a:lnSpc>
                          <a:spcPct val="107000"/>
                        </a:lnSpc>
                        <a:spcBef>
                          <a:spcPts val="0"/>
                        </a:spcBef>
                        <a:spcAft>
                          <a:spcPts val="0"/>
                        </a:spcAft>
                        <a:buNone/>
                      </a:pPr>
                      <a:r>
                        <a:rPr lang="en-US" sz="1600" b="1" u="none" strike="noStrike" cap="none" dirty="0"/>
                        <a:t>OIT C111 et C100</a:t>
                      </a:r>
                      <a:endParaRPr sz="1200" dirty="0"/>
                    </a:p>
                    <a:p>
                      <a:pPr marL="0" marR="0" lvl="0" indent="0" algn="l" rtl="0">
                        <a:lnSpc>
                          <a:spcPct val="107000"/>
                        </a:lnSpc>
                        <a:spcBef>
                          <a:spcPts val="0"/>
                        </a:spcBef>
                        <a:spcAft>
                          <a:spcPts val="0"/>
                        </a:spcAft>
                        <a:buClr>
                          <a:srgbClr val="000000"/>
                        </a:buClr>
                        <a:buSzPts val="1800"/>
                        <a:buFont typeface="Arial"/>
                        <a:buNone/>
                      </a:pPr>
                      <a:endParaRPr sz="1600" b="1" u="none" strike="noStrike" cap="none" dirty="0"/>
                    </a:p>
                    <a:p>
                      <a:pPr marL="0" marR="0" lvl="0" indent="0" algn="l" rtl="0">
                        <a:lnSpc>
                          <a:spcPct val="107000"/>
                        </a:lnSpc>
                        <a:spcBef>
                          <a:spcPts val="0"/>
                        </a:spcBef>
                        <a:spcAft>
                          <a:spcPts val="0"/>
                        </a:spcAft>
                        <a:buClr>
                          <a:srgbClr val="000000"/>
                        </a:buClr>
                        <a:buSzPts val="1800"/>
                        <a:buFont typeface="Arial"/>
                        <a:buNone/>
                      </a:pPr>
                      <a:r>
                        <a:rPr lang="en-US" sz="1600" b="1" u="none" strike="noStrike" cap="none" dirty="0"/>
                        <a:t>FSC-STD-40-004 V3-1, clause 7.4</a:t>
                      </a:r>
                      <a:endParaRPr sz="1600" b="1" i="1" u="none" strike="noStrike" cap="none" dirty="0">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Thèmes / domaines clés</a:t>
                      </a:r>
                      <a:endParaRPr sz="1800" b="1"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Intention / Conformité</a:t>
                      </a:r>
                      <a:endParaRPr sz="1800" b="1"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0"/>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a:t>Discrimination </a:t>
                      </a:r>
                      <a:r>
                        <a:rPr lang="en-US" sz="1600" u="none" strike="noStrike" cap="none" dirty="0" err="1"/>
                        <a:t>légale</a:t>
                      </a:r>
                      <a:endParaRPr sz="1600" u="none" strike="noStrike" cap="none" dirty="0">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Existe-t-il des lois qui couvrent l</a:t>
                      </a:r>
                      <a:r>
                        <a:rPr lang="en-US" sz="1600"/>
                        <a:t>a</a:t>
                      </a:r>
                      <a:r>
                        <a:rPr lang="en-US" sz="1600" u="none" strike="noStrike" cap="none"/>
                        <a:t> DIS</a:t>
                      </a:r>
                      <a:endParaRPr sz="16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1"/>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a:t>Protection du </a:t>
                      </a:r>
                      <a:r>
                        <a:rPr lang="en-US" sz="1600" u="none" strike="noStrike" cap="none" dirty="0" err="1"/>
                        <a:t>gouvernement</a:t>
                      </a:r>
                      <a:endParaRPr sz="1600" u="none" strike="noStrike" cap="none" dirty="0">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S'agit-il de protections juridiques contre l</a:t>
                      </a:r>
                      <a:r>
                        <a:rPr lang="en-US" sz="1600"/>
                        <a:t>a</a:t>
                      </a:r>
                      <a:r>
                        <a:rPr lang="en-US" sz="1600" u="none" strike="noStrike" cap="none"/>
                        <a:t> DIS</a:t>
                      </a:r>
                      <a:endParaRPr sz="16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2"/>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Genre et diversité</a:t>
                      </a:r>
                      <a:endParaRPr sz="16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n-US" sz="1600" b="0" u="none" strike="noStrike" cap="none" dirty="0">
                          <a:solidFill>
                            <a:srgbClr val="2B2E2F"/>
                          </a:solidFill>
                        </a:rPr>
                        <a:t>Les </a:t>
                      </a:r>
                      <a:r>
                        <a:rPr lang="en-US" sz="1600" b="0" u="none" strike="noStrike" cap="none" dirty="0" err="1">
                          <a:solidFill>
                            <a:srgbClr val="2B2E2F"/>
                          </a:solidFill>
                        </a:rPr>
                        <a:t>travailleurs</a:t>
                      </a:r>
                      <a:r>
                        <a:rPr lang="en-US" sz="1600" b="0" u="none" strike="noStrike" cap="none" dirty="0">
                          <a:solidFill>
                            <a:srgbClr val="2B2E2F"/>
                          </a:solidFill>
                        </a:rPr>
                        <a:t> </a:t>
                      </a:r>
                      <a:r>
                        <a:rPr lang="en-US" sz="1600" b="0" u="none" strike="noStrike" cap="none" dirty="0" err="1">
                          <a:solidFill>
                            <a:srgbClr val="2B2E2F"/>
                          </a:solidFill>
                        </a:rPr>
                        <a:t>sont-ils</a:t>
                      </a:r>
                      <a:r>
                        <a:rPr lang="en-US" sz="1600" b="0" u="none" strike="noStrike" cap="none" dirty="0">
                          <a:solidFill>
                            <a:srgbClr val="2B2E2F"/>
                          </a:solidFill>
                        </a:rPr>
                        <a:t> </a:t>
                      </a:r>
                      <a:r>
                        <a:rPr lang="en-US" sz="1600" b="0" u="none" strike="noStrike" cap="none" dirty="0" err="1">
                          <a:solidFill>
                            <a:srgbClr val="2B2E2F"/>
                          </a:solidFill>
                        </a:rPr>
                        <a:t>valorisés</a:t>
                      </a:r>
                      <a:r>
                        <a:rPr lang="en-US" sz="1600" b="0" u="none" strike="noStrike" cap="none" dirty="0">
                          <a:solidFill>
                            <a:srgbClr val="2B2E2F"/>
                          </a:solidFill>
                        </a:rPr>
                        <a:t> pour </a:t>
                      </a:r>
                      <a:r>
                        <a:rPr lang="en-US" sz="1600" b="0" u="none" strike="noStrike" cap="none" dirty="0" err="1">
                          <a:solidFill>
                            <a:srgbClr val="2B2E2F"/>
                          </a:solidFill>
                        </a:rPr>
                        <a:t>leurs</a:t>
                      </a:r>
                      <a:r>
                        <a:rPr lang="en-US" sz="1600" b="0" u="none" strike="noStrike" cap="none" dirty="0">
                          <a:solidFill>
                            <a:srgbClr val="2B2E2F"/>
                          </a:solidFill>
                        </a:rPr>
                        <a:t> </a:t>
                      </a:r>
                      <a:r>
                        <a:rPr lang="en-US" sz="1600" b="0" u="none" strike="noStrike" cap="none" dirty="0" err="1">
                          <a:solidFill>
                            <a:srgbClr val="2B2E2F"/>
                          </a:solidFill>
                        </a:rPr>
                        <a:t>compétences</a:t>
                      </a:r>
                      <a:r>
                        <a:rPr lang="en-US" sz="1600" b="0" u="none" strike="noStrike" cap="none" dirty="0">
                          <a:solidFill>
                            <a:srgbClr val="2B2E2F"/>
                          </a:solidFill>
                        </a:rPr>
                        <a:t> et </a:t>
                      </a:r>
                      <a:r>
                        <a:rPr lang="en-US" sz="1600" b="0" u="none" strike="noStrike" cap="none" dirty="0" err="1">
                          <a:solidFill>
                            <a:srgbClr val="2B2E2F"/>
                          </a:solidFill>
                        </a:rPr>
                        <a:t>leurs</a:t>
                      </a:r>
                      <a:r>
                        <a:rPr lang="en-US" sz="1600" b="0" u="none" strike="noStrike" cap="none" dirty="0">
                          <a:solidFill>
                            <a:srgbClr val="2B2E2F"/>
                          </a:solidFill>
                        </a:rPr>
                        <a:t> contributions (la discrimination </a:t>
                      </a:r>
                      <a:r>
                        <a:rPr lang="en-US" sz="1600" u="none" strike="noStrike" cap="none" dirty="0"/>
                        <a:t>se </a:t>
                      </a:r>
                      <a:r>
                        <a:rPr lang="en-US" sz="1600" u="none" strike="noStrike" cap="none" dirty="0" err="1"/>
                        <a:t>situe</a:t>
                      </a:r>
                      <a:r>
                        <a:rPr lang="en-US" sz="1600" u="none" strike="noStrike" cap="none" dirty="0"/>
                        <a:t> </a:t>
                      </a:r>
                      <a:r>
                        <a:rPr lang="en-US" sz="1600" u="none" strike="noStrike" cap="none" dirty="0" err="1"/>
                        <a:t>souvent</a:t>
                      </a:r>
                      <a:r>
                        <a:rPr lang="en-US" sz="1600" u="none" strike="noStrike" cap="none" dirty="0"/>
                        <a:t> au </a:t>
                      </a:r>
                      <a:r>
                        <a:rPr lang="en-US" sz="1600" u="none" strike="noStrike" cap="none" dirty="0" err="1"/>
                        <a:t>niveau</a:t>
                      </a:r>
                      <a:r>
                        <a:rPr lang="en-US" sz="1600" u="none" strike="noStrike" cap="none" dirty="0"/>
                        <a:t> de la promotion) ?</a:t>
                      </a:r>
                      <a:endParaRPr sz="1600" u="none" strike="noStrike" cap="none" dirty="0">
                        <a:latin typeface="Arial"/>
                        <a:ea typeface="Arial"/>
                        <a:cs typeface="Arial"/>
                        <a:sym typeface="Arial"/>
                      </a:endParaRPr>
                    </a:p>
                  </a:txBody>
                  <a:tcPr marL="68575" marR="68575" marT="0" marB="0"/>
                </a:tc>
                <a:extLst>
                  <a:ext uri="{0D108BD9-81ED-4DB2-BD59-A6C34878D82A}">
                    <a16:rowId xmlns:a16="http://schemas.microsoft.com/office/drawing/2014/main" val="10003"/>
                  </a:ext>
                </a:extLst>
              </a:tr>
              <a:tr h="429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L'égalité</a:t>
                      </a:r>
                      <a:endParaRPr sz="16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n-US" sz="1600" dirty="0">
                          <a:solidFill>
                            <a:srgbClr val="2B2E2F"/>
                          </a:solidFill>
                        </a:rPr>
                        <a:t>Y a</a:t>
                      </a:r>
                      <a:r>
                        <a:rPr lang="en-US" sz="1600" b="0" u="none" strike="noStrike" cap="none" dirty="0">
                          <a:solidFill>
                            <a:srgbClr val="2B2E2F"/>
                          </a:solidFill>
                        </a:rPr>
                        <a:t>-t-il </a:t>
                      </a:r>
                      <a:r>
                        <a:rPr lang="en-US" sz="1600" b="0" u="none" strike="noStrike" cap="none" dirty="0" err="1">
                          <a:solidFill>
                            <a:srgbClr val="2B2E2F"/>
                          </a:solidFill>
                        </a:rPr>
                        <a:t>une</a:t>
                      </a:r>
                      <a:r>
                        <a:rPr lang="en-US" sz="1600" b="0" u="none" strike="noStrike" cap="none" dirty="0">
                          <a:solidFill>
                            <a:srgbClr val="2B2E2F"/>
                          </a:solidFill>
                        </a:rPr>
                        <a:t> égalité des chances et de </a:t>
                      </a:r>
                      <a:r>
                        <a:rPr lang="en-US" sz="1600" b="0" u="none" strike="noStrike" cap="none" dirty="0" err="1">
                          <a:solidFill>
                            <a:srgbClr val="2B2E2F"/>
                          </a:solidFill>
                        </a:rPr>
                        <a:t>traitement</a:t>
                      </a:r>
                      <a:r>
                        <a:rPr lang="en-US" sz="1600" b="0" u="none" strike="noStrike" cap="none" dirty="0">
                          <a:solidFill>
                            <a:srgbClr val="2B2E2F"/>
                          </a:solidFill>
                        </a:rPr>
                        <a:t> ?</a:t>
                      </a:r>
                      <a:endParaRPr sz="1600" u="none" strike="noStrike" cap="none" dirty="0">
                        <a:latin typeface="Arial"/>
                        <a:ea typeface="Arial"/>
                        <a:cs typeface="Arial"/>
                        <a:sym typeface="Arial"/>
                      </a:endParaRPr>
                    </a:p>
                  </a:txBody>
                  <a:tcPr marL="68575" marR="68575" marT="0" marB="0"/>
                </a:tc>
                <a:extLst>
                  <a:ext uri="{0D108BD9-81ED-4DB2-BD59-A6C34878D82A}">
                    <a16:rowId xmlns:a16="http://schemas.microsoft.com/office/drawing/2014/main" val="10004"/>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Autres (âge, handicap, orientation sexuelle, religion, etc.)</a:t>
                      </a:r>
                      <a:endParaRPr sz="16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dirty="0" err="1"/>
                        <a:t>Existe</a:t>
                      </a:r>
                      <a:r>
                        <a:rPr lang="en-US" sz="1600" u="none" strike="noStrike" cap="none" dirty="0"/>
                        <a:t>-t-il des politiques </a:t>
                      </a:r>
                      <a:r>
                        <a:rPr lang="en-US" sz="1600" u="none" strike="noStrike" cap="none" dirty="0" err="1"/>
                        <a:t>visant</a:t>
                      </a:r>
                      <a:r>
                        <a:rPr lang="en-US" sz="1600" u="none" strike="noStrike" cap="none" dirty="0"/>
                        <a:t> à </a:t>
                      </a:r>
                      <a:r>
                        <a:rPr lang="en-US" sz="1600" u="none" strike="noStrike" cap="none" dirty="0" err="1"/>
                        <a:t>éliminer</a:t>
                      </a:r>
                      <a:r>
                        <a:rPr lang="en-US" sz="1600" u="none" strike="noStrike" cap="none" dirty="0"/>
                        <a:t> les obstacles </a:t>
                      </a:r>
                      <a:r>
                        <a:rPr lang="en-US" sz="1600" u="none" strike="noStrike" cap="none" dirty="0" err="1"/>
                        <a:t>systémiques</a:t>
                      </a:r>
                      <a:r>
                        <a:rPr lang="en-US" sz="1600" u="none" strike="noStrike" cap="none" dirty="0"/>
                        <a:t> à </a:t>
                      </a:r>
                      <a:r>
                        <a:rPr lang="en-US" sz="1600" u="none" strike="noStrike" cap="none" dirty="0" err="1"/>
                        <a:t>l'embauche</a:t>
                      </a:r>
                      <a:r>
                        <a:rPr lang="en-US" sz="1600" u="none" strike="noStrike" cap="none" dirty="0"/>
                        <a:t>, aux promotions et aux conditions de travail ?</a:t>
                      </a:r>
                      <a:endParaRPr sz="1600" u="none" strike="noStrike" cap="none" dirty="0">
                        <a:latin typeface="Arial"/>
                        <a:ea typeface="Arial"/>
                        <a:cs typeface="Arial"/>
                        <a:sym typeface="Arial"/>
                      </a:endParaRPr>
                    </a:p>
                  </a:txBody>
                  <a:tcPr marL="68575" marR="68575" marT="0" marB="0"/>
                </a:tc>
                <a:extLst>
                  <a:ext uri="{0D108BD9-81ED-4DB2-BD59-A6C34878D82A}">
                    <a16:rowId xmlns:a16="http://schemas.microsoft.com/office/drawing/2014/main" val="10005"/>
                  </a:ext>
                </a:extLst>
              </a:tr>
            </a:tbl>
          </a:graphicData>
        </a:graphic>
      </p:graphicFrame>
      <p:sp>
        <p:nvSpPr>
          <p:cNvPr id="340" name="Google Shape;340;p14"/>
          <p:cNvSpPr txBox="1"/>
          <p:nvPr/>
        </p:nvSpPr>
        <p:spPr>
          <a:xfrm>
            <a:off x="412463" y="406865"/>
            <a:ext cx="8758828"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 des CLR FSC - Guide des bonnes pratiques </a:t>
            </a:r>
            <a:endParaRPr/>
          </a:p>
        </p:txBody>
      </p:sp>
      <p:graphicFrame>
        <p:nvGraphicFramePr>
          <p:cNvPr id="341" name="Google Shape;341;p14"/>
          <p:cNvGraphicFramePr/>
          <p:nvPr/>
        </p:nvGraphicFramePr>
        <p:xfrm>
          <a:off x="8909938" y="1278814"/>
          <a:ext cx="3162450" cy="4328200"/>
        </p:xfrm>
        <a:graphic>
          <a:graphicData uri="http://schemas.openxmlformats.org/drawingml/2006/table">
            <a:tbl>
              <a:tblPr firstRow="1" bandRow="1">
                <a:noFill/>
                <a:tableStyleId>{ACC12463-60E2-456E-8CC0-D769F7EF717D}</a:tableStyleId>
              </a:tblPr>
              <a:tblGrid>
                <a:gridCol w="316245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Quels types de documents/registres devriez-vous rechercher ?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À qui devriez-vous vous adresser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2"/>
                  </a:ext>
                </a:extLst>
              </a:tr>
              <a:tr h="4572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Qu'en est-il de la formation, des promotions, etc. Sont-elles importantes ? </a:t>
                      </a:r>
                      <a:endParaRPr/>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5"/>
          <p:cNvSpPr txBox="1"/>
          <p:nvPr/>
        </p:nvSpPr>
        <p:spPr>
          <a:xfrm>
            <a:off x="438869" y="489991"/>
            <a:ext cx="3486150" cy="825500"/>
          </a:xfrm>
          <a:prstGeom prst="rect">
            <a:avLst/>
          </a:prstGeom>
          <a:noFill/>
          <a:ln>
            <a:noFill/>
          </a:ln>
        </p:spPr>
        <p:txBody>
          <a:bodyPr spcFirstLastPara="1" wrap="square" lIns="91425" tIns="45700" rIns="91425" bIns="45700" anchor="b" anchorCtr="0">
            <a:normAutofit fontScale="97500"/>
          </a:bodyPr>
          <a:lstStyle/>
          <a:p>
            <a:pPr marL="0" marR="0" lvl="0" indent="0" algn="l" rtl="0">
              <a:lnSpc>
                <a:spcPct val="90000"/>
              </a:lnSpc>
              <a:spcBef>
                <a:spcPts val="0"/>
              </a:spcBef>
              <a:spcAft>
                <a:spcPts val="0"/>
              </a:spcAft>
              <a:buClr>
                <a:schemeClr val="dk1"/>
              </a:buClr>
              <a:buSzPct val="88887"/>
              <a:buFont typeface="Calibri"/>
              <a:buNone/>
            </a:pPr>
            <a:r>
              <a:rPr lang="en-US" sz="2800" b="1" i="0" u="none" strike="noStrike" cap="none">
                <a:solidFill>
                  <a:schemeClr val="dk1"/>
                </a:solidFill>
                <a:latin typeface="Arial"/>
                <a:ea typeface="Arial"/>
                <a:cs typeface="Arial"/>
                <a:sym typeface="Arial"/>
              </a:rPr>
              <a:t>EXERCICE</a:t>
            </a:r>
            <a:endParaRPr/>
          </a:p>
        </p:txBody>
      </p:sp>
      <p:sp>
        <p:nvSpPr>
          <p:cNvPr id="349" name="Google Shape;349;p15"/>
          <p:cNvSpPr txBox="1"/>
          <p:nvPr/>
        </p:nvSpPr>
        <p:spPr>
          <a:xfrm>
            <a:off x="593162" y="1635257"/>
            <a:ext cx="7879506" cy="3819880"/>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90000"/>
              </a:lnSpc>
              <a:spcBef>
                <a:spcPts val="1000"/>
              </a:spcBef>
              <a:spcAft>
                <a:spcPts val="0"/>
              </a:spcAft>
              <a:buClr>
                <a:srgbClr val="000000"/>
              </a:buClr>
              <a:buSzPts val="2400"/>
              <a:buFont typeface="Arial"/>
              <a:buNone/>
            </a:pPr>
            <a:r>
              <a:rPr lang="en-US" sz="2400"/>
              <a:t>Pendant un</a:t>
            </a:r>
            <a:r>
              <a:rPr lang="en-US" sz="2400" b="0" i="0" u="none" strike="noStrike" cap="none">
                <a:solidFill>
                  <a:srgbClr val="000000"/>
                </a:solidFill>
                <a:latin typeface="Arial"/>
                <a:ea typeface="Arial"/>
                <a:cs typeface="Arial"/>
                <a:sym typeface="Arial"/>
              </a:rPr>
              <a:t> audit, les fiches de paie ont été </a:t>
            </a:r>
            <a:r>
              <a:rPr lang="en-US" sz="2400"/>
              <a:t>vérifiées</a:t>
            </a:r>
            <a:r>
              <a:rPr lang="en-US" sz="2400" b="0" i="0" u="none" strike="noStrike" cap="none">
                <a:solidFill>
                  <a:srgbClr val="000000"/>
                </a:solidFill>
                <a:latin typeface="Arial"/>
                <a:ea typeface="Arial"/>
                <a:cs typeface="Arial"/>
                <a:sym typeface="Arial"/>
              </a:rPr>
              <a:t>. L'échantillon de fiches de paie de trois travailleurs appartenant à la </a:t>
            </a:r>
            <a:r>
              <a:rPr lang="en-US" sz="2400" b="0" i="0" u="sng" strike="noStrike" cap="none">
                <a:solidFill>
                  <a:srgbClr val="000000"/>
                </a:solidFill>
                <a:latin typeface="Arial"/>
                <a:ea typeface="Arial"/>
                <a:cs typeface="Arial"/>
                <a:sym typeface="Arial"/>
              </a:rPr>
              <a:t>même équipe et effectuant le même travail fait </a:t>
            </a:r>
            <a:r>
              <a:rPr lang="en-US" sz="2400" b="0" i="0" u="none" strike="noStrike" cap="none">
                <a:solidFill>
                  <a:srgbClr val="000000"/>
                </a:solidFill>
                <a:latin typeface="Arial"/>
                <a:ea typeface="Arial"/>
                <a:cs typeface="Arial"/>
                <a:sym typeface="Arial"/>
              </a:rPr>
              <a:t>apparaître des différences dans les salaires </a:t>
            </a:r>
            <a:r>
              <a:rPr lang="en-US" sz="2400"/>
              <a:t>offerts</a:t>
            </a:r>
            <a:r>
              <a:rPr lang="en-US" sz="2400" b="0" i="0" u="none" strike="noStrike" cap="none">
                <a:solidFill>
                  <a:srgbClr val="000000"/>
                </a:solidFill>
                <a:latin typeface="Arial"/>
                <a:ea typeface="Arial"/>
                <a:cs typeface="Arial"/>
                <a:sym typeface="Arial"/>
              </a:rPr>
              <a:t> par l'entreprise pour chacun des trois employés. </a:t>
            </a:r>
            <a:endParaRPr sz="2400" b="0" i="0" u="none" strike="noStrike" cap="none">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L'</a:t>
            </a:r>
            <a:r>
              <a:rPr lang="en-US" sz="2400" b="0" i="0" u="sng" strike="noStrike" cap="none">
                <a:solidFill>
                  <a:srgbClr val="000000"/>
                </a:solidFill>
                <a:latin typeface="Arial"/>
                <a:ea typeface="Arial"/>
                <a:cs typeface="Arial"/>
                <a:sym typeface="Arial"/>
              </a:rPr>
              <a:t>entreprise n'a pas été en mesure d'expliquer la raison de </a:t>
            </a:r>
            <a:r>
              <a:rPr lang="en-US" sz="2400" b="0" i="0" u="none" strike="noStrike" cap="none">
                <a:solidFill>
                  <a:srgbClr val="000000"/>
                </a:solidFill>
                <a:latin typeface="Arial"/>
                <a:ea typeface="Arial"/>
                <a:cs typeface="Arial"/>
                <a:sym typeface="Arial"/>
              </a:rPr>
              <a:t>cette différence. </a:t>
            </a:r>
            <a:endParaRPr sz="2400" b="0" i="0" u="none" strike="noStrike" cap="none">
              <a:solidFill>
                <a:srgbClr val="000000"/>
              </a:solidFill>
              <a:latin typeface="Arial"/>
              <a:ea typeface="Arial"/>
              <a:cs typeface="Arial"/>
              <a:sym typeface="Arial"/>
            </a:endParaRPr>
          </a:p>
        </p:txBody>
      </p:sp>
      <p:graphicFrame>
        <p:nvGraphicFramePr>
          <p:cNvPr id="350" name="Google Shape;350;p15"/>
          <p:cNvGraphicFramePr/>
          <p:nvPr/>
        </p:nvGraphicFramePr>
        <p:xfrm>
          <a:off x="8472668" y="1635257"/>
          <a:ext cx="3514525" cy="2659850"/>
        </p:xfrm>
        <a:graphic>
          <a:graphicData uri="http://schemas.openxmlformats.org/drawingml/2006/table">
            <a:tbl>
              <a:tblPr firstRow="1" bandRow="1">
                <a:noFill/>
                <a:tableStyleId>{ACC12463-60E2-456E-8CC0-D769F7EF717D}</a:tableStyleId>
              </a:tblPr>
              <a:tblGrid>
                <a:gridCol w="35145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a:solidFill>
                            <a:srgbClr val="000000"/>
                          </a:solidFill>
                        </a:rPr>
                        <a:t>Y a</a:t>
                      </a:r>
                      <a:r>
                        <a:rPr lang="en-US" sz="2000" b="0" i="0" u="none" strike="noStrike" cap="none">
                          <a:solidFill>
                            <a:srgbClr val="000000"/>
                          </a:solidFill>
                          <a:latin typeface="Arial"/>
                          <a:ea typeface="Arial"/>
                          <a:cs typeface="Arial"/>
                          <a:sym typeface="Arial"/>
                        </a:rPr>
                        <a:t>-t-il une </a:t>
                      </a:r>
                      <a:r>
                        <a:rPr lang="en-US" sz="2000">
                          <a:solidFill>
                            <a:srgbClr val="000000"/>
                          </a:solidFill>
                        </a:rPr>
                        <a:t>NC</a:t>
                      </a:r>
                      <a:r>
                        <a:rPr lang="en-US" sz="2000" b="0" i="0" u="none" strike="noStrike" cap="none">
                          <a:solidFill>
                            <a:srgbClr val="000000"/>
                          </a:solidFill>
                          <a:latin typeface="Arial"/>
                          <a:ea typeface="Arial"/>
                          <a:cs typeface="Arial"/>
                          <a:sym typeface="Arial"/>
                        </a:rPr>
                        <a:t> dans cette situation ? </a:t>
                      </a: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Et quelle est l'exigence qui n'est pas </a:t>
                      </a:r>
                      <a:r>
                        <a:rPr lang="en-US" sz="2000"/>
                        <a:t>remplie</a:t>
                      </a:r>
                      <a:r>
                        <a:rPr lang="en-US" sz="2000" u="none" strike="noStrike" cap="none">
                          <a:latin typeface="Arial"/>
                          <a:ea typeface="Arial"/>
                          <a:cs typeface="Arial"/>
                          <a:sym typeface="Arial"/>
                        </a:rPr>
                        <a:t> ?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B54ABE56-F238-7301-07E8-BED93960729F}"/>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7" name="Google Shape;357;p16"/>
          <p:cNvSpPr txBox="1">
            <a:spLocks noGrp="1"/>
          </p:cNvSpPr>
          <p:nvPr>
            <p:ph type="ctrTitle" idx="4294967295"/>
          </p:nvPr>
        </p:nvSpPr>
        <p:spPr>
          <a:xfrm>
            <a:off x="628818" y="1720405"/>
            <a:ext cx="10587050" cy="401757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Peut-être.</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Comme aucune preuve n'a été apportée, il pourrait s'agir d'un problème </a:t>
            </a:r>
            <a:r>
              <a:rPr lang="en-US" sz="2400" b="0" i="0" u="sng" strike="noStrike" cap="none">
                <a:solidFill>
                  <a:schemeClr val="dk1"/>
                </a:solidFill>
                <a:latin typeface="Arial"/>
                <a:ea typeface="Arial"/>
                <a:cs typeface="Arial"/>
                <a:sym typeface="Arial"/>
              </a:rPr>
              <a:t>potentiel </a:t>
            </a:r>
            <a:r>
              <a:rPr lang="en-US" sz="2400" b="0" i="0" u="none" strike="noStrike" cap="none">
                <a:solidFill>
                  <a:schemeClr val="dk1"/>
                </a:solidFill>
                <a:latin typeface="Arial"/>
                <a:ea typeface="Arial"/>
                <a:cs typeface="Arial"/>
                <a:sym typeface="Arial"/>
              </a:rPr>
              <a:t>de discrimination.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POURQUOI ?</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Parce que le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n'a pas pu expliquer pourquoi il y avait une différence. </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Une NC est proposée puisque le système du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pourrait </a:t>
            </a:r>
            <a:r>
              <a:rPr lang="en-US" sz="2400" b="0" i="0" u="sng" strike="noStrike" cap="none">
                <a:solidFill>
                  <a:schemeClr val="dk1"/>
                </a:solidFill>
                <a:latin typeface="Arial"/>
                <a:ea typeface="Arial"/>
                <a:cs typeface="Arial"/>
                <a:sym typeface="Arial"/>
              </a:rPr>
              <a:t>potentiellement </a:t>
            </a:r>
            <a:r>
              <a:rPr lang="en-US" sz="2400" b="0" i="0" u="none" strike="noStrike" cap="none">
                <a:solidFill>
                  <a:schemeClr val="dk1"/>
                </a:solidFill>
                <a:latin typeface="Arial"/>
                <a:ea typeface="Arial"/>
                <a:cs typeface="Arial"/>
                <a:sym typeface="Arial"/>
              </a:rPr>
              <a:t>conduire à un problème et qu'il existe des preuves de différences dans le traitement des travailleurs. </a:t>
            </a:r>
            <a:r>
              <a:rPr lang="en-US" sz="2400">
                <a:latin typeface="Arial"/>
                <a:ea typeface="Arial"/>
                <a:cs typeface="Arial"/>
                <a:sym typeface="Arial"/>
              </a:rPr>
              <a:t>C’est </a:t>
            </a:r>
            <a:r>
              <a:rPr lang="en-US" sz="2400" b="0" i="0" u="none" strike="noStrike" cap="none">
                <a:solidFill>
                  <a:schemeClr val="dk1"/>
                </a:solidFill>
                <a:latin typeface="Arial"/>
                <a:ea typeface="Arial"/>
                <a:cs typeface="Arial"/>
                <a:sym typeface="Arial"/>
              </a:rPr>
              <a:t>au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de démontrer la conformité.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1" u="none" strike="noStrike" cap="none">
              <a:solidFill>
                <a:schemeClr val="dk1"/>
              </a:solidFill>
              <a:latin typeface="Arial"/>
              <a:ea typeface="Arial"/>
              <a:cs typeface="Arial"/>
              <a:sym typeface="Arial"/>
            </a:endParaRPr>
          </a:p>
        </p:txBody>
      </p:sp>
      <p:sp>
        <p:nvSpPr>
          <p:cNvPr id="358" name="Google Shape;358;p16"/>
          <p:cNvSpPr txBox="1"/>
          <p:nvPr/>
        </p:nvSpPr>
        <p:spPr>
          <a:xfrm>
            <a:off x="628818" y="840424"/>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RÉPONSE</a:t>
            </a:r>
            <a:endParaRPr/>
          </a:p>
        </p:txBody>
      </p:sp>
      <p:sp>
        <p:nvSpPr>
          <p:cNvPr id="2" name="Footer Placeholder 1">
            <a:extLst>
              <a:ext uri="{FF2B5EF4-FFF2-40B4-BE49-F238E27FC236}">
                <a16:creationId xmlns:a16="http://schemas.microsoft.com/office/drawing/2014/main" id="{E0388193-CD29-23B0-9DF4-C8BEEA4244E1}"/>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graphicFrame>
        <p:nvGraphicFramePr>
          <p:cNvPr id="364" name="Google Shape;364;p17"/>
          <p:cNvGraphicFramePr/>
          <p:nvPr/>
        </p:nvGraphicFramePr>
        <p:xfrm>
          <a:off x="702075" y="1186251"/>
          <a:ext cx="7342350" cy="5562610"/>
        </p:xfrm>
        <a:graphic>
          <a:graphicData uri="http://schemas.openxmlformats.org/drawingml/2006/table">
            <a:tbl>
              <a:tblPr firstRow="1" firstCol="1" bandRow="1">
                <a:noFill/>
                <a:tableStyleId>{ACC12463-60E2-456E-8CC0-D769F7EF717D}</a:tableStyleId>
              </a:tblPr>
              <a:tblGrid>
                <a:gridCol w="2259375">
                  <a:extLst>
                    <a:ext uri="{9D8B030D-6E8A-4147-A177-3AD203B41FA5}">
                      <a16:colId xmlns:a16="http://schemas.microsoft.com/office/drawing/2014/main" val="20000"/>
                    </a:ext>
                  </a:extLst>
                </a:gridCol>
                <a:gridCol w="2158800">
                  <a:extLst>
                    <a:ext uri="{9D8B030D-6E8A-4147-A177-3AD203B41FA5}">
                      <a16:colId xmlns:a16="http://schemas.microsoft.com/office/drawing/2014/main" val="20001"/>
                    </a:ext>
                  </a:extLst>
                </a:gridCol>
                <a:gridCol w="2924175">
                  <a:extLst>
                    <a:ext uri="{9D8B030D-6E8A-4147-A177-3AD203B41FA5}">
                      <a16:colId xmlns:a16="http://schemas.microsoft.com/office/drawing/2014/main" val="20002"/>
                    </a:ext>
                  </a:extLst>
                </a:gridCol>
              </a:tblGrid>
              <a:tr h="414225">
                <a:tc rowSpan="6">
                  <a:txBody>
                    <a:bodyPr/>
                    <a:lstStyle/>
                    <a:p>
                      <a:pPr marL="0" marR="0" lvl="0" indent="0" algn="l" rtl="0">
                        <a:lnSpc>
                          <a:spcPct val="107000"/>
                        </a:lnSpc>
                        <a:spcBef>
                          <a:spcPts val="0"/>
                        </a:spcBef>
                        <a:spcAft>
                          <a:spcPts val="0"/>
                        </a:spcAft>
                        <a:buNone/>
                      </a:pPr>
                      <a:r>
                        <a:rPr lang="en-US" sz="1800" b="1" u="none" strike="noStrike" cap="none"/>
                        <a:t>Liberté d'association et négociation collective (FOA &amp; CB)</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OIT C098</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FSC-STD-40-004 V3-1, clause 7.5</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Thèmes clés</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Intention / Pourquoi nous avons besoin</a:t>
                      </a:r>
                      <a:endParaRPr sz="18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5942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Syndicats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Plateformes légales de négociation</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91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Conventions collectives (CBA)</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Résultat des négociations officielles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947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Représentations des travailleurs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Toutes les instances où les travailleurs peuvent discuter des problèmes avec la direction</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883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Mécanismes de plaintes internes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Liberté du travailleur de</a:t>
                      </a:r>
                      <a:r>
                        <a:rPr lang="en-US" sz="1800"/>
                        <a:t> soulever</a:t>
                      </a:r>
                      <a:r>
                        <a:rPr lang="en-US" sz="1800" u="none" strike="noStrike" cap="none"/>
                        <a:t> des </a:t>
                      </a:r>
                      <a:r>
                        <a:rPr lang="en-US" sz="1800"/>
                        <a:t>problèmes</a:t>
                      </a:r>
                      <a:r>
                        <a:rPr lang="en-US" sz="1800" u="none" strike="noStrike" cap="none"/>
                        <a:t> (par exemple, boîtes à idées)</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891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Grèves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Un moyen pour les travailleurs de se faire entendre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sp>
        <p:nvSpPr>
          <p:cNvPr id="365" name="Google Shape;365;p17"/>
          <p:cNvSpPr txBox="1"/>
          <p:nvPr/>
        </p:nvSpPr>
        <p:spPr>
          <a:xfrm>
            <a:off x="702075" y="427426"/>
            <a:ext cx="8527916"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 des CLR FSC - Guide des bonnes pratiques</a:t>
            </a:r>
            <a:endParaRPr/>
          </a:p>
        </p:txBody>
      </p:sp>
      <p:graphicFrame>
        <p:nvGraphicFramePr>
          <p:cNvPr id="366" name="Google Shape;366;p17"/>
          <p:cNvGraphicFramePr/>
          <p:nvPr/>
        </p:nvGraphicFramePr>
        <p:xfrm>
          <a:off x="8169757" y="1186251"/>
          <a:ext cx="3786900" cy="3626300"/>
        </p:xfrm>
        <a:graphic>
          <a:graphicData uri="http://schemas.openxmlformats.org/drawingml/2006/table">
            <a:tbl>
              <a:tblPr firstRow="1" bandRow="1">
                <a:noFill/>
                <a:tableStyleId>{ACC12463-60E2-456E-8CC0-D769F7EF717D}</a:tableStyleId>
              </a:tblPr>
              <a:tblGrid>
                <a:gridCol w="37869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Quels types de documents/registres devriez-vous rechercher ? </a:t>
                      </a:r>
                      <a:endParaRPr/>
                    </a:p>
                  </a:txBody>
                  <a:tcPr marL="91450" marR="91450" marT="45725" marB="45725" anchor="ctr"/>
                </a:tc>
                <a:extLst>
                  <a:ext uri="{0D108BD9-81ED-4DB2-BD59-A6C34878D82A}">
                    <a16:rowId xmlns:a16="http://schemas.microsoft.com/office/drawing/2014/main" val="10001"/>
                  </a:ext>
                </a:extLst>
              </a:tr>
              <a:tr h="96645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À qui devriez-vous vous adresser ?</a:t>
                      </a:r>
                      <a:endParaRPr/>
                    </a:p>
                  </a:txBody>
                  <a:tcPr marL="91450" marR="91450" marT="45725" marB="45725" anchor="ctr"/>
                </a:tc>
                <a:extLst>
                  <a:ext uri="{0D108BD9-81ED-4DB2-BD59-A6C34878D82A}">
                    <a16:rowId xmlns:a16="http://schemas.microsoft.com/office/drawing/2014/main" val="10002"/>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Qu'en est-il de </a:t>
                      </a:r>
                      <a:r>
                        <a:rPr lang="en-US" sz="2000"/>
                        <a:t>la convention collective</a:t>
                      </a:r>
                      <a:r>
                        <a:rPr lang="en-US" sz="2000" u="none" strike="noStrike" cap="none">
                          <a:latin typeface="Arial"/>
                          <a:ea typeface="Arial"/>
                          <a:cs typeface="Arial"/>
                          <a:sym typeface="Arial"/>
                        </a:rPr>
                        <a:t> ? </a:t>
                      </a:r>
                      <a:br>
                        <a:rPr lang="en-US" sz="2000" u="none" strike="noStrike" cap="none">
                          <a:latin typeface="Arial"/>
                          <a:ea typeface="Arial"/>
                          <a:cs typeface="Arial"/>
                          <a:sym typeface="Arial"/>
                        </a:rPr>
                      </a:br>
                      <a:r>
                        <a:rPr lang="en-US" sz="2000" u="none" strike="noStrike" cap="none">
                          <a:latin typeface="Arial"/>
                          <a:ea typeface="Arial"/>
                          <a:cs typeface="Arial"/>
                          <a:sym typeface="Arial"/>
                        </a:rPr>
                        <a:t>Que faites-vous à ce sujet ?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011559EE-D62E-CA7C-6071-D05C188033F2}"/>
              </a:ext>
            </a:extLst>
          </p:cNvPr>
          <p:cNvSpPr>
            <a:spLocks noGrp="1"/>
          </p:cNvSpPr>
          <p:nvPr>
            <p:ph type="ftr" idx="11"/>
          </p:nvPr>
        </p:nvSpPr>
        <p:spPr>
          <a:xfrm>
            <a:off x="8005807" y="6383736"/>
            <a:ext cx="4114800" cy="365125"/>
          </a:xfrm>
        </p:spPr>
        <p:txBody>
          <a:bodyPr/>
          <a:lstStyle/>
          <a:p>
            <a:r>
              <a:rPr lang="en-US" dirty="0"/>
              <a:t>8.5.FSC-CLR-Training_Main-Course_Module-4.2_V1-0_ FR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EECE1"/>
        </a:solidFill>
        <a:effectLst/>
      </p:bgPr>
    </p:bg>
    <p:spTree>
      <p:nvGrpSpPr>
        <p:cNvPr id="1" name="Shape 371"/>
        <p:cNvGrpSpPr/>
        <p:nvPr/>
      </p:nvGrpSpPr>
      <p:grpSpPr>
        <a:xfrm>
          <a:off x="0" y="0"/>
          <a:ext cx="0" cy="0"/>
          <a:chOff x="0" y="0"/>
          <a:chExt cx="0" cy="0"/>
        </a:xfrm>
      </p:grpSpPr>
      <p:sp>
        <p:nvSpPr>
          <p:cNvPr id="373" name="Google Shape;373;p18"/>
          <p:cNvSpPr/>
          <p:nvPr/>
        </p:nvSpPr>
        <p:spPr>
          <a:xfrm>
            <a:off x="-55888" y="-18630"/>
            <a:ext cx="12314125" cy="685567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4" name="Google Shape;374;p18"/>
          <p:cNvSpPr txBox="1">
            <a:spLocks noGrp="1"/>
          </p:cNvSpPr>
          <p:nvPr>
            <p:ph type="ctrTitle" idx="4294967295"/>
          </p:nvPr>
        </p:nvSpPr>
        <p:spPr>
          <a:xfrm>
            <a:off x="608704" y="652701"/>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EXERCICE</a:t>
            </a:r>
            <a:endParaRPr sz="2800" b="1" i="0" u="none" strike="noStrike" cap="none">
              <a:solidFill>
                <a:schemeClr val="dk1"/>
              </a:solidFill>
              <a:latin typeface="Arial"/>
              <a:ea typeface="Arial"/>
              <a:cs typeface="Arial"/>
              <a:sym typeface="Arial"/>
            </a:endParaRPr>
          </a:p>
        </p:txBody>
      </p:sp>
      <p:sp>
        <p:nvSpPr>
          <p:cNvPr id="375" name="Google Shape;375;p18"/>
          <p:cNvSpPr txBox="1"/>
          <p:nvPr/>
        </p:nvSpPr>
        <p:spPr>
          <a:xfrm>
            <a:off x="608705" y="1585085"/>
            <a:ext cx="7389401" cy="4072045"/>
          </a:xfrm>
          <a:prstGeom prst="rect">
            <a:avLst/>
          </a:prstGeom>
          <a:solidFill>
            <a:schemeClr val="lt1"/>
          </a:solidFill>
          <a:ln>
            <a:noFill/>
          </a:ln>
        </p:spPr>
        <p:txBody>
          <a:bodyPr spcFirstLastPara="1" wrap="square" lIns="0" tIns="0" rIns="0" bIns="0" anchor="t" anchorCtr="0">
            <a:normAutofit fontScale="92500"/>
          </a:bodyPr>
          <a:lstStyle/>
          <a:p>
            <a:pPr marL="114300" marR="0" lvl="0" indent="0" algn="l" rtl="0">
              <a:lnSpc>
                <a:spcPct val="90000"/>
              </a:lnSpc>
              <a:spcBef>
                <a:spcPts val="1000"/>
              </a:spcBef>
              <a:spcAft>
                <a:spcPts val="0"/>
              </a:spcAft>
              <a:buClr>
                <a:srgbClr val="000000"/>
              </a:buClr>
              <a:buSzPct val="100000"/>
              <a:buFont typeface="Arial"/>
              <a:buNone/>
            </a:pPr>
            <a:r>
              <a:rPr lang="en-US" sz="2400" b="0" i="0" u="none" strike="noStrike" cap="none">
                <a:solidFill>
                  <a:srgbClr val="000000"/>
                </a:solidFill>
                <a:latin typeface="Arial"/>
                <a:ea typeface="Arial"/>
                <a:cs typeface="Arial"/>
                <a:sym typeface="Arial"/>
              </a:rPr>
              <a:t>L'organisation a élu des représentants, </a:t>
            </a:r>
            <a:r>
              <a:rPr lang="en-US" sz="2400">
                <a:solidFill>
                  <a:srgbClr val="000000"/>
                </a:solidFill>
                <a:latin typeface="Arial"/>
                <a:ea typeface="Arial"/>
                <a:cs typeface="Arial"/>
                <a:sym typeface="Arial"/>
              </a:rPr>
              <a:t>qui </a:t>
            </a:r>
            <a:r>
              <a:rPr lang="en-US" sz="2400" b="0" i="0" u="none" strike="noStrike" cap="none">
                <a:solidFill>
                  <a:srgbClr val="000000"/>
                </a:solidFill>
                <a:latin typeface="Arial"/>
                <a:ea typeface="Arial"/>
                <a:cs typeface="Arial"/>
                <a:sym typeface="Arial"/>
              </a:rPr>
              <a:t>recueillent les préoccupations des travailleurs pour les présenter à la direction et en discuter avec elle en vue d'une résolution. </a:t>
            </a:r>
            <a:endParaRPr sz="2400" b="0" i="0" u="none" strike="noStrike" cap="none">
              <a:solidFill>
                <a:srgbClr val="000000"/>
              </a:solidFill>
              <a:latin typeface="Arial"/>
              <a:ea typeface="Arial"/>
              <a:cs typeface="Arial"/>
              <a:sym typeface="Arial"/>
            </a:endParaRPr>
          </a:p>
          <a:p>
            <a:pPr marL="114300" marR="0" lvl="0" indent="0" algn="l" rtl="0">
              <a:lnSpc>
                <a:spcPct val="90000"/>
              </a:lnSpc>
              <a:spcBef>
                <a:spcPts val="1000"/>
              </a:spcBef>
              <a:spcAft>
                <a:spcPts val="0"/>
              </a:spcAft>
              <a:buClr>
                <a:srgbClr val="000000"/>
              </a:buClr>
              <a:buSzPct val="100000"/>
              <a:buFont typeface="Arial"/>
              <a:buNone/>
            </a:pPr>
            <a:r>
              <a:rPr lang="en-US" sz="2400" b="0" i="0" u="none" strike="noStrike" cap="none">
                <a:solidFill>
                  <a:srgbClr val="000000"/>
                </a:solidFill>
                <a:latin typeface="Arial"/>
                <a:ea typeface="Arial"/>
                <a:cs typeface="Arial"/>
                <a:sym typeface="Arial"/>
              </a:rPr>
              <a:t>Toutefois, l'examen des procès-verbaux des trois dernières réunions (mars 2022, octobre 2022 et février 2023) a révélé des problèmes récurrents/persistants qui ont été signalés lors de chaque réunion (</a:t>
            </a:r>
            <a:r>
              <a:rPr lang="en-US" sz="2400" b="0" i="1" u="none" strike="noStrike" cap="none">
                <a:solidFill>
                  <a:srgbClr val="000000"/>
                </a:solidFill>
                <a:latin typeface="Arial"/>
                <a:ea typeface="Arial"/>
                <a:cs typeface="Arial"/>
                <a:sym typeface="Arial"/>
              </a:rPr>
              <a:t>surpopulation dans les dortoirs et les ateliers, qualité/quantité et diversité de la nourriture, nombre élevé de démissions de travailleurs dans l'atelier</a:t>
            </a:r>
            <a:r>
              <a:rPr lang="en-US" sz="2400" b="0" i="0" u="none" strike="noStrike" cap="none">
                <a:solidFill>
                  <a:srgbClr val="000000"/>
                </a:solidFill>
                <a:latin typeface="Arial"/>
                <a:ea typeface="Arial"/>
                <a:cs typeface="Arial"/>
                <a:sym typeface="Arial"/>
              </a:rPr>
              <a:t>). </a:t>
            </a:r>
            <a:endParaRPr/>
          </a:p>
          <a:p>
            <a:pPr marL="114300" marR="0" lvl="0" indent="0" algn="l" rtl="0">
              <a:lnSpc>
                <a:spcPct val="90000"/>
              </a:lnSpc>
              <a:spcBef>
                <a:spcPts val="1000"/>
              </a:spcBef>
              <a:spcAft>
                <a:spcPts val="0"/>
              </a:spcAft>
              <a:buClr>
                <a:srgbClr val="000000"/>
              </a:buClr>
              <a:buSzPct val="100000"/>
              <a:buFont typeface="Arial"/>
              <a:buNone/>
            </a:pPr>
            <a:r>
              <a:rPr lang="en-US" sz="2400">
                <a:solidFill>
                  <a:srgbClr val="000000"/>
                </a:solidFill>
                <a:latin typeface="Arial"/>
                <a:ea typeface="Arial"/>
                <a:cs typeface="Arial"/>
                <a:sym typeface="Arial"/>
              </a:rPr>
              <a:t>La direction n'a fourni aucun commentaire à ce sujet au cours de l'audit.</a:t>
            </a:r>
            <a:endParaRPr sz="2400">
              <a:solidFill>
                <a:srgbClr val="000000"/>
              </a:solidFill>
              <a:latin typeface="Arial"/>
              <a:ea typeface="Arial"/>
              <a:cs typeface="Arial"/>
              <a:sym typeface="Arial"/>
            </a:endParaRPr>
          </a:p>
        </p:txBody>
      </p:sp>
      <p:graphicFrame>
        <p:nvGraphicFramePr>
          <p:cNvPr id="376" name="Google Shape;376;p18"/>
          <p:cNvGraphicFramePr/>
          <p:nvPr/>
        </p:nvGraphicFramePr>
        <p:xfrm>
          <a:off x="8224939" y="1585085"/>
          <a:ext cx="3514525" cy="2659850"/>
        </p:xfrm>
        <a:graphic>
          <a:graphicData uri="http://schemas.openxmlformats.org/drawingml/2006/table">
            <a:tbl>
              <a:tblPr firstRow="1" bandRow="1">
                <a:noFill/>
                <a:tableStyleId>{ACC12463-60E2-456E-8CC0-D769F7EF717D}</a:tableStyleId>
              </a:tblPr>
              <a:tblGrid>
                <a:gridCol w="35145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a:solidFill>
                            <a:srgbClr val="000000"/>
                          </a:solidFill>
                        </a:rPr>
                        <a:t>Y a</a:t>
                      </a:r>
                      <a:r>
                        <a:rPr lang="en-US" sz="2000" b="0" i="0" u="none" strike="noStrike" cap="none">
                          <a:solidFill>
                            <a:srgbClr val="000000"/>
                          </a:solidFill>
                          <a:latin typeface="Arial"/>
                          <a:ea typeface="Arial"/>
                          <a:cs typeface="Arial"/>
                          <a:sym typeface="Arial"/>
                        </a:rPr>
                        <a:t>-t-il une </a:t>
                      </a:r>
                      <a:r>
                        <a:rPr lang="en-US" sz="2000">
                          <a:solidFill>
                            <a:srgbClr val="000000"/>
                          </a:solidFill>
                        </a:rPr>
                        <a:t>NC</a:t>
                      </a:r>
                      <a:r>
                        <a:rPr lang="en-US" sz="2000" b="0" i="0" u="none" strike="noStrike" cap="none">
                          <a:solidFill>
                            <a:srgbClr val="000000"/>
                          </a:solidFill>
                          <a:latin typeface="Arial"/>
                          <a:ea typeface="Arial"/>
                          <a:cs typeface="Arial"/>
                          <a:sym typeface="Arial"/>
                        </a:rPr>
                        <a:t> dans cette situation ? </a:t>
                      </a: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Et quelle est l'exigence qui n'est pas </a:t>
                      </a:r>
                      <a:r>
                        <a:rPr lang="en-US" sz="2000"/>
                        <a:t>remplie</a:t>
                      </a:r>
                      <a:r>
                        <a:rPr lang="en-US" sz="2000" u="none" strike="noStrike" cap="none">
                          <a:latin typeface="Arial"/>
                          <a:ea typeface="Arial"/>
                          <a:cs typeface="Arial"/>
                          <a:sym typeface="Arial"/>
                        </a:rPr>
                        <a:t> ?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84D2B5ED-DEAD-0B53-D282-67C4B686D63C}"/>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3" name="Google Shape;383;p19"/>
          <p:cNvSpPr txBox="1">
            <a:spLocks noGrp="1"/>
          </p:cNvSpPr>
          <p:nvPr>
            <p:ph type="ctrTitle" idx="4294967295"/>
          </p:nvPr>
        </p:nvSpPr>
        <p:spPr>
          <a:xfrm>
            <a:off x="765809" y="1863065"/>
            <a:ext cx="10139175" cy="39181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0" i="0" u="none" strike="noStrike" cap="none">
                <a:solidFill>
                  <a:schemeClr val="dk1"/>
                </a:solidFill>
                <a:latin typeface="Arial"/>
                <a:ea typeface="Arial"/>
                <a:cs typeface="Arial"/>
                <a:sym typeface="Arial"/>
              </a:rPr>
              <a:t>Le fait que des </a:t>
            </a:r>
            <a:r>
              <a:rPr lang="en-US" sz="2400" b="0" i="0" u="sng" strike="noStrike" cap="none">
                <a:solidFill>
                  <a:schemeClr val="dk1"/>
                </a:solidFill>
                <a:latin typeface="Arial"/>
                <a:ea typeface="Arial"/>
                <a:cs typeface="Arial"/>
                <a:sym typeface="Arial"/>
              </a:rPr>
              <a:t>problèmes répétés/persistants aient été soulevés à chaque réunion </a:t>
            </a:r>
            <a:r>
              <a:rPr lang="en-US" sz="2400" b="0" i="0" u="none" strike="noStrike" cap="none">
                <a:solidFill>
                  <a:schemeClr val="dk1"/>
                </a:solidFill>
                <a:latin typeface="Arial"/>
                <a:ea typeface="Arial"/>
                <a:cs typeface="Arial"/>
                <a:sym typeface="Arial"/>
              </a:rPr>
              <a:t>montre que l'organisation n'accorde pas l'attention nécessaire aux griefs des travailleurs et au rôle des représentants des travailleurs.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Comme nous ne savons pas s'il existe des conventions collectives à "mettre en œuvre", ni quelles sont les lois du pays et si cette représentation se fait par l'intermédiaire d'un représentant syndical, cette proposition de NC relèverait de la clause 7.5.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p:txBody>
      </p:sp>
      <p:sp>
        <p:nvSpPr>
          <p:cNvPr id="384" name="Google Shape;384;p19"/>
          <p:cNvSpPr txBox="1"/>
          <p:nvPr/>
        </p:nvSpPr>
        <p:spPr>
          <a:xfrm>
            <a:off x="765809" y="1191044"/>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RÉPONSE</a:t>
            </a:r>
            <a:endParaRPr/>
          </a:p>
        </p:txBody>
      </p:sp>
      <p:sp>
        <p:nvSpPr>
          <p:cNvPr id="2" name="Footer Placeholder 1">
            <a:extLst>
              <a:ext uri="{FF2B5EF4-FFF2-40B4-BE49-F238E27FC236}">
                <a16:creationId xmlns:a16="http://schemas.microsoft.com/office/drawing/2014/main" id="{90AD0191-3532-8F8F-F31A-0B1C7A3A067A}"/>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
          <p:cNvSpPr txBox="1">
            <a:spLocks noGrp="1"/>
          </p:cNvSpPr>
          <p:nvPr>
            <p:ph type="ctrTitle" idx="4294967295"/>
          </p:nvPr>
        </p:nvSpPr>
        <p:spPr>
          <a:xfrm>
            <a:off x="851505" y="491671"/>
            <a:ext cx="5740400"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Objectifs de ce module</a:t>
            </a:r>
            <a:endParaRPr/>
          </a:p>
        </p:txBody>
      </p:sp>
      <p:sp>
        <p:nvSpPr>
          <p:cNvPr id="243" name="Google Shape;243;p2"/>
          <p:cNvSpPr txBox="1">
            <a:spLocks noGrp="1"/>
          </p:cNvSpPr>
          <p:nvPr>
            <p:ph type="body" idx="4294967295"/>
          </p:nvPr>
        </p:nvSpPr>
        <p:spPr>
          <a:xfrm>
            <a:off x="851505" y="1616460"/>
            <a:ext cx="10326914"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Ce module aborde les principales exigences </a:t>
            </a:r>
            <a:r>
              <a:rPr lang="en-US" sz="2400">
                <a:latin typeface="Arial"/>
                <a:ea typeface="Arial"/>
                <a:cs typeface="Arial"/>
                <a:sym typeface="Arial"/>
              </a:rPr>
              <a:t>FSC en matière de</a:t>
            </a:r>
            <a:r>
              <a:rPr lang="en-US" sz="2400">
                <a:solidFill>
                  <a:schemeClr val="dk1"/>
                </a:solidFill>
                <a:latin typeface="Arial"/>
                <a:ea typeface="Arial"/>
                <a:cs typeface="Arial"/>
                <a:sym typeface="Arial"/>
              </a:rPr>
              <a:t> certification qui régissent l'évaluation des CLR FSC dans la n</a:t>
            </a:r>
            <a:r>
              <a:rPr lang="en-US" sz="2400">
                <a:latin typeface="Arial"/>
                <a:ea typeface="Arial"/>
                <a:cs typeface="Arial"/>
                <a:sym typeface="Arial"/>
              </a:rPr>
              <a:t>orme </a:t>
            </a:r>
            <a:r>
              <a:rPr lang="en-US" sz="2400">
                <a:solidFill>
                  <a:schemeClr val="dk1"/>
                </a:solidFill>
                <a:latin typeface="Arial"/>
                <a:ea typeface="Arial"/>
                <a:cs typeface="Arial"/>
                <a:sym typeface="Arial"/>
              </a:rPr>
              <a:t>CoC par les OC et leurs équipes d'audit. </a:t>
            </a:r>
            <a:endParaRPr/>
          </a:p>
          <a:p>
            <a:pPr marL="0" lvl="0" indent="0" algn="l" rtl="0">
              <a:lnSpc>
                <a:spcPct val="90000"/>
              </a:lnSpc>
              <a:spcBef>
                <a:spcPts val="1000"/>
              </a:spcBef>
              <a:spcAft>
                <a:spcPts val="0"/>
              </a:spcAft>
              <a:buSzPts val="2800"/>
              <a:buNone/>
            </a:pPr>
            <a:endParaRPr sz="2400">
              <a:solidFill>
                <a:schemeClr val="dk1"/>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Ce module fournit des directives d</a:t>
            </a:r>
            <a:r>
              <a:rPr lang="en-US" sz="2400">
                <a:latin typeface="Arial"/>
                <a:ea typeface="Arial"/>
                <a:cs typeface="Arial"/>
                <a:sym typeface="Arial"/>
              </a:rPr>
              <a:t>e</a:t>
            </a:r>
            <a:r>
              <a:rPr lang="en-US" sz="2400">
                <a:solidFill>
                  <a:schemeClr val="dk1"/>
                </a:solidFill>
                <a:latin typeface="Arial"/>
                <a:ea typeface="Arial"/>
                <a:cs typeface="Arial"/>
                <a:sym typeface="Arial"/>
              </a:rPr>
              <a:t> FSC sur la manière dont les auditeurs de l'OC doivent évaluer les exigences de certification au niveau des </a:t>
            </a:r>
            <a:r>
              <a:rPr lang="en-US" sz="2400">
                <a:latin typeface="Arial"/>
                <a:ea typeface="Arial"/>
                <a:cs typeface="Arial"/>
                <a:sym typeface="Arial"/>
              </a:rPr>
              <a:t>titulaires</a:t>
            </a:r>
            <a:r>
              <a:rPr lang="en-US" sz="2400">
                <a:solidFill>
                  <a:schemeClr val="dk1"/>
                </a:solidFill>
                <a:latin typeface="Arial"/>
                <a:ea typeface="Arial"/>
                <a:cs typeface="Arial"/>
                <a:sym typeface="Arial"/>
              </a:rPr>
              <a:t> de certificats et décrit les attentes </a:t>
            </a:r>
            <a:r>
              <a:rPr lang="en-US" sz="2400">
                <a:latin typeface="Arial"/>
                <a:ea typeface="Arial"/>
                <a:cs typeface="Arial"/>
                <a:sym typeface="Arial"/>
              </a:rPr>
              <a:t>de</a:t>
            </a:r>
            <a:r>
              <a:rPr lang="en-US" sz="2400">
                <a:solidFill>
                  <a:schemeClr val="dk1"/>
                </a:solidFill>
                <a:latin typeface="Arial"/>
                <a:ea typeface="Arial"/>
                <a:cs typeface="Arial"/>
                <a:sym typeface="Arial"/>
              </a:rPr>
              <a:t> FSC en ce qui concerne les preuves de conformité. </a:t>
            </a:r>
            <a:endParaRPr/>
          </a:p>
        </p:txBody>
      </p:sp>
      <p:sp>
        <p:nvSpPr>
          <p:cNvPr id="2" name="Footer Placeholder 1">
            <a:extLst>
              <a:ext uri="{FF2B5EF4-FFF2-40B4-BE49-F238E27FC236}">
                <a16:creationId xmlns:a16="http://schemas.microsoft.com/office/drawing/2014/main" id="{418BAEE9-EBF0-BD5E-BE8D-D93CBA3FB3FB}"/>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graphicFrame>
        <p:nvGraphicFramePr>
          <p:cNvPr id="390" name="Google Shape;390;p20"/>
          <p:cNvGraphicFramePr/>
          <p:nvPr>
            <p:extLst>
              <p:ext uri="{D42A27DB-BD31-4B8C-83A1-F6EECF244321}">
                <p14:modId xmlns:p14="http://schemas.microsoft.com/office/powerpoint/2010/main" val="3546320671"/>
              </p:ext>
            </p:extLst>
          </p:nvPr>
        </p:nvGraphicFramePr>
        <p:xfrm>
          <a:off x="520805" y="838800"/>
          <a:ext cx="7424575" cy="5928757"/>
        </p:xfrm>
        <a:graphic>
          <a:graphicData uri="http://schemas.openxmlformats.org/drawingml/2006/table">
            <a:tbl>
              <a:tblPr firstRow="1" firstCol="1" bandRow="1">
                <a:noFill/>
                <a:tableStyleId>{ACC12463-60E2-456E-8CC0-D769F7EF717D}</a:tableStyleId>
              </a:tblPr>
              <a:tblGrid>
                <a:gridCol w="2048800">
                  <a:extLst>
                    <a:ext uri="{9D8B030D-6E8A-4147-A177-3AD203B41FA5}">
                      <a16:colId xmlns:a16="http://schemas.microsoft.com/office/drawing/2014/main" val="20000"/>
                    </a:ext>
                  </a:extLst>
                </a:gridCol>
                <a:gridCol w="1640100">
                  <a:extLst>
                    <a:ext uri="{9D8B030D-6E8A-4147-A177-3AD203B41FA5}">
                      <a16:colId xmlns:a16="http://schemas.microsoft.com/office/drawing/2014/main" val="20001"/>
                    </a:ext>
                  </a:extLst>
                </a:gridCol>
                <a:gridCol w="3735675">
                  <a:extLst>
                    <a:ext uri="{9D8B030D-6E8A-4147-A177-3AD203B41FA5}">
                      <a16:colId xmlns:a16="http://schemas.microsoft.com/office/drawing/2014/main" val="20002"/>
                    </a:ext>
                  </a:extLst>
                </a:gridCol>
              </a:tblGrid>
              <a:tr h="686700">
                <a:tc rowSpan="6">
                  <a:txBody>
                    <a:bodyPr/>
                    <a:lstStyle/>
                    <a:p>
                      <a:pPr marL="0" marR="0" lvl="0" indent="0" algn="l" rtl="0">
                        <a:lnSpc>
                          <a:spcPct val="107000"/>
                        </a:lnSpc>
                        <a:spcBef>
                          <a:spcPts val="0"/>
                        </a:spcBef>
                        <a:spcAft>
                          <a:spcPts val="0"/>
                        </a:spcAft>
                        <a:buNone/>
                      </a:pPr>
                      <a:r>
                        <a:rPr lang="en-US" sz="1600" b="1" u="none" strike="noStrike" cap="none" dirty="0" err="1"/>
                        <a:t>Évaluation</a:t>
                      </a:r>
                      <a:r>
                        <a:rPr lang="en-US" sz="1600" b="1" u="none" strike="noStrike" cap="none" dirty="0"/>
                        <a:t> d</a:t>
                      </a:r>
                      <a:r>
                        <a:rPr lang="en-US" sz="1600" dirty="0"/>
                        <a:t>es</a:t>
                      </a:r>
                      <a:r>
                        <a:rPr lang="en-US" sz="1600" b="1" u="none" strike="noStrike" cap="none" dirty="0"/>
                        <a:t> CLR FSC des </a:t>
                      </a:r>
                      <a:r>
                        <a:rPr lang="en-US" sz="1600" b="1" u="none" strike="noStrike" cap="none" dirty="0" err="1"/>
                        <a:t>contractants</a:t>
                      </a:r>
                      <a:r>
                        <a:rPr lang="en-US" sz="1600" b="1" u="none" strike="noStrike" cap="none" dirty="0"/>
                        <a:t> </a:t>
                      </a:r>
                      <a:endParaRPr sz="1600" dirty="0"/>
                    </a:p>
                    <a:p>
                      <a:pPr marL="0" marR="0" lvl="0" indent="0" algn="l" rtl="0">
                        <a:lnSpc>
                          <a:spcPct val="107000"/>
                        </a:lnSpc>
                        <a:spcBef>
                          <a:spcPts val="0"/>
                        </a:spcBef>
                        <a:spcAft>
                          <a:spcPts val="0"/>
                        </a:spcAft>
                        <a:buNone/>
                      </a:pPr>
                      <a:endParaRPr sz="1600" b="1" u="none" strike="noStrike" cap="none" dirty="0"/>
                    </a:p>
                    <a:p>
                      <a:pPr marL="0" marR="0" lvl="0" indent="0" algn="l" rtl="0">
                        <a:lnSpc>
                          <a:spcPct val="107000"/>
                        </a:lnSpc>
                        <a:spcBef>
                          <a:spcPts val="0"/>
                        </a:spcBef>
                        <a:spcAft>
                          <a:spcPts val="0"/>
                        </a:spcAft>
                        <a:buNone/>
                      </a:pPr>
                      <a:r>
                        <a:rPr lang="en-US" sz="1600" b="1" u="none" strike="noStrike" cap="none" dirty="0"/>
                        <a:t>FSC-ADV-40-004-23</a:t>
                      </a:r>
                      <a:endParaRPr sz="1600" dirty="0"/>
                    </a:p>
                    <a:p>
                      <a:pPr marL="0" marR="0" lvl="0" indent="0" algn="l" rtl="0">
                        <a:lnSpc>
                          <a:spcPct val="107000"/>
                        </a:lnSpc>
                        <a:spcBef>
                          <a:spcPts val="0"/>
                        </a:spcBef>
                        <a:spcAft>
                          <a:spcPts val="0"/>
                        </a:spcAft>
                        <a:buClr>
                          <a:srgbClr val="000000"/>
                        </a:buClr>
                        <a:buSzPts val="1800"/>
                        <a:buFont typeface="Arial"/>
                        <a:buNone/>
                      </a:pPr>
                      <a:endParaRPr sz="1600" b="1" u="none" strike="noStrike" cap="none" dirty="0"/>
                    </a:p>
                    <a:p>
                      <a:pPr marL="0" marR="0" lvl="0" indent="0" algn="l" rtl="0">
                        <a:lnSpc>
                          <a:spcPct val="107000"/>
                        </a:lnSpc>
                        <a:spcBef>
                          <a:spcPts val="0"/>
                        </a:spcBef>
                        <a:spcAft>
                          <a:spcPts val="0"/>
                        </a:spcAft>
                        <a:buClr>
                          <a:srgbClr val="000000"/>
                        </a:buClr>
                        <a:buSzPts val="1800"/>
                        <a:buFont typeface="Arial"/>
                        <a:buNone/>
                      </a:pPr>
                      <a:r>
                        <a:rPr lang="en-US" sz="1600" b="1" u="none" strike="noStrike" cap="none" dirty="0"/>
                        <a:t>FSC-STD-40-004 v3.1 clause 1.6 et section 13</a:t>
                      </a:r>
                      <a:endParaRPr sz="1600" dirty="0"/>
                    </a:p>
                    <a:p>
                      <a:pPr marL="0" marR="0" lvl="0" indent="0" algn="l" rtl="0">
                        <a:lnSpc>
                          <a:spcPct val="107000"/>
                        </a:lnSpc>
                        <a:spcBef>
                          <a:spcPts val="0"/>
                        </a:spcBef>
                        <a:spcAft>
                          <a:spcPts val="0"/>
                        </a:spcAft>
                        <a:buNone/>
                      </a:pPr>
                      <a:endParaRPr sz="1600" b="1" u="none" strike="noStrike" cap="none" dirty="0">
                        <a:latin typeface="Avenir"/>
                        <a:ea typeface="Avenir"/>
                        <a:cs typeface="Avenir"/>
                        <a:sym typeface="Avenir"/>
                      </a:endParaRPr>
                    </a:p>
                    <a:p>
                      <a:pPr marL="0" marR="0" lvl="0" indent="0" algn="l" rtl="0">
                        <a:lnSpc>
                          <a:spcPct val="107000"/>
                        </a:lnSpc>
                        <a:spcBef>
                          <a:spcPts val="0"/>
                        </a:spcBef>
                        <a:spcAft>
                          <a:spcPts val="0"/>
                        </a:spcAft>
                        <a:buNone/>
                      </a:pPr>
                      <a:r>
                        <a:rPr lang="en-US" sz="1600" b="1" u="none" strike="noStrike" cap="none" dirty="0">
                          <a:latin typeface="Avenir"/>
                          <a:ea typeface="Avenir"/>
                          <a:cs typeface="Avenir"/>
                          <a:sym typeface="Avenir"/>
                        </a:rPr>
                        <a:t>FSC-ADV-40-004-24</a:t>
                      </a:r>
                      <a:endParaRPr sz="1600" dirty="0"/>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dirty="0" err="1"/>
                        <a:t>Thèmes</a:t>
                      </a:r>
                      <a:r>
                        <a:rPr lang="en-US" sz="1600" b="1" u="none" strike="noStrike" cap="none" dirty="0"/>
                        <a:t> / </a:t>
                      </a:r>
                      <a:r>
                        <a:rPr lang="en-US" sz="1600" b="1" u="none" strike="noStrike" cap="none" dirty="0" err="1"/>
                        <a:t>domaines</a:t>
                      </a:r>
                      <a:r>
                        <a:rPr lang="en-US" sz="1600" b="1" u="none" strike="noStrike" cap="none" dirty="0"/>
                        <a:t> </a:t>
                      </a:r>
                      <a:r>
                        <a:rPr lang="en-US" sz="1600" b="1" u="none" strike="noStrike" cap="none" dirty="0" err="1"/>
                        <a:t>clés</a:t>
                      </a:r>
                      <a:endParaRPr sz="1600" b="1" u="none" strike="noStrike" cap="none" dirty="0">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dirty="0"/>
                        <a:t>Intention / Conformité</a:t>
                      </a:r>
                      <a:endParaRPr sz="1600" b="1"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628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err="1"/>
                        <a:t>Externalisation</a:t>
                      </a:r>
                      <a:endParaRPr sz="1600" u="none" strike="noStrike" cap="none" dirty="0">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dirty="0" err="1"/>
                        <a:t>Conformément</a:t>
                      </a:r>
                      <a:r>
                        <a:rPr lang="en-US" sz="1600" u="none" strike="noStrike" cap="none" dirty="0"/>
                        <a:t> à </a:t>
                      </a:r>
                      <a:r>
                        <a:rPr lang="en-US" sz="1600" u="none" strike="noStrike" cap="none" dirty="0" err="1"/>
                        <a:t>l'article</a:t>
                      </a:r>
                      <a:r>
                        <a:rPr lang="en-US" sz="1600" u="none" strike="noStrike" cap="none" dirty="0"/>
                        <a:t> 13 de la 40-004</a:t>
                      </a:r>
                      <a:endParaRPr sz="1600" dirty="0"/>
                    </a:p>
                    <a:p>
                      <a:pPr marL="0" marR="0" lvl="0" indent="0" algn="l" rtl="0">
                        <a:lnSpc>
                          <a:spcPct val="107000"/>
                        </a:lnSpc>
                        <a:spcBef>
                          <a:spcPts val="0"/>
                        </a:spcBef>
                        <a:spcAft>
                          <a:spcPts val="0"/>
                        </a:spcAft>
                        <a:buNone/>
                      </a:pPr>
                      <a:r>
                        <a:rPr lang="en-US" sz="1600" u="none" strike="noStrike" cap="none" dirty="0"/>
                        <a:t>Les exigences relatives à la </a:t>
                      </a:r>
                      <a:r>
                        <a:rPr lang="en-US" sz="1600" u="none" strike="noStrike" cap="none" dirty="0" err="1"/>
                        <a:t>conformité</a:t>
                      </a:r>
                      <a:r>
                        <a:rPr lang="en-US" sz="1600" u="none" strike="noStrike" cap="none" dirty="0"/>
                        <a:t> aux CLR </a:t>
                      </a:r>
                      <a:r>
                        <a:rPr lang="en-US" sz="1600" dirty="0"/>
                        <a:t>FSC </a:t>
                      </a:r>
                      <a:r>
                        <a:rPr lang="en-US" sz="1600" u="none" strike="noStrike" cap="none" dirty="0" err="1"/>
                        <a:t>doivent</a:t>
                      </a:r>
                      <a:r>
                        <a:rPr lang="en-US" sz="1600" u="none" strike="noStrike" cap="none" dirty="0"/>
                        <a:t> faire </a:t>
                      </a:r>
                      <a:r>
                        <a:rPr lang="en-US" sz="1600" u="none" strike="noStrike" cap="none" dirty="0" err="1"/>
                        <a:t>l'objet</a:t>
                      </a:r>
                      <a:r>
                        <a:rPr lang="en-US" sz="1600" u="none" strike="noStrike" cap="none" dirty="0"/>
                        <a:t> </a:t>
                      </a:r>
                      <a:r>
                        <a:rPr lang="en-US" sz="1600" u="none" strike="noStrike" cap="none" dirty="0" err="1"/>
                        <a:t>d'accords</a:t>
                      </a:r>
                      <a:r>
                        <a:rPr lang="en-US" sz="1600" u="none" strike="noStrike" cap="none" dirty="0"/>
                        <a:t> </a:t>
                      </a: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731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a:t>Champ </a:t>
                      </a:r>
                      <a:r>
                        <a:rPr lang="en-US" sz="1600" u="none" strike="noStrike" cap="none" dirty="0" err="1"/>
                        <a:t>d'application</a:t>
                      </a:r>
                      <a:r>
                        <a:rPr lang="en-US" sz="1600" u="none" strike="noStrike" cap="none" dirty="0"/>
                        <a:t> du </a:t>
                      </a:r>
                      <a:r>
                        <a:rPr lang="en-US" sz="1600" u="none" strike="noStrike" cap="none" dirty="0" err="1"/>
                        <a:t>certificat</a:t>
                      </a:r>
                      <a:endParaRPr sz="1600" u="none" strike="noStrike" cap="none" dirty="0">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dirty="0"/>
                        <a:t>Les </a:t>
                      </a:r>
                      <a:r>
                        <a:rPr lang="en-US" sz="1600" u="none" strike="noStrike" cap="none" dirty="0" err="1"/>
                        <a:t>activités</a:t>
                      </a:r>
                      <a:r>
                        <a:rPr lang="en-US" sz="1600" u="none" strike="noStrike" cap="none" dirty="0"/>
                        <a:t> </a:t>
                      </a:r>
                      <a:r>
                        <a:rPr lang="en-US" sz="1600" u="none" strike="noStrike" cap="none" dirty="0" err="1"/>
                        <a:t>doivent</a:t>
                      </a:r>
                      <a:r>
                        <a:rPr lang="en-US" sz="1600" u="none" strike="noStrike" cap="none" dirty="0"/>
                        <a:t> </a:t>
                      </a:r>
                      <a:r>
                        <a:rPr lang="en-US" sz="1600" u="none" strike="noStrike" cap="none" dirty="0" err="1"/>
                        <a:t>s'inscrire</a:t>
                      </a:r>
                      <a:r>
                        <a:rPr lang="en-US" sz="1600" u="none" strike="noStrike" cap="none" dirty="0"/>
                        <a:t> dans le champ </a:t>
                      </a:r>
                      <a:r>
                        <a:rPr lang="en-US" sz="1600" u="none" strike="noStrike" cap="none" dirty="0" err="1"/>
                        <a:t>d'application</a:t>
                      </a:r>
                      <a:r>
                        <a:rPr lang="en-US" sz="1600" u="none" strike="noStrike" cap="none" dirty="0"/>
                        <a:t> de la certification COC (20-011 V4.2 clause 2.2).</a:t>
                      </a: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822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Échantillonnage</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dirty="0"/>
                        <a:t>Se </a:t>
                      </a:r>
                      <a:r>
                        <a:rPr lang="en-US" sz="1600" u="none" strike="noStrike" cap="none" dirty="0" err="1"/>
                        <a:t>référer</a:t>
                      </a:r>
                      <a:r>
                        <a:rPr lang="en-US" sz="1600" u="none" strike="noStrike" cap="none" dirty="0"/>
                        <a:t> à FSC-STD-20-011 V4.2 Clauses 9.5 et 9.6.</a:t>
                      </a: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r h="10672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Inclusion dans l'auto-évaluation</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dirty="0"/>
                        <a:t>Le </a:t>
                      </a:r>
                      <a:r>
                        <a:rPr lang="en-US" sz="1600" dirty="0"/>
                        <a:t>TC</a:t>
                      </a:r>
                      <a:r>
                        <a:rPr lang="en-US" sz="1600" u="none" strike="noStrike" cap="none" dirty="0"/>
                        <a:t> </a:t>
                      </a:r>
                      <a:r>
                        <a:rPr lang="en-US" sz="1600" u="none" strike="noStrike" cap="none" dirty="0" err="1"/>
                        <a:t>confirme</a:t>
                      </a:r>
                      <a:r>
                        <a:rPr lang="en-US" sz="1600" u="none" strike="noStrike" cap="none" dirty="0"/>
                        <a:t> dans son auto-</a:t>
                      </a:r>
                      <a:r>
                        <a:rPr lang="en-US" sz="1600" u="none" strike="noStrike" cap="none" dirty="0" err="1"/>
                        <a:t>évaluation</a:t>
                      </a:r>
                      <a:r>
                        <a:rPr lang="en-US" sz="1600" u="none" strike="noStrike" cap="none" dirty="0"/>
                        <a:t> la manière </a:t>
                      </a:r>
                      <a:r>
                        <a:rPr lang="en-US" sz="1600" u="none" strike="noStrike" cap="none" dirty="0" err="1"/>
                        <a:t>dont</a:t>
                      </a:r>
                      <a:r>
                        <a:rPr lang="en-US" sz="1600" u="none" strike="noStrike" cap="none" dirty="0"/>
                        <a:t> il a </a:t>
                      </a:r>
                      <a:r>
                        <a:rPr lang="en-US" sz="1600" u="none" strike="noStrike" cap="none" dirty="0" err="1"/>
                        <a:t>confirmé</a:t>
                      </a:r>
                      <a:r>
                        <a:rPr lang="en-US" sz="1600" u="none" strike="noStrike" cap="none" dirty="0"/>
                        <a:t> la </a:t>
                      </a:r>
                      <a:r>
                        <a:rPr lang="en-US" sz="1600" u="none" strike="noStrike" cap="none" dirty="0" err="1"/>
                        <a:t>conformité</a:t>
                      </a:r>
                      <a:r>
                        <a:rPr lang="en-US" sz="1600" u="none" strike="noStrike" cap="none" dirty="0"/>
                        <a:t> au </a:t>
                      </a:r>
                      <a:r>
                        <a:rPr lang="en-US" sz="1600" u="none" strike="noStrike" cap="none" dirty="0" err="1"/>
                        <a:t>niveau</a:t>
                      </a:r>
                      <a:r>
                        <a:rPr lang="en-US" sz="1600" u="none" strike="noStrike" cap="none" dirty="0"/>
                        <a:t> du </a:t>
                      </a:r>
                      <a:r>
                        <a:rPr lang="en-US" sz="1600" u="none" strike="noStrike" cap="none" dirty="0" err="1"/>
                        <a:t>contractant</a:t>
                      </a:r>
                      <a:r>
                        <a:rPr lang="en-US" sz="1600" u="none" strike="noStrike" cap="none" dirty="0"/>
                        <a:t>.</a:t>
                      </a: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4"/>
                  </a:ext>
                </a:extLst>
              </a:tr>
              <a:tr h="897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Évaluation des risques</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dirty="0" err="1"/>
                        <a:t>Évaluer</a:t>
                      </a:r>
                      <a:r>
                        <a:rPr lang="en-US" sz="1600" u="none" strike="noStrike" cap="none" dirty="0"/>
                        <a:t> le </a:t>
                      </a:r>
                      <a:r>
                        <a:rPr lang="en-US" sz="1600" u="none" strike="noStrike" cap="none" dirty="0" err="1"/>
                        <a:t>risque</a:t>
                      </a:r>
                      <a:r>
                        <a:rPr lang="en-US" sz="1600" u="none" strike="noStrike" cap="none" dirty="0"/>
                        <a:t> de </a:t>
                      </a:r>
                      <a:r>
                        <a:rPr lang="en-US" sz="1600" u="none" strike="noStrike" cap="none" dirty="0" err="1"/>
                        <a:t>conformité</a:t>
                      </a:r>
                      <a:r>
                        <a:rPr lang="en-US" sz="1600" u="none" strike="noStrike" cap="none" dirty="0"/>
                        <a:t> des entrepreneurs avec les CLR FSC (prendre </a:t>
                      </a:r>
                      <a:r>
                        <a:rPr lang="en-US" sz="1600" u="none" strike="noStrike" cap="none" dirty="0" err="1"/>
                        <a:t>en</a:t>
                      </a:r>
                      <a:r>
                        <a:rPr lang="en-US" sz="1600" u="none" strike="noStrike" cap="none" dirty="0"/>
                        <a:t> </a:t>
                      </a:r>
                      <a:r>
                        <a:rPr lang="en-US" sz="1600" u="none" strike="noStrike" cap="none" dirty="0" err="1"/>
                        <a:t>compte</a:t>
                      </a:r>
                      <a:r>
                        <a:rPr lang="en-US" sz="1600" u="none" strike="noStrike" cap="none" dirty="0"/>
                        <a:t> </a:t>
                      </a:r>
                      <a:r>
                        <a:rPr lang="en-US" sz="1600" dirty="0"/>
                        <a:t>le champ </a:t>
                      </a:r>
                      <a:r>
                        <a:rPr lang="en-US" sz="1600" dirty="0" err="1"/>
                        <a:t>d’application</a:t>
                      </a:r>
                      <a:r>
                        <a:rPr lang="en-US" sz="1600" u="none" strike="noStrike" cap="none" dirty="0"/>
                        <a:t>, </a:t>
                      </a:r>
                      <a:r>
                        <a:rPr lang="en-US" sz="1600" dirty="0"/>
                        <a:t>le </a:t>
                      </a:r>
                      <a:r>
                        <a:rPr lang="en-US" sz="1600" dirty="0" err="1"/>
                        <a:t>degré</a:t>
                      </a:r>
                      <a:r>
                        <a:rPr lang="en-US" sz="1600" u="none" strike="noStrike" cap="none" dirty="0"/>
                        <a:t> et </a:t>
                      </a:r>
                      <a:r>
                        <a:rPr lang="en-US" sz="1600" u="none" strike="noStrike" cap="none" dirty="0" err="1"/>
                        <a:t>l'intensité</a:t>
                      </a:r>
                      <a:r>
                        <a:rPr lang="en-US" sz="1600" u="none" strike="noStrike" cap="none" dirty="0"/>
                        <a:t>) (notes </a:t>
                      </a:r>
                      <a:r>
                        <a:rPr lang="en-US" sz="1600" u="none" strike="noStrike" cap="none" dirty="0" err="1"/>
                        <a:t>d'information</a:t>
                      </a:r>
                      <a:r>
                        <a:rPr lang="en-US" sz="1600" u="none" strike="noStrike" cap="none" dirty="0"/>
                        <a:t>).</a:t>
                      </a: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5"/>
                  </a:ext>
                </a:extLst>
              </a:tr>
            </a:tbl>
          </a:graphicData>
        </a:graphic>
      </p:graphicFrame>
      <p:sp>
        <p:nvSpPr>
          <p:cNvPr id="391" name="Google Shape;391;p20"/>
          <p:cNvSpPr txBox="1"/>
          <p:nvPr/>
        </p:nvSpPr>
        <p:spPr>
          <a:xfrm>
            <a:off x="520805" y="136525"/>
            <a:ext cx="10062695"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 des CLR FSC - Guide des </a:t>
            </a:r>
            <a:r>
              <a:rPr lang="en-US" sz="2800" b="1">
                <a:solidFill>
                  <a:schemeClr val="dk1"/>
                </a:solidFill>
              </a:rPr>
              <a:t>bonnes</a:t>
            </a:r>
            <a:r>
              <a:rPr lang="en-US" sz="2800" b="1">
                <a:solidFill>
                  <a:schemeClr val="dk1"/>
                </a:solidFill>
                <a:latin typeface="Arial"/>
                <a:ea typeface="Arial"/>
                <a:cs typeface="Arial"/>
                <a:sym typeface="Arial"/>
              </a:rPr>
              <a:t> pratiques</a:t>
            </a:r>
            <a:endParaRPr/>
          </a:p>
        </p:txBody>
      </p:sp>
      <p:graphicFrame>
        <p:nvGraphicFramePr>
          <p:cNvPr id="392" name="Google Shape;392;p20"/>
          <p:cNvGraphicFramePr/>
          <p:nvPr>
            <p:extLst>
              <p:ext uri="{D42A27DB-BD31-4B8C-83A1-F6EECF244321}">
                <p14:modId xmlns:p14="http://schemas.microsoft.com/office/powerpoint/2010/main" val="1630067900"/>
              </p:ext>
            </p:extLst>
          </p:nvPr>
        </p:nvGraphicFramePr>
        <p:xfrm>
          <a:off x="8077200" y="838800"/>
          <a:ext cx="3738625" cy="4267525"/>
        </p:xfrm>
        <a:graphic>
          <a:graphicData uri="http://schemas.openxmlformats.org/drawingml/2006/table">
            <a:tbl>
              <a:tblPr firstRow="1" bandRow="1">
                <a:noFill/>
                <a:tableStyleId>{ACC12463-60E2-456E-8CC0-D769F7EF717D}</a:tableStyleId>
              </a:tblPr>
              <a:tblGrid>
                <a:gridCol w="3738625">
                  <a:extLst>
                    <a:ext uri="{9D8B030D-6E8A-4147-A177-3AD203B41FA5}">
                      <a16:colId xmlns:a16="http://schemas.microsoft.com/office/drawing/2014/main" val="20000"/>
                    </a:ext>
                  </a:extLst>
                </a:gridCol>
              </a:tblGrid>
              <a:tr h="44597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27385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Quels types de documents/</a:t>
                      </a:r>
                      <a:r>
                        <a:rPr lang="en-US" sz="2000">
                          <a:solidFill>
                            <a:srgbClr val="000000"/>
                          </a:solidFill>
                        </a:rPr>
                        <a:t>registres</a:t>
                      </a:r>
                      <a:r>
                        <a:rPr lang="en-US" sz="2000" b="0" i="0" u="none" strike="noStrike" cap="none">
                          <a:solidFill>
                            <a:srgbClr val="000000"/>
                          </a:solidFill>
                          <a:latin typeface="Arial"/>
                          <a:ea typeface="Arial"/>
                          <a:cs typeface="Arial"/>
                          <a:sym typeface="Arial"/>
                        </a:rPr>
                        <a:t> devriez-vous rechercher ? </a:t>
                      </a:r>
                      <a:endParaRPr/>
                    </a:p>
                  </a:txBody>
                  <a:tcPr marL="91450" marR="91450" marT="45725" marB="45725" anchor="ctr"/>
                </a:tc>
                <a:extLst>
                  <a:ext uri="{0D108BD9-81ED-4DB2-BD59-A6C34878D82A}">
                    <a16:rowId xmlns:a16="http://schemas.microsoft.com/office/drawing/2014/main" val="10001"/>
                  </a:ext>
                </a:extLst>
              </a:tr>
              <a:tr h="12738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Q2. </a:t>
                      </a:r>
                      <a:r>
                        <a:rPr lang="en-US" sz="2000" b="0" i="0" u="none" strike="noStrike" cap="none">
                          <a:solidFill>
                            <a:srgbClr val="000000"/>
                          </a:solidFill>
                          <a:latin typeface="Arial"/>
                          <a:ea typeface="Arial"/>
                          <a:cs typeface="Arial"/>
                          <a:sym typeface="Arial"/>
                        </a:rPr>
                        <a:t>À qui devriez-vous vous adresser ?</a:t>
                      </a:r>
                      <a:endParaRPr/>
                    </a:p>
                  </a:txBody>
                  <a:tcPr marL="91450" marR="91450" marT="45725" marB="45725" anchor="ctr"/>
                </a:tc>
                <a:extLst>
                  <a:ext uri="{0D108BD9-81ED-4DB2-BD59-A6C34878D82A}">
                    <a16:rowId xmlns:a16="http://schemas.microsoft.com/office/drawing/2014/main" val="10002"/>
                  </a:ext>
                </a:extLst>
              </a:tr>
              <a:tr h="1273850">
                <a:tc>
                  <a:txBody>
                    <a:bodyPr/>
                    <a:lstStyle/>
                    <a:p>
                      <a:pPr marL="0" marR="0" lvl="0" indent="0" algn="l" rtl="0">
                        <a:lnSpc>
                          <a:spcPct val="100000"/>
                        </a:lnSpc>
                        <a:spcBef>
                          <a:spcPts val="0"/>
                        </a:spcBef>
                        <a:spcAft>
                          <a:spcPts val="0"/>
                        </a:spcAft>
                        <a:buNone/>
                      </a:pPr>
                      <a:r>
                        <a:rPr lang="en-US" sz="2000" b="1" i="0" u="none" strike="noStrike" cap="none" dirty="0">
                          <a:solidFill>
                            <a:srgbClr val="000000"/>
                          </a:solidFill>
                          <a:latin typeface="Arial"/>
                          <a:ea typeface="Arial"/>
                          <a:cs typeface="Arial"/>
                          <a:sym typeface="Arial"/>
                        </a:rPr>
                        <a:t>Q3. </a:t>
                      </a:r>
                      <a:r>
                        <a:rPr lang="en-US" sz="2000" b="0" i="0" u="none" strike="noStrike" cap="none" dirty="0">
                          <a:solidFill>
                            <a:srgbClr val="000000"/>
                          </a:solidFill>
                          <a:latin typeface="Arial"/>
                          <a:ea typeface="Arial"/>
                          <a:cs typeface="Arial"/>
                          <a:sym typeface="Arial"/>
                        </a:rPr>
                        <a:t>Que se passe-t-il </a:t>
                      </a:r>
                      <a:r>
                        <a:rPr lang="en-US" sz="2000" b="0" i="0" u="none" strike="noStrike" cap="none" dirty="0" err="1">
                          <a:solidFill>
                            <a:srgbClr val="000000"/>
                          </a:solidFill>
                          <a:latin typeface="Arial"/>
                          <a:ea typeface="Arial"/>
                          <a:cs typeface="Arial"/>
                          <a:sym typeface="Arial"/>
                        </a:rPr>
                        <a:t>si</a:t>
                      </a:r>
                      <a:r>
                        <a:rPr lang="en-US" sz="2000" b="0" i="0" u="none" strike="noStrike" cap="none" dirty="0">
                          <a:solidFill>
                            <a:srgbClr val="000000"/>
                          </a:solidFill>
                          <a:latin typeface="Arial"/>
                          <a:ea typeface="Arial"/>
                          <a:cs typeface="Arial"/>
                          <a:sym typeface="Arial"/>
                        </a:rPr>
                        <a:t> le </a:t>
                      </a:r>
                      <a:r>
                        <a:rPr lang="en-US" sz="2000" b="0" i="0" u="none" strike="noStrike" cap="none" dirty="0" err="1">
                          <a:solidFill>
                            <a:srgbClr val="000000"/>
                          </a:solidFill>
                          <a:latin typeface="Arial"/>
                          <a:ea typeface="Arial"/>
                          <a:cs typeface="Arial"/>
                          <a:sym typeface="Arial"/>
                        </a:rPr>
                        <a:t>contractant</a:t>
                      </a:r>
                      <a:r>
                        <a:rPr lang="en-US" sz="2000" b="0" i="0" u="none" strike="noStrike" cap="none" dirty="0">
                          <a:solidFill>
                            <a:srgbClr val="000000"/>
                          </a:solidFill>
                          <a:latin typeface="Arial"/>
                          <a:ea typeface="Arial"/>
                          <a:cs typeface="Arial"/>
                          <a:sym typeface="Arial"/>
                        </a:rPr>
                        <a:t> </a:t>
                      </a:r>
                      <a:r>
                        <a:rPr lang="en-US" sz="2000" b="0" i="0" u="none" strike="noStrike" cap="none" dirty="0" err="1">
                          <a:solidFill>
                            <a:srgbClr val="000000"/>
                          </a:solidFill>
                          <a:latin typeface="Arial"/>
                          <a:ea typeface="Arial"/>
                          <a:cs typeface="Arial"/>
                          <a:sym typeface="Arial"/>
                        </a:rPr>
                        <a:t>est</a:t>
                      </a:r>
                      <a:r>
                        <a:rPr lang="en-US" sz="2000" b="0" i="0" u="none" strike="noStrike" cap="none" dirty="0">
                          <a:solidFill>
                            <a:srgbClr val="000000"/>
                          </a:solidFill>
                          <a:latin typeface="Arial"/>
                          <a:ea typeface="Arial"/>
                          <a:cs typeface="Arial"/>
                          <a:sym typeface="Arial"/>
                        </a:rPr>
                        <a:t> </a:t>
                      </a:r>
                      <a:r>
                        <a:rPr lang="en-US" sz="2000" b="0" i="0" u="none" strike="noStrike" cap="none" dirty="0" err="1">
                          <a:solidFill>
                            <a:srgbClr val="000000"/>
                          </a:solidFill>
                          <a:latin typeface="Arial"/>
                          <a:ea typeface="Arial"/>
                          <a:cs typeface="Arial"/>
                          <a:sym typeface="Arial"/>
                        </a:rPr>
                        <a:t>certifié</a:t>
                      </a:r>
                      <a:r>
                        <a:rPr lang="en-US" sz="2000" b="0" i="0" u="none" strike="noStrike" cap="none" dirty="0">
                          <a:solidFill>
                            <a:srgbClr val="000000"/>
                          </a:solidFill>
                          <a:latin typeface="Arial"/>
                          <a:ea typeface="Arial"/>
                          <a:cs typeface="Arial"/>
                          <a:sym typeface="Arial"/>
                        </a:rPr>
                        <a:t> FSC </a:t>
                      </a:r>
                      <a:r>
                        <a:rPr lang="en-US" sz="2000" b="0" i="0" u="none" strike="noStrike" cap="none" dirty="0" err="1">
                          <a:solidFill>
                            <a:srgbClr val="000000"/>
                          </a:solidFill>
                          <a:latin typeface="Arial"/>
                          <a:ea typeface="Arial"/>
                          <a:cs typeface="Arial"/>
                          <a:sym typeface="Arial"/>
                        </a:rPr>
                        <a:t>ou</a:t>
                      </a:r>
                      <a:r>
                        <a:rPr lang="en-US" sz="2000" b="0" i="0" u="none" strike="noStrike" cap="none" dirty="0">
                          <a:solidFill>
                            <a:srgbClr val="000000"/>
                          </a:solidFill>
                          <a:latin typeface="Arial"/>
                          <a:ea typeface="Arial"/>
                          <a:cs typeface="Arial"/>
                          <a:sym typeface="Arial"/>
                        </a:rPr>
                        <a:t> SA8000 ? </a:t>
                      </a:r>
                      <a:endParaRPr dirty="0"/>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85BC6B9C-FA73-B6DC-74F9-F64CC7FC4195}"/>
              </a:ext>
            </a:extLst>
          </p:cNvPr>
          <p:cNvSpPr>
            <a:spLocks noGrp="1"/>
          </p:cNvSpPr>
          <p:nvPr>
            <p:ph type="ftr" idx="11"/>
          </p:nvPr>
        </p:nvSpPr>
        <p:spPr>
          <a:xfrm>
            <a:off x="8077200" y="6356350"/>
            <a:ext cx="4114800" cy="365125"/>
          </a:xfrm>
        </p:spPr>
        <p:txBody>
          <a:bodyPr/>
          <a:lstStyle/>
          <a:p>
            <a:r>
              <a:rPr lang="en-US" dirty="0"/>
              <a:t>8.5.FSC-CLR-Training_Main-Course_Module-4.2_V1-0_ FR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graphicFrame>
        <p:nvGraphicFramePr>
          <p:cNvPr id="398" name="Google Shape;398;p21"/>
          <p:cNvGraphicFramePr/>
          <p:nvPr/>
        </p:nvGraphicFramePr>
        <p:xfrm>
          <a:off x="485468" y="1470995"/>
          <a:ext cx="7118575" cy="4691343"/>
        </p:xfrm>
        <a:graphic>
          <a:graphicData uri="http://schemas.openxmlformats.org/drawingml/2006/table">
            <a:tbl>
              <a:tblPr firstRow="1" firstCol="1" bandRow="1">
                <a:noFill/>
                <a:tableStyleId>{ACC12463-60E2-456E-8CC0-D769F7EF717D}</a:tableStyleId>
              </a:tblPr>
              <a:tblGrid>
                <a:gridCol w="2071375">
                  <a:extLst>
                    <a:ext uri="{9D8B030D-6E8A-4147-A177-3AD203B41FA5}">
                      <a16:colId xmlns:a16="http://schemas.microsoft.com/office/drawing/2014/main" val="20000"/>
                    </a:ext>
                  </a:extLst>
                </a:gridCol>
                <a:gridCol w="1694725">
                  <a:extLst>
                    <a:ext uri="{9D8B030D-6E8A-4147-A177-3AD203B41FA5}">
                      <a16:colId xmlns:a16="http://schemas.microsoft.com/office/drawing/2014/main" val="20001"/>
                    </a:ext>
                  </a:extLst>
                </a:gridCol>
                <a:gridCol w="3352475">
                  <a:extLst>
                    <a:ext uri="{9D8B030D-6E8A-4147-A177-3AD203B41FA5}">
                      <a16:colId xmlns:a16="http://schemas.microsoft.com/office/drawing/2014/main" val="20002"/>
                    </a:ext>
                  </a:extLst>
                </a:gridCol>
              </a:tblGrid>
              <a:tr h="686700">
                <a:tc rowSpan="4">
                  <a:txBody>
                    <a:bodyPr/>
                    <a:lstStyle/>
                    <a:p>
                      <a:pPr marL="0" marR="0" lvl="0" indent="0" algn="l" rtl="0">
                        <a:lnSpc>
                          <a:spcPct val="107000"/>
                        </a:lnSpc>
                        <a:spcBef>
                          <a:spcPts val="0"/>
                        </a:spcBef>
                        <a:spcAft>
                          <a:spcPts val="0"/>
                        </a:spcAft>
                        <a:buNone/>
                      </a:pPr>
                      <a:r>
                        <a:rPr lang="en-US" sz="2000" b="1" u="none" strike="noStrike" cap="none"/>
                        <a:t>Systèmes de vérification approuvés par FSC</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None/>
                      </a:pPr>
                      <a:r>
                        <a:rPr lang="en-US" sz="2000" b="1" u="none" strike="noStrike" cap="none"/>
                        <a:t>FSC-ADV-40-004 - 24</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Clr>
                          <a:srgbClr val="000000"/>
                        </a:buClr>
                        <a:buSzPts val="2000"/>
                        <a:buFont typeface="Arial"/>
                        <a:buNone/>
                      </a:pPr>
                      <a:r>
                        <a:rPr lang="en-US" sz="2000" b="1" u="none" strike="noStrike" cap="none"/>
                        <a:t>FSC-STD-40-004 V3.1 Clauses 1.6, 1.11, Section 7 et Annexe D</a:t>
                      </a:r>
                      <a:endParaRPr sz="20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Thèmes clés</a:t>
                      </a:r>
                      <a:endParaRPr sz="20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Intention / Conformité</a:t>
                      </a:r>
                      <a:endParaRPr sz="20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1565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Système de vérification approuvé par FSC</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Systèmes de vérification par une tierce partie reconnus comme partiellement ou totalement équivalents aux exigences CLR FSC. </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76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Quel(s) </a:t>
                      </a:r>
                      <a:r>
                        <a:rPr lang="en-US" sz="2000"/>
                        <a:t>système</a:t>
                      </a:r>
                      <a:r>
                        <a:rPr lang="en-US" sz="2000" u="none" strike="noStrike" cap="none"/>
                        <a:t>(s) ?</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SA8000:2014</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8976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L'évaluation</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L'OC peut renoncer à l'évaluation d</a:t>
                      </a:r>
                      <a:r>
                        <a:rPr lang="en-US" sz="2000"/>
                        <a:t>es</a:t>
                      </a:r>
                      <a:r>
                        <a:rPr lang="en-US" sz="2000" u="none" strike="noStrike" cap="none"/>
                        <a:t> CLR FSC si le certificat du système approuvé est valide au moment de l'audit.</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sp>
        <p:nvSpPr>
          <p:cNvPr id="399" name="Google Shape;399;p21"/>
          <p:cNvSpPr txBox="1"/>
          <p:nvPr/>
        </p:nvSpPr>
        <p:spPr>
          <a:xfrm>
            <a:off x="485468" y="523029"/>
            <a:ext cx="9966154"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 des CLR FSC - Guide des bonnes pratiques </a:t>
            </a:r>
            <a:endParaRPr/>
          </a:p>
        </p:txBody>
      </p:sp>
      <p:graphicFrame>
        <p:nvGraphicFramePr>
          <p:cNvPr id="400" name="Google Shape;400;p21"/>
          <p:cNvGraphicFramePr/>
          <p:nvPr/>
        </p:nvGraphicFramePr>
        <p:xfrm>
          <a:off x="7967909" y="1470995"/>
          <a:ext cx="3738625" cy="4023400"/>
        </p:xfrm>
        <a:graphic>
          <a:graphicData uri="http://schemas.openxmlformats.org/drawingml/2006/table">
            <a:tbl>
              <a:tblPr firstRow="1" bandRow="1">
                <a:noFill/>
                <a:tableStyleId>{ACC12463-60E2-456E-8CC0-D769F7EF717D}</a:tableStyleId>
              </a:tblPr>
              <a:tblGrid>
                <a:gridCol w="3738625">
                  <a:extLst>
                    <a:ext uri="{9D8B030D-6E8A-4147-A177-3AD203B41FA5}">
                      <a16:colId xmlns:a16="http://schemas.microsoft.com/office/drawing/2014/main" val="20000"/>
                    </a:ext>
                  </a:extLst>
                </a:gridCol>
              </a:tblGrid>
              <a:tr h="39002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290075">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Quels types de documents/registres devriez-vous rechercher ? </a:t>
                      </a:r>
                      <a:endParaRPr/>
                    </a:p>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285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Q2. </a:t>
                      </a:r>
                      <a:r>
                        <a:rPr lang="en-US" sz="2000" b="0" i="0" u="none" strike="noStrike" cap="none">
                          <a:solidFill>
                            <a:srgbClr val="000000"/>
                          </a:solidFill>
                          <a:latin typeface="Arial"/>
                          <a:ea typeface="Arial"/>
                          <a:cs typeface="Arial"/>
                          <a:sym typeface="Arial"/>
                        </a:rPr>
                        <a:t>Devriez-vous toujours procéder à une vérification sur </a:t>
                      </a:r>
                      <a:r>
                        <a:rPr lang="en-US" sz="2000">
                          <a:solidFill>
                            <a:srgbClr val="000000"/>
                          </a:solidFill>
                        </a:rPr>
                        <a:t>site</a:t>
                      </a:r>
                      <a:r>
                        <a:rPr lang="en-US" sz="2000" b="0" i="0" u="none" strike="noStrike" cap="none">
                          <a:solidFill>
                            <a:srgbClr val="000000"/>
                          </a:solidFill>
                          <a:latin typeface="Arial"/>
                          <a:ea typeface="Arial"/>
                          <a:cs typeface="Arial"/>
                          <a:sym typeface="Arial"/>
                        </a:rPr>
                        <a:t> pour tous les contractants ?</a:t>
                      </a:r>
                      <a:endParaRPr/>
                    </a:p>
                  </a:txBody>
                  <a:tcPr marL="91450" marR="91450" marT="45725" marB="45725" anchor="ctr"/>
                </a:tc>
                <a:extLst>
                  <a:ext uri="{0D108BD9-81ED-4DB2-BD59-A6C34878D82A}">
                    <a16:rowId xmlns:a16="http://schemas.microsoft.com/office/drawing/2014/main" val="10002"/>
                  </a:ext>
                </a:extLst>
              </a:tr>
              <a:tr h="990075">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Q3. </a:t>
                      </a:r>
                      <a:r>
                        <a:rPr lang="en-US" sz="2000" b="0" i="0" u="none" strike="noStrike" cap="none">
                          <a:solidFill>
                            <a:srgbClr val="000000"/>
                          </a:solidFill>
                          <a:latin typeface="Arial"/>
                          <a:ea typeface="Arial"/>
                          <a:cs typeface="Arial"/>
                          <a:sym typeface="Arial"/>
                        </a:rPr>
                        <a:t>Comment vérifier l'authenticité du certificat SA8000 ?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999F0EC6-0E0C-E575-A91D-5F5CA1F49F59}"/>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p2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7" name="Google Shape;407;p22"/>
          <p:cNvSpPr txBox="1">
            <a:spLocks noGrp="1"/>
          </p:cNvSpPr>
          <p:nvPr>
            <p:ph type="title" idx="4294967295"/>
          </p:nvPr>
        </p:nvSpPr>
        <p:spPr>
          <a:xfrm>
            <a:off x="838200" y="365125"/>
            <a:ext cx="5393361"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ts val="4400"/>
              <a:buNone/>
            </a:pPr>
            <a:r>
              <a:rPr lang="en-US" sz="2400" b="1">
                <a:solidFill>
                  <a:schemeClr val="dk1"/>
                </a:solidFill>
                <a:latin typeface="Arial"/>
                <a:ea typeface="Arial"/>
                <a:cs typeface="Arial"/>
                <a:sym typeface="Arial"/>
              </a:rPr>
              <a:t>Que faites-vous en cas d'illégalité ou si vous découvrez des cas réels de travail des enfants ou de travail forcé ? </a:t>
            </a:r>
            <a:endParaRPr/>
          </a:p>
        </p:txBody>
      </p:sp>
      <p:sp>
        <p:nvSpPr>
          <p:cNvPr id="408" name="Google Shape;408;p22"/>
          <p:cNvSpPr/>
          <p:nvPr/>
        </p:nvSpPr>
        <p:spPr>
          <a:xfrm>
            <a:off x="10198657" y="1"/>
            <a:ext cx="1155142" cy="625027"/>
          </a:xfrm>
          <a:custGeom>
            <a:avLst/>
            <a:gdLst/>
            <a:ahLst/>
            <a:cxnLst/>
            <a:rect l="l" t="t" r="r" b="b"/>
            <a:pathLst>
              <a:path w="1155142" h="625027" extrusionOk="0">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9" name="Google Shape;409;p22"/>
          <p:cNvSpPr txBox="1">
            <a:spLocks noGrp="1"/>
          </p:cNvSpPr>
          <p:nvPr>
            <p:ph type="body" idx="4294967295"/>
          </p:nvPr>
        </p:nvSpPr>
        <p:spPr>
          <a:xfrm>
            <a:off x="838200" y="1825625"/>
            <a:ext cx="5393361" cy="4351338"/>
          </a:xfrm>
          <a:prstGeom prst="rect">
            <a:avLst/>
          </a:prstGeom>
          <a:noFill/>
          <a:ln>
            <a:noFill/>
          </a:ln>
        </p:spPr>
        <p:txBody>
          <a:bodyPr spcFirstLastPara="1" wrap="square" lIns="91425" tIns="45700" rIns="91425" bIns="45700" anchor="t" anchorCtr="0">
            <a:normAutofit fontScale="92500" lnSpcReduction="10000"/>
          </a:bodyPr>
          <a:lstStyle/>
          <a:p>
            <a:pPr marL="514350" lvl="0" indent="-215265" algn="l" rtl="0">
              <a:lnSpc>
                <a:spcPct val="90000"/>
              </a:lnSpc>
              <a:spcBef>
                <a:spcPts val="1000"/>
              </a:spcBef>
              <a:spcAft>
                <a:spcPts val="0"/>
              </a:spcAft>
              <a:buSzPct val="140000"/>
              <a:buFont typeface="Arial"/>
              <a:buChar char="•"/>
            </a:pPr>
            <a:r>
              <a:rPr lang="en-US" sz="2000">
                <a:solidFill>
                  <a:schemeClr val="dk1"/>
                </a:solidFill>
                <a:latin typeface="Arial"/>
                <a:ea typeface="Arial"/>
                <a:cs typeface="Arial"/>
                <a:sym typeface="Arial"/>
              </a:rPr>
              <a:t>Les problèmes relatifs aux droits des travailleurs qui ne sont pas directement liés aux exigences (par exemple, l'assurance sociale n'est pas payée à l'État ou le salaire versé est incorrect, etc.) sont soulevés au </a:t>
            </a:r>
            <a:r>
              <a:rPr lang="en-US" sz="2000">
                <a:latin typeface="Arial"/>
                <a:ea typeface="Arial"/>
                <a:cs typeface="Arial"/>
                <a:sym typeface="Arial"/>
              </a:rPr>
              <a:t>niveau</a:t>
            </a:r>
            <a:r>
              <a:rPr lang="en-US" sz="2000">
                <a:solidFill>
                  <a:schemeClr val="dk1"/>
                </a:solidFill>
                <a:latin typeface="Arial"/>
                <a:ea typeface="Arial"/>
                <a:cs typeface="Arial"/>
                <a:sym typeface="Arial"/>
              </a:rPr>
              <a:t> de la clause 7.1.</a:t>
            </a:r>
            <a:endParaRPr/>
          </a:p>
          <a:p>
            <a:pPr marL="514350" lvl="0" indent="-50800" algn="l" rtl="0">
              <a:lnSpc>
                <a:spcPct val="90000"/>
              </a:lnSpc>
              <a:spcBef>
                <a:spcPts val="1000"/>
              </a:spcBef>
              <a:spcAft>
                <a:spcPts val="0"/>
              </a:spcAft>
              <a:buSzPct val="140000"/>
              <a:buFont typeface="Arial"/>
              <a:buNone/>
            </a:pPr>
            <a:endParaRPr sz="2000">
              <a:solidFill>
                <a:schemeClr val="dk1"/>
              </a:solidFill>
              <a:latin typeface="Arial"/>
              <a:ea typeface="Arial"/>
              <a:cs typeface="Arial"/>
              <a:sym typeface="Arial"/>
            </a:endParaRPr>
          </a:p>
          <a:p>
            <a:pPr marL="514350" lvl="0" indent="-215265" algn="l" rtl="0">
              <a:lnSpc>
                <a:spcPct val="90000"/>
              </a:lnSpc>
              <a:spcBef>
                <a:spcPts val="1000"/>
              </a:spcBef>
              <a:spcAft>
                <a:spcPts val="0"/>
              </a:spcAft>
              <a:buSzPct val="140000"/>
              <a:buFont typeface="Arial"/>
              <a:buChar char="•"/>
            </a:pPr>
            <a:r>
              <a:rPr lang="en-US" sz="2000">
                <a:solidFill>
                  <a:schemeClr val="dk1"/>
                </a:solidFill>
                <a:latin typeface="Arial"/>
                <a:ea typeface="Arial"/>
                <a:cs typeface="Arial"/>
                <a:sym typeface="Arial"/>
              </a:rPr>
              <a:t>Si vous constatez des cas réels de travail des enfants (par exemple, un enfant de 12 ans qui applique des produits chimiques ou qui travaille de nuit) ou de travail forcé, signalez-les à l'OC. Les OC doivent disposer d'un mécanisme permettant de signaler ces cas aux autorités. </a:t>
            </a:r>
            <a:endParaRPr/>
          </a:p>
          <a:p>
            <a:pPr marL="0" lvl="0" indent="13335" algn="l" rtl="0">
              <a:lnSpc>
                <a:spcPct val="90000"/>
              </a:lnSpc>
              <a:spcBef>
                <a:spcPts val="1000"/>
              </a:spcBef>
              <a:spcAft>
                <a:spcPts val="0"/>
              </a:spcAft>
              <a:buSzPct val="140000"/>
              <a:buFont typeface="Arial"/>
              <a:buChar char="•"/>
            </a:pPr>
            <a:r>
              <a:rPr lang="en-US" sz="2000">
                <a:solidFill>
                  <a:schemeClr val="dk1"/>
                </a:solidFill>
                <a:latin typeface="Arial"/>
                <a:ea typeface="Arial"/>
                <a:cs typeface="Arial"/>
                <a:sym typeface="Arial"/>
              </a:rPr>
              <a:t>Voir également le </a:t>
            </a:r>
            <a:r>
              <a:rPr lang="en-US" sz="20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guide de l'OIT</a:t>
            </a:r>
            <a:endParaRPr/>
          </a:p>
        </p:txBody>
      </p:sp>
      <p:sp>
        <p:nvSpPr>
          <p:cNvPr id="410" name="Google Shape;410;p22"/>
          <p:cNvSpPr/>
          <p:nvPr/>
        </p:nvSpPr>
        <p:spPr>
          <a:xfrm>
            <a:off x="6808185" y="3423959"/>
            <a:ext cx="540822" cy="540822"/>
          </a:xfrm>
          <a:prstGeom prst="ellipse">
            <a:avLst/>
          </a:prstGeom>
          <a:noFill/>
          <a:ln w="1270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11" name="Google Shape;411;p22" descr="Badge Question Mark with solid fill"/>
          <p:cNvPicPr preferRelativeResize="0"/>
          <p:nvPr/>
        </p:nvPicPr>
        <p:blipFill rotWithShape="1">
          <a:blip r:embed="rId4">
            <a:alphaModFix/>
          </a:blip>
          <a:srcRect/>
          <a:stretch/>
        </p:blipFill>
        <p:spPr>
          <a:xfrm>
            <a:off x="7887184" y="1216485"/>
            <a:ext cx="3781051" cy="3781051"/>
          </a:xfrm>
          <a:custGeom>
            <a:avLst/>
            <a:gdLst/>
            <a:ahLst/>
            <a:cxnLst/>
            <a:rect l="l" t="t" r="r" b="b"/>
            <a:pathLst>
              <a:path w="4114800" h="5712488" extrusionOk="0">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a:noFill/>
          <a:ln>
            <a:noFill/>
          </a:ln>
        </p:spPr>
      </p:pic>
      <p:sp>
        <p:nvSpPr>
          <p:cNvPr id="412" name="Google Shape;412;p22"/>
          <p:cNvSpPr/>
          <p:nvPr/>
        </p:nvSpPr>
        <p:spPr>
          <a:xfrm>
            <a:off x="6749602" y="1"/>
            <a:ext cx="2066948" cy="1621879"/>
          </a:xfrm>
          <a:custGeom>
            <a:avLst/>
            <a:gdLst/>
            <a:ahLst/>
            <a:cxnLst/>
            <a:rect l="l" t="t" r="r" b="b"/>
            <a:pathLst>
              <a:path w="2066948" h="1621879" extrusionOk="0">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cxnSp>
        <p:nvCxnSpPr>
          <p:cNvPr id="413" name="Google Shape;413;p22"/>
          <p:cNvCxnSpPr/>
          <p:nvPr/>
        </p:nvCxnSpPr>
        <p:spPr>
          <a:xfrm>
            <a:off x="12138745" y="1027906"/>
            <a:ext cx="0" cy="1597708"/>
          </a:xfrm>
          <a:prstGeom prst="straightConnector1">
            <a:avLst/>
          </a:prstGeom>
          <a:noFill/>
          <a:ln w="127000" cap="rnd" cmpd="sng">
            <a:solidFill>
              <a:schemeClr val="accent4"/>
            </a:solidFill>
            <a:prstDash val="dash"/>
            <a:round/>
            <a:headEnd type="none" w="sm" len="sm"/>
            <a:tailEnd type="none" w="sm" len="sm"/>
          </a:ln>
        </p:spPr>
      </p:cxnSp>
      <p:sp>
        <p:nvSpPr>
          <p:cNvPr id="414" name="Google Shape;414;p22"/>
          <p:cNvSpPr/>
          <p:nvPr/>
        </p:nvSpPr>
        <p:spPr>
          <a:xfrm rot="-1136562">
            <a:off x="7456580" y="5166682"/>
            <a:ext cx="1835725" cy="2024785"/>
          </a:xfrm>
          <a:custGeom>
            <a:avLst/>
            <a:gdLst/>
            <a:ahLst/>
            <a:cxnLst/>
            <a:rect l="l" t="t" r="r" b="b"/>
            <a:pathLst>
              <a:path w="1835725" h="2024785" extrusionOk="0">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15" name="Google Shape;415;p22"/>
          <p:cNvSpPr/>
          <p:nvPr/>
        </p:nvSpPr>
        <p:spPr>
          <a:xfrm>
            <a:off x="6809527" y="6033795"/>
            <a:ext cx="1991064" cy="824205"/>
          </a:xfrm>
          <a:custGeom>
            <a:avLst/>
            <a:gdLst/>
            <a:ahLst/>
            <a:cxnLst/>
            <a:rect l="l" t="t" r="r" b="b"/>
            <a:pathLst>
              <a:path w="1991064" h="824205" extrusionOk="0">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6" name="Google Shape;416;p22"/>
          <p:cNvSpPr/>
          <p:nvPr/>
        </p:nvSpPr>
        <p:spPr>
          <a:xfrm>
            <a:off x="10851696" y="5519196"/>
            <a:ext cx="1340305" cy="1338805"/>
          </a:xfrm>
          <a:custGeom>
            <a:avLst/>
            <a:gdLst/>
            <a:ahLst/>
            <a:cxnLst/>
            <a:rect l="l" t="t" r="r" b="b"/>
            <a:pathLst>
              <a:path w="1340305" h="1338805" extrusionOk="0">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60B6278-B837-6DF1-FDC2-9BAB95DBF92E}"/>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23"/>
          <p:cNvSpPr txBox="1">
            <a:spLocks noGrp="1"/>
          </p:cNvSpPr>
          <p:nvPr>
            <p:ph type="ctrTitle" idx="4294967295"/>
          </p:nvPr>
        </p:nvSpPr>
        <p:spPr>
          <a:xfrm>
            <a:off x="1495245" y="2868283"/>
            <a:ext cx="7275513" cy="1938338"/>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4400" b="0" i="0" u="none" strike="noStrike" cap="none">
                <a:solidFill>
                  <a:schemeClr val="dk1"/>
                </a:solidFill>
                <a:latin typeface="Calibri"/>
                <a:ea typeface="Calibri"/>
                <a:cs typeface="Calibri"/>
                <a:sym typeface="Calibri"/>
              </a:rPr>
              <a:t>Fin du module 4.2</a:t>
            </a:r>
            <a:endParaRPr sz="4400" b="0" i="0" u="none" strike="noStrike" cap="none">
              <a:solidFill>
                <a:schemeClr val="dk1"/>
              </a:solidFill>
              <a:latin typeface="Calibri"/>
              <a:ea typeface="Calibri"/>
              <a:cs typeface="Calibri"/>
              <a:sym typeface="Calibri"/>
            </a:endParaRPr>
          </a:p>
        </p:txBody>
      </p:sp>
      <p:sp>
        <p:nvSpPr>
          <p:cNvPr id="423" name="Google Shape;423;p23"/>
          <p:cNvSpPr txBox="1"/>
          <p:nvPr/>
        </p:nvSpPr>
        <p:spPr>
          <a:xfrm>
            <a:off x="1495245" y="3248660"/>
            <a:ext cx="4928415" cy="76940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Arial"/>
                <a:ea typeface="Arial"/>
                <a:cs typeface="Arial"/>
                <a:sym typeface="Arial"/>
              </a:rPr>
              <a:t>MERCI</a:t>
            </a:r>
            <a:endParaRPr sz="1400" b="1"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AA16AC7-D566-0628-83F0-0FBA8557CB5C}"/>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
          <p:cNvSpPr txBox="1">
            <a:spLocks noGrp="1"/>
          </p:cNvSpPr>
          <p:nvPr>
            <p:ph type="title" idx="4294967295"/>
          </p:nvPr>
        </p:nvSpPr>
        <p:spPr>
          <a:xfrm>
            <a:off x="544286" y="547608"/>
            <a:ext cx="8447088" cy="67945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a:solidFill>
                  <a:schemeClr val="dk1"/>
                </a:solidFill>
                <a:latin typeface="Arial"/>
                <a:ea typeface="Arial"/>
                <a:cs typeface="Arial"/>
                <a:sym typeface="Arial"/>
              </a:rPr>
              <a:t>Exigences clés FSC</a:t>
            </a:r>
            <a:endParaRPr/>
          </a:p>
        </p:txBody>
      </p:sp>
      <p:sp>
        <p:nvSpPr>
          <p:cNvPr id="249" name="Google Shape;249;p3"/>
          <p:cNvSpPr txBox="1">
            <a:spLocks noGrp="1"/>
          </p:cNvSpPr>
          <p:nvPr>
            <p:ph type="body" idx="4294967295"/>
          </p:nvPr>
        </p:nvSpPr>
        <p:spPr>
          <a:xfrm>
            <a:off x="544286" y="1252770"/>
            <a:ext cx="7628164" cy="467518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Les OC doivent auditer au regard de toutes les exigences de certification les plus récentes applicables au champ d'application de l'organisation auditée.</a:t>
            </a:r>
            <a:endParaRPr/>
          </a:p>
          <a:p>
            <a:pPr marL="50800" lvl="0" indent="0" algn="l" rtl="0">
              <a:lnSpc>
                <a:spcPct val="90000"/>
              </a:lnSpc>
              <a:spcBef>
                <a:spcPts val="1000"/>
              </a:spcBef>
              <a:spcAft>
                <a:spcPts val="0"/>
              </a:spcAft>
              <a:buSzPts val="2800"/>
              <a:buNone/>
            </a:pPr>
            <a:endParaRPr sz="2000">
              <a:latin typeface="Arial"/>
              <a:ea typeface="Arial"/>
              <a:cs typeface="Arial"/>
              <a:sym typeface="Arial"/>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Les exigences suivantes sont indispensables pour garantir une évaluation complète des CLR FSC CoC :</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Section 1 </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Section 7</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Annexe D</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FSC-DIR-40-004, ADVICE-40-004-23</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FSC-DIR-40-004, ADVICE-40-004-24</a:t>
            </a:r>
            <a:endParaRPr/>
          </a:p>
          <a:p>
            <a:pPr marL="457200" marR="0" lvl="0" indent="-228600" algn="l" rtl="0">
              <a:lnSpc>
                <a:spcPct val="90000"/>
              </a:lnSpc>
              <a:spcBef>
                <a:spcPts val="1000"/>
              </a:spcBef>
              <a:spcAft>
                <a:spcPts val="0"/>
              </a:spcAft>
              <a:buClr>
                <a:schemeClr val="dk1"/>
              </a:buClr>
              <a:buSzPts val="2800"/>
              <a:buFont typeface="Arial"/>
              <a:buNone/>
            </a:pPr>
            <a:endParaRPr>
              <a:latin typeface="Arial"/>
              <a:ea typeface="Arial"/>
              <a:cs typeface="Arial"/>
              <a:sym typeface="Arial"/>
            </a:endParaRPr>
          </a:p>
        </p:txBody>
      </p:sp>
      <p:pic>
        <p:nvPicPr>
          <p:cNvPr id="250" name="Google Shape;250;p3"/>
          <p:cNvPicPr preferRelativeResize="0"/>
          <p:nvPr/>
        </p:nvPicPr>
        <p:blipFill rotWithShape="1">
          <a:blip r:embed="rId3">
            <a:alphaModFix/>
          </a:blip>
          <a:srcRect/>
          <a:stretch/>
        </p:blipFill>
        <p:spPr>
          <a:xfrm rot="1560000">
            <a:off x="8035281" y="2103978"/>
            <a:ext cx="3710935" cy="3464183"/>
          </a:xfrm>
          <a:prstGeom prst="rect">
            <a:avLst/>
          </a:prstGeom>
          <a:noFill/>
          <a:ln>
            <a:noFill/>
          </a:ln>
        </p:spPr>
      </p:pic>
      <p:sp>
        <p:nvSpPr>
          <p:cNvPr id="2" name="Footer Placeholder 1">
            <a:extLst>
              <a:ext uri="{FF2B5EF4-FFF2-40B4-BE49-F238E27FC236}">
                <a16:creationId xmlns:a16="http://schemas.microsoft.com/office/drawing/2014/main" id="{0B43D2B1-CE72-0E0D-4883-0231B8160BFC}"/>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graphicFrame>
        <p:nvGraphicFramePr>
          <p:cNvPr id="256" name="Google Shape;256;p4"/>
          <p:cNvGraphicFramePr/>
          <p:nvPr/>
        </p:nvGraphicFramePr>
        <p:xfrm>
          <a:off x="668215" y="1335540"/>
          <a:ext cx="6615250" cy="5427433"/>
        </p:xfrm>
        <a:graphic>
          <a:graphicData uri="http://schemas.openxmlformats.org/drawingml/2006/table">
            <a:tbl>
              <a:tblPr firstRow="1" firstCol="1" bandRow="1">
                <a:noFill/>
                <a:tableStyleId>{ACC12463-60E2-456E-8CC0-D769F7EF717D}</a:tableStyleId>
              </a:tblPr>
              <a:tblGrid>
                <a:gridCol w="2044475">
                  <a:extLst>
                    <a:ext uri="{9D8B030D-6E8A-4147-A177-3AD203B41FA5}">
                      <a16:colId xmlns:a16="http://schemas.microsoft.com/office/drawing/2014/main" val="20000"/>
                    </a:ext>
                  </a:extLst>
                </a:gridCol>
                <a:gridCol w="1717600">
                  <a:extLst>
                    <a:ext uri="{9D8B030D-6E8A-4147-A177-3AD203B41FA5}">
                      <a16:colId xmlns:a16="http://schemas.microsoft.com/office/drawing/2014/main" val="20001"/>
                    </a:ext>
                  </a:extLst>
                </a:gridCol>
                <a:gridCol w="2853175">
                  <a:extLst>
                    <a:ext uri="{9D8B030D-6E8A-4147-A177-3AD203B41FA5}">
                      <a16:colId xmlns:a16="http://schemas.microsoft.com/office/drawing/2014/main" val="20002"/>
                    </a:ext>
                  </a:extLst>
                </a:gridCol>
              </a:tblGrid>
              <a:tr h="339975">
                <a:tc rowSpan="4">
                  <a:txBody>
                    <a:bodyPr/>
                    <a:lstStyle/>
                    <a:p>
                      <a:pPr marL="0" marR="0" lvl="0" indent="0" algn="l" rtl="0">
                        <a:lnSpc>
                          <a:spcPct val="107000"/>
                        </a:lnSpc>
                        <a:spcBef>
                          <a:spcPts val="0"/>
                        </a:spcBef>
                        <a:spcAft>
                          <a:spcPts val="0"/>
                        </a:spcAft>
                        <a:buNone/>
                      </a:pPr>
                      <a:r>
                        <a:rPr lang="en-US" sz="2000" b="1" u="none" strike="noStrike" cap="none"/>
                        <a:t>Système de gestion, formation et sensibilisation aux </a:t>
                      </a:r>
                      <a:r>
                        <a:rPr lang="en-US" sz="2000"/>
                        <a:t>CLR</a:t>
                      </a:r>
                      <a:r>
                        <a:rPr lang="en-US" sz="2000" b="1" u="none" strike="noStrike" cap="none"/>
                        <a:t> FSC </a:t>
                      </a:r>
                      <a:endParaRPr sz="1800" b="1" u="none" strike="noStrike" cap="none"/>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FSC-STD-40-004 V3-1, paragraphes 1.1 et 1.4</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Thèmes clés</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Intention / Conformité </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201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Système de gestion / Procédures</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Les procédures du </a:t>
                      </a:r>
                      <a:r>
                        <a:rPr lang="en-US" sz="1800"/>
                        <a:t>TC</a:t>
                      </a:r>
                      <a:r>
                        <a:rPr lang="en-US" sz="1800" u="none" strike="noStrike" cap="none"/>
                        <a:t> COC doivent intégrer les exigences relatives à la mise en œuvre d</a:t>
                      </a:r>
                      <a:r>
                        <a:rPr lang="en-US" sz="1800"/>
                        <a:t>es</a:t>
                      </a:r>
                      <a:r>
                        <a:rPr lang="en-US" sz="1800" u="none" strike="noStrike" cap="none"/>
                        <a:t> CLR FSC. </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2475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Formation </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Le personnel doit connaître les procédures et les politiques. </a:t>
                      </a:r>
                      <a:endParaRPr/>
                    </a:p>
                    <a:p>
                      <a:pPr marL="0" marR="0" lvl="0" indent="0" algn="l" rtl="0">
                        <a:lnSpc>
                          <a:spcPct val="107000"/>
                        </a:lnSpc>
                        <a:spcBef>
                          <a:spcPts val="0"/>
                        </a:spcBef>
                        <a:spcAft>
                          <a:spcPts val="0"/>
                        </a:spcAft>
                        <a:buNone/>
                      </a:pPr>
                      <a:endParaRPr sz="1800" u="none" strike="noStrike" cap="none"/>
                    </a:p>
                    <a:p>
                      <a:pPr marL="0" marR="0" lvl="0" indent="0" algn="l" rtl="0">
                        <a:lnSpc>
                          <a:spcPct val="107000"/>
                        </a:lnSpc>
                        <a:spcBef>
                          <a:spcPts val="0"/>
                        </a:spcBef>
                        <a:spcAft>
                          <a:spcPts val="0"/>
                        </a:spcAft>
                        <a:buNone/>
                      </a:pPr>
                      <a:r>
                        <a:rPr lang="en-US" sz="1800" u="none" strike="noStrike" cap="none"/>
                        <a:t>Les responsables des </a:t>
                      </a:r>
                      <a:r>
                        <a:rPr lang="en-US" sz="1800"/>
                        <a:t>CLR</a:t>
                      </a:r>
                      <a:r>
                        <a:rPr lang="en-US" sz="1800" u="none" strike="noStrike" cap="none"/>
                        <a:t> FSC doivent être au courant des exigences et des politiques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0491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Dossiers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Les documents attestant de la conformité avec les CLR </a:t>
                      </a:r>
                      <a:r>
                        <a:rPr lang="en-US" sz="1800"/>
                        <a:t>FSC </a:t>
                      </a:r>
                      <a:r>
                        <a:rPr lang="en-US" sz="1800" u="none" strike="noStrike" cap="none"/>
                        <a:t>doivent être disponibles.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sp>
        <p:nvSpPr>
          <p:cNvPr id="257" name="Google Shape;257;p4"/>
          <p:cNvSpPr txBox="1"/>
          <p:nvPr/>
        </p:nvSpPr>
        <p:spPr>
          <a:xfrm>
            <a:off x="668215" y="456697"/>
            <a:ext cx="9597261"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 des CLR FSC - Guide des bonnes pratiques</a:t>
            </a:r>
            <a:endParaRPr/>
          </a:p>
        </p:txBody>
      </p:sp>
      <p:graphicFrame>
        <p:nvGraphicFramePr>
          <p:cNvPr id="258" name="Google Shape;258;p4"/>
          <p:cNvGraphicFramePr/>
          <p:nvPr/>
        </p:nvGraphicFramePr>
        <p:xfrm>
          <a:off x="7471360" y="1335540"/>
          <a:ext cx="4404275" cy="1937945"/>
        </p:xfrm>
        <a:graphic>
          <a:graphicData uri="http://schemas.openxmlformats.org/drawingml/2006/table">
            <a:tbl>
              <a:tblPr firstRow="1" bandRow="1">
                <a:noFill/>
                <a:tableStyleId>{ACC12463-60E2-456E-8CC0-D769F7EF717D}</a:tableStyleId>
              </a:tblPr>
              <a:tblGrid>
                <a:gridCol w="4404275">
                  <a:extLst>
                    <a:ext uri="{9D8B030D-6E8A-4147-A177-3AD203B41FA5}">
                      <a16:colId xmlns:a16="http://schemas.microsoft.com/office/drawing/2014/main" val="20000"/>
                    </a:ext>
                  </a:extLst>
                </a:gridCol>
              </a:tblGrid>
              <a:tr h="338400">
                <a:tc>
                  <a:txBody>
                    <a:bodyPr/>
                    <a:lstStyle/>
                    <a:p>
                      <a:pPr marL="0" marR="0" lvl="0" indent="0" algn="l" rtl="0">
                        <a:lnSpc>
                          <a:spcPct val="100000"/>
                        </a:lnSpc>
                        <a:spcBef>
                          <a:spcPts val="0"/>
                        </a:spcBef>
                        <a:spcAft>
                          <a:spcPts val="0"/>
                        </a:spcAft>
                        <a:buNone/>
                      </a:pPr>
                      <a:r>
                        <a:rPr lang="en-US" sz="1800" u="none" strike="noStrike" cap="none">
                          <a:latin typeface="Arial"/>
                          <a:ea typeface="Arial"/>
                          <a:cs typeface="Arial"/>
                          <a:sym typeface="Arial"/>
                        </a:rPr>
                        <a:t>Discussion</a:t>
                      </a:r>
                      <a:endParaRPr sz="18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1635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Arial"/>
                          <a:ea typeface="Arial"/>
                          <a:cs typeface="Arial"/>
                          <a:sym typeface="Arial"/>
                        </a:rPr>
                        <a:t>Q1. </a:t>
                      </a:r>
                      <a:r>
                        <a:rPr lang="en-US" sz="1800" u="none" strike="noStrike" cap="none">
                          <a:latin typeface="Arial"/>
                          <a:ea typeface="Arial"/>
                          <a:cs typeface="Arial"/>
                          <a:sym typeface="Arial"/>
                        </a:rPr>
                        <a:t>Quels types de documents/</a:t>
                      </a:r>
                      <a:r>
                        <a:rPr lang="en-US" sz="1800"/>
                        <a:t>registres</a:t>
                      </a:r>
                      <a:r>
                        <a:rPr lang="en-US" sz="1800" u="none" strike="noStrike" cap="none">
                          <a:latin typeface="Arial"/>
                          <a:ea typeface="Arial"/>
                          <a:cs typeface="Arial"/>
                          <a:sym typeface="Arial"/>
                        </a:rPr>
                        <a:t> devriez-vous rechercher ? </a:t>
                      </a:r>
                      <a:endParaRPr/>
                    </a:p>
                  </a:txBody>
                  <a:tcPr marL="91450" marR="91450" marT="45725" marB="45725" anchor="ctr"/>
                </a:tc>
                <a:extLst>
                  <a:ext uri="{0D108BD9-81ED-4DB2-BD59-A6C34878D82A}">
                    <a16:rowId xmlns:a16="http://schemas.microsoft.com/office/drawing/2014/main" val="10001"/>
                  </a:ext>
                </a:extLst>
              </a:tr>
              <a:tr h="655825">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Arial"/>
                          <a:ea typeface="Arial"/>
                          <a:cs typeface="Arial"/>
                          <a:sym typeface="Arial"/>
                        </a:rPr>
                        <a:t>Q2. </a:t>
                      </a:r>
                      <a:r>
                        <a:rPr lang="en-US" sz="1800" u="none" strike="noStrike" cap="none">
                          <a:latin typeface="Arial"/>
                          <a:ea typeface="Arial"/>
                          <a:cs typeface="Arial"/>
                          <a:sym typeface="Arial"/>
                        </a:rPr>
                        <a:t>À qui devriez-vous vous adresser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0E4103BB-2801-D1DC-6711-881653B6A082}"/>
              </a:ext>
            </a:extLst>
          </p:cNvPr>
          <p:cNvSpPr>
            <a:spLocks noGrp="1"/>
          </p:cNvSpPr>
          <p:nvPr>
            <p:ph type="ftr" idx="11"/>
          </p:nvPr>
        </p:nvSpPr>
        <p:spPr>
          <a:xfrm>
            <a:off x="7471360" y="6397848"/>
            <a:ext cx="4114800" cy="365125"/>
          </a:xfrm>
        </p:spPr>
        <p:txBody>
          <a:bodyPr/>
          <a:lstStyle/>
          <a:p>
            <a:r>
              <a:rPr lang="en-US"/>
              <a:t>8.5.FSC-CLR-Training_Main-Course_Module-4.2_V1-0_ FR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5"/>
          <p:cNvSpPr txBox="1">
            <a:spLocks noGrp="1"/>
          </p:cNvSpPr>
          <p:nvPr>
            <p:ph type="title" idx="4294967295"/>
          </p:nvPr>
        </p:nvSpPr>
        <p:spPr>
          <a:xfrm>
            <a:off x="349619" y="342049"/>
            <a:ext cx="10338376" cy="75882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sz="2800" b="1">
                <a:solidFill>
                  <a:schemeClr val="dk1"/>
                </a:solidFill>
                <a:latin typeface="Arial"/>
                <a:ea typeface="Arial"/>
                <a:cs typeface="Arial"/>
                <a:sym typeface="Arial"/>
              </a:rPr>
              <a:t>Audit des CLR FSC - Guide des bonnes pratiques</a:t>
            </a:r>
            <a:endParaRPr/>
          </a:p>
        </p:txBody>
      </p:sp>
      <p:graphicFrame>
        <p:nvGraphicFramePr>
          <p:cNvPr id="265" name="Google Shape;265;p5"/>
          <p:cNvGraphicFramePr/>
          <p:nvPr>
            <p:extLst>
              <p:ext uri="{D42A27DB-BD31-4B8C-83A1-F6EECF244321}">
                <p14:modId xmlns:p14="http://schemas.microsoft.com/office/powerpoint/2010/main" val="1382004403"/>
              </p:ext>
            </p:extLst>
          </p:nvPr>
        </p:nvGraphicFramePr>
        <p:xfrm>
          <a:off x="349619" y="1300466"/>
          <a:ext cx="6897000" cy="5311514"/>
        </p:xfrm>
        <a:graphic>
          <a:graphicData uri="http://schemas.openxmlformats.org/drawingml/2006/table">
            <a:tbl>
              <a:tblPr firstRow="1" firstCol="1" bandRow="1">
                <a:noFill/>
                <a:tableStyleId>{ACC12463-60E2-456E-8CC0-D769F7EF717D}</a:tableStyleId>
              </a:tblPr>
              <a:tblGrid>
                <a:gridCol w="1936375">
                  <a:extLst>
                    <a:ext uri="{9D8B030D-6E8A-4147-A177-3AD203B41FA5}">
                      <a16:colId xmlns:a16="http://schemas.microsoft.com/office/drawing/2014/main" val="20000"/>
                    </a:ext>
                  </a:extLst>
                </a:gridCol>
                <a:gridCol w="1897375">
                  <a:extLst>
                    <a:ext uri="{9D8B030D-6E8A-4147-A177-3AD203B41FA5}">
                      <a16:colId xmlns:a16="http://schemas.microsoft.com/office/drawing/2014/main" val="20001"/>
                    </a:ext>
                  </a:extLst>
                </a:gridCol>
                <a:gridCol w="3063250">
                  <a:extLst>
                    <a:ext uri="{9D8B030D-6E8A-4147-A177-3AD203B41FA5}">
                      <a16:colId xmlns:a16="http://schemas.microsoft.com/office/drawing/2014/main" val="20002"/>
                    </a:ext>
                  </a:extLst>
                </a:gridCol>
              </a:tblGrid>
              <a:tr h="366450">
                <a:tc rowSpan="4">
                  <a:txBody>
                    <a:bodyPr/>
                    <a:lstStyle/>
                    <a:p>
                      <a:pPr marL="0" marR="0" lvl="0" indent="0" algn="l" rtl="0">
                        <a:lnSpc>
                          <a:spcPct val="107000"/>
                        </a:lnSpc>
                        <a:spcBef>
                          <a:spcPts val="0"/>
                        </a:spcBef>
                        <a:spcAft>
                          <a:spcPts val="0"/>
                        </a:spcAft>
                        <a:buNone/>
                      </a:pPr>
                      <a:r>
                        <a:rPr lang="en-US" sz="1800" b="1" u="none" strike="noStrike" cap="none" dirty="0" err="1"/>
                        <a:t>Déclaration</a:t>
                      </a:r>
                      <a:r>
                        <a:rPr lang="en-US" sz="1800" b="1" u="none" strike="noStrike" cap="none" dirty="0"/>
                        <a:t>(s) de politique </a:t>
                      </a:r>
                      <a:r>
                        <a:rPr lang="en-US" sz="1800" b="1" u="none" strike="noStrike" cap="none" dirty="0" err="1"/>
                        <a:t>générale</a:t>
                      </a:r>
                      <a:endParaRPr sz="1200"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Clr>
                          <a:srgbClr val="000000"/>
                        </a:buClr>
                        <a:buSzPts val="2000"/>
                        <a:buFont typeface="Arial"/>
                        <a:buNone/>
                      </a:pPr>
                      <a:r>
                        <a:rPr lang="en-US" sz="1800" b="1" u="none" strike="noStrike" cap="none" dirty="0"/>
                        <a:t>FSC-STD- 40-004 V3-1, Clause 1.5</a:t>
                      </a:r>
                      <a:endParaRPr sz="1800" b="1"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Thèmes clés</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Intention / Conformité</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086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dirty="0" err="1"/>
                        <a:t>Déclaration</a:t>
                      </a:r>
                      <a:r>
                        <a:rPr lang="en-US" sz="1800" u="none" strike="noStrike" cap="none" dirty="0"/>
                        <a:t> de politique </a:t>
                      </a:r>
                      <a:r>
                        <a:rPr lang="en-US" sz="1800" u="none" strike="noStrike" cap="none" dirty="0" err="1"/>
                        <a:t>générale</a:t>
                      </a:r>
                      <a:endParaRPr sz="1800"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dirty="0"/>
                        <a:t>Doit </a:t>
                      </a:r>
                      <a:r>
                        <a:rPr lang="en-US" sz="1800" u="none" strike="noStrike" cap="none" dirty="0" err="1"/>
                        <a:t>être</a:t>
                      </a:r>
                      <a:r>
                        <a:rPr lang="en-US" sz="1800" u="none" strike="noStrike" cap="none" dirty="0"/>
                        <a:t> </a:t>
                      </a:r>
                      <a:r>
                        <a:rPr lang="en-US" sz="1800" u="sng" strike="noStrike" cap="none" dirty="0" err="1"/>
                        <a:t>écrite</a:t>
                      </a:r>
                      <a:r>
                        <a:rPr lang="en-US" sz="1800" u="sng" strike="noStrike" cap="none" dirty="0"/>
                        <a:t> </a:t>
                      </a:r>
                      <a:r>
                        <a:rPr lang="en-US" sz="1800" u="none" strike="noStrike" cap="none" dirty="0"/>
                        <a:t>et doit se </a:t>
                      </a:r>
                      <a:r>
                        <a:rPr lang="en-US" sz="1800" u="none" strike="noStrike" cap="none" dirty="0" err="1"/>
                        <a:t>référer</a:t>
                      </a:r>
                      <a:r>
                        <a:rPr lang="en-US" sz="1800" u="none" strike="noStrike" cap="none" dirty="0"/>
                        <a:t> à </a:t>
                      </a:r>
                      <a:r>
                        <a:rPr lang="en-US" sz="1800" u="none" strike="noStrike" cap="none" dirty="0" err="1"/>
                        <a:t>ou</a:t>
                      </a:r>
                      <a:r>
                        <a:rPr lang="en-US" sz="1800" u="none" strike="noStrike" cap="none" dirty="0"/>
                        <a:t> </a:t>
                      </a:r>
                      <a:r>
                        <a:rPr lang="en-US" sz="1800" u="none" strike="noStrike" cap="none" dirty="0" err="1"/>
                        <a:t>contenir</a:t>
                      </a:r>
                      <a:r>
                        <a:rPr lang="en-US" sz="1800" u="none" strike="noStrike" cap="none" dirty="0"/>
                        <a:t> les 4 </a:t>
                      </a:r>
                      <a:r>
                        <a:rPr lang="en-US" sz="1800" u="none" strike="noStrike" cap="none" dirty="0" err="1"/>
                        <a:t>thèmes</a:t>
                      </a:r>
                      <a:r>
                        <a:rPr lang="en-US" sz="1800" u="none" strike="noStrike" cap="none" dirty="0"/>
                        <a:t> CLR </a:t>
                      </a:r>
                      <a:r>
                        <a:rPr lang="en-US" sz="1800" dirty="0"/>
                        <a:t>FSC</a:t>
                      </a:r>
                      <a:r>
                        <a:rPr lang="en-US" sz="1800" u="none" strike="noStrike" cap="none" dirty="0"/>
                        <a:t>. Il </a:t>
                      </a:r>
                      <a:r>
                        <a:rPr lang="en-US" sz="1800" u="none" strike="noStrike" cap="none" dirty="0" err="1"/>
                        <a:t>peut</a:t>
                      </a:r>
                      <a:r>
                        <a:rPr lang="en-US" sz="1800" u="none" strike="noStrike" cap="none" dirty="0"/>
                        <a:t> </a:t>
                      </a:r>
                      <a:r>
                        <a:rPr lang="en-US" sz="1800" u="none" strike="noStrike" cap="none" dirty="0" err="1"/>
                        <a:t>également</a:t>
                      </a:r>
                      <a:r>
                        <a:rPr lang="en-US" sz="1800" u="none" strike="noStrike" cap="none" dirty="0"/>
                        <a:t> </a:t>
                      </a:r>
                      <a:r>
                        <a:rPr lang="en-US" sz="1800" u="none" strike="noStrike" cap="none" dirty="0" err="1"/>
                        <a:t>s'agir</a:t>
                      </a:r>
                      <a:r>
                        <a:rPr lang="en-US" sz="1800" u="none" strike="noStrike" cap="none" dirty="0"/>
                        <a:t> de </a:t>
                      </a:r>
                      <a:r>
                        <a:rPr lang="en-US" sz="1800" u="none" strike="noStrike" cap="none" dirty="0" err="1"/>
                        <a:t>plusieurs</a:t>
                      </a:r>
                      <a:r>
                        <a:rPr lang="en-US" sz="1800" u="none" strike="noStrike" cap="none" dirty="0"/>
                        <a:t> documents.</a:t>
                      </a:r>
                      <a:endParaRPr sz="18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5370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Mise en œuvre</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dirty="0"/>
                        <a:t>Les </a:t>
                      </a:r>
                      <a:r>
                        <a:rPr lang="en-US" sz="1800" u="none" strike="noStrike" cap="none" dirty="0" err="1"/>
                        <a:t>déclarations</a:t>
                      </a:r>
                      <a:r>
                        <a:rPr lang="en-US" sz="1800" u="none" strike="noStrike" cap="none" dirty="0"/>
                        <a:t> </a:t>
                      </a:r>
                      <a:r>
                        <a:rPr lang="en-US" sz="1800" u="none" strike="noStrike" cap="none" dirty="0" err="1"/>
                        <a:t>sont</a:t>
                      </a:r>
                      <a:r>
                        <a:rPr lang="en-US" sz="1800" u="none" strike="noStrike" cap="none" dirty="0"/>
                        <a:t> </a:t>
                      </a:r>
                      <a:r>
                        <a:rPr lang="en-US" sz="1800" u="none" strike="noStrike" cap="none" dirty="0" err="1"/>
                        <a:t>contraignantes</a:t>
                      </a:r>
                      <a:r>
                        <a:rPr lang="en-US" sz="1800" u="none" strike="noStrike" cap="none" dirty="0"/>
                        <a:t> et </a:t>
                      </a:r>
                      <a:r>
                        <a:rPr lang="en-US" sz="1800" u="none" strike="noStrike" cap="none" dirty="0" err="1"/>
                        <a:t>doivent</a:t>
                      </a:r>
                      <a:r>
                        <a:rPr lang="en-US" sz="1800" u="none" strike="noStrike" cap="none" dirty="0"/>
                        <a:t> </a:t>
                      </a:r>
                      <a:r>
                        <a:rPr lang="en-US" sz="1800" u="none" strike="noStrike" cap="none" dirty="0" err="1"/>
                        <a:t>être</a:t>
                      </a:r>
                      <a:r>
                        <a:rPr lang="en-US" sz="1800" u="none" strike="noStrike" cap="none" dirty="0"/>
                        <a:t> mises </a:t>
                      </a:r>
                      <a:r>
                        <a:rPr lang="en-US" sz="1800" u="none" strike="noStrike" cap="none" dirty="0" err="1"/>
                        <a:t>en</a:t>
                      </a:r>
                      <a:r>
                        <a:rPr lang="en-US" sz="1800" u="none" strike="noStrike" cap="none" dirty="0"/>
                        <a:t> </a:t>
                      </a:r>
                      <a:r>
                        <a:rPr lang="en-US" sz="1800" u="none" strike="noStrike" cap="none" dirty="0" err="1"/>
                        <a:t>œuvre</a:t>
                      </a:r>
                      <a:r>
                        <a:rPr lang="en-US" sz="1800" u="none" strike="noStrike" cap="none" dirty="0"/>
                        <a:t>. </a:t>
                      </a:r>
                      <a:endParaRPr sz="18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2272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Disponibilité pour les parties prenantes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dirty="0"/>
                        <a:t>Les </a:t>
                      </a:r>
                      <a:r>
                        <a:rPr lang="en-US" sz="1800" u="none" strike="noStrike" cap="none" dirty="0" err="1"/>
                        <a:t>personnes</a:t>
                      </a:r>
                      <a:r>
                        <a:rPr lang="en-US" sz="1800" u="none" strike="noStrike" cap="none" dirty="0"/>
                        <a:t> </a:t>
                      </a:r>
                      <a:r>
                        <a:rPr lang="en-US" sz="1800" u="none" strike="noStrike" cap="none" dirty="0" err="1"/>
                        <a:t>concernées</a:t>
                      </a:r>
                      <a:r>
                        <a:rPr lang="en-US" sz="1800" u="none" strike="noStrike" cap="none" dirty="0"/>
                        <a:t> (par </a:t>
                      </a:r>
                      <a:r>
                        <a:rPr lang="en-US" sz="1800" u="none" strike="noStrike" cap="none" dirty="0" err="1"/>
                        <a:t>exemple</a:t>
                      </a:r>
                      <a:r>
                        <a:rPr lang="en-US" sz="1800" u="none" strike="noStrike" cap="none" dirty="0"/>
                        <a:t> les </a:t>
                      </a:r>
                      <a:r>
                        <a:rPr lang="en-US" sz="1800" u="none" strike="noStrike" cap="none" dirty="0" err="1"/>
                        <a:t>travailleurs</a:t>
                      </a:r>
                      <a:r>
                        <a:rPr lang="en-US" sz="1800" u="none" strike="noStrike" cap="none" dirty="0"/>
                        <a:t>) </a:t>
                      </a:r>
                      <a:r>
                        <a:rPr lang="en-US" sz="1800" u="none" strike="noStrike" cap="none" dirty="0" err="1"/>
                        <a:t>doivent</a:t>
                      </a:r>
                      <a:r>
                        <a:rPr lang="en-US" sz="1800" u="none" strike="noStrike" cap="none" dirty="0"/>
                        <a:t> </a:t>
                      </a:r>
                      <a:r>
                        <a:rPr lang="en-US" sz="1800" u="none" strike="noStrike" cap="none" dirty="0" err="1"/>
                        <a:t>être</a:t>
                      </a:r>
                      <a:r>
                        <a:rPr lang="en-US" sz="1800" u="none" strike="noStrike" cap="none" dirty="0"/>
                        <a:t> </a:t>
                      </a:r>
                      <a:r>
                        <a:rPr lang="en-US" sz="1800" u="none" strike="noStrike" cap="none" dirty="0" err="1"/>
                        <a:t>informées</a:t>
                      </a:r>
                      <a:r>
                        <a:rPr lang="en-US" sz="1800" u="none" strike="noStrike" cap="none" dirty="0"/>
                        <a:t> des politiques. </a:t>
                      </a:r>
                      <a:endParaRPr sz="1200" dirty="0"/>
                    </a:p>
                    <a:p>
                      <a:pPr marL="0" marR="0" lvl="0" indent="0" algn="l" rtl="0">
                        <a:lnSpc>
                          <a:spcPct val="107000"/>
                        </a:lnSpc>
                        <a:spcBef>
                          <a:spcPts val="0"/>
                        </a:spcBef>
                        <a:spcAft>
                          <a:spcPts val="0"/>
                        </a:spcAft>
                        <a:buNone/>
                      </a:pPr>
                      <a:endParaRPr sz="1800" b="1" u="sng" strike="noStrike" cap="none" dirty="0"/>
                    </a:p>
                    <a:p>
                      <a:pPr marL="0" marR="0" lvl="0" indent="0" algn="l" rtl="0">
                        <a:lnSpc>
                          <a:spcPct val="107000"/>
                        </a:lnSpc>
                        <a:spcBef>
                          <a:spcPts val="0"/>
                        </a:spcBef>
                        <a:spcAft>
                          <a:spcPts val="0"/>
                        </a:spcAft>
                        <a:buNone/>
                      </a:pPr>
                      <a:r>
                        <a:rPr lang="en-US" sz="1800" b="1" u="sng" strike="noStrike" cap="none" dirty="0"/>
                        <a:t>Langue </a:t>
                      </a:r>
                      <a:r>
                        <a:rPr lang="en-US" sz="1800" u="none" strike="noStrike" cap="none" dirty="0"/>
                        <a:t>- doit </a:t>
                      </a:r>
                      <a:r>
                        <a:rPr lang="en-US" sz="1800" u="none" strike="noStrike" cap="none" dirty="0" err="1"/>
                        <a:t>être</a:t>
                      </a:r>
                      <a:r>
                        <a:rPr lang="en-US" sz="1800" u="none" strike="noStrike" cap="none" dirty="0"/>
                        <a:t> disponible dans </a:t>
                      </a:r>
                      <a:r>
                        <a:rPr lang="en-US" sz="1800" u="none" strike="noStrike" cap="none" dirty="0" err="1"/>
                        <a:t>une</a:t>
                      </a:r>
                      <a:r>
                        <a:rPr lang="en-US" sz="1800" u="none" strike="noStrike" cap="none" dirty="0"/>
                        <a:t> langue comprise par les </a:t>
                      </a:r>
                      <a:r>
                        <a:rPr lang="en-US" sz="1800" u="none" strike="noStrike" cap="none" dirty="0" err="1"/>
                        <a:t>personnes</a:t>
                      </a:r>
                      <a:r>
                        <a:rPr lang="en-US" sz="1800" u="none" strike="noStrike" cap="none" dirty="0"/>
                        <a:t> </a:t>
                      </a:r>
                      <a:r>
                        <a:rPr lang="en-US" sz="1800" u="none" strike="noStrike" cap="none" dirty="0" err="1"/>
                        <a:t>concernées</a:t>
                      </a:r>
                      <a:endParaRPr sz="18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graphicFrame>
        <p:nvGraphicFramePr>
          <p:cNvPr id="266" name="Google Shape;266;p5"/>
          <p:cNvGraphicFramePr/>
          <p:nvPr/>
        </p:nvGraphicFramePr>
        <p:xfrm>
          <a:off x="7438115" y="1304567"/>
          <a:ext cx="4404275" cy="3413800"/>
        </p:xfrm>
        <a:graphic>
          <a:graphicData uri="http://schemas.openxmlformats.org/drawingml/2006/table">
            <a:tbl>
              <a:tblPr firstRow="1" bandRow="1">
                <a:noFill/>
                <a:tableStyleId>{ACC12463-60E2-456E-8CC0-D769F7EF717D}</a:tableStyleId>
              </a:tblPr>
              <a:tblGrid>
                <a:gridCol w="440427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Quels types de documents/registres devriez-vous rechercher ? </a:t>
                      </a:r>
                      <a:endParaRPr/>
                    </a:p>
                  </a:txBody>
                  <a:tcPr marL="91450" marR="91450" marT="45725" marB="45725" anchor="ctr"/>
                </a:tc>
                <a:extLst>
                  <a:ext uri="{0D108BD9-81ED-4DB2-BD59-A6C34878D82A}">
                    <a16:rowId xmlns:a16="http://schemas.microsoft.com/office/drawing/2014/main" val="10001"/>
                  </a:ext>
                </a:extLst>
              </a:tr>
              <a:tr h="6955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À qui devriez-vous vous adresser ?</a:t>
                      </a:r>
                      <a:endParaRPr/>
                    </a:p>
                  </a:txBody>
                  <a:tcPr marL="91450" marR="91450" marT="45725" marB="45725" anchor="ctr"/>
                </a:tc>
                <a:extLst>
                  <a:ext uri="{0D108BD9-81ED-4DB2-BD59-A6C34878D82A}">
                    <a16:rowId xmlns:a16="http://schemas.microsoft.com/office/drawing/2014/main" val="10002"/>
                  </a:ext>
                </a:extLst>
              </a:tr>
              <a:tr h="6955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La déclaration de politique générale peut-elle figurer dans plusieurs endroits/documents différents ? </a:t>
                      </a:r>
                      <a:endParaRPr/>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graphicFrame>
        <p:nvGraphicFramePr>
          <p:cNvPr id="272" name="Google Shape;272;p6"/>
          <p:cNvGraphicFramePr/>
          <p:nvPr>
            <p:extLst>
              <p:ext uri="{D42A27DB-BD31-4B8C-83A1-F6EECF244321}">
                <p14:modId xmlns:p14="http://schemas.microsoft.com/office/powerpoint/2010/main" val="3959710078"/>
              </p:ext>
            </p:extLst>
          </p:nvPr>
        </p:nvGraphicFramePr>
        <p:xfrm>
          <a:off x="576017" y="1387175"/>
          <a:ext cx="7221400" cy="4785951"/>
        </p:xfrm>
        <a:graphic>
          <a:graphicData uri="http://schemas.openxmlformats.org/drawingml/2006/table">
            <a:tbl>
              <a:tblPr firstRow="1" firstCol="1" bandRow="1">
                <a:noFill/>
                <a:tableStyleId>{ACC12463-60E2-456E-8CC0-D769F7EF717D}</a:tableStyleId>
              </a:tblPr>
              <a:tblGrid>
                <a:gridCol w="2350700">
                  <a:extLst>
                    <a:ext uri="{9D8B030D-6E8A-4147-A177-3AD203B41FA5}">
                      <a16:colId xmlns:a16="http://schemas.microsoft.com/office/drawing/2014/main" val="20000"/>
                    </a:ext>
                  </a:extLst>
                </a:gridCol>
                <a:gridCol w="4870700">
                  <a:extLst>
                    <a:ext uri="{9D8B030D-6E8A-4147-A177-3AD203B41FA5}">
                      <a16:colId xmlns:a16="http://schemas.microsoft.com/office/drawing/2014/main" val="20001"/>
                    </a:ext>
                  </a:extLst>
                </a:gridCol>
              </a:tblGrid>
              <a:tr h="564950">
                <a:tc rowSpan="4">
                  <a:txBody>
                    <a:bodyPr/>
                    <a:lstStyle/>
                    <a:p>
                      <a:pPr marL="0" marR="0" lvl="0" indent="0" algn="l" rtl="0">
                        <a:lnSpc>
                          <a:spcPct val="107000"/>
                        </a:lnSpc>
                        <a:spcBef>
                          <a:spcPts val="0"/>
                        </a:spcBef>
                        <a:spcAft>
                          <a:spcPts val="0"/>
                        </a:spcAft>
                        <a:buNone/>
                      </a:pPr>
                      <a:r>
                        <a:rPr lang="en-US" sz="1600" b="1" u="none" strike="noStrike" cap="none" dirty="0"/>
                        <a:t>Auto-</a:t>
                      </a:r>
                      <a:r>
                        <a:rPr lang="en-US" sz="1600" b="1" u="none" strike="noStrike" cap="none" dirty="0" err="1"/>
                        <a:t>évaluation</a:t>
                      </a:r>
                      <a:r>
                        <a:rPr lang="en-US" sz="1600" b="1" u="none" strike="noStrike" cap="none" dirty="0"/>
                        <a:t> CLR FSC</a:t>
                      </a:r>
                      <a:endParaRPr sz="1200" dirty="0"/>
                    </a:p>
                    <a:p>
                      <a:pPr marL="0" marR="0" lvl="0" indent="0" algn="l" rtl="0">
                        <a:lnSpc>
                          <a:spcPct val="107000"/>
                        </a:lnSpc>
                        <a:spcBef>
                          <a:spcPts val="0"/>
                        </a:spcBef>
                        <a:spcAft>
                          <a:spcPts val="0"/>
                        </a:spcAft>
                        <a:buNone/>
                      </a:pPr>
                      <a:endParaRPr sz="1600" b="1" u="none" strike="noStrike" cap="none" dirty="0"/>
                    </a:p>
                    <a:p>
                      <a:pPr marL="0" marR="0" lvl="0" indent="0" algn="l" rtl="0">
                        <a:lnSpc>
                          <a:spcPct val="107000"/>
                        </a:lnSpc>
                        <a:spcBef>
                          <a:spcPts val="0"/>
                        </a:spcBef>
                        <a:spcAft>
                          <a:spcPts val="0"/>
                        </a:spcAft>
                        <a:buClr>
                          <a:srgbClr val="000000"/>
                        </a:buClr>
                        <a:buSzPts val="1800"/>
                        <a:buFont typeface="Arial"/>
                        <a:buNone/>
                      </a:pPr>
                      <a:r>
                        <a:rPr lang="en-US" sz="1600" b="1" u="none" strike="noStrike" cap="none" dirty="0"/>
                        <a:t>FSC-STD-40-004 V3-1, clause 1.6 et </a:t>
                      </a:r>
                      <a:r>
                        <a:rPr lang="en-US" sz="1600" b="1" u="none" strike="noStrike" cap="none" dirty="0" err="1"/>
                        <a:t>annexe</a:t>
                      </a:r>
                      <a:r>
                        <a:rPr lang="en-US" sz="1600" b="1" u="none" strike="noStrike" cap="none" dirty="0"/>
                        <a:t> D</a:t>
                      </a:r>
                      <a:endParaRPr sz="1200" dirty="0"/>
                    </a:p>
                    <a:p>
                      <a:pPr marL="0" marR="0" lvl="0" indent="0" algn="l" rtl="0">
                        <a:lnSpc>
                          <a:spcPct val="107000"/>
                        </a:lnSpc>
                        <a:spcBef>
                          <a:spcPts val="0"/>
                        </a:spcBef>
                        <a:spcAft>
                          <a:spcPts val="0"/>
                        </a:spcAft>
                        <a:buNone/>
                      </a:pPr>
                      <a:endParaRPr sz="1600" b="1"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dirty="0"/>
                        <a:t>Intention / Conformité</a:t>
                      </a:r>
                      <a:endParaRPr sz="1600" b="1"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564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a:t>Pour les multi-sites </a:t>
                      </a:r>
                      <a:r>
                        <a:rPr lang="en-US" sz="1600" u="none" strike="noStrike" cap="none" dirty="0" err="1"/>
                        <a:t>ou</a:t>
                      </a:r>
                      <a:r>
                        <a:rPr lang="en-US" sz="1600" u="none" strike="noStrike" cap="none" dirty="0"/>
                        <a:t> les </a:t>
                      </a:r>
                      <a:r>
                        <a:rPr lang="en-US" sz="1600" u="none" strike="noStrike" cap="none" dirty="0" err="1"/>
                        <a:t>groupes</a:t>
                      </a:r>
                      <a:r>
                        <a:rPr lang="en-US" sz="1600" u="none" strike="noStrike" cap="none" dirty="0"/>
                        <a:t>, </a:t>
                      </a:r>
                      <a:r>
                        <a:rPr lang="en-US" sz="1600" u="none" strike="noStrike" cap="none" dirty="0" err="1"/>
                        <a:t>l'auto-évaluation</a:t>
                      </a:r>
                      <a:r>
                        <a:rPr lang="en-US" sz="1600" u="none" strike="noStrike" cap="none" dirty="0"/>
                        <a:t> </a:t>
                      </a:r>
                      <a:r>
                        <a:rPr lang="en-US" sz="1600" u="none" strike="noStrike" cap="none" dirty="0" err="1"/>
                        <a:t>peut</a:t>
                      </a:r>
                      <a:r>
                        <a:rPr lang="en-US" sz="1600" u="none" strike="noStrike" cap="none" dirty="0"/>
                        <a:t> </a:t>
                      </a:r>
                      <a:r>
                        <a:rPr lang="en-US" sz="1600" u="none" strike="noStrike" cap="none" dirty="0" err="1"/>
                        <a:t>être</a:t>
                      </a:r>
                      <a:r>
                        <a:rPr lang="en-US" sz="1600" u="none" strike="noStrike" cap="none" dirty="0"/>
                        <a:t> </a:t>
                      </a:r>
                      <a:r>
                        <a:rPr lang="en-US" sz="1600" u="none" strike="noStrike" cap="none" dirty="0" err="1"/>
                        <a:t>centralisée</a:t>
                      </a:r>
                      <a:r>
                        <a:rPr lang="en-US" sz="1600" u="none" strike="noStrike" cap="none" dirty="0"/>
                        <a:t>. </a:t>
                      </a:r>
                      <a:endParaRPr sz="1200" dirty="0"/>
                    </a:p>
                    <a:p>
                      <a:pPr marL="0" marR="0" lvl="0" indent="0" algn="l" rtl="0">
                        <a:lnSpc>
                          <a:spcPct val="107000"/>
                        </a:lnSpc>
                        <a:spcBef>
                          <a:spcPts val="0"/>
                        </a:spcBef>
                        <a:spcAft>
                          <a:spcPts val="0"/>
                        </a:spcAft>
                        <a:buNone/>
                      </a:pP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853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err="1"/>
                        <a:t>L'annexe</a:t>
                      </a:r>
                      <a:r>
                        <a:rPr lang="en-US" sz="1600" u="none" strike="noStrike" cap="none" dirty="0"/>
                        <a:t> D </a:t>
                      </a:r>
                      <a:r>
                        <a:rPr lang="en-US" sz="1600" u="none" strike="noStrike" cap="none" dirty="0" err="1"/>
                        <a:t>est</a:t>
                      </a:r>
                      <a:r>
                        <a:rPr lang="en-US" sz="1600" u="none" strike="noStrike" cap="none" dirty="0"/>
                        <a:t> normative et </a:t>
                      </a:r>
                      <a:r>
                        <a:rPr lang="en-US" sz="1600" u="none" strike="noStrike" cap="none" dirty="0" err="1"/>
                        <a:t>vous</a:t>
                      </a:r>
                      <a:r>
                        <a:rPr lang="en-US" sz="1600" u="none" strike="noStrike" cap="none" dirty="0"/>
                        <a:t> </a:t>
                      </a:r>
                      <a:r>
                        <a:rPr lang="en-US" sz="1600" u="none" strike="noStrike" cap="none" dirty="0" err="1"/>
                        <a:t>pouvez</a:t>
                      </a:r>
                      <a:r>
                        <a:rPr lang="en-US" sz="1600" u="none" strike="noStrike" cap="none" dirty="0"/>
                        <a:t> </a:t>
                      </a:r>
                      <a:r>
                        <a:rPr lang="en-US" sz="1600" u="none" strike="noStrike" cap="none" dirty="0" err="1"/>
                        <a:t>donc</a:t>
                      </a:r>
                      <a:r>
                        <a:rPr lang="en-US" sz="1600" u="none" strike="noStrike" cap="none" dirty="0"/>
                        <a:t> </a:t>
                      </a:r>
                      <a:r>
                        <a:rPr lang="en-US" sz="1600" dirty="0"/>
                        <a:t>identifier </a:t>
                      </a:r>
                      <a:r>
                        <a:rPr lang="en-US" sz="1600" dirty="0" err="1"/>
                        <a:t>une</a:t>
                      </a:r>
                      <a:r>
                        <a:rPr lang="en-US" sz="1600" dirty="0"/>
                        <a:t> NC</a:t>
                      </a:r>
                      <a:r>
                        <a:rPr lang="en-US" sz="1600" u="none" strike="noStrike" cap="none" dirty="0"/>
                        <a:t> </a:t>
                      </a:r>
                      <a:r>
                        <a:rPr lang="en-US" sz="1600" dirty="0"/>
                        <a:t>au </a:t>
                      </a:r>
                      <a:r>
                        <a:rPr lang="en-US" sz="1600" dirty="0" err="1"/>
                        <a:t>niveau</a:t>
                      </a:r>
                      <a:r>
                        <a:rPr lang="en-US" sz="1600" dirty="0"/>
                        <a:t> de son </a:t>
                      </a:r>
                      <a:r>
                        <a:rPr lang="en-US" sz="1600" dirty="0" err="1"/>
                        <a:t>contenu</a:t>
                      </a:r>
                      <a:r>
                        <a:rPr lang="en-US" sz="1600" dirty="0"/>
                        <a:t>.</a:t>
                      </a:r>
                      <a:endParaRPr sz="1200" dirty="0"/>
                    </a:p>
                    <a:p>
                      <a:pPr marL="0" marR="0" lvl="0" indent="0" algn="l" rtl="0">
                        <a:lnSpc>
                          <a:spcPct val="107000"/>
                        </a:lnSpc>
                        <a:spcBef>
                          <a:spcPts val="0"/>
                        </a:spcBef>
                        <a:spcAft>
                          <a:spcPts val="0"/>
                        </a:spcAft>
                        <a:buNone/>
                      </a:pP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1958325">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600" u="none" strike="noStrike" cap="none" dirty="0"/>
                        <a:t>Auto-</a:t>
                      </a:r>
                      <a:r>
                        <a:rPr lang="en-US" sz="1600" u="none" strike="noStrike" cap="none" dirty="0" err="1"/>
                        <a:t>évaluation</a:t>
                      </a:r>
                      <a:r>
                        <a:rPr lang="en-US" sz="1600" u="none" strike="noStrike" cap="none" dirty="0"/>
                        <a:t> </a:t>
                      </a:r>
                      <a:endParaRPr sz="1200" dirty="0"/>
                    </a:p>
                    <a:p>
                      <a:pPr marL="285750" marR="0" lvl="0" indent="-285750" algn="l" rtl="0">
                        <a:lnSpc>
                          <a:spcPct val="107000"/>
                        </a:lnSpc>
                        <a:spcBef>
                          <a:spcPts val="0"/>
                        </a:spcBef>
                        <a:spcAft>
                          <a:spcPts val="0"/>
                        </a:spcAft>
                        <a:buClr>
                          <a:srgbClr val="000000"/>
                        </a:buClr>
                        <a:buSzPts val="1800"/>
                        <a:buFont typeface="Arial"/>
                        <a:buChar char="•"/>
                      </a:pPr>
                      <a:r>
                        <a:rPr lang="en-US" sz="1600" u="none" strike="noStrike" cap="none" dirty="0"/>
                        <a:t>Le </a:t>
                      </a:r>
                      <a:r>
                        <a:rPr lang="en-US" sz="1600" dirty="0"/>
                        <a:t>TC</a:t>
                      </a:r>
                      <a:r>
                        <a:rPr lang="en-US" sz="1600" u="none" strike="noStrike" cap="none" dirty="0"/>
                        <a:t> </a:t>
                      </a:r>
                      <a:r>
                        <a:rPr lang="en-US" sz="1600" u="none" strike="noStrike" cap="none" dirty="0" err="1"/>
                        <a:t>s'évalue</a:t>
                      </a:r>
                      <a:r>
                        <a:rPr lang="en-US" sz="1600" u="none" strike="noStrike" cap="none" dirty="0"/>
                        <a:t> </a:t>
                      </a:r>
                      <a:r>
                        <a:rPr lang="en-US" sz="1600" u="none" strike="noStrike" cap="none" dirty="0" err="1"/>
                        <a:t>lui-même</a:t>
                      </a:r>
                      <a:r>
                        <a:rPr lang="en-US" sz="1600" u="none" strike="noStrike" cap="none" dirty="0"/>
                        <a:t> sur la manière </a:t>
                      </a:r>
                      <a:r>
                        <a:rPr lang="en-US" sz="1600" u="none" strike="noStrike" cap="none" dirty="0" err="1"/>
                        <a:t>dont</a:t>
                      </a:r>
                      <a:r>
                        <a:rPr lang="en-US" sz="1600" dirty="0"/>
                        <a:t> </a:t>
                      </a:r>
                      <a:r>
                        <a:rPr lang="en-US" sz="1600" u="none" strike="noStrike" cap="none" dirty="0"/>
                        <a:t>il </a:t>
                      </a:r>
                      <a:r>
                        <a:rPr lang="en-US" sz="1600" u="none" strike="noStrike" cap="none" dirty="0" err="1"/>
                        <a:t>répond</a:t>
                      </a:r>
                      <a:r>
                        <a:rPr lang="en-US" sz="1600" u="none" strike="noStrike" cap="none" dirty="0"/>
                        <a:t> aux CLR FSC</a:t>
                      </a:r>
                      <a:endParaRPr sz="1600" b="1" u="none" strike="noStrike" cap="none" dirty="0"/>
                    </a:p>
                    <a:p>
                      <a:pPr marL="285750" marR="0" lvl="0" indent="-285750" algn="l" rtl="0">
                        <a:lnSpc>
                          <a:spcPct val="107000"/>
                        </a:lnSpc>
                        <a:spcBef>
                          <a:spcPts val="0"/>
                        </a:spcBef>
                        <a:spcAft>
                          <a:spcPts val="0"/>
                        </a:spcAft>
                        <a:buClr>
                          <a:srgbClr val="000000"/>
                        </a:buClr>
                        <a:buSzPts val="1800"/>
                        <a:buFont typeface="Arial"/>
                        <a:buChar char="•"/>
                      </a:pPr>
                      <a:r>
                        <a:rPr lang="en-US" sz="1600" b="1" u="none" strike="noStrike" cap="none" dirty="0"/>
                        <a:t>doit </a:t>
                      </a:r>
                      <a:r>
                        <a:rPr lang="en-US" sz="1600" b="1" u="none" strike="noStrike" cap="none" dirty="0" err="1"/>
                        <a:t>toujours</a:t>
                      </a:r>
                      <a:r>
                        <a:rPr lang="en-US" sz="1600" b="1" u="none" strike="noStrike" cap="none" dirty="0"/>
                        <a:t> </a:t>
                      </a:r>
                      <a:r>
                        <a:rPr lang="en-US" sz="1600" b="1" u="none" strike="noStrike" cap="none" dirty="0" err="1"/>
                        <a:t>être</a:t>
                      </a:r>
                      <a:r>
                        <a:rPr lang="en-US" sz="1600" b="1" u="none" strike="noStrike" cap="none" dirty="0"/>
                        <a:t> à jour </a:t>
                      </a:r>
                      <a:r>
                        <a:rPr lang="en-US" sz="1600" u="none" strike="noStrike" cap="none" dirty="0"/>
                        <a:t>et DOIT </a:t>
                      </a:r>
                      <a:r>
                        <a:rPr lang="en-US" sz="1600" u="none" strike="noStrike" cap="none" dirty="0" err="1"/>
                        <a:t>être</a:t>
                      </a:r>
                      <a:r>
                        <a:rPr lang="en-US" sz="1600" u="none" strike="noStrike" cap="none" dirty="0"/>
                        <a:t> </a:t>
                      </a:r>
                      <a:r>
                        <a:rPr lang="en-US" sz="1600" u="none" strike="noStrike" cap="none" dirty="0" err="1"/>
                        <a:t>remplie</a:t>
                      </a:r>
                      <a:r>
                        <a:rPr lang="en-US" sz="1600" u="none" strike="noStrike" cap="none" dirty="0"/>
                        <a:t> et </a:t>
                      </a:r>
                      <a:r>
                        <a:rPr lang="en-US" sz="1600" u="none" strike="noStrike" cap="none" dirty="0" err="1"/>
                        <a:t>signée</a:t>
                      </a:r>
                      <a:r>
                        <a:rPr lang="en-US" sz="1600" u="none" strike="noStrike" cap="none" dirty="0"/>
                        <a:t> par le </a:t>
                      </a:r>
                      <a:r>
                        <a:rPr lang="en-US" sz="1600" dirty="0"/>
                        <a:t>TC</a:t>
                      </a:r>
                      <a:r>
                        <a:rPr lang="en-US" sz="1600" u="none" strike="noStrike" cap="none" dirty="0"/>
                        <a:t> .</a:t>
                      </a:r>
                      <a:endParaRPr sz="1200" dirty="0"/>
                    </a:p>
                    <a:p>
                      <a:pPr marL="285750" marR="0" lvl="0" indent="-285750" algn="l" rtl="0">
                        <a:lnSpc>
                          <a:spcPct val="107000"/>
                        </a:lnSpc>
                        <a:spcBef>
                          <a:spcPts val="0"/>
                        </a:spcBef>
                        <a:spcAft>
                          <a:spcPts val="0"/>
                        </a:spcAft>
                        <a:buClr>
                          <a:srgbClr val="000000"/>
                        </a:buClr>
                        <a:buSzPts val="1800"/>
                        <a:buFont typeface="Arial"/>
                        <a:buChar char="•"/>
                      </a:pPr>
                      <a:r>
                        <a:rPr lang="en-US" sz="1600" u="none" strike="noStrike" cap="none" dirty="0"/>
                        <a:t>Doit </a:t>
                      </a:r>
                      <a:r>
                        <a:rPr lang="en-US" sz="1600" u="none" strike="noStrike" cap="none" dirty="0" err="1"/>
                        <a:t>être</a:t>
                      </a:r>
                      <a:r>
                        <a:rPr lang="en-US" sz="1600" u="none" strike="noStrike" cap="none" dirty="0"/>
                        <a:t> reçue et </a:t>
                      </a:r>
                      <a:r>
                        <a:rPr lang="en-US" sz="1600" u="none" strike="noStrike" cap="none" dirty="0" err="1"/>
                        <a:t>examinée</a:t>
                      </a:r>
                      <a:r>
                        <a:rPr lang="en-US" sz="1600" u="none" strike="noStrike" cap="none" dirty="0"/>
                        <a:t> par </a:t>
                      </a:r>
                      <a:r>
                        <a:rPr lang="en-US" sz="1600" u="none" strike="noStrike" cap="none" dirty="0" err="1"/>
                        <a:t>l</a:t>
                      </a:r>
                      <a:r>
                        <a:rPr lang="en-US" sz="1600" dirty="0" err="1"/>
                        <a:t>’OC</a:t>
                      </a:r>
                      <a:r>
                        <a:rPr lang="en-US" sz="1600" dirty="0"/>
                        <a:t> </a:t>
                      </a:r>
                      <a:r>
                        <a:rPr lang="en-US" sz="1600" b="1" u="none" strike="noStrike" cap="none" dirty="0" err="1"/>
                        <a:t>avant</a:t>
                      </a:r>
                      <a:r>
                        <a:rPr lang="en-US" sz="1600" b="1" u="none" strike="noStrike" cap="none" dirty="0"/>
                        <a:t> </a:t>
                      </a:r>
                      <a:r>
                        <a:rPr lang="en-US" sz="1600" b="1" u="none" strike="noStrike" cap="none" dirty="0" err="1"/>
                        <a:t>l'audit</a:t>
                      </a:r>
                      <a:r>
                        <a:rPr lang="en-US" sz="1600" b="1" u="none" strike="noStrike" cap="none" dirty="0"/>
                        <a:t> </a:t>
                      </a:r>
                      <a:endParaRPr sz="1200" dirty="0"/>
                    </a:p>
                    <a:p>
                      <a:pPr marL="285750" marR="0" lvl="0" indent="-285750" algn="l" rtl="0">
                        <a:lnSpc>
                          <a:spcPct val="107000"/>
                        </a:lnSpc>
                        <a:spcBef>
                          <a:spcPts val="0"/>
                        </a:spcBef>
                        <a:spcAft>
                          <a:spcPts val="0"/>
                        </a:spcAft>
                        <a:buClr>
                          <a:srgbClr val="000000"/>
                        </a:buClr>
                        <a:buSzPts val="1800"/>
                        <a:buFont typeface="Arial"/>
                        <a:buChar char="•"/>
                      </a:pPr>
                      <a:r>
                        <a:rPr lang="en-US" sz="1600" u="none" strike="noStrike" cap="none" dirty="0" err="1"/>
                        <a:t>Utiliser</a:t>
                      </a:r>
                      <a:r>
                        <a:rPr lang="en-US" sz="1600" u="none" strike="noStrike" cap="none" dirty="0"/>
                        <a:t> le </a:t>
                      </a:r>
                      <a:r>
                        <a:rPr lang="en-US" sz="1600" b="1" u="none" strike="noStrike" cap="none" dirty="0" err="1"/>
                        <a:t>modèle</a:t>
                      </a:r>
                      <a:r>
                        <a:rPr lang="en-US" sz="1600" b="1" u="none" strike="noStrike" cap="none" dirty="0"/>
                        <a:t> </a:t>
                      </a:r>
                      <a:r>
                        <a:rPr lang="en-US" sz="1600" b="1" u="none" strike="noStrike" cap="none" dirty="0" err="1"/>
                        <a:t>fourni</a:t>
                      </a:r>
                      <a:r>
                        <a:rPr lang="en-US" sz="1600" b="1" u="none" strike="noStrike" cap="none" dirty="0"/>
                        <a:t> par FSC</a:t>
                      </a:r>
                      <a:r>
                        <a:rPr lang="en-US" sz="1600" u="none" strike="noStrike" cap="none" dirty="0"/>
                        <a:t>. Il </a:t>
                      </a:r>
                      <a:r>
                        <a:rPr lang="en-US" sz="1600" u="none" strike="noStrike" cap="none" dirty="0" err="1"/>
                        <a:t>est</a:t>
                      </a:r>
                      <a:r>
                        <a:rPr lang="en-US" sz="1600" u="none" strike="noStrike" cap="none" dirty="0"/>
                        <a:t> </a:t>
                      </a:r>
                      <a:r>
                        <a:rPr lang="en-US" sz="1600" u="none" strike="noStrike" cap="none" dirty="0" err="1"/>
                        <a:t>également</a:t>
                      </a:r>
                      <a:r>
                        <a:rPr lang="en-US" sz="1600" u="none" strike="noStrike" cap="none" dirty="0"/>
                        <a:t> possible </a:t>
                      </a:r>
                      <a:r>
                        <a:rPr lang="en-US" sz="1600" u="none" strike="noStrike" cap="none" dirty="0" err="1"/>
                        <a:t>d'utiliser</a:t>
                      </a:r>
                      <a:r>
                        <a:rPr lang="en-US" sz="1600" u="none" strike="noStrike" cap="none" dirty="0"/>
                        <a:t> </a:t>
                      </a:r>
                      <a:r>
                        <a:rPr lang="en-US" sz="1600" dirty="0" err="1"/>
                        <a:t>sa</a:t>
                      </a:r>
                      <a:r>
                        <a:rPr lang="en-US" sz="1600" u="none" strike="noStrike" cap="none" dirty="0"/>
                        <a:t> propre </a:t>
                      </a:r>
                      <a:r>
                        <a:rPr lang="en-US" sz="1600" dirty="0"/>
                        <a:t>version</a:t>
                      </a:r>
                      <a:r>
                        <a:rPr lang="en-US" sz="1600" u="none" strike="noStrike" cap="none" dirty="0"/>
                        <a:t>, </a:t>
                      </a:r>
                      <a:r>
                        <a:rPr lang="en-US" sz="1600" u="none" strike="noStrike" cap="none" dirty="0" err="1"/>
                        <a:t>mais</a:t>
                      </a:r>
                      <a:r>
                        <a:rPr lang="en-US" sz="1600" u="none" strike="noStrike" cap="none" dirty="0"/>
                        <a:t> le </a:t>
                      </a:r>
                      <a:r>
                        <a:rPr lang="en-US" sz="1600" u="none" strike="noStrike" cap="none" dirty="0" err="1"/>
                        <a:t>contenu</a:t>
                      </a:r>
                      <a:r>
                        <a:rPr lang="en-US" sz="1600" u="none" strike="noStrike" cap="none" dirty="0"/>
                        <a:t> doit </a:t>
                      </a:r>
                      <a:r>
                        <a:rPr lang="en-US" sz="1600" u="none" strike="noStrike" cap="none" dirty="0" err="1"/>
                        <a:t>être</a:t>
                      </a:r>
                      <a:r>
                        <a:rPr lang="en-US" sz="1600" u="none" strike="noStrike" cap="none" dirty="0"/>
                        <a:t> </a:t>
                      </a:r>
                      <a:r>
                        <a:rPr lang="en-US" sz="1600" dirty="0" err="1"/>
                        <a:t>celui</a:t>
                      </a:r>
                      <a:r>
                        <a:rPr lang="en-US" sz="1600" u="none" strike="noStrike" cap="none" dirty="0"/>
                        <a:t> </a:t>
                      </a:r>
                      <a:r>
                        <a:rPr lang="en-US" sz="1600" dirty="0"/>
                        <a:t>de</a:t>
                      </a:r>
                      <a:r>
                        <a:rPr lang="en-US" sz="1600" u="none" strike="noStrike" cap="none" dirty="0"/>
                        <a:t> FSC. </a:t>
                      </a:r>
                      <a:endParaRPr sz="1600" u="none" strike="noStrike" cap="none" dirty="0">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bl>
          </a:graphicData>
        </a:graphic>
      </p:graphicFrame>
      <p:sp>
        <p:nvSpPr>
          <p:cNvPr id="273" name="Google Shape;273;p6"/>
          <p:cNvSpPr txBox="1"/>
          <p:nvPr/>
        </p:nvSpPr>
        <p:spPr>
          <a:xfrm>
            <a:off x="576017" y="474792"/>
            <a:ext cx="9865464" cy="83903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 des CLR FSC - Guide des bonnes pratiques</a:t>
            </a:r>
            <a:endParaRPr/>
          </a:p>
        </p:txBody>
      </p:sp>
      <p:graphicFrame>
        <p:nvGraphicFramePr>
          <p:cNvPr id="274" name="Google Shape;274;p6"/>
          <p:cNvGraphicFramePr/>
          <p:nvPr/>
        </p:nvGraphicFramePr>
        <p:xfrm>
          <a:off x="8005274" y="1387175"/>
          <a:ext cx="3928225" cy="3109000"/>
        </p:xfrm>
        <a:graphic>
          <a:graphicData uri="http://schemas.openxmlformats.org/drawingml/2006/table">
            <a:tbl>
              <a:tblPr firstRow="1" bandRow="1">
                <a:noFill/>
                <a:tableStyleId>{ACC12463-60E2-456E-8CC0-D769F7EF717D}</a:tableStyleId>
              </a:tblPr>
              <a:tblGrid>
                <a:gridCol w="39282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Quels types de documents/</a:t>
                      </a:r>
                      <a:r>
                        <a:rPr lang="en-US" sz="2000"/>
                        <a:t>registres</a:t>
                      </a:r>
                      <a:r>
                        <a:rPr lang="en-US" sz="2000" u="none" strike="noStrike" cap="none">
                          <a:latin typeface="Arial"/>
                          <a:ea typeface="Arial"/>
                          <a:cs typeface="Arial"/>
                          <a:sym typeface="Arial"/>
                        </a:rPr>
                        <a:t> devriez-vous rechercher ? </a:t>
                      </a:r>
                      <a:endParaRPr/>
                    </a:p>
                  </a:txBody>
                  <a:tcPr marL="91450" marR="91450" marT="45725" marB="45725" anchor="ctr"/>
                </a:tc>
                <a:extLst>
                  <a:ext uri="{0D108BD9-81ED-4DB2-BD59-A6C34878D82A}">
                    <a16:rowId xmlns:a16="http://schemas.microsoft.com/office/drawing/2014/main" val="10001"/>
                  </a:ext>
                </a:extLst>
              </a:tr>
              <a:tr h="6955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À qui devriez-vous vous adresser ?</a:t>
                      </a:r>
                      <a:endParaRPr/>
                    </a:p>
                  </a:txBody>
                  <a:tcPr marL="91450" marR="91450" marT="45725" marB="45725" anchor="ctr"/>
                </a:tc>
                <a:extLst>
                  <a:ext uri="{0D108BD9-81ED-4DB2-BD59-A6C34878D82A}">
                    <a16:rowId xmlns:a16="http://schemas.microsoft.com/office/drawing/2014/main" val="10002"/>
                  </a:ext>
                </a:extLst>
              </a:tr>
              <a:tr h="6955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Que faites-vous de l'auto-évaluation lorsque vous êtes sur </a:t>
                      </a:r>
                      <a:r>
                        <a:rPr lang="en-US" sz="2000"/>
                        <a:t>site</a:t>
                      </a:r>
                      <a:r>
                        <a:rPr lang="en-US" sz="2000" u="none" strike="noStrike" cap="none">
                          <a:latin typeface="Arial"/>
                          <a:ea typeface="Arial"/>
                          <a:cs typeface="Arial"/>
                          <a:sym typeface="Arial"/>
                        </a:rPr>
                        <a:t> ?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0CC5FED8-230D-ECB4-9D3F-9CE658D5DAF4}"/>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graphicFrame>
        <p:nvGraphicFramePr>
          <p:cNvPr id="280" name="Google Shape;280;p7"/>
          <p:cNvGraphicFramePr/>
          <p:nvPr/>
        </p:nvGraphicFramePr>
        <p:xfrm>
          <a:off x="580778" y="1221447"/>
          <a:ext cx="7507125" cy="5275426"/>
        </p:xfrm>
        <a:graphic>
          <a:graphicData uri="http://schemas.openxmlformats.org/drawingml/2006/table">
            <a:tbl>
              <a:tblPr firstRow="1" firstCol="1" bandRow="1">
                <a:noFill/>
                <a:tableStyleId>{ACC12463-60E2-456E-8CC0-D769F7EF717D}</a:tableStyleId>
              </a:tblPr>
              <a:tblGrid>
                <a:gridCol w="2018025">
                  <a:extLst>
                    <a:ext uri="{9D8B030D-6E8A-4147-A177-3AD203B41FA5}">
                      <a16:colId xmlns:a16="http://schemas.microsoft.com/office/drawing/2014/main" val="20000"/>
                    </a:ext>
                  </a:extLst>
                </a:gridCol>
                <a:gridCol w="1743875">
                  <a:extLst>
                    <a:ext uri="{9D8B030D-6E8A-4147-A177-3AD203B41FA5}">
                      <a16:colId xmlns:a16="http://schemas.microsoft.com/office/drawing/2014/main" val="20001"/>
                    </a:ext>
                  </a:extLst>
                </a:gridCol>
                <a:gridCol w="3745225">
                  <a:extLst>
                    <a:ext uri="{9D8B030D-6E8A-4147-A177-3AD203B41FA5}">
                      <a16:colId xmlns:a16="http://schemas.microsoft.com/office/drawing/2014/main" val="20002"/>
                    </a:ext>
                  </a:extLst>
                </a:gridCol>
              </a:tblGrid>
              <a:tr h="368000">
                <a:tc rowSpan="5">
                  <a:txBody>
                    <a:bodyPr/>
                    <a:lstStyle/>
                    <a:p>
                      <a:pPr marL="0" marR="0" lvl="0" indent="0" algn="l" rtl="0">
                        <a:lnSpc>
                          <a:spcPct val="107000"/>
                        </a:lnSpc>
                        <a:spcBef>
                          <a:spcPts val="0"/>
                        </a:spcBef>
                        <a:spcAft>
                          <a:spcPts val="0"/>
                        </a:spcAft>
                        <a:buNone/>
                      </a:pPr>
                      <a:r>
                        <a:rPr lang="en-US" sz="1800" b="1" u="none" strike="noStrike" cap="none" dirty="0" err="1"/>
                        <a:t>L</a:t>
                      </a:r>
                      <a:r>
                        <a:rPr lang="en-US" sz="1800" dirty="0" err="1"/>
                        <a:t>égislation</a:t>
                      </a:r>
                      <a:r>
                        <a:rPr lang="en-US" sz="1800" b="1" u="none" strike="noStrike" cap="none" dirty="0"/>
                        <a:t> </a:t>
                      </a:r>
                      <a:r>
                        <a:rPr lang="en-US" sz="1800" b="1" u="none" strike="noStrike" cap="none" dirty="0" err="1"/>
                        <a:t>nationale</a:t>
                      </a:r>
                      <a:endParaRPr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None/>
                      </a:pPr>
                      <a:r>
                        <a:rPr lang="en-US" sz="1800" b="1" u="none" strike="noStrike" cap="none" dirty="0"/>
                        <a:t>FSC-STD-40-004 V3-1, clause 7.1</a:t>
                      </a:r>
                      <a:endParaRPr sz="1800" b="1" i="1"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Thèmes clés</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Intention / Conformité</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155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Lois nationales</a:t>
                      </a:r>
                      <a:endParaRPr sz="18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Les conventions de l'OIT font normalement partie du cadre juridique (lois nationales).</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Veillez à </a:t>
                      </a:r>
                      <a:r>
                        <a:rPr lang="en-US" sz="1800"/>
                        <a:t>apprendre</a:t>
                      </a:r>
                      <a:r>
                        <a:rPr lang="en-US" sz="1800" u="none" strike="noStrike" cap="none"/>
                        <a:t> ou à connaître les lois nationales applicables aux CLR avant votre audit.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91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Ratification des conventions de l'OIT</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Tous les pays n'ont pas ratifié (accepté de suivre) toutes les conventions de l'OIT.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3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Sensibilisation / Formation</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Veille</a:t>
                      </a:r>
                      <a:r>
                        <a:rPr lang="en-US" sz="1800"/>
                        <a:t>z </a:t>
                      </a:r>
                      <a:r>
                        <a:rPr lang="en-US" sz="1800" u="none" strike="noStrike" cap="none"/>
                        <a:t>à ce que le </a:t>
                      </a:r>
                      <a:r>
                        <a:rPr lang="en-US" sz="1800"/>
                        <a:t>TC</a:t>
                      </a:r>
                      <a:r>
                        <a:rPr lang="en-US" sz="1800" u="none" strike="noStrike" cap="none"/>
                        <a:t> connaisse les lois et, bien entendu, les respecte.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748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CLR</a:t>
                      </a:r>
                      <a:r>
                        <a:rPr lang="en-US" sz="1800"/>
                        <a:t> FSC</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dirty="0" err="1"/>
                        <a:t>Toutes</a:t>
                      </a:r>
                      <a:r>
                        <a:rPr lang="en-US" sz="1800" u="none" strike="noStrike" cap="none" dirty="0"/>
                        <a:t> les CLR FSC </a:t>
                      </a:r>
                      <a:r>
                        <a:rPr lang="en-US" sz="1800" u="none" strike="noStrike" cap="none" dirty="0" err="1"/>
                        <a:t>s'appuient</a:t>
                      </a:r>
                      <a:r>
                        <a:rPr lang="en-US" sz="1800" u="none" strike="noStrike" cap="none" dirty="0"/>
                        <a:t> sur les exigences de </a:t>
                      </a:r>
                      <a:r>
                        <a:rPr lang="en-US" sz="1800" u="none" strike="noStrike" cap="none" dirty="0" err="1"/>
                        <a:t>l'OIT</a:t>
                      </a:r>
                      <a:r>
                        <a:rPr lang="en-US" sz="1800" u="none" strike="noStrike" cap="none" dirty="0"/>
                        <a:t> et les exigences </a:t>
                      </a:r>
                      <a:r>
                        <a:rPr lang="en-US" sz="1800" u="none" strike="noStrike" cap="none" dirty="0" err="1"/>
                        <a:t>légales</a:t>
                      </a:r>
                      <a:r>
                        <a:rPr lang="en-US" sz="1800" u="none" strike="noStrike" cap="none" dirty="0"/>
                        <a:t>.</a:t>
                      </a:r>
                      <a:endParaRPr sz="18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sp>
        <p:nvSpPr>
          <p:cNvPr id="281" name="Google Shape;281;p7"/>
          <p:cNvSpPr txBox="1"/>
          <p:nvPr/>
        </p:nvSpPr>
        <p:spPr>
          <a:xfrm>
            <a:off x="580778" y="376359"/>
            <a:ext cx="8521590" cy="845088"/>
          </a:xfrm>
          <a:prstGeom prst="rect">
            <a:avLst/>
          </a:prstGeom>
          <a:noFill/>
          <a:ln>
            <a:noFill/>
          </a:ln>
        </p:spPr>
        <p:txBody>
          <a:bodyPr spcFirstLastPara="1" wrap="square" lIns="91425" tIns="45700" rIns="91425" bIns="45700" anchor="ctr" anchorCtr="0">
            <a:normAutofit lnSpcReduction="100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 des CLR FSC - Guide des bonnes pratiques</a:t>
            </a:r>
            <a:endParaRPr/>
          </a:p>
        </p:txBody>
      </p:sp>
      <p:graphicFrame>
        <p:nvGraphicFramePr>
          <p:cNvPr id="282" name="Google Shape;282;p7"/>
          <p:cNvGraphicFramePr/>
          <p:nvPr/>
        </p:nvGraphicFramePr>
        <p:xfrm>
          <a:off x="8225632" y="1221447"/>
          <a:ext cx="3615700" cy="1706900"/>
        </p:xfrm>
        <a:graphic>
          <a:graphicData uri="http://schemas.openxmlformats.org/drawingml/2006/table">
            <a:tbl>
              <a:tblPr firstRow="1" bandRow="1">
                <a:noFill/>
                <a:tableStyleId>{ACC12463-60E2-456E-8CC0-D769F7EF717D}</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Quelle est la pertinence de cette clause dans le cadre des exigences CLR FSC ? </a:t>
                      </a:r>
                      <a:endParaRPr/>
                    </a:p>
                  </a:txBody>
                  <a:tcPr marL="91450" marR="91450" marT="45725" marB="45725" anchor="ctr"/>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2F25CBA9-F172-4805-1DC7-6CE1C0FC3AE8}"/>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graphicFrame>
        <p:nvGraphicFramePr>
          <p:cNvPr id="288" name="Google Shape;288;p8"/>
          <p:cNvGraphicFramePr/>
          <p:nvPr>
            <p:extLst>
              <p:ext uri="{D42A27DB-BD31-4B8C-83A1-F6EECF244321}">
                <p14:modId xmlns:p14="http://schemas.microsoft.com/office/powerpoint/2010/main" val="1405168794"/>
              </p:ext>
            </p:extLst>
          </p:nvPr>
        </p:nvGraphicFramePr>
        <p:xfrm>
          <a:off x="377204" y="1043314"/>
          <a:ext cx="7373775" cy="5400718"/>
        </p:xfrm>
        <a:graphic>
          <a:graphicData uri="http://schemas.openxmlformats.org/drawingml/2006/table">
            <a:tbl>
              <a:tblPr firstRow="1" firstCol="1" bandRow="1">
                <a:noFill/>
                <a:tableStyleId>{ACC12463-60E2-456E-8CC0-D769F7EF717D}</a:tableStyleId>
              </a:tblPr>
              <a:tblGrid>
                <a:gridCol w="2209225">
                  <a:extLst>
                    <a:ext uri="{9D8B030D-6E8A-4147-A177-3AD203B41FA5}">
                      <a16:colId xmlns:a16="http://schemas.microsoft.com/office/drawing/2014/main" val="20000"/>
                    </a:ext>
                  </a:extLst>
                </a:gridCol>
                <a:gridCol w="1584100">
                  <a:extLst>
                    <a:ext uri="{9D8B030D-6E8A-4147-A177-3AD203B41FA5}">
                      <a16:colId xmlns:a16="http://schemas.microsoft.com/office/drawing/2014/main" val="20001"/>
                    </a:ext>
                  </a:extLst>
                </a:gridCol>
                <a:gridCol w="3580450">
                  <a:extLst>
                    <a:ext uri="{9D8B030D-6E8A-4147-A177-3AD203B41FA5}">
                      <a16:colId xmlns:a16="http://schemas.microsoft.com/office/drawing/2014/main" val="20002"/>
                    </a:ext>
                  </a:extLst>
                </a:gridCol>
              </a:tblGrid>
              <a:tr h="368000">
                <a:tc rowSpan="5">
                  <a:txBody>
                    <a:bodyPr/>
                    <a:lstStyle/>
                    <a:p>
                      <a:pPr marL="0" marR="0" lvl="0" indent="0" algn="l" rtl="0">
                        <a:lnSpc>
                          <a:spcPct val="107000"/>
                        </a:lnSpc>
                        <a:spcBef>
                          <a:spcPts val="0"/>
                        </a:spcBef>
                        <a:spcAft>
                          <a:spcPts val="0"/>
                        </a:spcAft>
                        <a:buNone/>
                      </a:pPr>
                      <a:r>
                        <a:rPr lang="en-US" sz="2000" b="1" u="none" strike="noStrike" cap="none" dirty="0"/>
                        <a:t>Travail des enfants</a:t>
                      </a:r>
                      <a:endParaRPr sz="1200"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None/>
                      </a:pPr>
                      <a:r>
                        <a:rPr lang="en-US" sz="1800" b="1" u="none" strike="noStrike" cap="none" dirty="0"/>
                        <a:t>OIT C138 et C182</a:t>
                      </a:r>
                      <a:endParaRPr sz="1200" dirty="0"/>
                    </a:p>
                    <a:p>
                      <a:pPr marL="0" marR="0" lvl="0" indent="0" algn="l" rtl="0">
                        <a:lnSpc>
                          <a:spcPct val="107000"/>
                        </a:lnSpc>
                        <a:spcBef>
                          <a:spcPts val="0"/>
                        </a:spcBef>
                        <a:spcAft>
                          <a:spcPts val="0"/>
                        </a:spcAft>
                        <a:buNone/>
                      </a:pPr>
                      <a:endParaRPr sz="1800" b="1" u="none" strike="noStrike" cap="none" dirty="0"/>
                    </a:p>
                    <a:p>
                      <a:pPr marL="0" marR="0" lvl="0" indent="0" algn="l" rtl="0">
                        <a:lnSpc>
                          <a:spcPct val="107000"/>
                        </a:lnSpc>
                        <a:spcBef>
                          <a:spcPts val="0"/>
                        </a:spcBef>
                        <a:spcAft>
                          <a:spcPts val="0"/>
                        </a:spcAft>
                        <a:buNone/>
                      </a:pPr>
                      <a:r>
                        <a:rPr lang="en-US" sz="1800" b="1" u="none" strike="noStrike" cap="none" dirty="0"/>
                        <a:t>FSC-STD-40-004 V3-1, clause 7.2</a:t>
                      </a:r>
                      <a:endParaRPr sz="1800" b="1" i="1"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Thèmes clés</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dirty="0"/>
                        <a:t>Intention / Conformité</a:t>
                      </a:r>
                      <a:endParaRPr sz="1800" b="1" u="none" strike="noStrike" cap="none" dirty="0">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929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dirty="0" err="1"/>
                        <a:t>Âge</a:t>
                      </a:r>
                      <a:r>
                        <a:rPr lang="en-US" sz="1600" u="none" strike="noStrike" cap="none" dirty="0"/>
                        <a:t> minimum</a:t>
                      </a:r>
                      <a:endParaRPr sz="1600" u="none" strike="noStrike" cap="none" dirty="0">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dirty="0"/>
                        <a:t>Pas </a:t>
                      </a:r>
                      <a:r>
                        <a:rPr lang="en-US" sz="1600" u="none" strike="noStrike" cap="none" dirty="0" err="1"/>
                        <a:t>d'emploi</a:t>
                      </a:r>
                      <a:r>
                        <a:rPr lang="en-US" sz="1600" u="none" strike="noStrike" cap="none" dirty="0"/>
                        <a:t> </a:t>
                      </a:r>
                      <a:r>
                        <a:rPr lang="en-US" sz="1600" u="none" strike="noStrike" cap="none" dirty="0" err="1"/>
                        <a:t>en</a:t>
                      </a:r>
                      <a:r>
                        <a:rPr lang="en-US" sz="1600" u="none" strike="noStrike" cap="none" dirty="0"/>
                        <a:t> dessous de 15 </a:t>
                      </a:r>
                      <a:r>
                        <a:rPr lang="en-US" sz="1600" u="none" strike="noStrike" cap="none" dirty="0" err="1"/>
                        <a:t>ans</a:t>
                      </a:r>
                      <a:r>
                        <a:rPr lang="en-US" sz="1600" u="none" strike="noStrike" cap="none" dirty="0"/>
                        <a:t> </a:t>
                      </a:r>
                      <a:r>
                        <a:rPr lang="en-US" sz="1600" u="none" strike="noStrike" cap="none" dirty="0" err="1"/>
                        <a:t>ou</a:t>
                      </a:r>
                      <a:r>
                        <a:rPr lang="en-US" sz="1600" u="none" strike="noStrike" cap="none" dirty="0"/>
                        <a:t> </a:t>
                      </a:r>
                      <a:r>
                        <a:rPr lang="en-US" sz="1600" u="none" strike="noStrike" cap="none" dirty="0" err="1"/>
                        <a:t>en</a:t>
                      </a:r>
                      <a:r>
                        <a:rPr lang="en-US" sz="1600" u="none" strike="noStrike" cap="none" dirty="0"/>
                        <a:t> dessous de </a:t>
                      </a:r>
                      <a:r>
                        <a:rPr lang="en-US" sz="1600" u="none" strike="noStrike" cap="none" dirty="0" err="1"/>
                        <a:t>l'âge</a:t>
                      </a:r>
                      <a:r>
                        <a:rPr lang="en-US" sz="1600" u="none" strike="noStrike" cap="none" dirty="0"/>
                        <a:t> minimum </a:t>
                      </a:r>
                      <a:r>
                        <a:rPr lang="en-US" sz="1600" u="none" strike="noStrike" cap="none" dirty="0" err="1"/>
                        <a:t>prévu</a:t>
                      </a:r>
                      <a:r>
                        <a:rPr lang="en-US" sz="1600" u="none" strike="noStrike" cap="none" dirty="0"/>
                        <a:t> par les </a:t>
                      </a:r>
                      <a:r>
                        <a:rPr lang="en-US" sz="1600" u="none" strike="noStrike" cap="none" dirty="0" err="1"/>
                        <a:t>lois</a:t>
                      </a:r>
                      <a:r>
                        <a:rPr lang="en-US" sz="1600" u="none" strike="noStrike" cap="none" dirty="0"/>
                        <a:t> </a:t>
                      </a:r>
                      <a:r>
                        <a:rPr lang="en-US" sz="1600" u="none" strike="noStrike" cap="none" dirty="0" err="1"/>
                        <a:t>ou</a:t>
                      </a:r>
                      <a:r>
                        <a:rPr lang="en-US" sz="1600" u="none" strike="noStrike" cap="none" dirty="0"/>
                        <a:t> </a:t>
                      </a:r>
                      <a:r>
                        <a:rPr lang="en-US" sz="1600" u="none" strike="noStrike" cap="none" dirty="0" err="1"/>
                        <a:t>réglementations</a:t>
                      </a:r>
                      <a:r>
                        <a:rPr lang="en-US" sz="1600" u="none" strike="noStrike" cap="none" dirty="0"/>
                        <a:t> </a:t>
                      </a:r>
                      <a:r>
                        <a:rPr lang="en-US" sz="1600" u="none" strike="noStrike" cap="none" dirty="0" err="1"/>
                        <a:t>nationales</a:t>
                      </a:r>
                      <a:r>
                        <a:rPr lang="en-US" sz="1600" u="none" strike="noStrike" cap="none" dirty="0"/>
                        <a:t> </a:t>
                      </a:r>
                      <a:r>
                        <a:rPr lang="en-US" sz="1600" u="none" strike="noStrike" cap="none" dirty="0" err="1"/>
                        <a:t>ou</a:t>
                      </a:r>
                      <a:r>
                        <a:rPr lang="en-US" sz="1600" u="none" strike="noStrike" cap="none" dirty="0"/>
                        <a:t> locales, </a:t>
                      </a:r>
                      <a:r>
                        <a:rPr lang="en-US" sz="1600" u="none" strike="noStrike" cap="none" dirty="0" err="1"/>
                        <a:t>l'âge</a:t>
                      </a:r>
                      <a:r>
                        <a:rPr lang="en-US" sz="1600" u="none" strike="noStrike" cap="none" dirty="0"/>
                        <a:t> le plus </a:t>
                      </a:r>
                      <a:r>
                        <a:rPr lang="en-US" sz="1600" u="none" strike="noStrike" cap="none" dirty="0" err="1"/>
                        <a:t>élevé</a:t>
                      </a:r>
                      <a:r>
                        <a:rPr lang="en-US" sz="1600" u="none" strike="noStrike" cap="none" dirty="0"/>
                        <a:t> </a:t>
                      </a:r>
                      <a:r>
                        <a:rPr lang="en-US" sz="1600" u="none" strike="noStrike" cap="none" dirty="0" err="1"/>
                        <a:t>étant</a:t>
                      </a:r>
                      <a:r>
                        <a:rPr lang="en-US" sz="1600" u="none" strike="noStrike" cap="none" dirty="0"/>
                        <a:t> </a:t>
                      </a:r>
                      <a:r>
                        <a:rPr lang="en-US" sz="1600" u="none" strike="noStrike" cap="none" dirty="0" err="1"/>
                        <a:t>retenu</a:t>
                      </a:r>
                      <a:r>
                        <a:rPr lang="en-US" sz="1600" u="none" strike="noStrike" cap="none" dirty="0"/>
                        <a:t>,</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91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Tâches dangereuses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dirty="0"/>
                        <a:t>Pas de travaux </a:t>
                      </a:r>
                      <a:r>
                        <a:rPr lang="en-US" sz="1600" u="none" strike="noStrike" cap="none" dirty="0" err="1"/>
                        <a:t>dangereux</a:t>
                      </a:r>
                      <a:r>
                        <a:rPr lang="en-US" sz="1600" u="none" strike="noStrike" cap="none" dirty="0"/>
                        <a:t> pour les </a:t>
                      </a:r>
                      <a:r>
                        <a:rPr lang="en-US" sz="1600" u="none" strike="noStrike" cap="none" dirty="0" err="1"/>
                        <a:t>personnes</a:t>
                      </a:r>
                      <a:r>
                        <a:rPr lang="en-US" sz="1600" u="none" strike="noStrike" cap="none" dirty="0"/>
                        <a:t> de </a:t>
                      </a:r>
                      <a:r>
                        <a:rPr lang="en-US" sz="1600" u="none" strike="noStrike" cap="none" dirty="0" err="1"/>
                        <a:t>moins</a:t>
                      </a:r>
                      <a:r>
                        <a:rPr lang="en-US" sz="1600" u="none" strike="noStrike" cap="none" dirty="0"/>
                        <a:t> de 18 </a:t>
                      </a:r>
                      <a:r>
                        <a:rPr lang="en-US" sz="1600" u="none" strike="noStrike" cap="none" dirty="0" err="1"/>
                        <a:t>ans</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3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Lois et règlements nationaux</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dirty="0" err="1"/>
                        <a:t>Assurez-vous</a:t>
                      </a:r>
                      <a:r>
                        <a:rPr lang="en-US" sz="1600" u="none" strike="noStrike" cap="none" dirty="0"/>
                        <a:t> que le </a:t>
                      </a:r>
                      <a:r>
                        <a:rPr lang="en-US" sz="1600" dirty="0"/>
                        <a:t>TC</a:t>
                      </a:r>
                      <a:r>
                        <a:rPr lang="en-US" sz="1600" u="none" strike="noStrike" cap="none" dirty="0"/>
                        <a:t> </a:t>
                      </a:r>
                      <a:r>
                        <a:rPr lang="en-US" sz="1600" u="none" strike="noStrike" cap="none" dirty="0" err="1"/>
                        <a:t>connaisse</a:t>
                      </a:r>
                      <a:r>
                        <a:rPr lang="en-US" sz="1600" u="none" strike="noStrike" cap="none" dirty="0"/>
                        <a:t> les </a:t>
                      </a:r>
                      <a:r>
                        <a:rPr lang="en-US" sz="1600" u="none" strike="noStrike" cap="none" dirty="0" err="1"/>
                        <a:t>lois</a:t>
                      </a:r>
                      <a:r>
                        <a:rPr lang="en-US" sz="1600" u="none" strike="noStrike" cap="none" dirty="0"/>
                        <a:t> et, bien entendu, les </a:t>
                      </a:r>
                      <a:r>
                        <a:rPr lang="en-US" sz="1600" u="none" strike="noStrike" cap="none" dirty="0" err="1"/>
                        <a:t>respecte</a:t>
                      </a:r>
                      <a:r>
                        <a:rPr lang="en-US" sz="1600" u="none" strike="noStrike" cap="none" dirty="0"/>
                        <a:t>.</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804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Pires formes de travail des enfants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sng" strike="noStrike" cap="none" dirty="0"/>
                        <a:t>Non à :</a:t>
                      </a:r>
                      <a:endParaRPr sz="1200" dirty="0"/>
                    </a:p>
                    <a:p>
                      <a:pPr marL="0" marR="0" lvl="0" indent="0" algn="l" rtl="0">
                        <a:lnSpc>
                          <a:spcPct val="107000"/>
                        </a:lnSpc>
                        <a:spcBef>
                          <a:spcPts val="0"/>
                        </a:spcBef>
                        <a:spcAft>
                          <a:spcPts val="0"/>
                        </a:spcAft>
                        <a:buNone/>
                      </a:pPr>
                      <a:r>
                        <a:rPr lang="en-US" sz="1600" dirty="0" err="1"/>
                        <a:t>l’</a:t>
                      </a:r>
                      <a:r>
                        <a:rPr lang="en-US" sz="1600" u="none" strike="noStrike" cap="none" dirty="0" err="1"/>
                        <a:t>esclavage</a:t>
                      </a:r>
                      <a:r>
                        <a:rPr lang="en-US" sz="1600" u="none" strike="noStrike" cap="none" dirty="0"/>
                        <a:t> ; la </a:t>
                      </a:r>
                      <a:r>
                        <a:rPr lang="en-US" sz="1600" u="none" strike="noStrike" cap="none" dirty="0" err="1"/>
                        <a:t>traite</a:t>
                      </a:r>
                      <a:r>
                        <a:rPr lang="en-US" sz="1600" u="none" strike="noStrike" cap="none" dirty="0"/>
                        <a:t> des </a:t>
                      </a:r>
                      <a:r>
                        <a:rPr lang="en-US" sz="1600" u="none" strike="noStrike" cap="none" dirty="0" err="1"/>
                        <a:t>êtres</a:t>
                      </a:r>
                      <a:r>
                        <a:rPr lang="en-US" sz="1600" u="none" strike="noStrike" cap="none" dirty="0"/>
                        <a:t> </a:t>
                      </a:r>
                      <a:r>
                        <a:rPr lang="en-US" sz="1600" u="none" strike="noStrike" cap="none" dirty="0" err="1"/>
                        <a:t>humains</a:t>
                      </a:r>
                      <a:r>
                        <a:rPr lang="en-US" sz="1600" u="none" strike="noStrike" cap="none" dirty="0"/>
                        <a:t> ; la servitude pour </a:t>
                      </a:r>
                      <a:r>
                        <a:rPr lang="en-US" sz="1600" u="none" strike="noStrike" cap="none" dirty="0" err="1"/>
                        <a:t>dettes</a:t>
                      </a:r>
                      <a:r>
                        <a:rPr lang="en-US" sz="1600" u="none" strike="noStrike" cap="none" dirty="0"/>
                        <a:t> ; </a:t>
                      </a:r>
                      <a:r>
                        <a:rPr lang="en-US" sz="1600" u="none" strike="noStrike" cap="none" dirty="0" err="1"/>
                        <a:t>l</a:t>
                      </a:r>
                      <a:r>
                        <a:rPr lang="en-US" sz="1600" dirty="0" err="1"/>
                        <a:t>’</a:t>
                      </a:r>
                      <a:r>
                        <a:rPr lang="en-US" sz="1600" u="none" strike="noStrike" cap="none" dirty="0" err="1"/>
                        <a:t>utilisation</a:t>
                      </a:r>
                      <a:r>
                        <a:rPr lang="en-US" sz="1600" u="none" strike="noStrike" cap="none" dirty="0"/>
                        <a:t> dans des </a:t>
                      </a:r>
                      <a:r>
                        <a:rPr lang="en-US" sz="1600" u="none" strike="noStrike" cap="none" dirty="0" err="1"/>
                        <a:t>conflits</a:t>
                      </a:r>
                      <a:r>
                        <a:rPr lang="en-US" sz="1600" u="none" strike="noStrike" cap="none" dirty="0"/>
                        <a:t> </a:t>
                      </a:r>
                      <a:r>
                        <a:rPr lang="en-US" sz="1600" u="none" strike="noStrike" cap="none" dirty="0" err="1"/>
                        <a:t>armés</a:t>
                      </a:r>
                      <a:r>
                        <a:rPr lang="en-US" sz="1600" u="none" strike="noStrike" cap="none" dirty="0"/>
                        <a:t> ; la prostitution/</a:t>
                      </a:r>
                      <a:r>
                        <a:rPr lang="en-US" sz="1600" u="none" strike="noStrike" cap="none" dirty="0" err="1"/>
                        <a:t>pornographie</a:t>
                      </a:r>
                      <a:r>
                        <a:rPr lang="en-US" sz="1600" u="none" strike="noStrike" cap="none" dirty="0"/>
                        <a:t> ; le </a:t>
                      </a:r>
                      <a:r>
                        <a:rPr lang="en-US" sz="1600" u="none" strike="noStrike" cap="none" dirty="0" err="1"/>
                        <a:t>trafic</a:t>
                      </a:r>
                      <a:r>
                        <a:rPr lang="en-US" sz="1600" u="none" strike="noStrike" cap="none" dirty="0"/>
                        <a:t> de </a:t>
                      </a:r>
                      <a:r>
                        <a:rPr lang="en-US" sz="1600" u="none" strike="noStrike" cap="none" dirty="0" err="1"/>
                        <a:t>stupéfiants</a:t>
                      </a:r>
                      <a:r>
                        <a:rPr lang="en-US" sz="1600" u="none" strike="noStrike" cap="none" dirty="0"/>
                        <a:t> </a:t>
                      </a:r>
                      <a:r>
                        <a:rPr lang="en-US" sz="1600" u="none" strike="noStrike" cap="none" dirty="0" err="1"/>
                        <a:t>ou</a:t>
                      </a:r>
                      <a:r>
                        <a:rPr lang="en-US" sz="1600" u="none" strike="noStrike" cap="none" dirty="0"/>
                        <a:t> les </a:t>
                      </a:r>
                      <a:r>
                        <a:rPr lang="en-US" sz="1600" u="none" strike="noStrike" cap="none" dirty="0" err="1"/>
                        <a:t>activités</a:t>
                      </a:r>
                      <a:r>
                        <a:rPr lang="en-US" sz="1600" u="none" strike="noStrike" cap="none" dirty="0"/>
                        <a:t> </a:t>
                      </a:r>
                      <a:r>
                        <a:rPr lang="en-US" sz="1600" u="none" strike="noStrike" cap="none" dirty="0" err="1"/>
                        <a:t>illicites</a:t>
                      </a:r>
                      <a:r>
                        <a:rPr lang="en-US" sz="1600" u="none" strike="noStrike" cap="none" dirty="0"/>
                        <a:t> ; </a:t>
                      </a:r>
                      <a:r>
                        <a:rPr lang="en-US" sz="1600" u="none" strike="noStrike" cap="none" dirty="0" err="1"/>
                        <a:t>l</a:t>
                      </a:r>
                      <a:r>
                        <a:rPr lang="en-US" sz="1600" dirty="0" err="1"/>
                        <a:t>’</a:t>
                      </a:r>
                      <a:r>
                        <a:rPr lang="en-US" sz="1600" u="none" strike="noStrike" cap="none" dirty="0" err="1"/>
                        <a:t>atteinte</a:t>
                      </a:r>
                      <a:r>
                        <a:rPr lang="en-US" sz="1600" u="none" strike="noStrike" cap="none" dirty="0"/>
                        <a:t> à la santé/</a:t>
                      </a:r>
                      <a:r>
                        <a:rPr lang="en-US" sz="1600" u="none" strike="noStrike" cap="none" dirty="0" err="1"/>
                        <a:t>sécurité</a:t>
                      </a:r>
                      <a:r>
                        <a:rPr lang="en-US" sz="1600" u="none" strike="noStrike" cap="none" dirty="0"/>
                        <a:t>/morale ; </a:t>
                      </a:r>
                      <a:endParaRPr sz="1600" u="none" strike="noStrike" cap="none" dirty="0">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sp>
        <p:nvSpPr>
          <p:cNvPr id="289" name="Google Shape;289;p8"/>
          <p:cNvSpPr txBox="1"/>
          <p:nvPr/>
        </p:nvSpPr>
        <p:spPr>
          <a:xfrm>
            <a:off x="377204" y="372170"/>
            <a:ext cx="9156913"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 des CLR FSC - Guide des bonnes pratiques</a:t>
            </a:r>
            <a:endParaRPr/>
          </a:p>
        </p:txBody>
      </p:sp>
      <p:graphicFrame>
        <p:nvGraphicFramePr>
          <p:cNvPr id="290" name="Google Shape;290;p8"/>
          <p:cNvGraphicFramePr/>
          <p:nvPr>
            <p:extLst>
              <p:ext uri="{D42A27DB-BD31-4B8C-83A1-F6EECF244321}">
                <p14:modId xmlns:p14="http://schemas.microsoft.com/office/powerpoint/2010/main" val="245152749"/>
              </p:ext>
            </p:extLst>
          </p:nvPr>
        </p:nvGraphicFramePr>
        <p:xfrm>
          <a:off x="7978280" y="1028443"/>
          <a:ext cx="3615700" cy="2712750"/>
        </p:xfrm>
        <a:graphic>
          <a:graphicData uri="http://schemas.openxmlformats.org/drawingml/2006/table">
            <a:tbl>
              <a:tblPr firstRow="1" bandRow="1">
                <a:noFill/>
                <a:tableStyleId>{ACC12463-60E2-456E-8CC0-D769F7EF717D}</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dirty="0">
                          <a:latin typeface="Arial"/>
                          <a:ea typeface="Arial"/>
                          <a:cs typeface="Arial"/>
                          <a:sym typeface="Arial"/>
                        </a:rPr>
                        <a:t>Q1. </a:t>
                      </a:r>
                      <a:r>
                        <a:rPr lang="en-US" sz="2000" u="none" strike="noStrike" cap="none" dirty="0" err="1">
                          <a:latin typeface="Arial"/>
                          <a:ea typeface="Arial"/>
                          <a:cs typeface="Arial"/>
                          <a:sym typeface="Arial"/>
                        </a:rPr>
                        <a:t>Quels</a:t>
                      </a:r>
                      <a:r>
                        <a:rPr lang="en-US" sz="2000" u="none" strike="noStrike" cap="none" dirty="0">
                          <a:latin typeface="Arial"/>
                          <a:ea typeface="Arial"/>
                          <a:cs typeface="Arial"/>
                          <a:sym typeface="Arial"/>
                        </a:rPr>
                        <a:t> types de documents/</a:t>
                      </a:r>
                      <a:r>
                        <a:rPr lang="en-US" sz="2000" dirty="0" err="1"/>
                        <a:t>registres</a:t>
                      </a:r>
                      <a:r>
                        <a:rPr lang="en-US" sz="2000" u="none" strike="noStrike" cap="none" dirty="0">
                          <a:latin typeface="Arial"/>
                          <a:ea typeface="Arial"/>
                          <a:cs typeface="Arial"/>
                          <a:sym typeface="Arial"/>
                        </a:rPr>
                        <a:t> </a:t>
                      </a:r>
                      <a:r>
                        <a:rPr lang="en-US" sz="2000" u="none" strike="noStrike" cap="none" dirty="0" err="1">
                          <a:latin typeface="Arial"/>
                          <a:ea typeface="Arial"/>
                          <a:cs typeface="Arial"/>
                          <a:sym typeface="Arial"/>
                        </a:rPr>
                        <a:t>devriez-vous</a:t>
                      </a:r>
                      <a:r>
                        <a:rPr lang="en-US" sz="2000" u="none" strike="noStrike" cap="none" dirty="0">
                          <a:latin typeface="Arial"/>
                          <a:ea typeface="Arial"/>
                          <a:cs typeface="Arial"/>
                          <a:sym typeface="Arial"/>
                        </a:rPr>
                        <a:t> </a:t>
                      </a:r>
                      <a:r>
                        <a:rPr lang="en-US" sz="2000" u="none" strike="noStrike" cap="none" dirty="0" err="1">
                          <a:latin typeface="Arial"/>
                          <a:ea typeface="Arial"/>
                          <a:cs typeface="Arial"/>
                          <a:sym typeface="Arial"/>
                        </a:rPr>
                        <a:t>rechercher</a:t>
                      </a:r>
                      <a:r>
                        <a:rPr lang="en-US" sz="2000" u="none" strike="noStrike" cap="none" dirty="0">
                          <a:latin typeface="Arial"/>
                          <a:ea typeface="Arial"/>
                          <a:cs typeface="Arial"/>
                          <a:sym typeface="Arial"/>
                        </a:rPr>
                        <a:t> ? </a:t>
                      </a:r>
                      <a:endParaRPr dirty="0"/>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dirty="0">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dirty="0">
                          <a:latin typeface="Arial"/>
                          <a:ea typeface="Arial"/>
                          <a:cs typeface="Arial"/>
                          <a:sym typeface="Arial"/>
                        </a:rPr>
                        <a:t>Q2. </a:t>
                      </a:r>
                      <a:r>
                        <a:rPr lang="en-US" sz="2000" u="none" strike="noStrike" cap="none" dirty="0">
                          <a:latin typeface="Arial"/>
                          <a:ea typeface="Arial"/>
                          <a:cs typeface="Arial"/>
                          <a:sym typeface="Arial"/>
                        </a:rPr>
                        <a:t>À qui </a:t>
                      </a:r>
                      <a:r>
                        <a:rPr lang="en-US" sz="2000" u="none" strike="noStrike" cap="none" dirty="0" err="1">
                          <a:latin typeface="Arial"/>
                          <a:ea typeface="Arial"/>
                          <a:cs typeface="Arial"/>
                          <a:sym typeface="Arial"/>
                        </a:rPr>
                        <a:t>devriez-vous</a:t>
                      </a:r>
                      <a:r>
                        <a:rPr lang="en-US" sz="2000" u="none" strike="noStrike" cap="none" dirty="0">
                          <a:latin typeface="Arial"/>
                          <a:ea typeface="Arial"/>
                          <a:cs typeface="Arial"/>
                          <a:sym typeface="Arial"/>
                        </a:rPr>
                        <a:t> </a:t>
                      </a:r>
                      <a:r>
                        <a:rPr lang="en-US" sz="2000" u="none" strike="noStrike" cap="none" dirty="0" err="1">
                          <a:latin typeface="Arial"/>
                          <a:ea typeface="Arial"/>
                          <a:cs typeface="Arial"/>
                          <a:sym typeface="Arial"/>
                        </a:rPr>
                        <a:t>vous</a:t>
                      </a:r>
                      <a:r>
                        <a:rPr lang="en-US" sz="2000" u="none" strike="noStrike" cap="none" dirty="0">
                          <a:latin typeface="Arial"/>
                          <a:ea typeface="Arial"/>
                          <a:cs typeface="Arial"/>
                          <a:sym typeface="Arial"/>
                        </a:rPr>
                        <a:t> </a:t>
                      </a:r>
                      <a:r>
                        <a:rPr lang="en-US" sz="2000" u="none" strike="noStrike" cap="none" dirty="0" err="1">
                          <a:latin typeface="Arial"/>
                          <a:ea typeface="Arial"/>
                          <a:cs typeface="Arial"/>
                          <a:sym typeface="Arial"/>
                        </a:rPr>
                        <a:t>adresser</a:t>
                      </a:r>
                      <a:r>
                        <a:rPr lang="en-US" sz="2000" u="none" strike="noStrike" cap="none" dirty="0">
                          <a:latin typeface="Arial"/>
                          <a:ea typeface="Arial"/>
                          <a:cs typeface="Arial"/>
                          <a:sym typeface="Arial"/>
                        </a:rPr>
                        <a:t> ?</a:t>
                      </a:r>
                      <a:endParaRPr dirty="0"/>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dirty="0">
                        <a:latin typeface="Arial"/>
                        <a:ea typeface="Arial"/>
                        <a:cs typeface="Arial"/>
                        <a:sym typeface="Arial"/>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BBEF1322-57F1-ABEC-F239-00C3A8525027}"/>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Google Shape;297;p9"/>
          <p:cNvSpPr txBox="1">
            <a:spLocks noGrp="1"/>
          </p:cNvSpPr>
          <p:nvPr>
            <p:ph type="ctrTitle" idx="4294967295"/>
          </p:nvPr>
        </p:nvSpPr>
        <p:spPr>
          <a:xfrm>
            <a:off x="640151" y="434556"/>
            <a:ext cx="3385509"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EXERCICE</a:t>
            </a:r>
            <a:endParaRPr/>
          </a:p>
        </p:txBody>
      </p:sp>
      <p:sp>
        <p:nvSpPr>
          <p:cNvPr id="298" name="Google Shape;298;p9"/>
          <p:cNvSpPr txBox="1"/>
          <p:nvPr/>
        </p:nvSpPr>
        <p:spPr>
          <a:xfrm>
            <a:off x="736009" y="1557128"/>
            <a:ext cx="6914857" cy="4255007"/>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En Malaisie, le manuel de l'employé d'une organisation contenait la clause suivante : 5.1 "</a:t>
            </a:r>
            <a:r>
              <a:rPr lang="en-US" sz="2400" b="0" i="1" u="none" strike="noStrike" cap="none">
                <a:solidFill>
                  <a:srgbClr val="2B2E2F"/>
                </a:solidFill>
                <a:latin typeface="Arial"/>
                <a:ea typeface="Arial"/>
                <a:cs typeface="Arial"/>
                <a:sym typeface="Arial"/>
              </a:rPr>
              <a:t>Aucun enfant ou jeune ne doit être employé pour travailler dans l'entreprise"</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0" marR="0" lvl="0" indent="0" algn="l" rtl="0">
              <a:spcBef>
                <a:spcPts val="0"/>
              </a:spcBef>
              <a:spcAft>
                <a:spcPts val="0"/>
              </a:spcAft>
              <a:buNone/>
            </a:pPr>
            <a:endParaRPr sz="2400" b="0" i="0" u="none" strike="noStrike" cap="none">
              <a:solidFill>
                <a:srgbClr val="2B2E2F"/>
              </a:solidFill>
              <a:latin typeface="Arial"/>
              <a:ea typeface="Arial"/>
              <a:cs typeface="Arial"/>
              <a:sym typeface="Arial"/>
            </a:endParaRPr>
          </a:p>
          <a:p>
            <a:pPr marL="0" marR="0" lvl="0" indent="0" algn="l" rtl="0">
              <a:spcBef>
                <a:spcPts val="0"/>
              </a:spcBef>
              <a:spcAft>
                <a:spcPts val="0"/>
              </a:spcAft>
              <a:buNone/>
            </a:pPr>
            <a:r>
              <a:rPr lang="en-US" sz="2400" b="0" i="0" u="none" strike="noStrike" cap="none">
                <a:solidFill>
                  <a:srgbClr val="2B2E2F"/>
                </a:solidFill>
                <a:latin typeface="Arial"/>
                <a:ea typeface="Arial"/>
                <a:cs typeface="Arial"/>
                <a:sym typeface="Arial"/>
              </a:rPr>
              <a:t>En interrogeant la direction, celle-ci a confirmé qu'aucun enfant ou adolescent ne sera employé par le CTCH. L'auditeur a continué à poser d'autres questions.</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p:txBody>
      </p:sp>
      <p:graphicFrame>
        <p:nvGraphicFramePr>
          <p:cNvPr id="299" name="Google Shape;299;p9"/>
          <p:cNvGraphicFramePr/>
          <p:nvPr/>
        </p:nvGraphicFramePr>
        <p:xfrm>
          <a:off x="7956148" y="1557128"/>
          <a:ext cx="4052100" cy="3657640"/>
        </p:xfrm>
        <a:graphic>
          <a:graphicData uri="http://schemas.openxmlformats.org/drawingml/2006/table">
            <a:tbl>
              <a:tblPr firstRow="1" bandRow="1">
                <a:noFill/>
                <a:tableStyleId>{ACC12463-60E2-456E-8CC0-D769F7EF717D}</a:tableStyleId>
              </a:tblPr>
              <a:tblGrid>
                <a:gridCol w="4052100">
                  <a:extLst>
                    <a:ext uri="{9D8B030D-6E8A-4147-A177-3AD203B41FA5}">
                      <a16:colId xmlns:a16="http://schemas.microsoft.com/office/drawing/2014/main" val="20000"/>
                    </a:ext>
                  </a:extLst>
                </a:gridCol>
              </a:tblGrid>
              <a:tr h="365050">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6635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Q1. </a:t>
                      </a:r>
                      <a:r>
                        <a:rPr lang="en-US" sz="2400" u="none" strike="noStrike" cap="none">
                          <a:latin typeface="Arial"/>
                          <a:ea typeface="Arial"/>
                          <a:cs typeface="Arial"/>
                          <a:sym typeface="Arial"/>
                        </a:rPr>
                        <a:t>Peut-il y avoir une </a:t>
                      </a:r>
                      <a:r>
                        <a:rPr lang="en-US" sz="2400"/>
                        <a:t>NC</a:t>
                      </a:r>
                      <a:r>
                        <a:rPr lang="en-US" sz="2400" u="none" strike="noStrike" cap="none">
                          <a:latin typeface="Arial"/>
                          <a:ea typeface="Arial"/>
                          <a:cs typeface="Arial"/>
                          <a:sym typeface="Arial"/>
                        </a:rPr>
                        <a:t> dans cette situation ? </a:t>
                      </a:r>
                      <a:endParaRPr/>
                    </a:p>
                  </a:txBody>
                  <a:tcPr marL="91450" marR="91450" marT="45725" marB="45725" anchor="ctr"/>
                </a:tc>
                <a:extLst>
                  <a:ext uri="{0D108BD9-81ED-4DB2-BD59-A6C34878D82A}">
                    <a16:rowId xmlns:a16="http://schemas.microsoft.com/office/drawing/2014/main" val="10001"/>
                  </a:ext>
                </a:extLst>
              </a:tr>
              <a:tr h="6078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Q2. </a:t>
                      </a:r>
                      <a:r>
                        <a:rPr lang="en-US" sz="2400"/>
                        <a:t>Si</a:t>
                      </a:r>
                      <a:r>
                        <a:rPr lang="en-US" sz="2400" b="0" i="0" u="none" strike="noStrike" cap="none">
                          <a:solidFill>
                            <a:schemeClr val="dk1"/>
                          </a:solidFill>
                          <a:latin typeface="Arial"/>
                          <a:ea typeface="Arial"/>
                          <a:cs typeface="Arial"/>
                          <a:sym typeface="Arial"/>
                        </a:rPr>
                        <a:t>, quelle exigence n'est pas </a:t>
                      </a:r>
                      <a:r>
                        <a:rPr lang="en-US" sz="2400"/>
                        <a:t>remplie</a:t>
                      </a:r>
                      <a:r>
                        <a:rPr lang="en-US" sz="2400" b="0" i="0" u="none" strike="noStrike" cap="none">
                          <a:solidFill>
                            <a:schemeClr val="dk1"/>
                          </a:solidFill>
                          <a:latin typeface="Arial"/>
                          <a:ea typeface="Arial"/>
                          <a:cs typeface="Arial"/>
                          <a:sym typeface="Arial"/>
                        </a:rPr>
                        <a:t> ? </a:t>
                      </a:r>
                      <a:endParaRPr/>
                    </a:p>
                  </a:txBody>
                  <a:tcPr marL="91450" marR="91450" marT="45725" marB="45725" anchor="ctr"/>
                </a:tc>
                <a:extLst>
                  <a:ext uri="{0D108BD9-81ED-4DB2-BD59-A6C34878D82A}">
                    <a16:rowId xmlns:a16="http://schemas.microsoft.com/office/drawing/2014/main" val="10002"/>
                  </a:ext>
                </a:extLst>
              </a:tr>
              <a:tr h="1042675">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Q3. </a:t>
                      </a:r>
                      <a:r>
                        <a:rPr lang="en-US" sz="2400" b="0" i="0" u="none" strike="noStrike" cap="none">
                          <a:solidFill>
                            <a:schemeClr val="dk1"/>
                          </a:solidFill>
                          <a:latin typeface="Arial"/>
                          <a:ea typeface="Arial"/>
                          <a:cs typeface="Arial"/>
                          <a:sym typeface="Arial"/>
                        </a:rPr>
                        <a:t>L'auditeur doit-il procéder à des vérifications supplémentaires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84BEFB5A-3DCD-B44B-681B-C3E7E13AAF8E}"/>
              </a:ext>
            </a:extLst>
          </p:cNvPr>
          <p:cNvSpPr>
            <a:spLocks noGrp="1"/>
          </p:cNvSpPr>
          <p:nvPr>
            <p:ph type="ftr" idx="11"/>
          </p:nvPr>
        </p:nvSpPr>
        <p:spPr/>
        <p:txBody>
          <a:bodyPr/>
          <a:lstStyle/>
          <a:p>
            <a:r>
              <a:rPr lang="en-US"/>
              <a:t>8.5.FSC-CLR-Training_Main-Course_Module-4.2_V1-0_ FR</a:t>
            </a: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4420</Words>
  <Application>Microsoft Office PowerPoint</Application>
  <PresentationFormat>Widescreen</PresentationFormat>
  <Paragraphs>463</Paragraphs>
  <Slides>23</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Arial Black</vt:lpstr>
      <vt:lpstr>Times New Roman</vt:lpstr>
      <vt:lpstr>Avenir</vt:lpstr>
      <vt:lpstr>Calibri</vt:lpstr>
      <vt:lpstr>1_Office Theme</vt:lpstr>
      <vt:lpstr>Office Theme</vt:lpstr>
      <vt:lpstr>Formation des auditeurs sur les Exigences fondamentales FSC en matière de travail dans la norme CoC de FSC(R) (CLR)</vt:lpstr>
      <vt:lpstr>Objectifs de ce module</vt:lpstr>
      <vt:lpstr>Exigences clés FSC</vt:lpstr>
      <vt:lpstr>PowerPoint Presentation</vt:lpstr>
      <vt:lpstr>Audit des CLR FSC - Guide des bonnes pratiques</vt:lpstr>
      <vt:lpstr>PowerPoint Presentation</vt:lpstr>
      <vt:lpstr>PowerPoint Presentation</vt:lpstr>
      <vt:lpstr>PowerPoint Presentation</vt:lpstr>
      <vt:lpstr>EXERCICE</vt:lpstr>
      <vt:lpstr>L'auditeur n'a pas identifié le fait que cette décision a privé un "jeune" du droit d'effectuer des travaux légers, ce qui est autorisé par la loi malaisienne (loi 350 Children and Young Persons (Employment) Act 1966). On entend par "jeune" toute personne qui, n'étant pas un enfant, n'a pas atteint l'âge de seize ans.  L'interdiction catégorique de l'emploi des jeunes par le TC est une politique discriminatoire.  Il ne s'agit pas vraiment d'un problème de travail des enfants en tant que tel, mais plutôt d'un problème de discrimination. Cependant, il relève de la politique de l'entreprise en matière de travail des enfants. Il y a donc une NC au niveau de la politique (la politique contredit ou n'est pas conforme aux lois locales ou aux exigences FSC), car il n'y a aucune preuve de travail des enfants en tant que tel (vous n'avez vu aucune personne en dessous de l'âge minimum).  Exigence NC : FSC-STD-40-004 : Clause 1.5 (Déclaration de politique générale) Voir aussi la clause 7.2.3 : Aucune personne âgée de moins de 18 ans n'est employée pour effectuer des travaux dangereux ou pénibles, sauf à des fins de formation dans le cadre des lois et réglementations nationales approuvées.</vt:lpstr>
      <vt:lpstr>PowerPoint Presentation</vt:lpstr>
      <vt:lpstr>PowerPoint Presentation</vt:lpstr>
      <vt:lpstr>Il y a une NC.   POURQUOI ? Dans certains pays, les heures supplémentaires sont payées à des pourcentages différents en fonction du type d'heures supplémentaires.  Dans le cas présent, il existe une loi régissant le calcul des heures supplémentaires qui n'a pas été respectée par le TC. L'entreprise n'a donc pas respecté le droit du travail (droit national) en matière de paiement des heures supplémentaires.  </vt:lpstr>
      <vt:lpstr>PowerPoint Presentation</vt:lpstr>
      <vt:lpstr>PowerPoint Presentation</vt:lpstr>
      <vt:lpstr>Peut-être. Comme aucune preuve n'a été apportée, il pourrait s'agir d'un problème potentiel de discrimination.   POURQUOI ? Parce que le TC n'a pas pu expliquer pourquoi il y avait une différence.  Une NC est proposée puisque le système du TC pourrait potentiellement conduire à un problème et qu'il existe des preuves de différences dans le traitement des travailleurs. C’est au TC de démontrer la conformité.   </vt:lpstr>
      <vt:lpstr>PowerPoint Presentation</vt:lpstr>
      <vt:lpstr>EXERCICE</vt:lpstr>
      <vt:lpstr>Le fait que des problèmes répétés/persistants aient été soulevés à chaque réunion montre que l'organisation n'accorde pas l'attention nécessaire aux griefs des travailleurs et au rôle des représentants des travailleurs.   Comme nous ne savons pas s'il existe des conventions collectives à "mettre en œuvre", ni quelles sont les lois du pays et si cette représentation se fait par l'intermédiaire d'un représentant syndical, cette proposition de NC relèverait de la clause 7.5.   </vt:lpstr>
      <vt:lpstr>PowerPoint Presentation</vt:lpstr>
      <vt:lpstr>PowerPoint Presentation</vt:lpstr>
      <vt:lpstr>Que faites-vous en cas d'illégalité ou si vous découvrez des cas réels de travail des enfants ou de travail forcé ? </vt:lpstr>
      <vt:lpstr>Fin du module 4.2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2024-06-25T10:03:51Z</dcterms:created>
  <dcterms:modified xsi:type="dcterms:W3CDTF">2025-06-20T15:09:26Z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1100100.00000000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