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Arial Black" panose="020B0A04020102020204" pitchFamily="34" charset="0"/>
      <p:regular r:id="rId10"/>
      <p:bold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gRgU593O9EVzggMNuCmWDQRtXF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1D65B6-51C0-479A-89B4-51051121E010}">
  <a:tblStyle styleId="{651D65B6-51C0-479A-89B4-51051121E01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Complete a desk review before conducting each audit. </a:t>
            </a:r>
            <a:endParaRPr/>
          </a:p>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It is important to divide the team so as not to overload the auditors.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Planning the social audit is a particularly important step in defining the objectives, scope and criteria of the audit.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Good planning and time management are key to achieving effective audits, since the time available will always be too short for what you wish to cover during an audit. Allocate sufficient time to address all questions prepared in advance</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Representative sample: Gender mix and minority representation (immigrants, pregnant workers, workers with children, workers with physical disabilities, etc.).</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Check dress code prior to the site visit, for practical reasons, to be ready to deal with management, and to help build empathy with workers during interviews.</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Interviews discussed in details the next module.</a:t>
            </a:r>
            <a:endParaRPr/>
          </a:p>
        </p:txBody>
      </p:sp>
      <p:sp>
        <p:nvSpPr>
          <p:cNvPr id="166" name="Google Shape;166;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Complete a desk review before conducting each audit.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Study required info &amp; docs submitted by auditee.</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The Self-Assessment is extremely important to be reviewed before the audit. If not sent in by the CH, this can cause either stopping or postponing the audit. </a:t>
            </a:r>
            <a:endParaRPr/>
          </a:p>
        </p:txBody>
      </p:sp>
      <p:sp>
        <p:nvSpPr>
          <p:cNvPr id="178" name="Google Shape;178;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Calibri"/>
              <a:buNone/>
            </a:pPr>
            <a:endParaRPr/>
          </a:p>
        </p:txBody>
      </p:sp>
      <p:sp>
        <p:nvSpPr>
          <p:cNvPr id="188" name="Google Shape;188;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Plan: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Size of the population - Sample size (calculator)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Key people (union, worker representatives, key functions, whistleblower,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Key demographics (groups, minorities, shifts, depts, gender, age, context specific issue)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Documents (list of workers, wage levels, policies,...)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Interview location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Audit plan (when do you plan the interviews, which subjects, what is the main objective)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Prepare: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Line of questions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needs confirmation?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information can you share or not share?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do you need to see beforehand? (Product, Packing, bombing statition, housing)</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you need to know beforehand? (wage policy, accidents, conflicts, representative election, new CBA)</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Engage &amp; Explain</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Account, Clarify and Challenge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points do you need clarification 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What points are unclear?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Where do require confirmation? Closed Questions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Where do you cross check subjects among different interviews?</a:t>
            </a:r>
            <a:endParaRPr>
              <a:latin typeface="Arial"/>
              <a:ea typeface="Arial"/>
              <a:cs typeface="Arial"/>
              <a:sym typeface="Arial"/>
            </a:endParaRPr>
          </a:p>
          <a:p>
            <a:pPr marL="457200" lvl="0" indent="-317500" algn="l" rtl="0">
              <a:spcBef>
                <a:spcPts val="0"/>
              </a:spcBef>
              <a:spcAft>
                <a:spcPts val="0"/>
              </a:spcAft>
              <a:buClr>
                <a:schemeClr val="dk1"/>
              </a:buClr>
              <a:buSzPts val="1400"/>
              <a:buFont typeface="Arial"/>
              <a:buChar char="-"/>
            </a:pPr>
            <a:r>
              <a:rPr lang="en-US">
                <a:latin typeface="Arial"/>
                <a:ea typeface="Arial"/>
                <a:cs typeface="Arial"/>
                <a:sym typeface="Arial"/>
              </a:rPr>
              <a:t>Apply the "three Rs" during the interview once a potential or real issue is identified (Recognise the issue, Record the issue, and then Respond to the issue)</a:t>
            </a:r>
            <a:endParaRPr/>
          </a:p>
          <a:p>
            <a:pPr marL="0" lvl="0" indent="0" algn="l" rtl="0">
              <a:lnSpc>
                <a:spcPct val="100000"/>
              </a:lnSpc>
              <a:spcBef>
                <a:spcPts val="0"/>
              </a:spcBef>
              <a:spcAft>
                <a:spcPts val="0"/>
              </a:spcAft>
              <a:buClr>
                <a:schemeClr val="dk1"/>
              </a:buClr>
              <a:buSzPts val="1100"/>
              <a:buFont typeface="Arial"/>
              <a:buNone/>
            </a:pPr>
            <a:br>
              <a:rPr lang="en-US">
                <a:latin typeface="Arial"/>
                <a:ea typeface="Arial"/>
                <a:cs typeface="Arial"/>
                <a:sym typeface="Arial"/>
              </a:rPr>
            </a:br>
            <a:r>
              <a:rPr lang="en-US">
                <a:latin typeface="Arial"/>
                <a:ea typeface="Arial"/>
                <a:cs typeface="Arial"/>
                <a:sym typeface="Arial"/>
              </a:rPr>
              <a:t>Closure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Appreciation of time and effort</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Important for the reputation of the process and workers perception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Important to summarize and define action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Allowing questions is also a way to listen to priority areas - maybe you have not asked the right questions</a:t>
            </a:r>
            <a:endParaRPr>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Evaluation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Habit of evaluate every interview and determine action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Evaluate the interview for you and the audit - Some interviews are not giving you much some others might be off</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Adjust your approach and evaluate if you need to make changes.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6" name="Google Shape;196;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18"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18"/>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82" name="Google Shape;8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18"/>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18"/>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5"/>
        <p:cNvGrpSpPr/>
        <p:nvPr/>
      </p:nvGrpSpPr>
      <p:grpSpPr>
        <a:xfrm>
          <a:off x="0" y="0"/>
          <a:ext cx="0" cy="0"/>
          <a:chOff x="0" y="0"/>
          <a:chExt cx="0" cy="0"/>
        </a:xfrm>
      </p:grpSpPr>
      <p:pic>
        <p:nvPicPr>
          <p:cNvPr id="86" name="Google Shape;86;p19"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7" name="Google Shape;87;p19"/>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8" name="Google Shape;8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90" name="Google Shape;9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19"/>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2" name="Google Shape;92;p19"/>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3" name="Google Shape;93;p19"/>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4"/>
        <p:cNvGrpSpPr/>
        <p:nvPr/>
      </p:nvGrpSpPr>
      <p:grpSpPr>
        <a:xfrm>
          <a:off x="0" y="0"/>
          <a:ext cx="0" cy="0"/>
          <a:chOff x="0" y="0"/>
          <a:chExt cx="0" cy="0"/>
        </a:xfrm>
      </p:grpSpPr>
      <p:pic>
        <p:nvPicPr>
          <p:cNvPr id="95" name="Google Shape;95;p20"/>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6" name="Google Shape;9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98" name="Google Shape;9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20"/>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20"/>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20"/>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2"/>
        <p:cNvGrpSpPr/>
        <p:nvPr/>
      </p:nvGrpSpPr>
      <p:grpSpPr>
        <a:xfrm>
          <a:off x="0" y="0"/>
          <a:ext cx="0" cy="0"/>
          <a:chOff x="0" y="0"/>
          <a:chExt cx="0" cy="0"/>
        </a:xfrm>
      </p:grpSpPr>
      <p:sp>
        <p:nvSpPr>
          <p:cNvPr id="103" name="Google Shape;103;p21"/>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 name="Google Shape;10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106" name="Google Shape;10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1"/>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8" name="Google Shape;108;p21"/>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9" name="Google Shape;109;p21"/>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22"/>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2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2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2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117" name="Google Shape;117;p2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22"/>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22"/>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1"/>
        <p:cNvGrpSpPr/>
        <p:nvPr/>
      </p:nvGrpSpPr>
      <p:grpSpPr>
        <a:xfrm>
          <a:off x="0" y="0"/>
          <a:ext cx="0" cy="0"/>
          <a:chOff x="0" y="0"/>
          <a:chExt cx="0" cy="0"/>
        </a:xfrm>
      </p:grpSpPr>
      <p:cxnSp>
        <p:nvCxnSpPr>
          <p:cNvPr id="122" name="Google Shape;122;p24"/>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123" name="Google Shape;123;p24"/>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25"/>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2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2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9.2.FSC-CLR-Training_Pre-Course_Module-3_V1-0_EN</a:t>
            </a:r>
            <a:endParaRPr/>
          </a:p>
        </p:txBody>
      </p:sp>
      <p:sp>
        <p:nvSpPr>
          <p:cNvPr id="129" name="Google Shape;129;p2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26"/>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26"/>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9.2.FSC-CLR-Training_Pre-Course_Module-3_V1-0_EN</a:t>
            </a:r>
            <a:endParaRPr/>
          </a:p>
        </p:txBody>
      </p:sp>
      <p:sp>
        <p:nvSpPr>
          <p:cNvPr id="133" name="Google Shape;133;p26"/>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10"/>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10"/>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10"/>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10"/>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10"/>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10"/>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10"/>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28"/>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28"/>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28"/>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28"/>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28"/>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28"/>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28"/>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28"/>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28"/>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4"/>
        <p:cNvGrpSpPr/>
        <p:nvPr/>
      </p:nvGrpSpPr>
      <p:grpSpPr>
        <a:xfrm>
          <a:off x="0" y="0"/>
          <a:ext cx="0" cy="0"/>
          <a:chOff x="0" y="0"/>
          <a:chExt cx="0" cy="0"/>
        </a:xfrm>
      </p:grpSpPr>
      <p:pic>
        <p:nvPicPr>
          <p:cNvPr id="25" name="Google Shape;25;p11"/>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6" name="Google Shape;26;p11"/>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7" name="Google Shape;2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29" name="Google Shape;2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11"/>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1" name="Google Shape;31;p11"/>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2"/>
        <p:cNvGrpSpPr/>
        <p:nvPr/>
      </p:nvGrpSpPr>
      <p:grpSpPr>
        <a:xfrm>
          <a:off x="0" y="0"/>
          <a:ext cx="0" cy="0"/>
          <a:chOff x="0" y="0"/>
          <a:chExt cx="0" cy="0"/>
        </a:xfrm>
      </p:grpSpPr>
      <p:pic>
        <p:nvPicPr>
          <p:cNvPr id="33" name="Google Shape;33;p12"/>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4" name="Google Shape;34;p12"/>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 name="Google Shape;3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37" name="Google Shape;3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8" name="Google Shape;38;p12"/>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12"/>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40"/>
        <p:cNvGrpSpPr/>
        <p:nvPr/>
      </p:nvGrpSpPr>
      <p:grpSpPr>
        <a:xfrm>
          <a:off x="0" y="0"/>
          <a:ext cx="0" cy="0"/>
          <a:chOff x="0" y="0"/>
          <a:chExt cx="0" cy="0"/>
        </a:xfrm>
      </p:grpSpPr>
      <p:pic>
        <p:nvPicPr>
          <p:cNvPr id="41" name="Google Shape;41;p13"/>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2" name="Google Shape;42;p13"/>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3" name="Google Shape;43;p13"/>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4" name="Google Shape;4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13"/>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8"/>
        <p:cNvGrpSpPr/>
        <p:nvPr/>
      </p:nvGrpSpPr>
      <p:grpSpPr>
        <a:xfrm>
          <a:off x="0" y="0"/>
          <a:ext cx="0" cy="0"/>
          <a:chOff x="0" y="0"/>
          <a:chExt cx="0" cy="0"/>
        </a:xfrm>
      </p:grpSpPr>
      <p:sp>
        <p:nvSpPr>
          <p:cNvPr id="49" name="Google Shape;49;p14"/>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52" name="Google Shape;52;p1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3" name="Google Shape;53;p14"/>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4"/>
        <p:cNvGrpSpPr/>
        <p:nvPr/>
      </p:nvGrpSpPr>
      <p:grpSpPr>
        <a:xfrm>
          <a:off x="0" y="0"/>
          <a:ext cx="0" cy="0"/>
          <a:chOff x="0" y="0"/>
          <a:chExt cx="0" cy="0"/>
        </a:xfrm>
      </p:grpSpPr>
      <p:sp>
        <p:nvSpPr>
          <p:cNvPr id="55" name="Google Shape;55;p15"/>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6" name="Google Shape;56;p15"/>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7" name="Google Shape;57;p15"/>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60" name="Google Shape;60;p15"/>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1"/>
        <p:cNvGrpSpPr/>
        <p:nvPr/>
      </p:nvGrpSpPr>
      <p:grpSpPr>
        <a:xfrm>
          <a:off x="0" y="0"/>
          <a:ext cx="0" cy="0"/>
          <a:chOff x="0" y="0"/>
          <a:chExt cx="0" cy="0"/>
        </a:xfrm>
      </p:grpSpPr>
      <p:pic>
        <p:nvPicPr>
          <p:cNvPr id="62" name="Google Shape;62;p16"/>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3" name="Google Shape;63;p16"/>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4" name="Google Shape;64;p16"/>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16"/>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17"/>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9.2.FSC-CLR-Training_Pre-Course_Module-3_V1-0_EN</a:t>
            </a:r>
            <a:endParaRPr/>
          </a:p>
        </p:txBody>
      </p:sp>
      <p:sp>
        <p:nvSpPr>
          <p:cNvPr id="74" name="Google Shape;7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7"/>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17"/>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9.2.FSC-CLR-Training_Pre-Course_Module-3_V1-0_EN</a:t>
            </a:r>
            <a:endParaRPr/>
          </a:p>
        </p:txBody>
      </p:sp>
      <p:sp>
        <p:nvSpPr>
          <p:cNvPr id="14" name="Google Shape;14;p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
          <p:cNvSpPr txBox="1">
            <a:spLocks noGrp="1"/>
          </p:cNvSpPr>
          <p:nvPr>
            <p:ph type="ctrTitle" idx="4294967295"/>
          </p:nvPr>
        </p:nvSpPr>
        <p:spPr>
          <a:xfrm>
            <a:off x="579543" y="1793663"/>
            <a:ext cx="10690437"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Auditor Training on FSC CoC Core Labor Requirements (CLR)</a:t>
            </a:r>
            <a:endParaRPr/>
          </a:p>
        </p:txBody>
      </p:sp>
      <p:sp>
        <p:nvSpPr>
          <p:cNvPr id="150" name="Google Shape;150;p1"/>
          <p:cNvSpPr txBox="1">
            <a:spLocks noGrp="1"/>
          </p:cNvSpPr>
          <p:nvPr>
            <p:ph type="body" idx="4294967295"/>
          </p:nvPr>
        </p:nvSpPr>
        <p:spPr>
          <a:xfrm>
            <a:off x="412750" y="3588808"/>
            <a:ext cx="8045450" cy="1538816"/>
          </a:xfrm>
          <a:prstGeom prst="rect">
            <a:avLst/>
          </a:prstGeom>
          <a:noFill/>
          <a:ln>
            <a:noFill/>
          </a:ln>
        </p:spPr>
        <p:txBody>
          <a:bodyPr spcFirstLastPara="1" wrap="square" lIns="91425" tIns="45700" rIns="91425" bIns="45700" anchor="t" anchorCtr="0">
            <a:noAutofit/>
          </a:bodyPr>
          <a:lstStyle/>
          <a:p>
            <a:pPr marL="177800" lvl="0" indent="0" algn="l" rtl="0">
              <a:lnSpc>
                <a:spcPct val="90000"/>
              </a:lnSpc>
              <a:spcBef>
                <a:spcPts val="1000"/>
              </a:spcBef>
              <a:spcAft>
                <a:spcPts val="0"/>
              </a:spcAft>
              <a:buSzPts val="2800"/>
              <a:buNone/>
            </a:pPr>
            <a:r>
              <a:rPr lang="en-US" sz="2400">
                <a:latin typeface="Arial"/>
                <a:ea typeface="Arial"/>
                <a:cs typeface="Arial"/>
                <a:sym typeface="Arial"/>
              </a:rPr>
              <a:t>Pre-Course Preparatory Reading</a:t>
            </a:r>
            <a:endParaRPr/>
          </a:p>
          <a:p>
            <a:pPr marL="177800" lvl="0" indent="0" algn="l" rtl="0">
              <a:lnSpc>
                <a:spcPct val="90000"/>
              </a:lnSpc>
              <a:spcBef>
                <a:spcPts val="1000"/>
              </a:spcBef>
              <a:spcAft>
                <a:spcPts val="0"/>
              </a:spcAft>
              <a:buSzPts val="2800"/>
              <a:buNone/>
            </a:pPr>
            <a:endParaRPr sz="2400" u="sng">
              <a:latin typeface="Arial"/>
              <a:ea typeface="Arial"/>
              <a:cs typeface="Arial"/>
              <a:sym typeface="Arial"/>
            </a:endParaRPr>
          </a:p>
          <a:p>
            <a:pPr marL="177800" lvl="0" indent="0" algn="l" rtl="0">
              <a:lnSpc>
                <a:spcPct val="90000"/>
              </a:lnSpc>
              <a:spcBef>
                <a:spcPts val="1000"/>
              </a:spcBef>
              <a:spcAft>
                <a:spcPts val="0"/>
              </a:spcAft>
              <a:buSzPts val="2800"/>
              <a:buNone/>
            </a:pPr>
            <a:r>
              <a:rPr lang="en-US" sz="2400">
                <a:latin typeface="Arial"/>
                <a:ea typeface="Arial"/>
                <a:cs typeface="Arial"/>
                <a:sym typeface="Arial"/>
              </a:rPr>
              <a:t>Module 3: Preparing and planning for social audits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
          <p:cNvSpPr txBox="1">
            <a:spLocks noGrp="1"/>
          </p:cNvSpPr>
          <p:nvPr>
            <p:ph type="ctrTitle" idx="4294967295"/>
          </p:nvPr>
        </p:nvSpPr>
        <p:spPr>
          <a:xfrm>
            <a:off x="532190" y="1323900"/>
            <a:ext cx="11136085" cy="421428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In Module 3, participants will learn how to effectively prepare and plan for social audits by identifying and prioritizing potential risks related to certificate holders. </a:t>
            </a:r>
            <a:br>
              <a:rPr lang="en-US" sz="2800" b="1" i="0" u="none" strike="noStrike" cap="none">
                <a:solidFill>
                  <a:schemeClr val="dk1"/>
                </a:solidFill>
                <a:latin typeface="Arial"/>
                <a:ea typeface="Arial"/>
                <a:cs typeface="Arial"/>
                <a:sym typeface="Arial"/>
              </a:rPr>
            </a:b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You will also learn how assess the credibility of information sources and develop effective research strategies.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2" name="Google Shape;162;p3"/>
          <p:cNvSpPr txBox="1">
            <a:spLocks noGrp="1"/>
          </p:cNvSpPr>
          <p:nvPr>
            <p:ph type="ctrTitle" idx="4294967295"/>
          </p:nvPr>
        </p:nvSpPr>
        <p:spPr>
          <a:xfrm>
            <a:off x="766716" y="2182964"/>
            <a:ext cx="11166203" cy="28368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This pre-reading material gives you some key elements of Module 3 that will be discussed in person during the course.</a:t>
            </a:r>
            <a:br>
              <a:rPr lang="en-US" sz="2800" b="1" i="0" u="none" strike="noStrike" cap="none">
                <a:solidFill>
                  <a:schemeClr val="dk1"/>
                </a:solidFill>
                <a:latin typeface="Arial"/>
                <a:ea typeface="Arial"/>
                <a:cs typeface="Arial"/>
                <a:sym typeface="Arial"/>
              </a:rPr>
            </a:b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4"/>
          <p:cNvSpPr txBox="1"/>
          <p:nvPr/>
        </p:nvSpPr>
        <p:spPr>
          <a:xfrm>
            <a:off x="350601" y="250251"/>
            <a:ext cx="4476843" cy="672578"/>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en-US" sz="3200" b="1" i="0" u="none" strike="noStrike" cap="none">
                <a:solidFill>
                  <a:schemeClr val="accent5"/>
                </a:solidFill>
                <a:latin typeface="Avenir"/>
                <a:ea typeface="Avenir"/>
                <a:cs typeface="Avenir"/>
                <a:sym typeface="Avenir"/>
              </a:rPr>
              <a:t>Audit Preparation</a:t>
            </a:r>
            <a:endParaRPr sz="3200" b="1" i="0" u="none" strike="noStrike" cap="none">
              <a:solidFill>
                <a:schemeClr val="accent5"/>
              </a:solidFill>
              <a:latin typeface="Avenir"/>
              <a:ea typeface="Avenir"/>
              <a:cs typeface="Avenir"/>
              <a:sym typeface="Avenir"/>
            </a:endParaRPr>
          </a:p>
        </p:txBody>
      </p:sp>
      <p:sp>
        <p:nvSpPr>
          <p:cNvPr id="170" name="Google Shape;170;p4"/>
          <p:cNvSpPr txBox="1"/>
          <p:nvPr/>
        </p:nvSpPr>
        <p:spPr>
          <a:xfrm>
            <a:off x="350601" y="922829"/>
            <a:ext cx="5028482" cy="5547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a:solidFill>
                  <a:srgbClr val="2B2E2F"/>
                </a:solidFill>
                <a:latin typeface="Arial"/>
                <a:ea typeface="Arial"/>
                <a:cs typeface="Arial"/>
                <a:sym typeface="Arial"/>
              </a:rPr>
              <a:t>Desk Review</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171" name="Google Shape;171;p4"/>
          <p:cNvSpPr/>
          <p:nvPr/>
        </p:nvSpPr>
        <p:spPr>
          <a:xfrm rot="5400000">
            <a:off x="5584752" y="1576852"/>
            <a:ext cx="1768427" cy="1690565"/>
          </a:xfrm>
          <a:prstGeom prst="bentArrow">
            <a:avLst>
              <a:gd name="adj1" fmla="val 18694"/>
              <a:gd name="adj2" fmla="val 26126"/>
              <a:gd name="adj3" fmla="val 25000"/>
              <a:gd name="adj4" fmla="val 38795"/>
            </a:avLst>
          </a:prstGeom>
          <a:solidFill>
            <a:schemeClr val="dk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2B2E2F"/>
              </a:solidFill>
              <a:latin typeface="Arial"/>
              <a:ea typeface="Arial"/>
              <a:cs typeface="Arial"/>
              <a:sym typeface="Arial"/>
            </a:endParaRPr>
          </a:p>
        </p:txBody>
      </p:sp>
      <p:graphicFrame>
        <p:nvGraphicFramePr>
          <p:cNvPr id="172" name="Google Shape;172;p4"/>
          <p:cNvGraphicFramePr/>
          <p:nvPr/>
        </p:nvGraphicFramePr>
        <p:xfrm>
          <a:off x="350601" y="1477597"/>
          <a:ext cx="5125450" cy="3535700"/>
        </p:xfrm>
        <a:graphic>
          <a:graphicData uri="http://schemas.openxmlformats.org/drawingml/2006/table">
            <a:tbl>
              <a:tblPr firstRow="1" bandRow="1">
                <a:noFill/>
                <a:tableStyleId>{651D65B6-51C0-479A-89B4-51051121E010}</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Elements to cover:</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Identifying </a:t>
                      </a:r>
                      <a:r>
                        <a:rPr lang="en-US" sz="2000" u="none" strike="noStrike" cap="none">
                          <a:solidFill>
                            <a:srgbClr val="2B2E2F"/>
                          </a:solidFill>
                        </a:rPr>
                        <a:t>risks</a:t>
                      </a:r>
                      <a:r>
                        <a:rPr lang="en-US" sz="2000" b="0" u="none" strike="noStrike" cap="none">
                          <a:solidFill>
                            <a:srgbClr val="2B2E2F"/>
                          </a:solidFill>
                        </a:rPr>
                        <a:t> and </a:t>
                      </a:r>
                      <a:r>
                        <a:rPr lang="en-US" sz="2000" u="none" strike="noStrike" cap="none">
                          <a:solidFill>
                            <a:srgbClr val="2B2E2F"/>
                          </a:solidFill>
                        </a:rPr>
                        <a:t>issues</a:t>
                      </a:r>
                      <a:r>
                        <a:rPr lang="en-US" sz="2000" b="0" u="none" strike="noStrike" cap="none">
                          <a:solidFill>
                            <a:srgbClr val="2B2E2F"/>
                          </a:solidFill>
                        </a:rPr>
                        <a:t> beforehand</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Understanding </a:t>
                      </a:r>
                      <a:r>
                        <a:rPr lang="en-US" sz="2000" u="none" strike="noStrike" cap="none">
                          <a:solidFill>
                            <a:srgbClr val="2B2E2F"/>
                          </a:solidFill>
                        </a:rPr>
                        <a:t>relevant documents</a:t>
                      </a:r>
                      <a:endParaRPr sz="2000" b="0" u="none" strike="noStrike" cap="none">
                        <a:solidFill>
                          <a:srgbClr val="2B2E2F"/>
                        </a:solidFill>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Understanding the company profile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Informing the audit team and the auditee of the audit activities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Planning, scheduling and coordinating activities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Improving the effectiveness of the audit process</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173" name="Google Shape;173;p4"/>
          <p:cNvGraphicFramePr/>
          <p:nvPr/>
        </p:nvGraphicFramePr>
        <p:xfrm>
          <a:off x="6459504" y="3368309"/>
          <a:ext cx="5125450" cy="2926100"/>
        </p:xfrm>
        <a:graphic>
          <a:graphicData uri="http://schemas.openxmlformats.org/drawingml/2006/table">
            <a:tbl>
              <a:tblPr firstRow="1" bandRow="1">
                <a:noFill/>
                <a:tableStyleId>{651D65B6-51C0-479A-89B4-51051121E010}</a:tableStyleId>
              </a:tblPr>
              <a:tblGrid>
                <a:gridCol w="5125450">
                  <a:extLst>
                    <a:ext uri="{9D8B030D-6E8A-4147-A177-3AD203B41FA5}">
                      <a16:colId xmlns:a16="http://schemas.microsoft.com/office/drawing/2014/main" val="20000"/>
                    </a:ext>
                  </a:extLst>
                </a:gridCol>
              </a:tblGrid>
              <a:tr h="370850">
                <a:tc>
                  <a:txBody>
                    <a:bodyPr/>
                    <a:lstStyle/>
                    <a:p>
                      <a:pPr marL="92075" marR="0" lvl="0" indent="-15875" algn="l" rtl="0">
                        <a:lnSpc>
                          <a:spcPct val="100000"/>
                        </a:lnSpc>
                        <a:spcBef>
                          <a:spcPts val="0"/>
                        </a:spcBef>
                        <a:spcAft>
                          <a:spcPts val="0"/>
                        </a:spcAft>
                        <a:buClr>
                          <a:srgbClr val="000000"/>
                        </a:buClr>
                        <a:buSzPts val="2200"/>
                        <a:buFont typeface="Arial"/>
                        <a:buNone/>
                      </a:pPr>
                      <a:r>
                        <a:rPr lang="en-US" sz="2000" b="1" i="0" u="none" strike="noStrike" cap="none">
                          <a:solidFill>
                            <a:schemeClr val="lt1"/>
                          </a:solidFill>
                          <a:latin typeface="Arial"/>
                          <a:ea typeface="Arial"/>
                          <a:cs typeface="Arial"/>
                          <a:sym typeface="Arial"/>
                        </a:rPr>
                        <a:t>Key Information to be prepared with:</a:t>
                      </a:r>
                      <a:endParaRPr sz="1200" b="0" i="0" u="none" strike="noStrike" cap="none">
                        <a:solidFill>
                          <a:schemeClr val="lt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Knowledge of national law</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Previous </a:t>
                      </a:r>
                      <a:r>
                        <a:rPr lang="en-US" sz="2000" u="none" strike="noStrike" cap="none">
                          <a:solidFill>
                            <a:srgbClr val="2B2E2F"/>
                          </a:solidFill>
                          <a:latin typeface="Arial"/>
                          <a:ea typeface="Arial"/>
                          <a:cs typeface="Arial"/>
                          <a:sym typeface="Arial"/>
                        </a:rPr>
                        <a:t>Nonconformities</a:t>
                      </a:r>
                      <a:r>
                        <a:rPr lang="en-US" sz="2000" b="0" i="0" u="none" strike="noStrike" cap="none">
                          <a:solidFill>
                            <a:srgbClr val="2B2E2F"/>
                          </a:solidFill>
                          <a:latin typeface="Arial"/>
                          <a:ea typeface="Arial"/>
                          <a:cs typeface="Arial"/>
                          <a:sym typeface="Arial"/>
                        </a:rPr>
                        <a:t> and Reports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Industry </a:t>
                      </a:r>
                      <a:r>
                        <a:rPr lang="en-US" sz="2000" u="none" strike="noStrike" cap="none">
                          <a:solidFill>
                            <a:srgbClr val="2B2E2F"/>
                          </a:solidFill>
                          <a:latin typeface="Arial"/>
                          <a:ea typeface="Arial"/>
                          <a:cs typeface="Arial"/>
                          <a:sym typeface="Arial"/>
                        </a:rPr>
                        <a:t>risks</a:t>
                      </a:r>
                      <a:endParaRPr sz="2000" b="0" i="0" u="none" strike="noStrike" cap="none">
                        <a:solidFill>
                          <a:srgbClr val="2B2E2F"/>
                        </a:solidFill>
                        <a:latin typeface="Arial"/>
                        <a:ea typeface="Arial"/>
                        <a:cs typeface="Arial"/>
                        <a:sym typeface="Arial"/>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Country/region risk profile &amp; map</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Workforce profile</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Known gaps &amp; </a:t>
                      </a:r>
                      <a:r>
                        <a:rPr lang="en-US" sz="2000" u="none" strike="noStrike" cap="none">
                          <a:solidFill>
                            <a:srgbClr val="2B2E2F"/>
                          </a:solidFill>
                          <a:latin typeface="Arial"/>
                          <a:ea typeface="Arial"/>
                          <a:cs typeface="Arial"/>
                          <a:sym typeface="Arial"/>
                        </a:rPr>
                        <a:t>Human Rights</a:t>
                      </a:r>
                      <a:r>
                        <a:rPr lang="en-US" sz="2000" b="0" i="0" u="none" strike="noStrike" cap="none">
                          <a:solidFill>
                            <a:srgbClr val="2B2E2F"/>
                          </a:solidFill>
                          <a:latin typeface="Arial"/>
                          <a:ea typeface="Arial"/>
                          <a:cs typeface="Arial"/>
                          <a:sym typeface="Arial"/>
                        </a:rPr>
                        <a:t> violations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Union presence and company´s stance</a:t>
                      </a:r>
                      <a:endParaRPr/>
                    </a:p>
                    <a:p>
                      <a:pPr marL="342900" marR="0" lvl="0" indent="-21590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
        <p:nvSpPr>
          <p:cNvPr id="174" name="Google Shape;174;p4"/>
          <p:cNvSpPr txBox="1"/>
          <p:nvPr/>
        </p:nvSpPr>
        <p:spPr>
          <a:xfrm>
            <a:off x="7314248" y="1676407"/>
            <a:ext cx="4270700" cy="923330"/>
          </a:xfrm>
          <a:prstGeom prst="rect">
            <a:avLst/>
          </a:prstGeom>
          <a:noFill/>
          <a:ln>
            <a:noFill/>
          </a:ln>
        </p:spPr>
        <p:txBody>
          <a:bodyPr spcFirstLastPara="1" wrap="square" lIns="91425" tIns="45700" rIns="91425" bIns="45700" anchor="t" anchorCtr="0">
            <a:spAutoFit/>
          </a:bodyPr>
          <a:lstStyle/>
          <a:p>
            <a:pPr marL="92075" marR="0" lvl="0" indent="-15875" algn="l" rtl="0">
              <a:lnSpc>
                <a:spcPct val="100000"/>
              </a:lnSpc>
              <a:spcBef>
                <a:spcPts val="0"/>
              </a:spcBef>
              <a:spcAft>
                <a:spcPts val="0"/>
              </a:spcAft>
              <a:buClr>
                <a:srgbClr val="000000"/>
              </a:buClr>
              <a:buSzPts val="2200"/>
              <a:buFont typeface="Arial"/>
              <a:buNone/>
            </a:pPr>
            <a:r>
              <a:rPr lang="en-US" sz="1800" b="1" i="0" u="none" strike="noStrike" cap="none">
                <a:solidFill>
                  <a:schemeClr val="accent5"/>
                </a:solidFill>
                <a:latin typeface="Arial"/>
                <a:ea typeface="Arial"/>
                <a:cs typeface="Arial"/>
                <a:sym typeface="Arial"/>
              </a:rPr>
              <a:t>Pre-work leads you to be more prepared, with the appropriate mindset for the on-site part. </a:t>
            </a:r>
            <a:endParaRPr sz="1100" b="0" i="0" u="none" strike="noStrike" cap="none">
              <a:solidFill>
                <a:schemeClr val="accent5"/>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1" name="Google Shape;181;p5"/>
          <p:cNvSpPr txBox="1"/>
          <p:nvPr/>
        </p:nvSpPr>
        <p:spPr>
          <a:xfrm>
            <a:off x="539999" y="496680"/>
            <a:ext cx="8072126" cy="578358"/>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en-US" sz="2800" b="1" i="0" u="none" strike="noStrike" cap="none">
                <a:solidFill>
                  <a:schemeClr val="accent5"/>
                </a:solidFill>
                <a:latin typeface="Arial"/>
                <a:ea typeface="Arial"/>
                <a:cs typeface="Arial"/>
                <a:sym typeface="Arial"/>
              </a:rPr>
              <a:t>Social Audits: FSC CLR Pre-Audit Checklist</a:t>
            </a:r>
            <a:endParaRPr sz="2800" b="1" i="0" u="none" strike="noStrike" cap="none">
              <a:solidFill>
                <a:schemeClr val="accent5"/>
              </a:solidFill>
              <a:latin typeface="Arial"/>
              <a:ea typeface="Arial"/>
              <a:cs typeface="Arial"/>
              <a:sym typeface="Arial"/>
            </a:endParaRPr>
          </a:p>
        </p:txBody>
      </p:sp>
      <p:sp>
        <p:nvSpPr>
          <p:cNvPr id="182" name="Google Shape;182;p5"/>
          <p:cNvSpPr txBox="1"/>
          <p:nvPr/>
        </p:nvSpPr>
        <p:spPr>
          <a:xfrm>
            <a:off x="523360" y="4629520"/>
            <a:ext cx="10773927" cy="1573553"/>
          </a:xfrm>
          <a:prstGeom prst="rect">
            <a:avLst/>
          </a:prstGeom>
          <a:solidFill>
            <a:schemeClr val="dk1"/>
          </a:solid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The Self-Assessment is extremely important to be reviewed before the audit. </a:t>
            </a:r>
            <a:endParaRPr/>
          </a:p>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If not sent in by the CH, this can cause either stopping or postponing the audit…</a:t>
            </a:r>
            <a:endParaRPr sz="2000" b="0" i="0" u="none" strike="noStrike" cap="none">
              <a:solidFill>
                <a:schemeClr val="lt1"/>
              </a:solidFill>
              <a:latin typeface="Arial"/>
              <a:ea typeface="Arial"/>
              <a:cs typeface="Arial"/>
              <a:sym typeface="Arial"/>
            </a:endParaRPr>
          </a:p>
          <a:p>
            <a:pPr marL="342900" marR="0" lvl="0" indent="-203200" algn="l" rtl="0">
              <a:lnSpc>
                <a:spcPct val="100000"/>
              </a:lnSpc>
              <a:spcBef>
                <a:spcPts val="0"/>
              </a:spcBef>
              <a:spcAft>
                <a:spcPts val="0"/>
              </a:spcAft>
              <a:buClr>
                <a:srgbClr val="000000"/>
              </a:buClr>
              <a:buSzPts val="2200"/>
              <a:buFont typeface="Arial"/>
              <a:buNone/>
            </a:pPr>
            <a:endParaRPr sz="2000" b="1" i="0" u="none" strike="noStrike" cap="none">
              <a:solidFill>
                <a:schemeClr val="lt1"/>
              </a:solidFill>
              <a:latin typeface="Arial"/>
              <a:ea typeface="Arial"/>
              <a:cs typeface="Arial"/>
              <a:sym typeface="Arial"/>
            </a:endParaRPr>
          </a:p>
          <a:p>
            <a:pPr marL="354013" marR="0" lvl="0" indent="0" algn="l" rtl="0">
              <a:spcBef>
                <a:spcPts val="0"/>
              </a:spcBef>
              <a:spcAft>
                <a:spcPts val="0"/>
              </a:spcAft>
              <a:buNone/>
            </a:pPr>
            <a:r>
              <a:rPr lang="en-US" sz="2000" b="1" i="0" u="none" strike="noStrike" cap="none">
                <a:solidFill>
                  <a:schemeClr val="lt1"/>
                </a:solidFill>
                <a:latin typeface="Arial"/>
                <a:ea typeface="Arial"/>
                <a:cs typeface="Arial"/>
                <a:sym typeface="Arial"/>
              </a:rPr>
              <a:t>Do you think there are any results or information missing from the above?</a:t>
            </a:r>
            <a:endParaRPr sz="2000" b="1" i="0" u="none" strike="noStrike" cap="none">
              <a:solidFill>
                <a:schemeClr val="lt1"/>
              </a:solidFill>
              <a:latin typeface="Arial"/>
              <a:ea typeface="Arial"/>
              <a:cs typeface="Arial"/>
              <a:sym typeface="Arial"/>
            </a:endParaRPr>
          </a:p>
        </p:txBody>
      </p:sp>
      <p:graphicFrame>
        <p:nvGraphicFramePr>
          <p:cNvPr id="183" name="Google Shape;183;p5"/>
          <p:cNvGraphicFramePr/>
          <p:nvPr/>
        </p:nvGraphicFramePr>
        <p:xfrm>
          <a:off x="539999" y="1441703"/>
          <a:ext cx="5125450" cy="2926100"/>
        </p:xfrm>
        <a:graphic>
          <a:graphicData uri="http://schemas.openxmlformats.org/drawingml/2006/table">
            <a:tbl>
              <a:tblPr firstRow="1" bandRow="1">
                <a:noFill/>
                <a:tableStyleId>{651D65B6-51C0-479A-89B4-51051121E010}</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Documents to review before:</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Self-Assessment</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Company Policies and Procedures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Relevant Laws and legal requirements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List of Documents &amp; Permits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Union Engagement and Collective Bargaining Agreement (CBA)s where they exist</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184" name="Google Shape;184;p5"/>
          <p:cNvGraphicFramePr/>
          <p:nvPr/>
        </p:nvGraphicFramePr>
        <p:xfrm>
          <a:off x="5910324" y="1441703"/>
          <a:ext cx="5403600" cy="2926075"/>
        </p:xfrm>
        <a:graphic>
          <a:graphicData uri="http://schemas.openxmlformats.org/drawingml/2006/table">
            <a:tbl>
              <a:tblPr firstRow="1" bandRow="1">
                <a:noFill/>
                <a:tableStyleId>{651D65B6-51C0-479A-89B4-51051121E010}</a:tableStyleId>
              </a:tblPr>
              <a:tblGrid>
                <a:gridCol w="5403600">
                  <a:extLst>
                    <a:ext uri="{9D8B030D-6E8A-4147-A177-3AD203B41FA5}">
                      <a16:colId xmlns:a16="http://schemas.microsoft.com/office/drawing/2014/main" val="20000"/>
                    </a:ext>
                  </a:extLst>
                </a:gridCol>
              </a:tblGrid>
              <a:tr h="404800">
                <a:tc>
                  <a:txBody>
                    <a:bodyPr/>
                    <a:lstStyle/>
                    <a:p>
                      <a:pPr marL="0" marR="0" lvl="0" indent="0" algn="l" rtl="0">
                        <a:lnSpc>
                          <a:spcPct val="100000"/>
                        </a:lnSpc>
                        <a:spcBef>
                          <a:spcPts val="0"/>
                        </a:spcBef>
                        <a:spcAft>
                          <a:spcPts val="0"/>
                        </a:spcAft>
                        <a:buNone/>
                      </a:pPr>
                      <a:r>
                        <a:rPr lang="en-US" sz="2000" u="none" strike="noStrike" cap="none"/>
                        <a:t>Considerations for Interviews &amp; Sampling:</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521275">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 considering adequate audit time</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Think of the representativity of your selected sample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Start planning your interviews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Start thinking of what records you will need to see</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6"/>
          <p:cNvSpPr txBox="1"/>
          <p:nvPr/>
        </p:nvSpPr>
        <p:spPr>
          <a:xfrm>
            <a:off x="804900" y="525615"/>
            <a:ext cx="10582200" cy="54316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800" b="1" i="0" u="none" strike="noStrike" cap="none">
                <a:solidFill>
                  <a:schemeClr val="dk1"/>
                </a:solidFill>
                <a:latin typeface="Arial"/>
                <a:ea typeface="Arial"/>
                <a:cs typeface="Arial"/>
                <a:sym typeface="Arial"/>
              </a:rPr>
              <a:t>What are the characteristics of a successful interviewer?</a:t>
            </a:r>
            <a:endParaRPr sz="2800" b="0" i="0" u="none" strike="noStrike" cap="none">
              <a:solidFill>
                <a:schemeClr val="dk1"/>
              </a:solidFill>
              <a:latin typeface="Arial"/>
              <a:ea typeface="Arial"/>
              <a:cs typeface="Arial"/>
              <a:sym typeface="Arial"/>
            </a:endParaRPr>
          </a:p>
        </p:txBody>
      </p:sp>
      <p:sp>
        <p:nvSpPr>
          <p:cNvPr id="191" name="Google Shape;191;p6"/>
          <p:cNvSpPr txBox="1"/>
          <p:nvPr/>
        </p:nvSpPr>
        <p:spPr>
          <a:xfrm>
            <a:off x="804900" y="1311767"/>
            <a:ext cx="8510550" cy="5020618"/>
          </a:xfrm>
          <a:prstGeom prst="rect">
            <a:avLst/>
          </a:prstGeom>
          <a:noFill/>
          <a:ln>
            <a:noFill/>
          </a:ln>
        </p:spPr>
        <p:txBody>
          <a:bodyPr spcFirstLastPara="1" wrap="square" lIns="0" tIns="0" rIns="0" bIns="0" anchor="t" anchorCtr="0">
            <a:noAutofit/>
          </a:bodyPr>
          <a:lstStyle/>
          <a:p>
            <a:pPr marL="457200" marR="0" lvl="0" indent="-342900" algn="l" rtl="0">
              <a:lnSpc>
                <a:spcPct val="100000"/>
              </a:lnSpc>
              <a:spcBef>
                <a:spcPts val="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Strong </a:t>
            </a:r>
            <a:r>
              <a:rPr lang="en-US" sz="2000" b="1" i="0" u="none" strike="noStrike" cap="none">
                <a:solidFill>
                  <a:srgbClr val="2B2E2F"/>
                </a:solidFill>
                <a:latin typeface="Arial"/>
                <a:ea typeface="Arial"/>
                <a:cs typeface="Arial"/>
                <a:sym typeface="Arial"/>
              </a:rPr>
              <a:t>interpersonal</a:t>
            </a:r>
            <a:r>
              <a:rPr lang="en-US" sz="2000" b="0" i="0" u="none" strike="noStrike" cap="none">
                <a:solidFill>
                  <a:srgbClr val="2B2E2F"/>
                </a:solidFill>
                <a:latin typeface="Arial"/>
                <a:ea typeface="Arial"/>
                <a:cs typeface="Arial"/>
                <a:sym typeface="Arial"/>
              </a:rPr>
              <a:t> skills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Others are </a:t>
            </a:r>
            <a:r>
              <a:rPr lang="en-US" sz="2000" b="1" i="0" u="none" strike="noStrike" cap="none">
                <a:solidFill>
                  <a:srgbClr val="2B2E2F"/>
                </a:solidFill>
                <a:latin typeface="Arial"/>
                <a:ea typeface="Arial"/>
                <a:cs typeface="Arial"/>
                <a:sym typeface="Arial"/>
              </a:rPr>
              <a:t>willing</a:t>
            </a:r>
            <a:r>
              <a:rPr lang="en-US" sz="2000" b="0" i="0" u="none" strike="noStrike" cap="none">
                <a:solidFill>
                  <a:srgbClr val="2B2E2F"/>
                </a:solidFill>
                <a:latin typeface="Arial"/>
                <a:ea typeface="Arial"/>
                <a:cs typeface="Arial"/>
                <a:sym typeface="Arial"/>
              </a:rPr>
              <a:t> to share information with you</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Do not interrupt with </a:t>
            </a:r>
            <a:r>
              <a:rPr lang="en-US" sz="2000" b="1" i="0" u="none" strike="noStrike" cap="none">
                <a:solidFill>
                  <a:srgbClr val="2B2E2F"/>
                </a:solidFill>
                <a:latin typeface="Arial"/>
                <a:ea typeface="Arial"/>
                <a:cs typeface="Arial"/>
                <a:sym typeface="Arial"/>
              </a:rPr>
              <a:t>unnecessary</a:t>
            </a:r>
            <a:r>
              <a:rPr lang="en-US" sz="2000" b="0" i="0" u="none" strike="noStrike" cap="none">
                <a:solidFill>
                  <a:srgbClr val="2B2E2F"/>
                </a:solidFill>
                <a:latin typeface="Arial"/>
                <a:ea typeface="Arial"/>
                <a:cs typeface="Arial"/>
                <a:sym typeface="Arial"/>
              </a:rPr>
              <a:t> questions</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Enables people to share relevant information </a:t>
            </a:r>
            <a:r>
              <a:rPr lang="en-US" sz="2000" b="1" i="0" u="none" strike="noStrike" cap="none">
                <a:solidFill>
                  <a:srgbClr val="2B2E2F"/>
                </a:solidFill>
                <a:latin typeface="Arial"/>
                <a:ea typeface="Arial"/>
                <a:cs typeface="Arial"/>
                <a:sym typeface="Arial"/>
              </a:rPr>
              <a:t>voluntarily</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Displays honest </a:t>
            </a:r>
            <a:r>
              <a:rPr lang="en-US" sz="2000" b="1" i="0" u="none" strike="noStrike" cap="none">
                <a:solidFill>
                  <a:srgbClr val="2B2E2F"/>
                </a:solidFill>
                <a:latin typeface="Arial"/>
                <a:ea typeface="Arial"/>
                <a:cs typeface="Arial"/>
                <a:sym typeface="Arial"/>
              </a:rPr>
              <a:t>interest</a:t>
            </a:r>
            <a:r>
              <a:rPr lang="en-US" sz="2000" b="0" i="0" u="none" strike="noStrike" cap="none">
                <a:solidFill>
                  <a:srgbClr val="2B2E2F"/>
                </a:solidFill>
                <a:latin typeface="Arial"/>
                <a:ea typeface="Arial"/>
                <a:cs typeface="Arial"/>
                <a:sym typeface="Arial"/>
              </a:rPr>
              <a:t> in the person and subject</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demonstrate </a:t>
            </a:r>
            <a:r>
              <a:rPr lang="en-US" sz="2000" b="1" i="0" u="none" strike="noStrike" cap="none">
                <a:solidFill>
                  <a:srgbClr val="2B2E2F"/>
                </a:solidFill>
                <a:latin typeface="Arial"/>
                <a:ea typeface="Arial"/>
                <a:cs typeface="Arial"/>
                <a:sym typeface="Arial"/>
              </a:rPr>
              <a:t>fairness</a:t>
            </a:r>
            <a:r>
              <a:rPr lang="en-US" sz="2000" b="0" i="0" u="none" strike="noStrike" cap="none">
                <a:solidFill>
                  <a:srgbClr val="2B2E2F"/>
                </a:solidFill>
                <a:latin typeface="Arial"/>
                <a:ea typeface="Arial"/>
                <a:cs typeface="Arial"/>
                <a:sym typeface="Arial"/>
              </a:rPr>
              <a:t> while attempting to obtain information</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Effective interviewers work </a:t>
            </a:r>
            <a:r>
              <a:rPr lang="en-US" sz="2000" b="1" i="0" u="none" strike="noStrike" cap="none">
                <a:solidFill>
                  <a:srgbClr val="2B2E2F"/>
                </a:solidFill>
                <a:latin typeface="Arial"/>
                <a:ea typeface="Arial"/>
                <a:cs typeface="Arial"/>
                <a:sym typeface="Arial"/>
              </a:rPr>
              <a:t>informally - not rigid</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Absence of </a:t>
            </a:r>
            <a:r>
              <a:rPr lang="en-US" sz="2000" b="1" i="0" u="none" strike="noStrike" cap="none">
                <a:solidFill>
                  <a:srgbClr val="2B2E2F"/>
                </a:solidFill>
                <a:latin typeface="Arial"/>
                <a:ea typeface="Arial"/>
                <a:cs typeface="Arial"/>
                <a:sym typeface="Arial"/>
              </a:rPr>
              <a:t>bias (stay objective)</a:t>
            </a:r>
            <a:endParaRPr sz="2000" b="1"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Project </a:t>
            </a:r>
            <a:r>
              <a:rPr lang="en-US" sz="2000" b="1" i="0" u="none" strike="noStrike" cap="none">
                <a:solidFill>
                  <a:srgbClr val="2B2E2F"/>
                </a:solidFill>
                <a:latin typeface="Arial"/>
                <a:ea typeface="Arial"/>
                <a:cs typeface="Arial"/>
                <a:sym typeface="Arial"/>
              </a:rPr>
              <a:t>professionalism</a:t>
            </a:r>
            <a:r>
              <a:rPr lang="en-US" sz="2000" b="0" i="0" u="none" strike="noStrike" cap="none">
                <a:solidFill>
                  <a:srgbClr val="2B2E2F"/>
                </a:solidFill>
                <a:latin typeface="Arial"/>
                <a:ea typeface="Arial"/>
                <a:cs typeface="Arial"/>
                <a:sym typeface="Arial"/>
              </a:rPr>
              <a:t> and excellence (attitude and appearance)</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Represent </a:t>
            </a:r>
            <a:r>
              <a:rPr lang="en-US" sz="2000" b="1" i="0" u="none" strike="noStrike" cap="none">
                <a:solidFill>
                  <a:srgbClr val="2B2E2F"/>
                </a:solidFill>
                <a:latin typeface="Arial"/>
                <a:ea typeface="Arial"/>
                <a:cs typeface="Arial"/>
                <a:sym typeface="Arial"/>
              </a:rPr>
              <a:t>no threat</a:t>
            </a:r>
            <a:r>
              <a:rPr lang="en-US" sz="2000" b="0" i="0" u="none" strike="noStrike" cap="none">
                <a:solidFill>
                  <a:srgbClr val="2B2E2F"/>
                </a:solidFill>
                <a:latin typeface="Arial"/>
                <a:ea typeface="Arial"/>
                <a:cs typeface="Arial"/>
                <a:sym typeface="Arial"/>
              </a:rPr>
              <a:t> to the interviewee</a:t>
            </a:r>
            <a:endParaRPr sz="2000" b="0" i="0" u="none" strike="noStrike" cap="none">
              <a:solidFill>
                <a:srgbClr val="2B2E2F"/>
              </a:solidFill>
              <a:latin typeface="Arial"/>
              <a:ea typeface="Arial"/>
              <a:cs typeface="Arial"/>
              <a:sym typeface="Arial"/>
            </a:endParaRPr>
          </a:p>
          <a:p>
            <a:pPr marL="457200" marR="0" lvl="0" indent="-342900" algn="l" rtl="0">
              <a:lnSpc>
                <a:spcPct val="100000"/>
              </a:lnSpc>
              <a:spcBef>
                <a:spcPts val="1000"/>
              </a:spcBef>
              <a:spcAft>
                <a:spcPts val="0"/>
              </a:spcAft>
              <a:buClr>
                <a:srgbClr val="2B2E2F"/>
              </a:buClr>
              <a:buSzPts val="1800"/>
              <a:buFont typeface="Arial"/>
              <a:buChar char="•"/>
            </a:pPr>
            <a:r>
              <a:rPr lang="en-US" sz="2000" b="0" i="0" u="none" strike="noStrike" cap="none">
                <a:solidFill>
                  <a:srgbClr val="2B2E2F"/>
                </a:solidFill>
                <a:latin typeface="Arial"/>
                <a:ea typeface="Arial"/>
                <a:cs typeface="Arial"/>
                <a:sym typeface="Arial"/>
              </a:rPr>
              <a:t>Ensure </a:t>
            </a:r>
            <a:r>
              <a:rPr lang="en-US" sz="2000" b="1" i="0" u="none" strike="noStrike" cap="none">
                <a:solidFill>
                  <a:srgbClr val="2B2E2F"/>
                </a:solidFill>
                <a:latin typeface="Arial"/>
                <a:ea typeface="Arial"/>
                <a:cs typeface="Arial"/>
                <a:sym typeface="Arial"/>
              </a:rPr>
              <a:t>confidentiality</a:t>
            </a:r>
            <a:r>
              <a:rPr lang="en-US" sz="2000" b="0" i="0" u="none" strike="noStrike" cap="none">
                <a:solidFill>
                  <a:srgbClr val="2B2E2F"/>
                </a:solidFill>
                <a:latin typeface="Arial"/>
                <a:ea typeface="Arial"/>
                <a:cs typeface="Arial"/>
                <a:sym typeface="Arial"/>
              </a:rPr>
              <a:t> during and after the interview and audit</a:t>
            </a:r>
            <a:endParaRPr sz="2000" b="1" i="0" u="none" strike="noStrike" cap="none">
              <a:solidFill>
                <a:srgbClr val="2B2E2F"/>
              </a:solidFill>
              <a:latin typeface="Arial"/>
              <a:ea typeface="Arial"/>
              <a:cs typeface="Arial"/>
              <a:sym typeface="Arial"/>
            </a:endParaRPr>
          </a:p>
        </p:txBody>
      </p:sp>
      <p:pic>
        <p:nvPicPr>
          <p:cNvPr id="192" name="Google Shape;192;p6"/>
          <p:cNvPicPr preferRelativeResize="0"/>
          <p:nvPr/>
        </p:nvPicPr>
        <p:blipFill rotWithShape="1">
          <a:blip r:embed="rId3">
            <a:alphaModFix/>
          </a:blip>
          <a:srcRect/>
          <a:stretch/>
        </p:blipFill>
        <p:spPr>
          <a:xfrm>
            <a:off x="8930357" y="1805940"/>
            <a:ext cx="3128293" cy="33186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anim calcmode="lin" valueType="num">
                                      <p:cBhvr additive="base">
                                        <p:cTn id="7" dur="1000"/>
                                        <p:tgtEl>
                                          <p:spTgt spid="191">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91">
                                            <p:txEl>
                                              <p:pRg st="1" end="1"/>
                                            </p:txEl>
                                          </p:spTgt>
                                        </p:tgtEl>
                                        <p:attrNameLst>
                                          <p:attrName>style.visibility</p:attrName>
                                        </p:attrNameLst>
                                      </p:cBhvr>
                                      <p:to>
                                        <p:strVal val="visible"/>
                                      </p:to>
                                    </p:set>
                                    <p:anim calcmode="lin" valueType="num">
                                      <p:cBhvr additive="base">
                                        <p:cTn id="12" dur="1000"/>
                                        <p:tgtEl>
                                          <p:spTgt spid="191">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91">
                                            <p:txEl>
                                              <p:pRg st="2" end="2"/>
                                            </p:txEl>
                                          </p:spTgt>
                                        </p:tgtEl>
                                        <p:attrNameLst>
                                          <p:attrName>style.visibility</p:attrName>
                                        </p:attrNameLst>
                                      </p:cBhvr>
                                      <p:to>
                                        <p:strVal val="visible"/>
                                      </p:to>
                                    </p:set>
                                    <p:anim calcmode="lin" valueType="num">
                                      <p:cBhvr additive="base">
                                        <p:cTn id="17" dur="1000"/>
                                        <p:tgtEl>
                                          <p:spTgt spid="191">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91">
                                            <p:txEl>
                                              <p:pRg st="3" end="3"/>
                                            </p:txEl>
                                          </p:spTgt>
                                        </p:tgtEl>
                                        <p:attrNameLst>
                                          <p:attrName>style.visibility</p:attrName>
                                        </p:attrNameLst>
                                      </p:cBhvr>
                                      <p:to>
                                        <p:strVal val="visible"/>
                                      </p:to>
                                    </p:set>
                                    <p:anim calcmode="lin" valueType="num">
                                      <p:cBhvr additive="base">
                                        <p:cTn id="22" dur="1000"/>
                                        <p:tgtEl>
                                          <p:spTgt spid="191">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91">
                                            <p:txEl>
                                              <p:pRg st="4" end="4"/>
                                            </p:txEl>
                                          </p:spTgt>
                                        </p:tgtEl>
                                        <p:attrNameLst>
                                          <p:attrName>style.visibility</p:attrName>
                                        </p:attrNameLst>
                                      </p:cBhvr>
                                      <p:to>
                                        <p:strVal val="visible"/>
                                      </p:to>
                                    </p:set>
                                    <p:anim calcmode="lin" valueType="num">
                                      <p:cBhvr additive="base">
                                        <p:cTn id="27" dur="1000"/>
                                        <p:tgtEl>
                                          <p:spTgt spid="191">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191">
                                            <p:txEl>
                                              <p:pRg st="5" end="5"/>
                                            </p:txEl>
                                          </p:spTgt>
                                        </p:tgtEl>
                                        <p:attrNameLst>
                                          <p:attrName>style.visibility</p:attrName>
                                        </p:attrNameLst>
                                      </p:cBhvr>
                                      <p:to>
                                        <p:strVal val="visible"/>
                                      </p:to>
                                    </p:set>
                                    <p:anim calcmode="lin" valueType="num">
                                      <p:cBhvr additive="base">
                                        <p:cTn id="32" dur="1000"/>
                                        <p:tgtEl>
                                          <p:spTgt spid="191">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191">
                                            <p:txEl>
                                              <p:pRg st="6" end="6"/>
                                            </p:txEl>
                                          </p:spTgt>
                                        </p:tgtEl>
                                        <p:attrNameLst>
                                          <p:attrName>style.visibility</p:attrName>
                                        </p:attrNameLst>
                                      </p:cBhvr>
                                      <p:to>
                                        <p:strVal val="visible"/>
                                      </p:to>
                                    </p:set>
                                    <p:anim calcmode="lin" valueType="num">
                                      <p:cBhvr additive="base">
                                        <p:cTn id="37" dur="1000"/>
                                        <p:tgtEl>
                                          <p:spTgt spid="191">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191">
                                            <p:txEl>
                                              <p:pRg st="7" end="7"/>
                                            </p:txEl>
                                          </p:spTgt>
                                        </p:tgtEl>
                                        <p:attrNameLst>
                                          <p:attrName>style.visibility</p:attrName>
                                        </p:attrNameLst>
                                      </p:cBhvr>
                                      <p:to>
                                        <p:strVal val="visible"/>
                                      </p:to>
                                    </p:set>
                                    <p:anim calcmode="lin" valueType="num">
                                      <p:cBhvr additive="base">
                                        <p:cTn id="42" dur="1000"/>
                                        <p:tgtEl>
                                          <p:spTgt spid="191">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191">
                                            <p:txEl>
                                              <p:pRg st="8" end="8"/>
                                            </p:txEl>
                                          </p:spTgt>
                                        </p:tgtEl>
                                        <p:attrNameLst>
                                          <p:attrName>style.visibility</p:attrName>
                                        </p:attrNameLst>
                                      </p:cBhvr>
                                      <p:to>
                                        <p:strVal val="visible"/>
                                      </p:to>
                                    </p:set>
                                    <p:anim calcmode="lin" valueType="num">
                                      <p:cBhvr additive="base">
                                        <p:cTn id="47" dur="1000"/>
                                        <p:tgtEl>
                                          <p:spTgt spid="191">
                                            <p:txEl>
                                              <p:pRg st="8" end="8"/>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191">
                                            <p:txEl>
                                              <p:pRg st="9" end="9"/>
                                            </p:txEl>
                                          </p:spTgt>
                                        </p:tgtEl>
                                        <p:attrNameLst>
                                          <p:attrName>style.visibility</p:attrName>
                                        </p:attrNameLst>
                                      </p:cBhvr>
                                      <p:to>
                                        <p:strVal val="visible"/>
                                      </p:to>
                                    </p:set>
                                    <p:anim calcmode="lin" valueType="num">
                                      <p:cBhvr additive="base">
                                        <p:cTn id="52" dur="1000"/>
                                        <p:tgtEl>
                                          <p:spTgt spid="191">
                                            <p:txEl>
                                              <p:pRg st="9" end="9"/>
                                            </p:txEl>
                                          </p:spTgt>
                                        </p:tgtEl>
                                        <p:attrNameLst>
                                          <p:attrName>ppt_x</p:attrName>
                                        </p:attrNameLst>
                                      </p:cBhvr>
                                      <p:tavLst>
                                        <p:tav tm="0">
                                          <p:val>
                                            <p:strVal val="#ppt_x+1"/>
                                          </p:val>
                                        </p:tav>
                                        <p:tav tm="100000">
                                          <p:val>
                                            <p:strVal val="#ppt_x"/>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191">
                                            <p:txEl>
                                              <p:pRg st="10" end="10"/>
                                            </p:txEl>
                                          </p:spTgt>
                                        </p:tgtEl>
                                        <p:attrNameLst>
                                          <p:attrName>style.visibility</p:attrName>
                                        </p:attrNameLst>
                                      </p:cBhvr>
                                      <p:to>
                                        <p:strVal val="visible"/>
                                      </p:to>
                                    </p:set>
                                    <p:anim calcmode="lin" valueType="num">
                                      <p:cBhvr additive="base">
                                        <p:cTn id="57" dur="1000"/>
                                        <p:tgtEl>
                                          <p:spTgt spid="191">
                                            <p:txEl>
                                              <p:pRg st="10" end="1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p7"/>
          <p:cNvSpPr txBox="1"/>
          <p:nvPr/>
        </p:nvSpPr>
        <p:spPr>
          <a:xfrm>
            <a:off x="495352" y="497572"/>
            <a:ext cx="6125198"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Base Procedure for Interviews</a:t>
            </a:r>
            <a:endParaRPr sz="2500" b="1" i="0" u="none" strike="noStrike" cap="none">
              <a:solidFill>
                <a:schemeClr val="dk1"/>
              </a:solidFill>
              <a:latin typeface="Arial"/>
              <a:ea typeface="Arial"/>
              <a:cs typeface="Arial"/>
              <a:sym typeface="Arial"/>
            </a:endParaRPr>
          </a:p>
        </p:txBody>
      </p:sp>
      <p:sp>
        <p:nvSpPr>
          <p:cNvPr id="200" name="Google Shape;200;p7"/>
          <p:cNvSpPr/>
          <p:nvPr/>
        </p:nvSpPr>
        <p:spPr>
          <a:xfrm>
            <a:off x="2507451"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Engage &amp; Explain</a:t>
            </a:r>
            <a:endParaRPr sz="1800" b="0" i="0" u="none" strike="noStrike" cap="none">
              <a:solidFill>
                <a:srgbClr val="FFFFFF"/>
              </a:solidFill>
              <a:latin typeface="Arial"/>
              <a:ea typeface="Arial"/>
              <a:cs typeface="Arial"/>
              <a:sym typeface="Arial"/>
            </a:endParaRPr>
          </a:p>
        </p:txBody>
      </p:sp>
      <p:sp>
        <p:nvSpPr>
          <p:cNvPr id="201" name="Google Shape;201;p7"/>
          <p:cNvSpPr/>
          <p:nvPr/>
        </p:nvSpPr>
        <p:spPr>
          <a:xfrm>
            <a:off x="-179" y="1264747"/>
            <a:ext cx="3020706" cy="872738"/>
          </a:xfrm>
          <a:prstGeom prst="homePlate">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Plan &amp; Prepare</a:t>
            </a:r>
            <a:endParaRPr sz="1800" b="0" i="0" u="none" strike="noStrike" cap="none">
              <a:solidFill>
                <a:srgbClr val="FFFFFF"/>
              </a:solidFill>
              <a:latin typeface="Arial"/>
              <a:ea typeface="Arial"/>
              <a:cs typeface="Arial"/>
              <a:sym typeface="Arial"/>
            </a:endParaRPr>
          </a:p>
        </p:txBody>
      </p:sp>
      <p:sp>
        <p:nvSpPr>
          <p:cNvPr id="202" name="Google Shape;202;p7"/>
          <p:cNvSpPr/>
          <p:nvPr/>
        </p:nvSpPr>
        <p:spPr>
          <a:xfrm>
            <a:off x="9376568" y="1264467"/>
            <a:ext cx="2815602" cy="872738"/>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Evaluation</a:t>
            </a:r>
            <a:endParaRPr sz="1800" b="0" i="0" u="none" strike="noStrike" cap="none">
              <a:solidFill>
                <a:srgbClr val="FFFFFF"/>
              </a:solidFill>
              <a:latin typeface="Arial"/>
              <a:ea typeface="Arial"/>
              <a:cs typeface="Arial"/>
              <a:sym typeface="Arial"/>
            </a:endParaRPr>
          </a:p>
        </p:txBody>
      </p:sp>
      <p:sp>
        <p:nvSpPr>
          <p:cNvPr id="203" name="Google Shape;203;p7"/>
          <p:cNvSpPr/>
          <p:nvPr/>
        </p:nvSpPr>
        <p:spPr>
          <a:xfrm>
            <a:off x="7086715"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Closure</a:t>
            </a:r>
            <a:endParaRPr sz="1800" b="0" i="0" u="none" strike="noStrike" cap="none">
              <a:solidFill>
                <a:srgbClr val="FFFFFF"/>
              </a:solidFill>
              <a:latin typeface="Arial"/>
              <a:ea typeface="Arial"/>
              <a:cs typeface="Arial"/>
              <a:sym typeface="Arial"/>
            </a:endParaRPr>
          </a:p>
        </p:txBody>
      </p:sp>
      <p:grpSp>
        <p:nvGrpSpPr>
          <p:cNvPr id="204" name="Google Shape;204;p7"/>
          <p:cNvGrpSpPr/>
          <p:nvPr/>
        </p:nvGrpSpPr>
        <p:grpSpPr>
          <a:xfrm>
            <a:off x="4796939" y="1264555"/>
            <a:ext cx="2815602" cy="4671129"/>
            <a:chOff x="3699899" y="1162967"/>
            <a:chExt cx="1890300" cy="3063638"/>
          </a:xfrm>
        </p:grpSpPr>
        <p:sp>
          <p:nvSpPr>
            <p:cNvPr id="205" name="Google Shape;205;p7"/>
            <p:cNvSpPr/>
            <p:nvPr/>
          </p:nvSpPr>
          <p:spPr>
            <a:xfrm>
              <a:off x="3699899" y="1162967"/>
              <a:ext cx="1890300" cy="572700"/>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Account, Clarify and Challenge</a:t>
              </a:r>
              <a:endParaRPr sz="1800" b="0" i="0" u="none" strike="noStrike" cap="none">
                <a:solidFill>
                  <a:srgbClr val="FFFFFF"/>
                </a:solidFill>
                <a:latin typeface="Arial"/>
                <a:ea typeface="Arial"/>
                <a:cs typeface="Arial"/>
                <a:sym typeface="Arial"/>
              </a:endParaRPr>
            </a:p>
          </p:txBody>
        </p:sp>
        <p:grpSp>
          <p:nvGrpSpPr>
            <p:cNvPr id="206" name="Google Shape;206;p7"/>
            <p:cNvGrpSpPr/>
            <p:nvPr/>
          </p:nvGrpSpPr>
          <p:grpSpPr>
            <a:xfrm>
              <a:off x="3699899" y="1911486"/>
              <a:ext cx="1779611" cy="2315119"/>
              <a:chOff x="3699899" y="1911486"/>
              <a:chExt cx="1779611" cy="2315119"/>
            </a:xfrm>
          </p:grpSpPr>
          <p:sp>
            <p:nvSpPr>
              <p:cNvPr id="207" name="Google Shape;207;p7"/>
              <p:cNvSpPr/>
              <p:nvPr/>
            </p:nvSpPr>
            <p:spPr>
              <a:xfrm rot="10800000">
                <a:off x="5018974" y="2771133"/>
                <a:ext cx="355800" cy="12723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7"/>
              <p:cNvSpPr/>
              <p:nvPr/>
            </p:nvSpPr>
            <p:spPr>
              <a:xfrm>
                <a:off x="3804597" y="2057305"/>
                <a:ext cx="380100" cy="9660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7"/>
              <p:cNvSpPr/>
              <p:nvPr/>
            </p:nvSpPr>
            <p:spPr>
              <a:xfrm rot="10800000" flipH="1">
                <a:off x="5043577" y="2207279"/>
                <a:ext cx="380100" cy="4731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7"/>
              <p:cNvSpPr txBox="1"/>
              <p:nvPr/>
            </p:nvSpPr>
            <p:spPr>
              <a:xfrm>
                <a:off x="4184927" y="1911486"/>
                <a:ext cx="914100" cy="412500"/>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Introduce Topic</a:t>
                </a:r>
                <a:endParaRPr sz="1400" b="0" i="0" u="none" strike="noStrike" cap="none">
                  <a:solidFill>
                    <a:srgbClr val="000000"/>
                  </a:solidFill>
                  <a:latin typeface="Arial"/>
                  <a:ea typeface="Arial"/>
                  <a:cs typeface="Arial"/>
                  <a:sym typeface="Arial"/>
                </a:endParaRPr>
              </a:p>
            </p:txBody>
          </p:sp>
          <p:sp>
            <p:nvSpPr>
              <p:cNvPr id="211" name="Google Shape;211;p7"/>
              <p:cNvSpPr txBox="1"/>
              <p:nvPr/>
            </p:nvSpPr>
            <p:spPr>
              <a:xfrm>
                <a:off x="4115143" y="3918867"/>
                <a:ext cx="914100" cy="307738"/>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Review Topic</a:t>
                </a:r>
                <a:endParaRPr sz="1400" b="0" i="0" u="none" strike="noStrike" cap="none">
                  <a:solidFill>
                    <a:srgbClr val="000000"/>
                  </a:solidFill>
                  <a:latin typeface="Arial"/>
                  <a:ea typeface="Arial"/>
                  <a:cs typeface="Arial"/>
                  <a:sym typeface="Arial"/>
                </a:endParaRPr>
              </a:p>
            </p:txBody>
          </p:sp>
          <p:sp>
            <p:nvSpPr>
              <p:cNvPr id="212" name="Google Shape;212;p7"/>
              <p:cNvSpPr txBox="1"/>
              <p:nvPr/>
            </p:nvSpPr>
            <p:spPr>
              <a:xfrm>
                <a:off x="4368910" y="2517313"/>
                <a:ext cx="1110600" cy="3258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Clarification</a:t>
                </a:r>
                <a:endParaRPr sz="1400" b="0" i="0" u="none" strike="noStrike" cap="none">
                  <a:solidFill>
                    <a:srgbClr val="000000"/>
                  </a:solidFill>
                  <a:latin typeface="Arial"/>
                  <a:ea typeface="Arial"/>
                  <a:cs typeface="Arial"/>
                  <a:sym typeface="Arial"/>
                </a:endParaRPr>
              </a:p>
            </p:txBody>
          </p:sp>
          <p:sp>
            <p:nvSpPr>
              <p:cNvPr id="213" name="Google Shape;213;p7"/>
              <p:cNvSpPr txBox="1"/>
              <p:nvPr/>
            </p:nvSpPr>
            <p:spPr>
              <a:xfrm>
                <a:off x="3699899" y="2952867"/>
                <a:ext cx="1110600" cy="6780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Detail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Checkable Facts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Confidentiality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Confirmation</a:t>
                </a:r>
                <a:endParaRPr sz="1400" b="0" i="0" u="none" strike="noStrike" cap="none">
                  <a:solidFill>
                    <a:srgbClr val="000000"/>
                  </a:solidFill>
                  <a:latin typeface="Arial"/>
                  <a:ea typeface="Arial"/>
                  <a:cs typeface="Arial"/>
                  <a:sym typeface="Arial"/>
                </a:endParaRPr>
              </a:p>
            </p:txBody>
          </p:sp>
          <p:sp>
            <p:nvSpPr>
              <p:cNvPr id="214" name="Google Shape;214;p7"/>
              <p:cNvSpPr/>
              <p:nvPr/>
            </p:nvSpPr>
            <p:spPr>
              <a:xfrm flipH="1">
                <a:off x="3804650" y="3630869"/>
                <a:ext cx="310500" cy="4599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15" name="Google Shape;215;p7"/>
          <p:cNvSpPr txBox="1"/>
          <p:nvPr/>
        </p:nvSpPr>
        <p:spPr>
          <a:xfrm>
            <a:off x="172700" y="2289075"/>
            <a:ext cx="2334900" cy="21357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Setting the time apart for planning</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Practical arrangements (room, notes, list, documents)</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1" i="0" u="none" strike="noStrike" cap="none">
                <a:solidFill>
                  <a:srgbClr val="000000"/>
                </a:solidFill>
                <a:latin typeface="Arial"/>
                <a:ea typeface="Arial"/>
                <a:cs typeface="Arial"/>
                <a:sym typeface="Arial"/>
              </a:rPr>
              <a:t>Interview plan </a:t>
            </a:r>
            <a:endParaRPr sz="1300" b="1"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What do you aim to obtain </a:t>
            </a:r>
            <a:r>
              <a:rPr lang="en-US" sz="1300" b="1" i="0" u="none" strike="noStrike" cap="none">
                <a:solidFill>
                  <a:srgbClr val="000000"/>
                </a:solidFill>
                <a:latin typeface="Arial"/>
                <a:ea typeface="Arial"/>
                <a:cs typeface="Arial"/>
                <a:sym typeface="Arial"/>
              </a:rPr>
              <a:t>(objective)</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Who, where and when should be interviewed</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What do you need to know beforehand </a:t>
            </a:r>
            <a:r>
              <a:rPr lang="en-US" sz="1300" b="1" i="0" u="none" strike="noStrike" cap="none">
                <a:solidFill>
                  <a:srgbClr val="000000"/>
                </a:solidFill>
                <a:latin typeface="Arial"/>
                <a:ea typeface="Arial"/>
                <a:cs typeface="Arial"/>
                <a:sym typeface="Arial"/>
              </a:rPr>
              <a:t>(amount and quality)</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What and how will you question </a:t>
            </a:r>
            <a:r>
              <a:rPr lang="en-US" sz="1300" b="1" i="0" u="none" strike="noStrike" cap="none">
                <a:solidFill>
                  <a:srgbClr val="000000"/>
                </a:solidFill>
                <a:latin typeface="Arial"/>
                <a:ea typeface="Arial"/>
                <a:cs typeface="Arial"/>
                <a:sym typeface="Arial"/>
              </a:rPr>
              <a:t>(strategy)</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p:txBody>
      </p:sp>
      <p:sp>
        <p:nvSpPr>
          <p:cNvPr id="216" name="Google Shape;216;p7"/>
          <p:cNvSpPr txBox="1"/>
          <p:nvPr/>
        </p:nvSpPr>
        <p:spPr>
          <a:xfrm>
            <a:off x="2616525" y="2289075"/>
            <a:ext cx="2071500" cy="30264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How do you introduce yourself and the interview?</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How to build confidence and trust?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Culture appropriate approach.</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Active listening</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Which topic to focus?</a:t>
            </a:r>
            <a:endParaRPr sz="1300" b="1" i="0" u="none" strike="noStrike" cap="none">
              <a:solidFill>
                <a:srgbClr val="000000"/>
              </a:solidFill>
              <a:latin typeface="Arial"/>
              <a:ea typeface="Arial"/>
              <a:cs typeface="Arial"/>
              <a:sym typeface="Arial"/>
            </a:endParaRPr>
          </a:p>
        </p:txBody>
      </p:sp>
      <p:sp>
        <p:nvSpPr>
          <p:cNvPr id="217" name="Google Shape;217;p7"/>
          <p:cNvSpPr txBox="1"/>
          <p:nvPr/>
        </p:nvSpPr>
        <p:spPr>
          <a:xfrm>
            <a:off x="7458775" y="2289075"/>
            <a:ext cx="2071500" cy="2025139"/>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No abrupt closure.</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What needs to be summarized.</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Opportunity for questions.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Appreciation of the time and information.</a:t>
            </a:r>
            <a:endParaRPr sz="1400" b="0" i="0" u="none" strike="noStrike" cap="none">
              <a:solidFill>
                <a:srgbClr val="000000"/>
              </a:solidFill>
              <a:latin typeface="Arial"/>
              <a:ea typeface="Arial"/>
              <a:cs typeface="Arial"/>
              <a:sym typeface="Arial"/>
            </a:endParaRPr>
          </a:p>
        </p:txBody>
      </p:sp>
      <p:sp>
        <p:nvSpPr>
          <p:cNvPr id="218" name="Google Shape;218;p7"/>
          <p:cNvSpPr txBox="1"/>
          <p:nvPr/>
        </p:nvSpPr>
        <p:spPr>
          <a:xfrm>
            <a:off x="9461825" y="2289075"/>
            <a:ext cx="2645100" cy="2485265"/>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Determination of further action</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How the interview fits to the rest of the audit.</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Evaluation of interviewers and interviewee´s performance.</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Ensure confidentiality on the next steps</a:t>
            </a:r>
            <a:endParaRPr sz="1300" b="0" i="0" u="none" strike="noStrike" cap="none">
              <a:solidFill>
                <a:srgbClr val="2B2E2F"/>
              </a:solidFill>
              <a:latin typeface="Arial"/>
              <a:ea typeface="Arial"/>
              <a:cs typeface="Arial"/>
              <a:sym typeface="Arial"/>
            </a:endParaRPr>
          </a:p>
          <a:p>
            <a:pPr marL="457200" marR="0" lvl="0" indent="-228600" algn="l" rtl="0">
              <a:lnSpc>
                <a:spcPct val="115000"/>
              </a:lnSpc>
              <a:spcBef>
                <a:spcPts val="0"/>
              </a:spcBef>
              <a:spcAft>
                <a:spcPts val="0"/>
              </a:spcAft>
              <a:buClr>
                <a:srgbClr val="2B2E2F"/>
              </a:buClr>
              <a:buSzPts val="1300"/>
              <a:buFont typeface="Avenir"/>
              <a:buNone/>
            </a:pPr>
            <a:endParaRPr sz="1300" b="0" i="0" u="none" strike="noStrike" cap="none">
              <a:solidFill>
                <a:srgbClr val="2B2E2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10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Widescreen</PresentationFormat>
  <Paragraphs>134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Avenir</vt:lpstr>
      <vt:lpstr>Calibri</vt:lpstr>
      <vt:lpstr>1_Office Theme</vt:lpstr>
      <vt:lpstr>Auditor Training on FSC CoC Core Labor Requirements (CLR)</vt:lpstr>
      <vt:lpstr>In Module 3, participants will learn how to effectively prepare and plan for social audits by identifying and prioritizing potential risks related to certificate holders.   You will also learn how assess the credibility of information sources and develop effective research strategies. </vt:lpstr>
      <vt:lpstr>This pre-reading material gives you some key elements of Module 3 that will be discussed in person during the course.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2024-11-12T10:54:20Z</dcterms:created>
  <dcterms:modified xsi:type="dcterms:W3CDTF">2025-06-20T06:07:39Z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1100700.00000000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