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embeddedFontLst>
    <p:embeddedFont>
      <p:font typeface="Arial Black" panose="020B0A04020102020204" pitchFamily="34" charset="0"/>
      <p:regular r:id="rId10"/>
      <p:bold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4" roundtripDataSignature="AMtx7mgRgU593O9EVzggMNuCmWDQRtXFa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51D65B6-51C0-479A-89B4-51051121E010}">
  <a:tblStyle styleId="{651D65B6-51C0-479A-89B4-51051121E010}"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1200"/>
              </a:spcBef>
              <a:spcAft>
                <a:spcPts val="0"/>
              </a:spcAft>
              <a:buClr>
                <a:schemeClr val="dk1"/>
              </a:buClr>
              <a:buSzPts val="1100"/>
              <a:buFont typeface="Calibri"/>
              <a:buChar char="-"/>
            </a:pPr>
            <a:r>
              <a:rPr lang="en-US">
                <a:latin typeface="Arial"/>
                <a:ea typeface="Arial"/>
                <a:cs typeface="Arial"/>
                <a:sym typeface="Arial"/>
              </a:rPr>
              <a:t>Complete a desk review before conducting each audit. </a:t>
            </a:r>
            <a:endParaRPr/>
          </a:p>
          <a:p>
            <a:pPr marL="171450" lvl="0" indent="-171450" algn="l" rtl="0">
              <a:lnSpc>
                <a:spcPct val="115000"/>
              </a:lnSpc>
              <a:spcBef>
                <a:spcPts val="1200"/>
              </a:spcBef>
              <a:spcAft>
                <a:spcPts val="0"/>
              </a:spcAft>
              <a:buClr>
                <a:schemeClr val="dk1"/>
              </a:buClr>
              <a:buSzPts val="1100"/>
              <a:buFont typeface="Calibri"/>
              <a:buChar char="-"/>
            </a:pPr>
            <a:r>
              <a:rPr lang="en-US">
                <a:latin typeface="Arial"/>
                <a:ea typeface="Arial"/>
                <a:cs typeface="Arial"/>
                <a:sym typeface="Arial"/>
              </a:rPr>
              <a:t>It is important to divide the team so as not to overload the auditors. </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Planning the social audit is a particularly important step in defining the objectives, scope and criteria of the audit. </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Good planning and time management are key to achieving effective audits, since the time available will always be too short for what you wish to cover during an audit. Allocate sufficient time to address all questions prepared in advance</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Representative sample: Gender mix and minority representation (immigrants, pregnant workers, workers with children, workers with physical disabilities, etc.).</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Check dress code prior to the site visit, for practical reasons, to be ready to deal with management, and to help build empathy with workers during interviews.</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Interviews discussed in details the next module.</a:t>
            </a:r>
            <a:endParaRPr/>
          </a:p>
        </p:txBody>
      </p:sp>
      <p:sp>
        <p:nvSpPr>
          <p:cNvPr id="166" name="Google Shape;166;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71450" algn="l" rtl="0">
              <a:lnSpc>
                <a:spcPct val="115000"/>
              </a:lnSpc>
              <a:spcBef>
                <a:spcPts val="1200"/>
              </a:spcBef>
              <a:spcAft>
                <a:spcPts val="0"/>
              </a:spcAft>
              <a:buClr>
                <a:schemeClr val="dk1"/>
              </a:buClr>
              <a:buSzPts val="1100"/>
              <a:buFont typeface="Calibri"/>
              <a:buChar char="-"/>
            </a:pPr>
            <a:r>
              <a:rPr lang="en-US">
                <a:latin typeface="Arial"/>
                <a:ea typeface="Arial"/>
                <a:cs typeface="Arial"/>
                <a:sym typeface="Arial"/>
              </a:rPr>
              <a:t>Complete a desk review before conducting each audit. </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Study required info &amp; docs submitted by auditee.</a:t>
            </a:r>
            <a:endParaRPr>
              <a:latin typeface="Calibri"/>
              <a:ea typeface="Calibri"/>
              <a:cs typeface="Calibri"/>
              <a:sym typeface="Calibri"/>
            </a:endParaRPr>
          </a:p>
          <a:p>
            <a:pPr marL="171450" lvl="0" indent="-171450" algn="l" rtl="0">
              <a:lnSpc>
                <a:spcPct val="114999"/>
              </a:lnSpc>
              <a:spcBef>
                <a:spcPts val="1200"/>
              </a:spcBef>
              <a:spcAft>
                <a:spcPts val="0"/>
              </a:spcAft>
              <a:buClr>
                <a:srgbClr val="000000"/>
              </a:buClr>
              <a:buSzPts val="1100"/>
              <a:buFont typeface="Calibri"/>
              <a:buChar char="-"/>
            </a:pPr>
            <a:r>
              <a:rPr lang="en-US">
                <a:latin typeface="Arial"/>
                <a:ea typeface="Arial"/>
                <a:cs typeface="Arial"/>
                <a:sym typeface="Arial"/>
              </a:rPr>
              <a:t>The Self-Assessment is extremely important to be reviewed before the audit. If not sent in by the CH, this can cause either stopping or postponing the audit. </a:t>
            </a:r>
            <a:endParaRPr/>
          </a:p>
        </p:txBody>
      </p:sp>
      <p:sp>
        <p:nvSpPr>
          <p:cNvPr id="178" name="Google Shape;178;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5</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Clr>
                <a:schemeClr val="dk1"/>
              </a:buClr>
              <a:buSzPts val="1400"/>
              <a:buFont typeface="Calibri"/>
              <a:buNone/>
            </a:pPr>
            <a:endParaRPr/>
          </a:p>
        </p:txBody>
      </p:sp>
      <p:sp>
        <p:nvSpPr>
          <p:cNvPr id="188" name="Google Shape;188;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Plan: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Size of the population - Sample size (calculator)</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Key people (union, worker representatives, key functions, whistleblower,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Key demographics (groups, minorities, shifts, depts, gender, age, context specific issue)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Documents (list of workers, wage levels, policies,...)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Interview location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Audit plan (when do you plan the interviews, which subjects, what is the main objective)</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Prepare: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Line of questions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What needs confirmation?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What information can you share or not share?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What do you need to see beforehand? (Product, Packing, bombing statition, housing)</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What you need to know beforehand? (wage policy, accidents, conflicts, representative election, new CBA)</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Engage &amp; Explain</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Account, Clarify and Challenge</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What points do you need clarification 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What points are unclear?</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Where do require confirmation? Closed Questions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Where do you cross check subjects among different interviews?</a:t>
            </a:r>
            <a:endParaRPr>
              <a:latin typeface="Arial"/>
              <a:ea typeface="Arial"/>
              <a:cs typeface="Arial"/>
              <a:sym typeface="Arial"/>
            </a:endParaRPr>
          </a:p>
          <a:p>
            <a:pPr marL="457200" lvl="0" indent="-317500" algn="l" rtl="0">
              <a:spcBef>
                <a:spcPts val="0"/>
              </a:spcBef>
              <a:spcAft>
                <a:spcPts val="0"/>
              </a:spcAft>
              <a:buClr>
                <a:schemeClr val="dk1"/>
              </a:buClr>
              <a:buSzPts val="1400"/>
              <a:buFont typeface="Arial"/>
              <a:buChar char="-"/>
            </a:pPr>
            <a:r>
              <a:rPr lang="en-US">
                <a:latin typeface="Arial"/>
                <a:ea typeface="Arial"/>
                <a:cs typeface="Arial"/>
                <a:sym typeface="Arial"/>
              </a:rPr>
              <a:t>Apply the "three Rs" during the interview once a potential or real issue is identified (Recognise the issue, Record the issue, and then Respond to the issue)</a:t>
            </a:r>
            <a:endParaRPr/>
          </a:p>
          <a:p>
            <a:pPr marL="0" lvl="0" indent="0" algn="l" rtl="0">
              <a:lnSpc>
                <a:spcPct val="100000"/>
              </a:lnSpc>
              <a:spcBef>
                <a:spcPts val="0"/>
              </a:spcBef>
              <a:spcAft>
                <a:spcPts val="0"/>
              </a:spcAft>
              <a:buClr>
                <a:schemeClr val="dk1"/>
              </a:buClr>
              <a:buSzPts val="1100"/>
              <a:buFont typeface="Arial"/>
              <a:buNone/>
            </a:pPr>
            <a:br>
              <a:rPr lang="en-US">
                <a:latin typeface="Arial"/>
                <a:ea typeface="Arial"/>
                <a:cs typeface="Arial"/>
                <a:sym typeface="Arial"/>
              </a:rPr>
            </a:br>
            <a:r>
              <a:rPr lang="en-US">
                <a:latin typeface="Arial"/>
                <a:ea typeface="Arial"/>
                <a:cs typeface="Arial"/>
                <a:sym typeface="Arial"/>
              </a:rPr>
              <a:t>Closure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Appreciation of time and effort</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Important for the reputation of the process and workers perception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Important to summarize and define action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Allowing questions is also a way to listen to priority areas - maybe you have not asked the right questions</a:t>
            </a:r>
            <a:endParaRPr>
              <a:latin typeface="Arial"/>
              <a:ea typeface="Arial"/>
              <a:cs typeface="Arial"/>
              <a:sym typeface="Arial"/>
            </a:endParaRPr>
          </a:p>
          <a:p>
            <a:pPr marL="45720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Evaluation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Habit of evaluate every interview and determine action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Evaluate the interview for you and the audit - Some interviews are not giving you much some others might be off</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Font typeface="Arial"/>
              <a:buChar char="-"/>
            </a:pPr>
            <a:r>
              <a:rPr lang="en-US">
                <a:latin typeface="Arial"/>
                <a:ea typeface="Arial"/>
                <a:cs typeface="Arial"/>
                <a:sym typeface="Arial"/>
              </a:rPr>
              <a:t>Adjust your approach and evaluate if you need to make changes.</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Calibri"/>
              <a:buNone/>
            </a:pPr>
            <a:endParaRPr/>
          </a:p>
        </p:txBody>
      </p:sp>
      <p:sp>
        <p:nvSpPr>
          <p:cNvPr id="196" name="Google Shape;196;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7</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77"/>
        <p:cNvGrpSpPr/>
        <p:nvPr/>
      </p:nvGrpSpPr>
      <p:grpSpPr>
        <a:xfrm>
          <a:off x="0" y="0"/>
          <a:ext cx="0" cy="0"/>
          <a:chOff x="0" y="0"/>
          <a:chExt cx="0" cy="0"/>
        </a:xfrm>
      </p:grpSpPr>
      <p:pic>
        <p:nvPicPr>
          <p:cNvPr id="78" name="Google Shape;78;p18"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79" name="Google Shape;79;p18"/>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0" name="Google Shape;80;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82" name="Google Shape;82;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18"/>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4" name="Google Shape;84;p18"/>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85"/>
        <p:cNvGrpSpPr/>
        <p:nvPr/>
      </p:nvGrpSpPr>
      <p:grpSpPr>
        <a:xfrm>
          <a:off x="0" y="0"/>
          <a:ext cx="0" cy="0"/>
          <a:chOff x="0" y="0"/>
          <a:chExt cx="0" cy="0"/>
        </a:xfrm>
      </p:grpSpPr>
      <p:pic>
        <p:nvPicPr>
          <p:cNvPr id="86" name="Google Shape;86;p19"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87" name="Google Shape;87;p19"/>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8" name="Google Shape;88;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90" name="Google Shape;9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1" name="Google Shape;91;p19"/>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2" name="Google Shape;92;p19"/>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93" name="Google Shape;93;p19"/>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94"/>
        <p:cNvGrpSpPr/>
        <p:nvPr/>
      </p:nvGrpSpPr>
      <p:grpSpPr>
        <a:xfrm>
          <a:off x="0" y="0"/>
          <a:ext cx="0" cy="0"/>
          <a:chOff x="0" y="0"/>
          <a:chExt cx="0" cy="0"/>
        </a:xfrm>
      </p:grpSpPr>
      <p:pic>
        <p:nvPicPr>
          <p:cNvPr id="95" name="Google Shape;95;p20"/>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96" name="Google Shape;9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98" name="Google Shape;9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20"/>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0" name="Google Shape;100;p20"/>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1" name="Google Shape;101;p20"/>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102"/>
        <p:cNvGrpSpPr/>
        <p:nvPr/>
      </p:nvGrpSpPr>
      <p:grpSpPr>
        <a:xfrm>
          <a:off x="0" y="0"/>
          <a:ext cx="0" cy="0"/>
          <a:chOff x="0" y="0"/>
          <a:chExt cx="0" cy="0"/>
        </a:xfrm>
      </p:grpSpPr>
      <p:sp>
        <p:nvSpPr>
          <p:cNvPr id="103" name="Google Shape;103;p21"/>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104" name="Google Shape;104;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106" name="Google Shape;106;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21"/>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08" name="Google Shape;108;p21"/>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9" name="Google Shape;109;p21"/>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10"/>
        <p:cNvGrpSpPr/>
        <p:nvPr/>
      </p:nvGrpSpPr>
      <p:grpSpPr>
        <a:xfrm>
          <a:off x="0" y="0"/>
          <a:ext cx="0" cy="0"/>
          <a:chOff x="0" y="0"/>
          <a:chExt cx="0" cy="0"/>
        </a:xfrm>
      </p:grpSpPr>
      <p:sp>
        <p:nvSpPr>
          <p:cNvPr id="111" name="Google Shape;111;p22"/>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2" name="Google Shape;112;p2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3" name="Google Shape;113;p22"/>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4" name="Google Shape;114;p22"/>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5" name="Google Shape;115;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117" name="Google Shape;117;p2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8" name="Google Shape;118;p22"/>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9" name="Google Shape;119;p22"/>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0"/>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1"/>
        <p:cNvGrpSpPr/>
        <p:nvPr/>
      </p:nvGrpSpPr>
      <p:grpSpPr>
        <a:xfrm>
          <a:off x="0" y="0"/>
          <a:ext cx="0" cy="0"/>
          <a:chOff x="0" y="0"/>
          <a:chExt cx="0" cy="0"/>
        </a:xfrm>
      </p:grpSpPr>
      <p:cxnSp>
        <p:nvCxnSpPr>
          <p:cNvPr id="122" name="Google Shape;122;p24"/>
          <p:cNvCxnSpPr/>
          <p:nvPr/>
        </p:nvCxnSpPr>
        <p:spPr>
          <a:xfrm rot="5400000">
            <a:off x="1658675" y="3454385"/>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cxnSp>
        <p:nvCxnSpPr>
          <p:cNvPr id="123" name="Google Shape;123;p24"/>
          <p:cNvCxnSpPr/>
          <p:nvPr/>
        </p:nvCxnSpPr>
        <p:spPr>
          <a:xfrm rot="5400000">
            <a:off x="5748077" y="3454383"/>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4"/>
        <p:cNvGrpSpPr/>
        <p:nvPr/>
      </p:nvGrpSpPr>
      <p:grpSpPr>
        <a:xfrm>
          <a:off x="0" y="0"/>
          <a:ext cx="0" cy="0"/>
          <a:chOff x="0" y="0"/>
          <a:chExt cx="0" cy="0"/>
        </a:xfrm>
      </p:grpSpPr>
      <p:sp>
        <p:nvSpPr>
          <p:cNvPr id="125" name="Google Shape;125;p25"/>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6" name="Google Shape;126;p25"/>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7" name="Google Shape;127;p2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8" name="Google Shape;128;p2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9.2.FSC-CLR-Training_Pre-Course_Module-3_V1-0_EN</a:t>
            </a:r>
            <a:endParaRPr/>
          </a:p>
        </p:txBody>
      </p:sp>
      <p:sp>
        <p:nvSpPr>
          <p:cNvPr id="129" name="Google Shape;129;p2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30"/>
        <p:cNvGrpSpPr/>
        <p:nvPr/>
      </p:nvGrpSpPr>
      <p:grpSpPr>
        <a:xfrm>
          <a:off x="0" y="0"/>
          <a:ext cx="0" cy="0"/>
          <a:chOff x="0" y="0"/>
          <a:chExt cx="0" cy="0"/>
        </a:xfrm>
      </p:grpSpPr>
      <p:sp>
        <p:nvSpPr>
          <p:cNvPr id="131" name="Google Shape;131;p26"/>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26"/>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9.2.FSC-CLR-Training_Pre-Course_Module-3_V1-0_EN</a:t>
            </a:r>
            <a:endParaRPr/>
          </a:p>
        </p:txBody>
      </p:sp>
      <p:sp>
        <p:nvSpPr>
          <p:cNvPr id="133" name="Google Shape;133;p26"/>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6"/>
        <p:cNvGrpSpPr/>
        <p:nvPr/>
      </p:nvGrpSpPr>
      <p:grpSpPr>
        <a:xfrm>
          <a:off x="0" y="0"/>
          <a:ext cx="0" cy="0"/>
          <a:chOff x="0" y="0"/>
          <a:chExt cx="0" cy="0"/>
        </a:xfrm>
      </p:grpSpPr>
      <p:pic>
        <p:nvPicPr>
          <p:cNvPr id="17" name="Google Shape;17;p10"/>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8" name="Google Shape;18;p10"/>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9" name="Google Shape;19;p10"/>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 name="Google Shape;20;p10"/>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1" name="Google Shape;21;p10"/>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2" name="Google Shape;22;p10"/>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3" name="Google Shape;23;p10"/>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28"/>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28"/>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28"/>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28"/>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28"/>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28"/>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28"/>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28"/>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28"/>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24"/>
        <p:cNvGrpSpPr/>
        <p:nvPr/>
      </p:nvGrpSpPr>
      <p:grpSpPr>
        <a:xfrm>
          <a:off x="0" y="0"/>
          <a:ext cx="0" cy="0"/>
          <a:chOff x="0" y="0"/>
          <a:chExt cx="0" cy="0"/>
        </a:xfrm>
      </p:grpSpPr>
      <p:pic>
        <p:nvPicPr>
          <p:cNvPr id="25" name="Google Shape;25;p11"/>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26" name="Google Shape;26;p11"/>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7" name="Google Shape;27;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29" name="Google Shape;29;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11"/>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1" name="Google Shape;31;p11"/>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32"/>
        <p:cNvGrpSpPr/>
        <p:nvPr/>
      </p:nvGrpSpPr>
      <p:grpSpPr>
        <a:xfrm>
          <a:off x="0" y="0"/>
          <a:ext cx="0" cy="0"/>
          <a:chOff x="0" y="0"/>
          <a:chExt cx="0" cy="0"/>
        </a:xfrm>
      </p:grpSpPr>
      <p:pic>
        <p:nvPicPr>
          <p:cNvPr id="33" name="Google Shape;33;p12"/>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34" name="Google Shape;34;p12"/>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37" name="Google Shape;37;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38" name="Google Shape;38;p12"/>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39" name="Google Shape;39;p12"/>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40"/>
        <p:cNvGrpSpPr/>
        <p:nvPr/>
      </p:nvGrpSpPr>
      <p:grpSpPr>
        <a:xfrm>
          <a:off x="0" y="0"/>
          <a:ext cx="0" cy="0"/>
          <a:chOff x="0" y="0"/>
          <a:chExt cx="0" cy="0"/>
        </a:xfrm>
      </p:grpSpPr>
      <p:pic>
        <p:nvPicPr>
          <p:cNvPr id="41" name="Google Shape;41;p13"/>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42" name="Google Shape;42;p13"/>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43" name="Google Shape;43;p13"/>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44" name="Google Shape;44;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6" name="Google Shape;46;p13"/>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48"/>
        <p:cNvGrpSpPr/>
        <p:nvPr/>
      </p:nvGrpSpPr>
      <p:grpSpPr>
        <a:xfrm>
          <a:off x="0" y="0"/>
          <a:ext cx="0" cy="0"/>
          <a:chOff x="0" y="0"/>
          <a:chExt cx="0" cy="0"/>
        </a:xfrm>
      </p:grpSpPr>
      <p:sp>
        <p:nvSpPr>
          <p:cNvPr id="49" name="Google Shape;49;p14"/>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 name="Google Shape;50;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52" name="Google Shape;52;p14"/>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53" name="Google Shape;53;p14"/>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54"/>
        <p:cNvGrpSpPr/>
        <p:nvPr/>
      </p:nvGrpSpPr>
      <p:grpSpPr>
        <a:xfrm>
          <a:off x="0" y="0"/>
          <a:ext cx="0" cy="0"/>
          <a:chOff x="0" y="0"/>
          <a:chExt cx="0" cy="0"/>
        </a:xfrm>
      </p:grpSpPr>
      <p:sp>
        <p:nvSpPr>
          <p:cNvPr id="55" name="Google Shape;55;p15"/>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56" name="Google Shape;56;p15"/>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57" name="Google Shape;57;p15"/>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58" name="Google Shape;58;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60" name="Google Shape;60;p15"/>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61"/>
        <p:cNvGrpSpPr/>
        <p:nvPr/>
      </p:nvGrpSpPr>
      <p:grpSpPr>
        <a:xfrm>
          <a:off x="0" y="0"/>
          <a:ext cx="0" cy="0"/>
          <a:chOff x="0" y="0"/>
          <a:chExt cx="0" cy="0"/>
        </a:xfrm>
      </p:grpSpPr>
      <p:pic>
        <p:nvPicPr>
          <p:cNvPr id="62" name="Google Shape;62;p16"/>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63" name="Google Shape;63;p16"/>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64" name="Google Shape;64;p16"/>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65" name="Google Shape;65;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67" name="Google Shape;67;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8" name="Google Shape;68;p16"/>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9"/>
        <p:cNvGrpSpPr/>
        <p:nvPr/>
      </p:nvGrpSpPr>
      <p:grpSpPr>
        <a:xfrm>
          <a:off x="0" y="0"/>
          <a:ext cx="0" cy="0"/>
          <a:chOff x="0" y="0"/>
          <a:chExt cx="0" cy="0"/>
        </a:xfrm>
      </p:grpSpPr>
      <p:pic>
        <p:nvPicPr>
          <p:cNvPr id="70" name="Google Shape;70;p17"/>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1" name="Google Shape;71;p17"/>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2" name="Google Shape;72;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9.2.FSC-CLR-Training_Pre-Course_Module-3_V1-0_EN</a:t>
            </a:r>
            <a:endParaRPr/>
          </a:p>
        </p:txBody>
      </p:sp>
      <p:sp>
        <p:nvSpPr>
          <p:cNvPr id="74" name="Google Shape;74;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17"/>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17"/>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9.2.FSC-CLR-Training_Pre-Course_Module-3_V1-0_EN</a:t>
            </a:r>
            <a:endParaRPr/>
          </a:p>
        </p:txBody>
      </p:sp>
      <p:sp>
        <p:nvSpPr>
          <p:cNvPr id="14" name="Google Shape;14;p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
          <p:cNvSpPr txBox="1">
            <a:spLocks noGrp="1"/>
          </p:cNvSpPr>
          <p:nvPr>
            <p:ph type="ctrTitle" idx="4294967295"/>
          </p:nvPr>
        </p:nvSpPr>
        <p:spPr>
          <a:xfrm>
            <a:off x="579543" y="1793663"/>
            <a:ext cx="10690437" cy="23368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Auditor Training on FSC CoC Core Labor Requirements (CLR)</a:t>
            </a:r>
            <a:endParaRPr/>
          </a:p>
        </p:txBody>
      </p:sp>
      <p:sp>
        <p:nvSpPr>
          <p:cNvPr id="150" name="Google Shape;150;p1"/>
          <p:cNvSpPr txBox="1">
            <a:spLocks noGrp="1"/>
          </p:cNvSpPr>
          <p:nvPr>
            <p:ph type="body" idx="4294967295"/>
          </p:nvPr>
        </p:nvSpPr>
        <p:spPr>
          <a:xfrm>
            <a:off x="412750" y="3588808"/>
            <a:ext cx="8045450" cy="1538816"/>
          </a:xfrm>
          <a:prstGeom prst="rect">
            <a:avLst/>
          </a:prstGeom>
          <a:noFill/>
          <a:ln>
            <a:noFill/>
          </a:ln>
        </p:spPr>
        <p:txBody>
          <a:bodyPr spcFirstLastPara="1" wrap="square" lIns="91425" tIns="45700" rIns="91425" bIns="45700" anchor="t" anchorCtr="0">
            <a:noAutofit/>
          </a:bodyPr>
          <a:lstStyle/>
          <a:p>
            <a:pPr marL="177800" lvl="0" indent="0" algn="l" rtl="0">
              <a:lnSpc>
                <a:spcPct val="90000"/>
              </a:lnSpc>
              <a:spcBef>
                <a:spcPts val="1000"/>
              </a:spcBef>
              <a:spcAft>
                <a:spcPts val="0"/>
              </a:spcAft>
              <a:buSzPts val="2800"/>
              <a:buNone/>
            </a:pPr>
            <a:r>
              <a:rPr lang="en-US" sz="2400">
                <a:latin typeface="Arial"/>
                <a:ea typeface="Arial"/>
                <a:cs typeface="Arial"/>
                <a:sym typeface="Arial"/>
              </a:rPr>
              <a:t>Pre-Course Preparatory Reading</a:t>
            </a:r>
            <a:endParaRPr/>
          </a:p>
          <a:p>
            <a:pPr marL="177800" lvl="0" indent="0" algn="l" rtl="0">
              <a:lnSpc>
                <a:spcPct val="90000"/>
              </a:lnSpc>
              <a:spcBef>
                <a:spcPts val="1000"/>
              </a:spcBef>
              <a:spcAft>
                <a:spcPts val="0"/>
              </a:spcAft>
              <a:buSzPts val="2800"/>
              <a:buNone/>
            </a:pPr>
            <a:endParaRPr sz="2400" u="sng">
              <a:latin typeface="Arial"/>
              <a:ea typeface="Arial"/>
              <a:cs typeface="Arial"/>
              <a:sym typeface="Arial"/>
            </a:endParaRPr>
          </a:p>
          <a:p>
            <a:pPr marL="177800" lvl="0" indent="0" algn="l" rtl="0">
              <a:lnSpc>
                <a:spcPct val="90000"/>
              </a:lnSpc>
              <a:spcBef>
                <a:spcPts val="1000"/>
              </a:spcBef>
              <a:spcAft>
                <a:spcPts val="0"/>
              </a:spcAft>
              <a:buSzPts val="2800"/>
              <a:buNone/>
            </a:pPr>
            <a:r>
              <a:rPr lang="en-US" sz="2400">
                <a:latin typeface="Arial"/>
                <a:ea typeface="Arial"/>
                <a:cs typeface="Arial"/>
                <a:sym typeface="Arial"/>
              </a:rPr>
              <a:t>Module 3: Preparing and planning for social audits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6" name="Google Shape;156;p2"/>
          <p:cNvSpPr txBox="1">
            <a:spLocks noGrp="1"/>
          </p:cNvSpPr>
          <p:nvPr>
            <p:ph type="ctrTitle" idx="4294967295"/>
          </p:nvPr>
        </p:nvSpPr>
        <p:spPr>
          <a:xfrm>
            <a:off x="532190" y="1323900"/>
            <a:ext cx="11136085" cy="421428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In Module 3, participants will learn how to effectively prepare and plan for social audits by identifying and prioritizing potential risks related to certificate holders. </a:t>
            </a:r>
            <a:br>
              <a:rPr lang="en-US" sz="2800" b="1" i="0" u="none" strike="noStrike" cap="none">
                <a:solidFill>
                  <a:schemeClr val="dk1"/>
                </a:solidFill>
                <a:latin typeface="Arial"/>
                <a:ea typeface="Arial"/>
                <a:cs typeface="Arial"/>
                <a:sym typeface="Arial"/>
              </a:rPr>
            </a:b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You will also learn how assess the credibility of information sources and develop effective research strategies.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2" name="Google Shape;162;p3"/>
          <p:cNvSpPr txBox="1">
            <a:spLocks noGrp="1"/>
          </p:cNvSpPr>
          <p:nvPr>
            <p:ph type="ctrTitle" idx="4294967295"/>
          </p:nvPr>
        </p:nvSpPr>
        <p:spPr>
          <a:xfrm>
            <a:off x="766716" y="2182964"/>
            <a:ext cx="11166203" cy="28368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This pre-reading material gives you some key elements of Module 3 that will be discussed in person during the course.</a:t>
            </a:r>
            <a:br>
              <a:rPr lang="en-US" sz="2800" b="1" i="0" u="none" strike="noStrike" cap="none">
                <a:solidFill>
                  <a:schemeClr val="dk1"/>
                </a:solidFill>
                <a:latin typeface="Arial"/>
                <a:ea typeface="Arial"/>
                <a:cs typeface="Arial"/>
                <a:sym typeface="Arial"/>
              </a:rPr>
            </a:br>
            <a:endParaRPr sz="2800" b="1" i="1" u="none" strike="noStrike" cap="non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9" name="Google Shape;169;p4"/>
          <p:cNvSpPr txBox="1"/>
          <p:nvPr/>
        </p:nvSpPr>
        <p:spPr>
          <a:xfrm>
            <a:off x="350601" y="250251"/>
            <a:ext cx="4476843" cy="672578"/>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703"/>
              <a:buFont typeface="Arial"/>
              <a:buNone/>
            </a:pPr>
            <a:r>
              <a:rPr lang="en-US" sz="3200" b="1" i="0" u="none" strike="noStrike" cap="none">
                <a:solidFill>
                  <a:schemeClr val="accent5"/>
                </a:solidFill>
                <a:latin typeface="Avenir"/>
                <a:ea typeface="Avenir"/>
                <a:cs typeface="Avenir"/>
                <a:sym typeface="Avenir"/>
              </a:rPr>
              <a:t>Audit Preparation</a:t>
            </a:r>
            <a:endParaRPr sz="3200" b="1" i="0" u="none" strike="noStrike" cap="none">
              <a:solidFill>
                <a:schemeClr val="accent5"/>
              </a:solidFill>
              <a:latin typeface="Avenir"/>
              <a:ea typeface="Avenir"/>
              <a:cs typeface="Avenir"/>
              <a:sym typeface="Avenir"/>
            </a:endParaRPr>
          </a:p>
        </p:txBody>
      </p:sp>
      <p:sp>
        <p:nvSpPr>
          <p:cNvPr id="170" name="Google Shape;170;p4"/>
          <p:cNvSpPr txBox="1"/>
          <p:nvPr/>
        </p:nvSpPr>
        <p:spPr>
          <a:xfrm>
            <a:off x="350601" y="922829"/>
            <a:ext cx="5028482" cy="55476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400" b="1" i="0" u="none" strike="noStrike" cap="none">
                <a:solidFill>
                  <a:srgbClr val="2B2E2F"/>
                </a:solidFill>
                <a:latin typeface="Arial"/>
                <a:ea typeface="Arial"/>
                <a:cs typeface="Arial"/>
                <a:sym typeface="Arial"/>
              </a:rPr>
              <a:t>Desk Review</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2200"/>
              <a:buFont typeface="Calibri"/>
              <a:buNone/>
            </a:pPr>
            <a:endParaRPr sz="2400" b="0" i="0" u="none" strike="noStrike" cap="none">
              <a:solidFill>
                <a:srgbClr val="009C9C"/>
              </a:solidFill>
              <a:latin typeface="Arial"/>
              <a:ea typeface="Arial"/>
              <a:cs typeface="Arial"/>
              <a:sym typeface="Arial"/>
            </a:endParaRPr>
          </a:p>
        </p:txBody>
      </p:sp>
      <p:sp>
        <p:nvSpPr>
          <p:cNvPr id="171" name="Google Shape;171;p4"/>
          <p:cNvSpPr/>
          <p:nvPr/>
        </p:nvSpPr>
        <p:spPr>
          <a:xfrm rot="5400000">
            <a:off x="5584752" y="1576852"/>
            <a:ext cx="1768427" cy="1690565"/>
          </a:xfrm>
          <a:prstGeom prst="bentArrow">
            <a:avLst>
              <a:gd name="adj1" fmla="val 18694"/>
              <a:gd name="adj2" fmla="val 26126"/>
              <a:gd name="adj3" fmla="val 25000"/>
              <a:gd name="adj4" fmla="val 38795"/>
            </a:avLst>
          </a:prstGeom>
          <a:solidFill>
            <a:schemeClr val="dk1"/>
          </a:solidFill>
          <a:ln w="25400" cap="flat" cmpd="sng">
            <a:solidFill>
              <a:srgbClr val="1633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2B2E2F"/>
              </a:solidFill>
              <a:latin typeface="Arial"/>
              <a:ea typeface="Arial"/>
              <a:cs typeface="Arial"/>
              <a:sym typeface="Arial"/>
            </a:endParaRPr>
          </a:p>
        </p:txBody>
      </p:sp>
      <p:graphicFrame>
        <p:nvGraphicFramePr>
          <p:cNvPr id="172" name="Google Shape;172;p4"/>
          <p:cNvGraphicFramePr/>
          <p:nvPr/>
        </p:nvGraphicFramePr>
        <p:xfrm>
          <a:off x="350601" y="1477597"/>
          <a:ext cx="5125450" cy="3535700"/>
        </p:xfrm>
        <a:graphic>
          <a:graphicData uri="http://schemas.openxmlformats.org/drawingml/2006/table">
            <a:tbl>
              <a:tblPr firstRow="1" bandRow="1">
                <a:noFill/>
                <a:tableStyleId>{651D65B6-51C0-479A-89B4-51051121E010}</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000" u="none" strike="noStrike" cap="none"/>
                        <a:t>Elements to cover:</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Identifying </a:t>
                      </a:r>
                      <a:r>
                        <a:rPr lang="en-US" sz="2000" u="none" strike="noStrike" cap="none">
                          <a:solidFill>
                            <a:srgbClr val="2B2E2F"/>
                          </a:solidFill>
                        </a:rPr>
                        <a:t>risks</a:t>
                      </a:r>
                      <a:r>
                        <a:rPr lang="en-US" sz="2000" b="0" u="none" strike="noStrike" cap="none">
                          <a:solidFill>
                            <a:srgbClr val="2B2E2F"/>
                          </a:solidFill>
                        </a:rPr>
                        <a:t> and </a:t>
                      </a:r>
                      <a:r>
                        <a:rPr lang="en-US" sz="2000" u="none" strike="noStrike" cap="none">
                          <a:solidFill>
                            <a:srgbClr val="2B2E2F"/>
                          </a:solidFill>
                        </a:rPr>
                        <a:t>issues</a:t>
                      </a:r>
                      <a:r>
                        <a:rPr lang="en-US" sz="2000" b="0" u="none" strike="noStrike" cap="none">
                          <a:solidFill>
                            <a:srgbClr val="2B2E2F"/>
                          </a:solidFill>
                        </a:rPr>
                        <a:t> beforehand</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Understanding </a:t>
                      </a:r>
                      <a:r>
                        <a:rPr lang="en-US" sz="2000" u="none" strike="noStrike" cap="none">
                          <a:solidFill>
                            <a:srgbClr val="2B2E2F"/>
                          </a:solidFill>
                        </a:rPr>
                        <a:t>relevant documents</a:t>
                      </a:r>
                      <a:endParaRPr sz="2000" b="0" u="none" strike="noStrike" cap="none">
                        <a:solidFill>
                          <a:srgbClr val="2B2E2F"/>
                        </a:solidFill>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Understanding the company profile</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Informing the audit team and the auditee of the audit activities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Planning, scheduling and coordinating activities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Improving the effectiveness of the audit process</a:t>
                      </a:r>
                      <a:endParaRPr/>
                    </a:p>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173" name="Google Shape;173;p4"/>
          <p:cNvGraphicFramePr/>
          <p:nvPr/>
        </p:nvGraphicFramePr>
        <p:xfrm>
          <a:off x="6459504" y="3368309"/>
          <a:ext cx="5125450" cy="2926100"/>
        </p:xfrm>
        <a:graphic>
          <a:graphicData uri="http://schemas.openxmlformats.org/drawingml/2006/table">
            <a:tbl>
              <a:tblPr firstRow="1" bandRow="1">
                <a:noFill/>
                <a:tableStyleId>{651D65B6-51C0-479A-89B4-51051121E010}</a:tableStyleId>
              </a:tblPr>
              <a:tblGrid>
                <a:gridCol w="5125450">
                  <a:extLst>
                    <a:ext uri="{9D8B030D-6E8A-4147-A177-3AD203B41FA5}">
                      <a16:colId xmlns:a16="http://schemas.microsoft.com/office/drawing/2014/main" val="20000"/>
                    </a:ext>
                  </a:extLst>
                </a:gridCol>
              </a:tblGrid>
              <a:tr h="370850">
                <a:tc>
                  <a:txBody>
                    <a:bodyPr/>
                    <a:lstStyle/>
                    <a:p>
                      <a:pPr marL="92075" marR="0" lvl="0" indent="-15875" algn="l" rtl="0">
                        <a:lnSpc>
                          <a:spcPct val="100000"/>
                        </a:lnSpc>
                        <a:spcBef>
                          <a:spcPts val="0"/>
                        </a:spcBef>
                        <a:spcAft>
                          <a:spcPts val="0"/>
                        </a:spcAft>
                        <a:buClr>
                          <a:srgbClr val="000000"/>
                        </a:buClr>
                        <a:buSzPts val="2200"/>
                        <a:buFont typeface="Arial"/>
                        <a:buNone/>
                      </a:pPr>
                      <a:r>
                        <a:rPr lang="en-US" sz="2000" b="1" i="0" u="none" strike="noStrike" cap="none">
                          <a:solidFill>
                            <a:schemeClr val="lt1"/>
                          </a:solidFill>
                          <a:latin typeface="Arial"/>
                          <a:ea typeface="Arial"/>
                          <a:cs typeface="Arial"/>
                          <a:sym typeface="Arial"/>
                        </a:rPr>
                        <a:t>Key Information to be prepared with:</a:t>
                      </a:r>
                      <a:endParaRPr sz="1200" b="0" i="0" u="none" strike="noStrike" cap="none">
                        <a:solidFill>
                          <a:schemeClr val="lt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Knowledge of national law</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Previous </a:t>
                      </a:r>
                      <a:r>
                        <a:rPr lang="en-US" sz="2000" u="none" strike="noStrike" cap="none">
                          <a:solidFill>
                            <a:srgbClr val="2B2E2F"/>
                          </a:solidFill>
                          <a:latin typeface="Arial"/>
                          <a:ea typeface="Arial"/>
                          <a:cs typeface="Arial"/>
                          <a:sym typeface="Arial"/>
                        </a:rPr>
                        <a:t>Nonconformities</a:t>
                      </a:r>
                      <a:r>
                        <a:rPr lang="en-US" sz="2000" b="0" i="0" u="none" strike="noStrike" cap="none">
                          <a:solidFill>
                            <a:srgbClr val="2B2E2F"/>
                          </a:solidFill>
                          <a:latin typeface="Arial"/>
                          <a:ea typeface="Arial"/>
                          <a:cs typeface="Arial"/>
                          <a:sym typeface="Arial"/>
                        </a:rPr>
                        <a:t> and Reports</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Industry </a:t>
                      </a:r>
                      <a:r>
                        <a:rPr lang="en-US" sz="2000" u="none" strike="noStrike" cap="none">
                          <a:solidFill>
                            <a:srgbClr val="2B2E2F"/>
                          </a:solidFill>
                          <a:latin typeface="Arial"/>
                          <a:ea typeface="Arial"/>
                          <a:cs typeface="Arial"/>
                          <a:sym typeface="Arial"/>
                        </a:rPr>
                        <a:t>risks</a:t>
                      </a:r>
                      <a:endParaRPr sz="2000" b="0" i="0" u="none" strike="noStrike" cap="none">
                        <a:solidFill>
                          <a:srgbClr val="2B2E2F"/>
                        </a:solidFill>
                        <a:latin typeface="Arial"/>
                        <a:ea typeface="Arial"/>
                        <a:cs typeface="Arial"/>
                        <a:sym typeface="Arial"/>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Country/region risk profile &amp; map</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Workforce profile</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Known gaps &amp; </a:t>
                      </a:r>
                      <a:r>
                        <a:rPr lang="en-US" sz="2000" u="none" strike="noStrike" cap="none">
                          <a:solidFill>
                            <a:srgbClr val="2B2E2F"/>
                          </a:solidFill>
                          <a:latin typeface="Arial"/>
                          <a:ea typeface="Arial"/>
                          <a:cs typeface="Arial"/>
                          <a:sym typeface="Arial"/>
                        </a:rPr>
                        <a:t>Human Rights</a:t>
                      </a:r>
                      <a:r>
                        <a:rPr lang="en-US" sz="2000" b="0" i="0" u="none" strike="noStrike" cap="none">
                          <a:solidFill>
                            <a:srgbClr val="2B2E2F"/>
                          </a:solidFill>
                          <a:latin typeface="Arial"/>
                          <a:ea typeface="Arial"/>
                          <a:cs typeface="Arial"/>
                          <a:sym typeface="Arial"/>
                        </a:rPr>
                        <a:t> violations</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Union presence and company´s stance</a:t>
                      </a:r>
                      <a:endParaRPr/>
                    </a:p>
                    <a:p>
                      <a:pPr marL="342900" marR="0" lvl="0" indent="-21590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
        <p:nvSpPr>
          <p:cNvPr id="174" name="Google Shape;174;p4"/>
          <p:cNvSpPr txBox="1"/>
          <p:nvPr/>
        </p:nvSpPr>
        <p:spPr>
          <a:xfrm>
            <a:off x="7314248" y="1676407"/>
            <a:ext cx="4270700" cy="923330"/>
          </a:xfrm>
          <a:prstGeom prst="rect">
            <a:avLst/>
          </a:prstGeom>
          <a:noFill/>
          <a:ln>
            <a:noFill/>
          </a:ln>
        </p:spPr>
        <p:txBody>
          <a:bodyPr spcFirstLastPara="1" wrap="square" lIns="91425" tIns="45700" rIns="91425" bIns="45700" anchor="t" anchorCtr="0">
            <a:spAutoFit/>
          </a:bodyPr>
          <a:lstStyle/>
          <a:p>
            <a:pPr marL="92075" marR="0" lvl="0" indent="-15875" algn="l" rtl="0">
              <a:lnSpc>
                <a:spcPct val="100000"/>
              </a:lnSpc>
              <a:spcBef>
                <a:spcPts val="0"/>
              </a:spcBef>
              <a:spcAft>
                <a:spcPts val="0"/>
              </a:spcAft>
              <a:buClr>
                <a:srgbClr val="000000"/>
              </a:buClr>
              <a:buSzPts val="2200"/>
              <a:buFont typeface="Arial"/>
              <a:buNone/>
            </a:pPr>
            <a:r>
              <a:rPr lang="en-US" sz="1800" b="1" i="0" u="none" strike="noStrike" cap="none">
                <a:solidFill>
                  <a:schemeClr val="accent5"/>
                </a:solidFill>
                <a:latin typeface="Arial"/>
                <a:ea typeface="Arial"/>
                <a:cs typeface="Arial"/>
                <a:sym typeface="Arial"/>
              </a:rPr>
              <a:t>Pre-work leads you to be more prepared, with the appropriate mindset for the on-site part. </a:t>
            </a:r>
            <a:endParaRPr sz="1100" b="0" i="0" u="none" strike="noStrike" cap="none">
              <a:solidFill>
                <a:schemeClr val="accent5"/>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1" name="Google Shape;181;p5"/>
          <p:cNvSpPr txBox="1"/>
          <p:nvPr/>
        </p:nvSpPr>
        <p:spPr>
          <a:xfrm>
            <a:off x="539999" y="496680"/>
            <a:ext cx="8072126" cy="578358"/>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703"/>
              <a:buFont typeface="Arial"/>
              <a:buNone/>
            </a:pPr>
            <a:r>
              <a:rPr lang="en-US" sz="2800" b="1" i="0" u="none" strike="noStrike" cap="none">
                <a:solidFill>
                  <a:schemeClr val="accent5"/>
                </a:solidFill>
                <a:latin typeface="Arial"/>
                <a:ea typeface="Arial"/>
                <a:cs typeface="Arial"/>
                <a:sym typeface="Arial"/>
              </a:rPr>
              <a:t>Social Audits: FSC CLR Pre-Audit Checklist</a:t>
            </a:r>
            <a:endParaRPr sz="2800" b="1" i="0" u="none" strike="noStrike" cap="none">
              <a:solidFill>
                <a:schemeClr val="accent5"/>
              </a:solidFill>
              <a:latin typeface="Arial"/>
              <a:ea typeface="Arial"/>
              <a:cs typeface="Arial"/>
              <a:sym typeface="Arial"/>
            </a:endParaRPr>
          </a:p>
        </p:txBody>
      </p:sp>
      <p:sp>
        <p:nvSpPr>
          <p:cNvPr id="182" name="Google Shape;182;p5"/>
          <p:cNvSpPr txBox="1"/>
          <p:nvPr/>
        </p:nvSpPr>
        <p:spPr>
          <a:xfrm>
            <a:off x="523360" y="4629520"/>
            <a:ext cx="10773927" cy="1573553"/>
          </a:xfrm>
          <a:prstGeom prst="rect">
            <a:avLst/>
          </a:prstGeom>
          <a:solidFill>
            <a:schemeClr val="dk1"/>
          </a:solid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000000"/>
              </a:buClr>
              <a:buSzPts val="2200"/>
              <a:buFont typeface="Arial"/>
              <a:buChar char="•"/>
            </a:pPr>
            <a:r>
              <a:rPr lang="en-US" sz="2000" b="0" i="0" u="none" strike="noStrike" cap="none">
                <a:solidFill>
                  <a:schemeClr val="lt1"/>
                </a:solidFill>
                <a:latin typeface="Arial"/>
                <a:ea typeface="Arial"/>
                <a:cs typeface="Arial"/>
                <a:sym typeface="Arial"/>
              </a:rPr>
              <a:t>The Self-Assessment is extremely important to be reviewed before the audit. </a:t>
            </a:r>
            <a:endParaRPr/>
          </a:p>
          <a:p>
            <a:pPr marL="342900" marR="0" lvl="0" indent="-342900" algn="l" rtl="0">
              <a:spcBef>
                <a:spcPts val="0"/>
              </a:spcBef>
              <a:spcAft>
                <a:spcPts val="0"/>
              </a:spcAft>
              <a:buClr>
                <a:srgbClr val="000000"/>
              </a:buClr>
              <a:buSzPts val="2200"/>
              <a:buFont typeface="Arial"/>
              <a:buChar char="•"/>
            </a:pPr>
            <a:r>
              <a:rPr lang="en-US" sz="2000" b="0" i="0" u="none" strike="noStrike" cap="none">
                <a:solidFill>
                  <a:schemeClr val="lt1"/>
                </a:solidFill>
                <a:latin typeface="Arial"/>
                <a:ea typeface="Arial"/>
                <a:cs typeface="Arial"/>
                <a:sym typeface="Arial"/>
              </a:rPr>
              <a:t>If not sent in by the CH, this can cause either stopping or postponing the audit…</a:t>
            </a:r>
            <a:endParaRPr sz="2000" b="0" i="0" u="none" strike="noStrike" cap="none">
              <a:solidFill>
                <a:schemeClr val="lt1"/>
              </a:solidFill>
              <a:latin typeface="Arial"/>
              <a:ea typeface="Arial"/>
              <a:cs typeface="Arial"/>
              <a:sym typeface="Arial"/>
            </a:endParaRPr>
          </a:p>
          <a:p>
            <a:pPr marL="342900" marR="0" lvl="0" indent="-203200" algn="l" rtl="0">
              <a:lnSpc>
                <a:spcPct val="100000"/>
              </a:lnSpc>
              <a:spcBef>
                <a:spcPts val="0"/>
              </a:spcBef>
              <a:spcAft>
                <a:spcPts val="0"/>
              </a:spcAft>
              <a:buClr>
                <a:srgbClr val="000000"/>
              </a:buClr>
              <a:buSzPts val="2200"/>
              <a:buFont typeface="Arial"/>
              <a:buNone/>
            </a:pPr>
            <a:endParaRPr sz="2000" b="1" i="0" u="none" strike="noStrike" cap="none">
              <a:solidFill>
                <a:schemeClr val="lt1"/>
              </a:solidFill>
              <a:latin typeface="Arial"/>
              <a:ea typeface="Arial"/>
              <a:cs typeface="Arial"/>
              <a:sym typeface="Arial"/>
            </a:endParaRPr>
          </a:p>
          <a:p>
            <a:pPr marL="354013" marR="0" lvl="0" indent="0" algn="l" rtl="0">
              <a:spcBef>
                <a:spcPts val="0"/>
              </a:spcBef>
              <a:spcAft>
                <a:spcPts val="0"/>
              </a:spcAft>
              <a:buNone/>
            </a:pPr>
            <a:r>
              <a:rPr lang="en-US" sz="2000" b="1" i="0" u="none" strike="noStrike" cap="none">
                <a:solidFill>
                  <a:schemeClr val="lt1"/>
                </a:solidFill>
                <a:latin typeface="Arial"/>
                <a:ea typeface="Arial"/>
                <a:cs typeface="Arial"/>
                <a:sym typeface="Arial"/>
              </a:rPr>
              <a:t>Do you think there are any results or information missing from the above?</a:t>
            </a:r>
            <a:endParaRPr sz="2000" b="1" i="0" u="none" strike="noStrike" cap="none">
              <a:solidFill>
                <a:schemeClr val="lt1"/>
              </a:solidFill>
              <a:latin typeface="Arial"/>
              <a:ea typeface="Arial"/>
              <a:cs typeface="Arial"/>
              <a:sym typeface="Arial"/>
            </a:endParaRPr>
          </a:p>
        </p:txBody>
      </p:sp>
      <p:graphicFrame>
        <p:nvGraphicFramePr>
          <p:cNvPr id="183" name="Google Shape;183;p5"/>
          <p:cNvGraphicFramePr/>
          <p:nvPr/>
        </p:nvGraphicFramePr>
        <p:xfrm>
          <a:off x="539999" y="1441703"/>
          <a:ext cx="5125450" cy="2926100"/>
        </p:xfrm>
        <a:graphic>
          <a:graphicData uri="http://schemas.openxmlformats.org/drawingml/2006/table">
            <a:tbl>
              <a:tblPr firstRow="1" bandRow="1">
                <a:noFill/>
                <a:tableStyleId>{651D65B6-51C0-479A-89B4-51051121E010}</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000" u="none" strike="noStrike" cap="none"/>
                        <a:t>Documents to review before: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Self-Assessment</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Company Policies and Procedures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Relevant Laws and legal requirements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List of Documents &amp; Permits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Union Engagement and Collective Bargaining Agreement (CBA)s where they exist</a:t>
                      </a:r>
                      <a:endParaRPr/>
                    </a:p>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184" name="Google Shape;184;p5"/>
          <p:cNvGraphicFramePr/>
          <p:nvPr/>
        </p:nvGraphicFramePr>
        <p:xfrm>
          <a:off x="5910324" y="1441703"/>
          <a:ext cx="5403600" cy="2926075"/>
        </p:xfrm>
        <a:graphic>
          <a:graphicData uri="http://schemas.openxmlformats.org/drawingml/2006/table">
            <a:tbl>
              <a:tblPr firstRow="1" bandRow="1">
                <a:noFill/>
                <a:tableStyleId>{651D65B6-51C0-479A-89B4-51051121E010}</a:tableStyleId>
              </a:tblPr>
              <a:tblGrid>
                <a:gridCol w="5403600">
                  <a:extLst>
                    <a:ext uri="{9D8B030D-6E8A-4147-A177-3AD203B41FA5}">
                      <a16:colId xmlns:a16="http://schemas.microsoft.com/office/drawing/2014/main" val="20000"/>
                    </a:ext>
                  </a:extLst>
                </a:gridCol>
              </a:tblGrid>
              <a:tr h="404800">
                <a:tc>
                  <a:txBody>
                    <a:bodyPr/>
                    <a:lstStyle/>
                    <a:p>
                      <a:pPr marL="0" marR="0" lvl="0" indent="0" algn="l" rtl="0">
                        <a:lnSpc>
                          <a:spcPct val="100000"/>
                        </a:lnSpc>
                        <a:spcBef>
                          <a:spcPts val="0"/>
                        </a:spcBef>
                        <a:spcAft>
                          <a:spcPts val="0"/>
                        </a:spcAft>
                        <a:buNone/>
                      </a:pPr>
                      <a:r>
                        <a:rPr lang="en-US" sz="2000" u="none" strike="noStrike" cap="none"/>
                        <a:t>Considerations for Interviews &amp; Sampling:</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521275">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Plan considering adequate audit time</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Think of the representativity of your selected sample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Start planning your interviews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Start thinking of what records you will need to see</a:t>
                      </a:r>
                      <a:endParaRPr/>
                    </a:p>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2"/>
                                        </p:tgtEl>
                                        <p:attrNameLst>
                                          <p:attrName>style.visibility</p:attrName>
                                        </p:attrNameLst>
                                      </p:cBhvr>
                                      <p:to>
                                        <p:strVal val="visible"/>
                                      </p:to>
                                    </p:set>
                                    <p:animEffect transition="in" filter="fade">
                                      <p:cBhvr>
                                        <p:cTn id="7" dur="10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6"/>
          <p:cNvSpPr txBox="1"/>
          <p:nvPr/>
        </p:nvSpPr>
        <p:spPr>
          <a:xfrm>
            <a:off x="804900" y="525615"/>
            <a:ext cx="10582200" cy="543164"/>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600"/>
              <a:buFont typeface="Arial"/>
              <a:buNone/>
            </a:pPr>
            <a:r>
              <a:rPr lang="en-US" sz="2800" b="1" i="0" u="none" strike="noStrike" cap="none">
                <a:solidFill>
                  <a:schemeClr val="dk1"/>
                </a:solidFill>
                <a:latin typeface="Arial"/>
                <a:ea typeface="Arial"/>
                <a:cs typeface="Arial"/>
                <a:sym typeface="Arial"/>
              </a:rPr>
              <a:t>What are the characteristics of a successful interviewer?</a:t>
            </a:r>
            <a:endParaRPr sz="2800" b="0" i="0" u="none" strike="noStrike" cap="none">
              <a:solidFill>
                <a:schemeClr val="dk1"/>
              </a:solidFill>
              <a:latin typeface="Arial"/>
              <a:ea typeface="Arial"/>
              <a:cs typeface="Arial"/>
              <a:sym typeface="Arial"/>
            </a:endParaRPr>
          </a:p>
        </p:txBody>
      </p:sp>
      <p:sp>
        <p:nvSpPr>
          <p:cNvPr id="191" name="Google Shape;191;p6"/>
          <p:cNvSpPr txBox="1"/>
          <p:nvPr/>
        </p:nvSpPr>
        <p:spPr>
          <a:xfrm>
            <a:off x="804900" y="1311767"/>
            <a:ext cx="8510550" cy="5020618"/>
          </a:xfrm>
          <a:prstGeom prst="rect">
            <a:avLst/>
          </a:prstGeom>
          <a:noFill/>
          <a:ln>
            <a:noFill/>
          </a:ln>
        </p:spPr>
        <p:txBody>
          <a:bodyPr spcFirstLastPara="1" wrap="square" lIns="0" tIns="0" rIns="0" bIns="0" anchor="t" anchorCtr="0">
            <a:noAutofit/>
          </a:bodyPr>
          <a:lstStyle/>
          <a:p>
            <a:pPr marL="457200" marR="0" lvl="0" indent="-342900" algn="l" rtl="0">
              <a:lnSpc>
                <a:spcPct val="100000"/>
              </a:lnSpc>
              <a:spcBef>
                <a:spcPts val="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Strong </a:t>
            </a:r>
            <a:r>
              <a:rPr lang="en-US" sz="2000" b="1" i="0" u="none" strike="noStrike" cap="none">
                <a:solidFill>
                  <a:srgbClr val="2B2E2F"/>
                </a:solidFill>
                <a:latin typeface="Arial"/>
                <a:ea typeface="Arial"/>
                <a:cs typeface="Arial"/>
                <a:sym typeface="Arial"/>
              </a:rPr>
              <a:t>interpersonal</a:t>
            </a:r>
            <a:r>
              <a:rPr lang="en-US" sz="2000" b="0" i="0" u="none" strike="noStrike" cap="none">
                <a:solidFill>
                  <a:srgbClr val="2B2E2F"/>
                </a:solidFill>
                <a:latin typeface="Arial"/>
                <a:ea typeface="Arial"/>
                <a:cs typeface="Arial"/>
                <a:sym typeface="Arial"/>
              </a:rPr>
              <a:t> skills</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Others are </a:t>
            </a:r>
            <a:r>
              <a:rPr lang="en-US" sz="2000" b="1" i="0" u="none" strike="noStrike" cap="none">
                <a:solidFill>
                  <a:srgbClr val="2B2E2F"/>
                </a:solidFill>
                <a:latin typeface="Arial"/>
                <a:ea typeface="Arial"/>
                <a:cs typeface="Arial"/>
                <a:sym typeface="Arial"/>
              </a:rPr>
              <a:t>willing</a:t>
            </a:r>
            <a:r>
              <a:rPr lang="en-US" sz="2000" b="0" i="0" u="none" strike="noStrike" cap="none">
                <a:solidFill>
                  <a:srgbClr val="2B2E2F"/>
                </a:solidFill>
                <a:latin typeface="Arial"/>
                <a:ea typeface="Arial"/>
                <a:cs typeface="Arial"/>
                <a:sym typeface="Arial"/>
              </a:rPr>
              <a:t> to share information with you</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Do not interrupt with </a:t>
            </a:r>
            <a:r>
              <a:rPr lang="en-US" sz="2000" b="1" i="0" u="none" strike="noStrike" cap="none">
                <a:solidFill>
                  <a:srgbClr val="2B2E2F"/>
                </a:solidFill>
                <a:latin typeface="Arial"/>
                <a:ea typeface="Arial"/>
                <a:cs typeface="Arial"/>
                <a:sym typeface="Arial"/>
              </a:rPr>
              <a:t>unnecessary</a:t>
            </a:r>
            <a:r>
              <a:rPr lang="en-US" sz="2000" b="0" i="0" u="none" strike="noStrike" cap="none">
                <a:solidFill>
                  <a:srgbClr val="2B2E2F"/>
                </a:solidFill>
                <a:latin typeface="Arial"/>
                <a:ea typeface="Arial"/>
                <a:cs typeface="Arial"/>
                <a:sym typeface="Arial"/>
              </a:rPr>
              <a:t> questions</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Enables people to share relevant information </a:t>
            </a:r>
            <a:r>
              <a:rPr lang="en-US" sz="2000" b="1" i="0" u="none" strike="noStrike" cap="none">
                <a:solidFill>
                  <a:srgbClr val="2B2E2F"/>
                </a:solidFill>
                <a:latin typeface="Arial"/>
                <a:ea typeface="Arial"/>
                <a:cs typeface="Arial"/>
                <a:sym typeface="Arial"/>
              </a:rPr>
              <a:t>voluntarily</a:t>
            </a:r>
            <a:endParaRPr sz="2000" b="1"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Displays honest </a:t>
            </a:r>
            <a:r>
              <a:rPr lang="en-US" sz="2000" b="1" i="0" u="none" strike="noStrike" cap="none">
                <a:solidFill>
                  <a:srgbClr val="2B2E2F"/>
                </a:solidFill>
                <a:latin typeface="Arial"/>
                <a:ea typeface="Arial"/>
                <a:cs typeface="Arial"/>
                <a:sym typeface="Arial"/>
              </a:rPr>
              <a:t>interest</a:t>
            </a:r>
            <a:r>
              <a:rPr lang="en-US" sz="2000" b="0" i="0" u="none" strike="noStrike" cap="none">
                <a:solidFill>
                  <a:srgbClr val="2B2E2F"/>
                </a:solidFill>
                <a:latin typeface="Arial"/>
                <a:ea typeface="Arial"/>
                <a:cs typeface="Arial"/>
                <a:sym typeface="Arial"/>
              </a:rPr>
              <a:t> in the person and subject</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demonstrate </a:t>
            </a:r>
            <a:r>
              <a:rPr lang="en-US" sz="2000" b="1" i="0" u="none" strike="noStrike" cap="none">
                <a:solidFill>
                  <a:srgbClr val="2B2E2F"/>
                </a:solidFill>
                <a:latin typeface="Arial"/>
                <a:ea typeface="Arial"/>
                <a:cs typeface="Arial"/>
                <a:sym typeface="Arial"/>
              </a:rPr>
              <a:t>fairness</a:t>
            </a:r>
            <a:r>
              <a:rPr lang="en-US" sz="2000" b="0" i="0" u="none" strike="noStrike" cap="none">
                <a:solidFill>
                  <a:srgbClr val="2B2E2F"/>
                </a:solidFill>
                <a:latin typeface="Arial"/>
                <a:ea typeface="Arial"/>
                <a:cs typeface="Arial"/>
                <a:sym typeface="Arial"/>
              </a:rPr>
              <a:t> while attempting to obtain information</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Effective interviewers work </a:t>
            </a:r>
            <a:r>
              <a:rPr lang="en-US" sz="2000" b="1" i="0" u="none" strike="noStrike" cap="none">
                <a:solidFill>
                  <a:srgbClr val="2B2E2F"/>
                </a:solidFill>
                <a:latin typeface="Arial"/>
                <a:ea typeface="Arial"/>
                <a:cs typeface="Arial"/>
                <a:sym typeface="Arial"/>
              </a:rPr>
              <a:t>informally - not rigid</a:t>
            </a:r>
            <a:endParaRPr sz="2000" b="1"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Absence of </a:t>
            </a:r>
            <a:r>
              <a:rPr lang="en-US" sz="2000" b="1" i="0" u="none" strike="noStrike" cap="none">
                <a:solidFill>
                  <a:srgbClr val="2B2E2F"/>
                </a:solidFill>
                <a:latin typeface="Arial"/>
                <a:ea typeface="Arial"/>
                <a:cs typeface="Arial"/>
                <a:sym typeface="Arial"/>
              </a:rPr>
              <a:t>bias (stay objective)</a:t>
            </a:r>
            <a:endParaRPr sz="2000" b="1"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Project </a:t>
            </a:r>
            <a:r>
              <a:rPr lang="en-US" sz="2000" b="1" i="0" u="none" strike="noStrike" cap="none">
                <a:solidFill>
                  <a:srgbClr val="2B2E2F"/>
                </a:solidFill>
                <a:latin typeface="Arial"/>
                <a:ea typeface="Arial"/>
                <a:cs typeface="Arial"/>
                <a:sym typeface="Arial"/>
              </a:rPr>
              <a:t>professionalism</a:t>
            </a:r>
            <a:r>
              <a:rPr lang="en-US" sz="2000" b="0" i="0" u="none" strike="noStrike" cap="none">
                <a:solidFill>
                  <a:srgbClr val="2B2E2F"/>
                </a:solidFill>
                <a:latin typeface="Arial"/>
                <a:ea typeface="Arial"/>
                <a:cs typeface="Arial"/>
                <a:sym typeface="Arial"/>
              </a:rPr>
              <a:t> and excellence (attitude and appearance)</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Represent </a:t>
            </a:r>
            <a:r>
              <a:rPr lang="en-US" sz="2000" b="1" i="0" u="none" strike="noStrike" cap="none">
                <a:solidFill>
                  <a:srgbClr val="2B2E2F"/>
                </a:solidFill>
                <a:latin typeface="Arial"/>
                <a:ea typeface="Arial"/>
                <a:cs typeface="Arial"/>
                <a:sym typeface="Arial"/>
              </a:rPr>
              <a:t>no threat</a:t>
            </a:r>
            <a:r>
              <a:rPr lang="en-US" sz="2000" b="0" i="0" u="none" strike="noStrike" cap="none">
                <a:solidFill>
                  <a:srgbClr val="2B2E2F"/>
                </a:solidFill>
                <a:latin typeface="Arial"/>
                <a:ea typeface="Arial"/>
                <a:cs typeface="Arial"/>
                <a:sym typeface="Arial"/>
              </a:rPr>
              <a:t> to the interviewee</a:t>
            </a:r>
            <a:endParaRPr sz="2000" b="0" i="0" u="none" strike="noStrike" cap="none">
              <a:solidFill>
                <a:srgbClr val="2B2E2F"/>
              </a:solidFill>
              <a:latin typeface="Arial"/>
              <a:ea typeface="Arial"/>
              <a:cs typeface="Arial"/>
              <a:sym typeface="Arial"/>
            </a:endParaRPr>
          </a:p>
          <a:p>
            <a:pPr marL="457200" marR="0" lvl="0" indent="-342900" algn="l" rtl="0">
              <a:lnSpc>
                <a:spcPct val="100000"/>
              </a:lnSpc>
              <a:spcBef>
                <a:spcPts val="1000"/>
              </a:spcBef>
              <a:spcAft>
                <a:spcPts val="0"/>
              </a:spcAft>
              <a:buClr>
                <a:srgbClr val="2B2E2F"/>
              </a:buClr>
              <a:buSzPts val="1800"/>
              <a:buFont typeface="Arial"/>
              <a:buChar char="•"/>
            </a:pPr>
            <a:r>
              <a:rPr lang="en-US" sz="2000" b="0" i="0" u="none" strike="noStrike" cap="none">
                <a:solidFill>
                  <a:srgbClr val="2B2E2F"/>
                </a:solidFill>
                <a:latin typeface="Arial"/>
                <a:ea typeface="Arial"/>
                <a:cs typeface="Arial"/>
                <a:sym typeface="Arial"/>
              </a:rPr>
              <a:t>Ensure </a:t>
            </a:r>
            <a:r>
              <a:rPr lang="en-US" sz="2000" b="1" i="0" u="none" strike="noStrike" cap="none">
                <a:solidFill>
                  <a:srgbClr val="2B2E2F"/>
                </a:solidFill>
                <a:latin typeface="Arial"/>
                <a:ea typeface="Arial"/>
                <a:cs typeface="Arial"/>
                <a:sym typeface="Arial"/>
              </a:rPr>
              <a:t>confidentiality</a:t>
            </a:r>
            <a:r>
              <a:rPr lang="en-US" sz="2000" b="0" i="0" u="none" strike="noStrike" cap="none">
                <a:solidFill>
                  <a:srgbClr val="2B2E2F"/>
                </a:solidFill>
                <a:latin typeface="Arial"/>
                <a:ea typeface="Arial"/>
                <a:cs typeface="Arial"/>
                <a:sym typeface="Arial"/>
              </a:rPr>
              <a:t> during and after the interview and audit</a:t>
            </a:r>
            <a:endParaRPr sz="2000" b="1" i="0" u="none" strike="noStrike" cap="none">
              <a:solidFill>
                <a:srgbClr val="2B2E2F"/>
              </a:solidFill>
              <a:latin typeface="Arial"/>
              <a:ea typeface="Arial"/>
              <a:cs typeface="Arial"/>
              <a:sym typeface="Arial"/>
            </a:endParaRPr>
          </a:p>
        </p:txBody>
      </p:sp>
      <p:pic>
        <p:nvPicPr>
          <p:cNvPr id="192" name="Google Shape;192;p6"/>
          <p:cNvPicPr preferRelativeResize="0"/>
          <p:nvPr/>
        </p:nvPicPr>
        <p:blipFill rotWithShape="1">
          <a:blip r:embed="rId3">
            <a:alphaModFix/>
          </a:blip>
          <a:srcRect/>
          <a:stretch/>
        </p:blipFill>
        <p:spPr>
          <a:xfrm>
            <a:off x="8930357" y="1805940"/>
            <a:ext cx="3128293" cy="331865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91">
                                            <p:txEl>
                                              <p:pRg st="0" end="0"/>
                                            </p:txEl>
                                          </p:spTgt>
                                        </p:tgtEl>
                                        <p:attrNameLst>
                                          <p:attrName>style.visibility</p:attrName>
                                        </p:attrNameLst>
                                      </p:cBhvr>
                                      <p:to>
                                        <p:strVal val="visible"/>
                                      </p:to>
                                    </p:set>
                                    <p:anim calcmode="lin" valueType="num">
                                      <p:cBhvr additive="base">
                                        <p:cTn id="7" dur="1000"/>
                                        <p:tgtEl>
                                          <p:spTgt spid="191">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91">
                                            <p:txEl>
                                              <p:pRg st="1" end="1"/>
                                            </p:txEl>
                                          </p:spTgt>
                                        </p:tgtEl>
                                        <p:attrNameLst>
                                          <p:attrName>style.visibility</p:attrName>
                                        </p:attrNameLst>
                                      </p:cBhvr>
                                      <p:to>
                                        <p:strVal val="visible"/>
                                      </p:to>
                                    </p:set>
                                    <p:anim calcmode="lin" valueType="num">
                                      <p:cBhvr additive="base">
                                        <p:cTn id="12" dur="1000"/>
                                        <p:tgtEl>
                                          <p:spTgt spid="191">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91">
                                            <p:txEl>
                                              <p:pRg st="2" end="2"/>
                                            </p:txEl>
                                          </p:spTgt>
                                        </p:tgtEl>
                                        <p:attrNameLst>
                                          <p:attrName>style.visibility</p:attrName>
                                        </p:attrNameLst>
                                      </p:cBhvr>
                                      <p:to>
                                        <p:strVal val="visible"/>
                                      </p:to>
                                    </p:set>
                                    <p:anim calcmode="lin" valueType="num">
                                      <p:cBhvr additive="base">
                                        <p:cTn id="17" dur="1000"/>
                                        <p:tgtEl>
                                          <p:spTgt spid="191">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91">
                                            <p:txEl>
                                              <p:pRg st="3" end="3"/>
                                            </p:txEl>
                                          </p:spTgt>
                                        </p:tgtEl>
                                        <p:attrNameLst>
                                          <p:attrName>style.visibility</p:attrName>
                                        </p:attrNameLst>
                                      </p:cBhvr>
                                      <p:to>
                                        <p:strVal val="visible"/>
                                      </p:to>
                                    </p:set>
                                    <p:anim calcmode="lin" valueType="num">
                                      <p:cBhvr additive="base">
                                        <p:cTn id="22" dur="1000"/>
                                        <p:tgtEl>
                                          <p:spTgt spid="191">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91">
                                            <p:txEl>
                                              <p:pRg st="4" end="4"/>
                                            </p:txEl>
                                          </p:spTgt>
                                        </p:tgtEl>
                                        <p:attrNameLst>
                                          <p:attrName>style.visibility</p:attrName>
                                        </p:attrNameLst>
                                      </p:cBhvr>
                                      <p:to>
                                        <p:strVal val="visible"/>
                                      </p:to>
                                    </p:set>
                                    <p:anim calcmode="lin" valueType="num">
                                      <p:cBhvr additive="base">
                                        <p:cTn id="27" dur="1000"/>
                                        <p:tgtEl>
                                          <p:spTgt spid="191">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91">
                                            <p:txEl>
                                              <p:pRg st="5" end="5"/>
                                            </p:txEl>
                                          </p:spTgt>
                                        </p:tgtEl>
                                        <p:attrNameLst>
                                          <p:attrName>style.visibility</p:attrName>
                                        </p:attrNameLst>
                                      </p:cBhvr>
                                      <p:to>
                                        <p:strVal val="visible"/>
                                      </p:to>
                                    </p:set>
                                    <p:anim calcmode="lin" valueType="num">
                                      <p:cBhvr additive="base">
                                        <p:cTn id="32" dur="1000"/>
                                        <p:tgtEl>
                                          <p:spTgt spid="191">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91">
                                            <p:txEl>
                                              <p:pRg st="6" end="6"/>
                                            </p:txEl>
                                          </p:spTgt>
                                        </p:tgtEl>
                                        <p:attrNameLst>
                                          <p:attrName>style.visibility</p:attrName>
                                        </p:attrNameLst>
                                      </p:cBhvr>
                                      <p:to>
                                        <p:strVal val="visible"/>
                                      </p:to>
                                    </p:set>
                                    <p:anim calcmode="lin" valueType="num">
                                      <p:cBhvr additive="base">
                                        <p:cTn id="37" dur="1000"/>
                                        <p:tgtEl>
                                          <p:spTgt spid="191">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91">
                                            <p:txEl>
                                              <p:pRg st="7" end="7"/>
                                            </p:txEl>
                                          </p:spTgt>
                                        </p:tgtEl>
                                        <p:attrNameLst>
                                          <p:attrName>style.visibility</p:attrName>
                                        </p:attrNameLst>
                                      </p:cBhvr>
                                      <p:to>
                                        <p:strVal val="visible"/>
                                      </p:to>
                                    </p:set>
                                    <p:anim calcmode="lin" valueType="num">
                                      <p:cBhvr additive="base">
                                        <p:cTn id="42" dur="1000"/>
                                        <p:tgtEl>
                                          <p:spTgt spid="191">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91">
                                            <p:txEl>
                                              <p:pRg st="8" end="8"/>
                                            </p:txEl>
                                          </p:spTgt>
                                        </p:tgtEl>
                                        <p:attrNameLst>
                                          <p:attrName>style.visibility</p:attrName>
                                        </p:attrNameLst>
                                      </p:cBhvr>
                                      <p:to>
                                        <p:strVal val="visible"/>
                                      </p:to>
                                    </p:set>
                                    <p:anim calcmode="lin" valueType="num">
                                      <p:cBhvr additive="base">
                                        <p:cTn id="47" dur="1000"/>
                                        <p:tgtEl>
                                          <p:spTgt spid="191">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191">
                                            <p:txEl>
                                              <p:pRg st="9" end="9"/>
                                            </p:txEl>
                                          </p:spTgt>
                                        </p:tgtEl>
                                        <p:attrNameLst>
                                          <p:attrName>style.visibility</p:attrName>
                                        </p:attrNameLst>
                                      </p:cBhvr>
                                      <p:to>
                                        <p:strVal val="visible"/>
                                      </p:to>
                                    </p:set>
                                    <p:anim calcmode="lin" valueType="num">
                                      <p:cBhvr additive="base">
                                        <p:cTn id="52" dur="1000"/>
                                        <p:tgtEl>
                                          <p:spTgt spid="191">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191">
                                            <p:txEl>
                                              <p:pRg st="10" end="10"/>
                                            </p:txEl>
                                          </p:spTgt>
                                        </p:tgtEl>
                                        <p:attrNameLst>
                                          <p:attrName>style.visibility</p:attrName>
                                        </p:attrNameLst>
                                      </p:cBhvr>
                                      <p:to>
                                        <p:strVal val="visible"/>
                                      </p:to>
                                    </p:set>
                                    <p:anim calcmode="lin" valueType="num">
                                      <p:cBhvr additive="base">
                                        <p:cTn id="57" dur="1000"/>
                                        <p:tgtEl>
                                          <p:spTgt spid="191">
                                            <p:txEl>
                                              <p:pRg st="10" end="10"/>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9" name="Google Shape;199;p7"/>
          <p:cNvSpPr txBox="1"/>
          <p:nvPr/>
        </p:nvSpPr>
        <p:spPr>
          <a:xfrm>
            <a:off x="495352" y="497572"/>
            <a:ext cx="6125198" cy="600900"/>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500"/>
              <a:buFont typeface="Arial"/>
              <a:buNone/>
            </a:pPr>
            <a:r>
              <a:rPr lang="en-US" sz="2500" b="1" i="0" u="none" strike="noStrike" cap="none">
                <a:solidFill>
                  <a:schemeClr val="dk1"/>
                </a:solidFill>
                <a:latin typeface="Arial"/>
                <a:ea typeface="Arial"/>
                <a:cs typeface="Arial"/>
                <a:sym typeface="Arial"/>
              </a:rPr>
              <a:t>Base Procedure for Interviews</a:t>
            </a:r>
            <a:endParaRPr sz="2500" b="1" i="0" u="none" strike="noStrike" cap="none">
              <a:solidFill>
                <a:schemeClr val="dk1"/>
              </a:solidFill>
              <a:latin typeface="Arial"/>
              <a:ea typeface="Arial"/>
              <a:cs typeface="Arial"/>
              <a:sym typeface="Arial"/>
            </a:endParaRPr>
          </a:p>
        </p:txBody>
      </p:sp>
      <p:sp>
        <p:nvSpPr>
          <p:cNvPr id="200" name="Google Shape;200;p7"/>
          <p:cNvSpPr/>
          <p:nvPr/>
        </p:nvSpPr>
        <p:spPr>
          <a:xfrm>
            <a:off x="2507451" y="1264467"/>
            <a:ext cx="2815602" cy="872738"/>
          </a:xfrm>
          <a:prstGeom prst="chevron">
            <a:avLst>
              <a:gd name="adj" fmla="val 50000"/>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Engage &amp; Explain</a:t>
            </a:r>
            <a:endParaRPr sz="1800" b="0" i="0" u="none" strike="noStrike" cap="none">
              <a:solidFill>
                <a:srgbClr val="FFFFFF"/>
              </a:solidFill>
              <a:latin typeface="Arial"/>
              <a:ea typeface="Arial"/>
              <a:cs typeface="Arial"/>
              <a:sym typeface="Arial"/>
            </a:endParaRPr>
          </a:p>
        </p:txBody>
      </p:sp>
      <p:sp>
        <p:nvSpPr>
          <p:cNvPr id="201" name="Google Shape;201;p7"/>
          <p:cNvSpPr/>
          <p:nvPr/>
        </p:nvSpPr>
        <p:spPr>
          <a:xfrm>
            <a:off x="-179" y="1264747"/>
            <a:ext cx="3020706" cy="872738"/>
          </a:xfrm>
          <a:prstGeom prst="homePlate">
            <a:avLst>
              <a:gd name="adj" fmla="val 50000"/>
            </a:avLst>
          </a:prstGeom>
          <a:solidFill>
            <a:srgbClr val="A5A5A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Plan &amp; Prepare</a:t>
            </a:r>
            <a:endParaRPr sz="1800" b="0" i="0" u="none" strike="noStrike" cap="none">
              <a:solidFill>
                <a:srgbClr val="FFFFFF"/>
              </a:solidFill>
              <a:latin typeface="Arial"/>
              <a:ea typeface="Arial"/>
              <a:cs typeface="Arial"/>
              <a:sym typeface="Arial"/>
            </a:endParaRPr>
          </a:p>
        </p:txBody>
      </p:sp>
      <p:sp>
        <p:nvSpPr>
          <p:cNvPr id="202" name="Google Shape;202;p7"/>
          <p:cNvSpPr/>
          <p:nvPr/>
        </p:nvSpPr>
        <p:spPr>
          <a:xfrm>
            <a:off x="9376568" y="1264467"/>
            <a:ext cx="2815602" cy="872738"/>
          </a:xfrm>
          <a:prstGeom prst="chevron">
            <a:avLst>
              <a:gd name="adj" fmla="val 50000"/>
            </a:avLst>
          </a:prstGeom>
          <a:solidFill>
            <a:srgbClr val="A5A5A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Evaluation</a:t>
            </a:r>
            <a:endParaRPr sz="1800" b="0" i="0" u="none" strike="noStrike" cap="none">
              <a:solidFill>
                <a:srgbClr val="FFFFFF"/>
              </a:solidFill>
              <a:latin typeface="Arial"/>
              <a:ea typeface="Arial"/>
              <a:cs typeface="Arial"/>
              <a:sym typeface="Arial"/>
            </a:endParaRPr>
          </a:p>
        </p:txBody>
      </p:sp>
      <p:sp>
        <p:nvSpPr>
          <p:cNvPr id="203" name="Google Shape;203;p7"/>
          <p:cNvSpPr/>
          <p:nvPr/>
        </p:nvSpPr>
        <p:spPr>
          <a:xfrm>
            <a:off x="7086715" y="1264467"/>
            <a:ext cx="2815602" cy="872738"/>
          </a:xfrm>
          <a:prstGeom prst="chevron">
            <a:avLst>
              <a:gd name="adj" fmla="val 50000"/>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Closure</a:t>
            </a:r>
            <a:endParaRPr sz="1800" b="0" i="0" u="none" strike="noStrike" cap="none">
              <a:solidFill>
                <a:srgbClr val="FFFFFF"/>
              </a:solidFill>
              <a:latin typeface="Arial"/>
              <a:ea typeface="Arial"/>
              <a:cs typeface="Arial"/>
              <a:sym typeface="Arial"/>
            </a:endParaRPr>
          </a:p>
        </p:txBody>
      </p:sp>
      <p:grpSp>
        <p:nvGrpSpPr>
          <p:cNvPr id="204" name="Google Shape;204;p7"/>
          <p:cNvGrpSpPr/>
          <p:nvPr/>
        </p:nvGrpSpPr>
        <p:grpSpPr>
          <a:xfrm>
            <a:off x="4796939" y="1264555"/>
            <a:ext cx="2815602" cy="4671129"/>
            <a:chOff x="3699899" y="1162967"/>
            <a:chExt cx="1890300" cy="3063638"/>
          </a:xfrm>
        </p:grpSpPr>
        <p:sp>
          <p:nvSpPr>
            <p:cNvPr id="205" name="Google Shape;205;p7"/>
            <p:cNvSpPr/>
            <p:nvPr/>
          </p:nvSpPr>
          <p:spPr>
            <a:xfrm>
              <a:off x="3699899" y="1162967"/>
              <a:ext cx="1890300" cy="572700"/>
            </a:xfrm>
            <a:prstGeom prst="chevron">
              <a:avLst>
                <a:gd name="adj" fmla="val 50000"/>
              </a:avLst>
            </a:prstGeom>
            <a:solidFill>
              <a:srgbClr val="A5A5A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rgbClr val="FFFFFF"/>
                  </a:solidFill>
                  <a:latin typeface="Arial"/>
                  <a:ea typeface="Arial"/>
                  <a:cs typeface="Arial"/>
                  <a:sym typeface="Arial"/>
                </a:rPr>
                <a:t>Account, Clarify and Challenge</a:t>
              </a:r>
              <a:endParaRPr sz="1800" b="0" i="0" u="none" strike="noStrike" cap="none">
                <a:solidFill>
                  <a:srgbClr val="FFFFFF"/>
                </a:solidFill>
                <a:latin typeface="Arial"/>
                <a:ea typeface="Arial"/>
                <a:cs typeface="Arial"/>
                <a:sym typeface="Arial"/>
              </a:endParaRPr>
            </a:p>
          </p:txBody>
        </p:sp>
        <p:grpSp>
          <p:nvGrpSpPr>
            <p:cNvPr id="206" name="Google Shape;206;p7"/>
            <p:cNvGrpSpPr/>
            <p:nvPr/>
          </p:nvGrpSpPr>
          <p:grpSpPr>
            <a:xfrm>
              <a:off x="3699899" y="1911486"/>
              <a:ext cx="1779611" cy="2315119"/>
              <a:chOff x="3699899" y="1911486"/>
              <a:chExt cx="1779611" cy="2315119"/>
            </a:xfrm>
          </p:grpSpPr>
          <p:sp>
            <p:nvSpPr>
              <p:cNvPr id="207" name="Google Shape;207;p7"/>
              <p:cNvSpPr/>
              <p:nvPr/>
            </p:nvSpPr>
            <p:spPr>
              <a:xfrm rot="10800000">
                <a:off x="5018974" y="2771133"/>
                <a:ext cx="355800" cy="1272300"/>
              </a:xfrm>
              <a:prstGeom prst="bentArrow">
                <a:avLst>
                  <a:gd name="adj1" fmla="val 25000"/>
                  <a:gd name="adj2" fmla="val 25000"/>
                  <a:gd name="adj3" fmla="val 25000"/>
                  <a:gd name="adj4" fmla="val 4375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7"/>
              <p:cNvSpPr/>
              <p:nvPr/>
            </p:nvSpPr>
            <p:spPr>
              <a:xfrm>
                <a:off x="3804597" y="2057305"/>
                <a:ext cx="380100" cy="966000"/>
              </a:xfrm>
              <a:prstGeom prst="bentArrow">
                <a:avLst>
                  <a:gd name="adj1" fmla="val 25000"/>
                  <a:gd name="adj2" fmla="val 25000"/>
                  <a:gd name="adj3" fmla="val 25000"/>
                  <a:gd name="adj4" fmla="val 4375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7"/>
              <p:cNvSpPr/>
              <p:nvPr/>
            </p:nvSpPr>
            <p:spPr>
              <a:xfrm rot="10800000" flipH="1">
                <a:off x="5043577" y="2207279"/>
                <a:ext cx="380100" cy="473100"/>
              </a:xfrm>
              <a:prstGeom prst="bentUpArrow">
                <a:avLst>
                  <a:gd name="adj1" fmla="val 25000"/>
                  <a:gd name="adj2" fmla="val 20687"/>
                  <a:gd name="adj3" fmla="val 2500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7"/>
              <p:cNvSpPr txBox="1"/>
              <p:nvPr/>
            </p:nvSpPr>
            <p:spPr>
              <a:xfrm>
                <a:off x="4184927" y="1911486"/>
                <a:ext cx="914100" cy="412500"/>
              </a:xfrm>
              <a:prstGeom prst="rect">
                <a:avLst/>
              </a:prstGeom>
              <a:solidFill>
                <a:srgbClr val="A5A5A5"/>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Introduce Topic</a:t>
                </a:r>
                <a:endParaRPr sz="1400" b="0" i="0" u="none" strike="noStrike" cap="none">
                  <a:solidFill>
                    <a:srgbClr val="000000"/>
                  </a:solidFill>
                  <a:latin typeface="Arial"/>
                  <a:ea typeface="Arial"/>
                  <a:cs typeface="Arial"/>
                  <a:sym typeface="Arial"/>
                </a:endParaRPr>
              </a:p>
            </p:txBody>
          </p:sp>
          <p:sp>
            <p:nvSpPr>
              <p:cNvPr id="211" name="Google Shape;211;p7"/>
              <p:cNvSpPr txBox="1"/>
              <p:nvPr/>
            </p:nvSpPr>
            <p:spPr>
              <a:xfrm>
                <a:off x="4115143" y="3918867"/>
                <a:ext cx="914100" cy="307738"/>
              </a:xfrm>
              <a:prstGeom prst="rect">
                <a:avLst/>
              </a:prstGeom>
              <a:solidFill>
                <a:srgbClr val="A5A5A5"/>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Review Topic</a:t>
                </a:r>
                <a:endParaRPr sz="1400" b="0" i="0" u="none" strike="noStrike" cap="none">
                  <a:solidFill>
                    <a:srgbClr val="000000"/>
                  </a:solidFill>
                  <a:latin typeface="Arial"/>
                  <a:ea typeface="Arial"/>
                  <a:cs typeface="Arial"/>
                  <a:sym typeface="Arial"/>
                </a:endParaRPr>
              </a:p>
            </p:txBody>
          </p:sp>
          <p:sp>
            <p:nvSpPr>
              <p:cNvPr id="212" name="Google Shape;212;p7"/>
              <p:cNvSpPr txBox="1"/>
              <p:nvPr/>
            </p:nvSpPr>
            <p:spPr>
              <a:xfrm>
                <a:off x="4368910" y="2517313"/>
                <a:ext cx="1110600" cy="325800"/>
              </a:xfrm>
              <a:prstGeom prst="rect">
                <a:avLst/>
              </a:prstGeom>
              <a:solidFill>
                <a:srgbClr val="E9EDEE"/>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Clarification</a:t>
                </a:r>
                <a:endParaRPr sz="1400" b="0" i="0" u="none" strike="noStrike" cap="none">
                  <a:solidFill>
                    <a:srgbClr val="000000"/>
                  </a:solidFill>
                  <a:latin typeface="Arial"/>
                  <a:ea typeface="Arial"/>
                  <a:cs typeface="Arial"/>
                  <a:sym typeface="Arial"/>
                </a:endParaRPr>
              </a:p>
            </p:txBody>
          </p:sp>
          <p:sp>
            <p:nvSpPr>
              <p:cNvPr id="213" name="Google Shape;213;p7"/>
              <p:cNvSpPr txBox="1"/>
              <p:nvPr/>
            </p:nvSpPr>
            <p:spPr>
              <a:xfrm>
                <a:off x="3699899" y="2952867"/>
                <a:ext cx="1110600" cy="678000"/>
              </a:xfrm>
              <a:prstGeom prst="rect">
                <a:avLst/>
              </a:prstGeom>
              <a:solidFill>
                <a:srgbClr val="E9EDEE"/>
              </a:solidFill>
              <a:ln>
                <a:noFill/>
              </a:ln>
              <a:effectLst>
                <a:outerShdw blurRad="57150" dist="19050" dir="5400000" algn="bl" rotWithShape="0">
                  <a:srgbClr val="000000">
                    <a:alpha val="48627"/>
                  </a:srgbClr>
                </a:outerShdw>
              </a:effectLst>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Detail</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Checkable Facts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Confidentiality</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Confirmation</a:t>
                </a:r>
                <a:endParaRPr sz="1400" b="0" i="0" u="none" strike="noStrike" cap="none">
                  <a:solidFill>
                    <a:srgbClr val="000000"/>
                  </a:solidFill>
                  <a:latin typeface="Arial"/>
                  <a:ea typeface="Arial"/>
                  <a:cs typeface="Arial"/>
                  <a:sym typeface="Arial"/>
                </a:endParaRPr>
              </a:p>
            </p:txBody>
          </p:sp>
          <p:sp>
            <p:nvSpPr>
              <p:cNvPr id="214" name="Google Shape;214;p7"/>
              <p:cNvSpPr/>
              <p:nvPr/>
            </p:nvSpPr>
            <p:spPr>
              <a:xfrm flipH="1">
                <a:off x="3804650" y="3630869"/>
                <a:ext cx="310500" cy="459900"/>
              </a:xfrm>
              <a:prstGeom prst="bentUpArrow">
                <a:avLst>
                  <a:gd name="adj1" fmla="val 25000"/>
                  <a:gd name="adj2" fmla="val 20687"/>
                  <a:gd name="adj3" fmla="val 25000"/>
                </a:avLst>
              </a:prstGeom>
              <a:solidFill>
                <a:schemeClr val="dk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215" name="Google Shape;215;p7"/>
          <p:cNvSpPr txBox="1"/>
          <p:nvPr/>
        </p:nvSpPr>
        <p:spPr>
          <a:xfrm>
            <a:off x="172700" y="2289075"/>
            <a:ext cx="2334900" cy="2135700"/>
          </a:xfrm>
          <a:prstGeom prst="rect">
            <a:avLst/>
          </a:prstGeom>
          <a:noFill/>
          <a:ln>
            <a:noFill/>
          </a:ln>
        </p:spPr>
        <p:txBody>
          <a:bodyPr spcFirstLastPara="1" wrap="square" lIns="91425" tIns="91425" rIns="91425" bIns="91425" anchor="t" anchorCtr="0">
            <a:noAutofit/>
          </a:bodyPr>
          <a:lstStyle/>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Setting the time apart for planning</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Practical arrangements (room, notes, list, documents)</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1" i="0" u="none" strike="noStrike" cap="none">
                <a:solidFill>
                  <a:srgbClr val="000000"/>
                </a:solidFill>
                <a:latin typeface="Arial"/>
                <a:ea typeface="Arial"/>
                <a:cs typeface="Arial"/>
                <a:sym typeface="Arial"/>
              </a:rPr>
              <a:t>Interview plan </a:t>
            </a:r>
            <a:endParaRPr sz="1300" b="1"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What do you aim to obtain </a:t>
            </a:r>
            <a:r>
              <a:rPr lang="en-US" sz="1300" b="1" i="0" u="none" strike="noStrike" cap="none">
                <a:solidFill>
                  <a:srgbClr val="000000"/>
                </a:solidFill>
                <a:latin typeface="Arial"/>
                <a:ea typeface="Arial"/>
                <a:cs typeface="Arial"/>
                <a:sym typeface="Arial"/>
              </a:rPr>
              <a:t>(objective)</a:t>
            </a:r>
            <a:r>
              <a:rPr lang="en-US" sz="1300" b="0" i="0" u="none" strike="noStrike" cap="none">
                <a:solidFill>
                  <a:srgbClr val="000000"/>
                </a:solidFill>
                <a:latin typeface="Arial"/>
                <a:ea typeface="Arial"/>
                <a:cs typeface="Arial"/>
                <a:sym typeface="Arial"/>
              </a:rPr>
              <a:t>?</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Who, where and when should be interviewed</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What do you need to know beforehand </a:t>
            </a:r>
            <a:r>
              <a:rPr lang="en-US" sz="1300" b="1" i="0" u="none" strike="noStrike" cap="none">
                <a:solidFill>
                  <a:srgbClr val="000000"/>
                </a:solidFill>
                <a:latin typeface="Arial"/>
                <a:ea typeface="Arial"/>
                <a:cs typeface="Arial"/>
                <a:sym typeface="Arial"/>
              </a:rPr>
              <a:t>(amount and quality)</a:t>
            </a:r>
            <a:r>
              <a:rPr lang="en-US" sz="1300" b="0" i="0" u="none" strike="noStrike" cap="none">
                <a:solidFill>
                  <a:srgbClr val="000000"/>
                </a:solidFill>
                <a:latin typeface="Arial"/>
                <a:ea typeface="Arial"/>
                <a:cs typeface="Arial"/>
                <a:sym typeface="Arial"/>
              </a:rPr>
              <a:t>?</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What and how will you question </a:t>
            </a:r>
            <a:r>
              <a:rPr lang="en-US" sz="1300" b="1" i="0" u="none" strike="noStrike" cap="none">
                <a:solidFill>
                  <a:srgbClr val="000000"/>
                </a:solidFill>
                <a:latin typeface="Arial"/>
                <a:ea typeface="Arial"/>
                <a:cs typeface="Arial"/>
                <a:sym typeface="Arial"/>
              </a:rPr>
              <a:t>(strategy)</a:t>
            </a:r>
            <a:r>
              <a:rPr lang="en-US" sz="1300" b="0" i="0" u="none" strike="noStrike" cap="none">
                <a:solidFill>
                  <a:srgbClr val="000000"/>
                </a:solidFill>
                <a:latin typeface="Arial"/>
                <a:ea typeface="Arial"/>
                <a:cs typeface="Arial"/>
                <a:sym typeface="Arial"/>
              </a:rPr>
              <a:t>?</a:t>
            </a:r>
            <a:endParaRPr sz="1300" b="0" i="0" u="none" strike="noStrike" cap="none">
              <a:solidFill>
                <a:srgbClr val="000000"/>
              </a:solidFill>
              <a:latin typeface="Arial"/>
              <a:ea typeface="Arial"/>
              <a:cs typeface="Arial"/>
              <a:sym typeface="Arial"/>
            </a:endParaRPr>
          </a:p>
        </p:txBody>
      </p:sp>
      <p:sp>
        <p:nvSpPr>
          <p:cNvPr id="216" name="Google Shape;216;p7"/>
          <p:cNvSpPr txBox="1"/>
          <p:nvPr/>
        </p:nvSpPr>
        <p:spPr>
          <a:xfrm>
            <a:off x="2616525" y="2289075"/>
            <a:ext cx="2071500" cy="3026400"/>
          </a:xfrm>
          <a:prstGeom prst="rect">
            <a:avLst/>
          </a:prstGeom>
          <a:noFill/>
          <a:ln>
            <a:noFill/>
          </a:ln>
        </p:spPr>
        <p:txBody>
          <a:bodyPr spcFirstLastPara="1" wrap="square" lIns="91425" tIns="91425" rIns="91425" bIns="91425" anchor="t" anchorCtr="0">
            <a:noAutofit/>
          </a:bodyPr>
          <a:lstStyle/>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How do you introduce yourself and the interview?</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How to build confidence and trust?</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Culture appropriate approach.</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Active listening</a:t>
            </a:r>
            <a:endParaRPr sz="1300" b="0" i="0" u="none" strike="noStrike" cap="none">
              <a:solidFill>
                <a:srgbClr val="000000"/>
              </a:solidFill>
              <a:latin typeface="Arial"/>
              <a:ea typeface="Arial"/>
              <a:cs typeface="Arial"/>
              <a:sym typeface="Arial"/>
            </a:endParaRPr>
          </a:p>
          <a:p>
            <a:pPr marL="457200" marR="0" lvl="0" indent="-311150" algn="l" rtl="0">
              <a:lnSpc>
                <a:spcPct val="115000"/>
              </a:lnSpc>
              <a:spcBef>
                <a:spcPts val="0"/>
              </a:spcBef>
              <a:spcAft>
                <a:spcPts val="0"/>
              </a:spcAft>
              <a:buClr>
                <a:srgbClr val="000000"/>
              </a:buClr>
              <a:buSzPts val="1300"/>
              <a:buFont typeface="Avenir"/>
              <a:buChar char="●"/>
            </a:pPr>
            <a:r>
              <a:rPr lang="en-US" sz="1300" b="0" i="0" u="none" strike="noStrike" cap="none">
                <a:solidFill>
                  <a:srgbClr val="000000"/>
                </a:solidFill>
                <a:latin typeface="Arial"/>
                <a:ea typeface="Arial"/>
                <a:cs typeface="Arial"/>
                <a:sym typeface="Arial"/>
              </a:rPr>
              <a:t>Which topic to focus?</a:t>
            </a:r>
            <a:endParaRPr sz="1300" b="1" i="0" u="none" strike="noStrike" cap="none">
              <a:solidFill>
                <a:srgbClr val="000000"/>
              </a:solidFill>
              <a:latin typeface="Arial"/>
              <a:ea typeface="Arial"/>
              <a:cs typeface="Arial"/>
              <a:sym typeface="Arial"/>
            </a:endParaRPr>
          </a:p>
        </p:txBody>
      </p:sp>
      <p:sp>
        <p:nvSpPr>
          <p:cNvPr id="217" name="Google Shape;217;p7"/>
          <p:cNvSpPr txBox="1"/>
          <p:nvPr/>
        </p:nvSpPr>
        <p:spPr>
          <a:xfrm>
            <a:off x="7458775" y="2289075"/>
            <a:ext cx="2071500" cy="2025139"/>
          </a:xfrm>
          <a:prstGeom prst="rect">
            <a:avLst/>
          </a:prstGeom>
          <a:noFill/>
          <a:ln>
            <a:noFill/>
          </a:ln>
        </p:spPr>
        <p:txBody>
          <a:bodyPr spcFirstLastPara="1" wrap="square" lIns="91425" tIns="91425" rIns="91425" bIns="91425" anchor="t" anchorCtr="0">
            <a:spAutoFit/>
          </a:bodyPr>
          <a:lstStyle/>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No abrupt closure.</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What needs to be summarized.</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Opportunity for questions.</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Appreciation of the time and information.</a:t>
            </a:r>
            <a:endParaRPr sz="1400" b="0" i="0" u="none" strike="noStrike" cap="none">
              <a:solidFill>
                <a:srgbClr val="000000"/>
              </a:solidFill>
              <a:latin typeface="Arial"/>
              <a:ea typeface="Arial"/>
              <a:cs typeface="Arial"/>
              <a:sym typeface="Arial"/>
            </a:endParaRPr>
          </a:p>
        </p:txBody>
      </p:sp>
      <p:sp>
        <p:nvSpPr>
          <p:cNvPr id="218" name="Google Shape;218;p7"/>
          <p:cNvSpPr txBox="1"/>
          <p:nvPr/>
        </p:nvSpPr>
        <p:spPr>
          <a:xfrm>
            <a:off x="9461825" y="2289075"/>
            <a:ext cx="2645100" cy="2485265"/>
          </a:xfrm>
          <a:prstGeom prst="rect">
            <a:avLst/>
          </a:prstGeom>
          <a:noFill/>
          <a:ln>
            <a:noFill/>
          </a:ln>
        </p:spPr>
        <p:txBody>
          <a:bodyPr spcFirstLastPara="1" wrap="square" lIns="91425" tIns="91425" rIns="91425" bIns="91425" anchor="t" anchorCtr="0">
            <a:spAutoFit/>
          </a:bodyPr>
          <a:lstStyle/>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Determination of further action</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How the interview fits to the rest of the audit.</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Evaluation of interviewers and interviewee´s performance.</a:t>
            </a:r>
            <a:endParaRPr sz="1300" b="0" i="0" u="none" strike="noStrike" cap="none">
              <a:solidFill>
                <a:srgbClr val="2B2E2F"/>
              </a:solidFill>
              <a:latin typeface="Arial"/>
              <a:ea typeface="Arial"/>
              <a:cs typeface="Arial"/>
              <a:sym typeface="Arial"/>
            </a:endParaRPr>
          </a:p>
          <a:p>
            <a:pPr marL="457200" marR="0" lvl="0" indent="-311150" algn="l" rtl="0">
              <a:lnSpc>
                <a:spcPct val="115000"/>
              </a:lnSpc>
              <a:spcBef>
                <a:spcPts val="0"/>
              </a:spcBef>
              <a:spcAft>
                <a:spcPts val="0"/>
              </a:spcAft>
              <a:buClr>
                <a:srgbClr val="2B2E2F"/>
              </a:buClr>
              <a:buSzPts val="1300"/>
              <a:buFont typeface="Avenir"/>
              <a:buChar char="●"/>
            </a:pPr>
            <a:r>
              <a:rPr lang="en-US" sz="1300" b="0" i="0" u="none" strike="noStrike" cap="none">
                <a:solidFill>
                  <a:srgbClr val="2B2E2F"/>
                </a:solidFill>
                <a:latin typeface="Arial"/>
                <a:ea typeface="Arial"/>
                <a:cs typeface="Arial"/>
                <a:sym typeface="Arial"/>
              </a:rPr>
              <a:t>Ensure confidentiality on the next steps</a:t>
            </a:r>
            <a:endParaRPr sz="1300" b="0" i="0" u="none" strike="noStrike" cap="none">
              <a:solidFill>
                <a:srgbClr val="2B2E2F"/>
              </a:solidFill>
              <a:latin typeface="Arial"/>
              <a:ea typeface="Arial"/>
              <a:cs typeface="Arial"/>
              <a:sym typeface="Arial"/>
            </a:endParaRPr>
          </a:p>
          <a:p>
            <a:pPr marL="457200" marR="0" lvl="0" indent="-228600" algn="l" rtl="0">
              <a:lnSpc>
                <a:spcPct val="115000"/>
              </a:lnSpc>
              <a:spcBef>
                <a:spcPts val="0"/>
              </a:spcBef>
              <a:spcAft>
                <a:spcPts val="0"/>
              </a:spcAft>
              <a:buClr>
                <a:srgbClr val="2B2E2F"/>
              </a:buClr>
              <a:buSzPts val="1300"/>
              <a:buFont typeface="Avenir"/>
              <a:buNone/>
            </a:pPr>
            <a:endParaRPr sz="1300" b="0" i="0" u="none" strike="noStrike" cap="none">
              <a:solidFill>
                <a:srgbClr val="2B2E2F"/>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
                                        </p:tgtEl>
                                        <p:attrNameLst>
                                          <p:attrName>style.visibility</p:attrName>
                                        </p:attrNameLst>
                                      </p:cBhvr>
                                      <p:to>
                                        <p:strVal val="visible"/>
                                      </p:to>
                                    </p:set>
                                    <p:animEffect transition="in" filter="fade">
                                      <p:cBhvr>
                                        <p:cTn id="7" dur="10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1048</Words>
  <Application>Microsoft Office PowerPoint</Application>
  <PresentationFormat>Widescreen</PresentationFormat>
  <Paragraphs>134</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Black</vt:lpstr>
      <vt:lpstr>Avenir</vt:lpstr>
      <vt:lpstr>Calibri</vt:lpstr>
      <vt:lpstr>1_Office Theme</vt:lpstr>
      <vt:lpstr>Auditor Training on FSC CoC Core Labor Requirements (CLR)</vt:lpstr>
      <vt:lpstr>In Module 3, participants will learn how to effectively prepare and plan for social audits by identifying and prioritizing potential risks related to certificate holders.   You will also learn how assess the credibility of information sources and develop effective research strategies. </vt:lpstr>
      <vt:lpstr>This pre-reading material gives you some key elements of Module 3 that will be discussed in person during the course.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2024-11-12T10:54:20Z</dcterms:created>
  <dcterms:modified xsi:type="dcterms:W3CDTF">2025-06-20T06:07:39Z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1100700.00000000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