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Arial Black" panose="020B0A0402010202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9rgiPmClFgXSe7MrBWVT2E8+4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D421212-D7E5-4C7A-BCA7-9ED79D758ADF}">
  <a:tblStyle styleId="{3D421212-D7E5-4C7A-BCA7-9ED79D758AD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a-intl.org/sa8000-search/"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Could there be an NC? Yes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Which requirement is not met? Policy is not encompassing the requirements correctly.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More checks suggested? Yes, interview answers alone are insufficient to confirm. Checks on the type of work, the legal requirements, and if there is anyone employed below 18 would be recommended.</a:t>
            </a:r>
            <a:endParaRPr sz="1100">
              <a:latin typeface="Arial"/>
              <a:ea typeface="Arial"/>
              <a:cs typeface="Arial"/>
              <a:sym typeface="Arial"/>
            </a:endParaRPr>
          </a:p>
          <a:p>
            <a:pPr marL="0" lvl="0" indent="0" algn="l" rtl="0">
              <a:spcBef>
                <a:spcPts val="800"/>
              </a:spcBef>
              <a:spcAft>
                <a:spcPts val="0"/>
              </a:spcAft>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Policy statements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Employment Contracts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Payslips  / Payroll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(Daily) Work Attendance registers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Salary softwares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Leave / Resign or Dismissal records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Grievance records</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Workers Reps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 Unions</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Do not limit discussions on to Certification team.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Read the Employment contracts in detail (annual leave, salaries, dismissal conditions, etc.). Review the calculation of overtime payments.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FCL = Freedom of Association and Collective Bargaining</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000"/>
              </a:lnSpc>
              <a:spcBef>
                <a:spcPts val="800"/>
              </a:spcBef>
              <a:spcAft>
                <a:spcPts val="0"/>
              </a:spcAft>
              <a:buNone/>
            </a:pPr>
            <a:endParaRPr/>
          </a:p>
        </p:txBody>
      </p:sp>
      <p:sp>
        <p:nvSpPr>
          <p:cNvPr id="311" name="Google Shape;31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The legal context (whether OT has to be paid extra in a country based on national law) is left open on purpose, so that trainees find out / discuss amongst themselves.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In some countries, overtime is paid at different % based on type of overtime. E.g. public holidays are paid at 200% of the salary. If daily pay is 100 USD, then a worker who works on public holiday gets 200 USD for that day of work.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800"/>
              </a:spcBef>
              <a:spcAft>
                <a:spcPts val="0"/>
              </a:spcAft>
              <a:buNone/>
            </a:pPr>
            <a:endParaRPr/>
          </a:p>
        </p:txBody>
      </p:sp>
      <p:sp>
        <p:nvSpPr>
          <p:cNvPr id="319" name="Google Shape;3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In some countries, overtime is paid at different % based on type of overtime. E.g. public holidays are paid at 200% of the salary. If daily pay is 100 USD, then a worker who works on public holiday gets 200 USD for that day of work</a:t>
            </a:r>
            <a:r>
              <a:rPr lang="en-US" sz="1100" b="1">
                <a:latin typeface="Arial"/>
                <a:ea typeface="Arial"/>
                <a:cs typeface="Arial"/>
                <a:sym typeface="Arial"/>
              </a:rPr>
              <a:t>. </a:t>
            </a: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NC against Requirement: FSC-STD-40-004: clause 7.1 : the CH did not comply with the national law.</a:t>
            </a:r>
            <a:endParaRPr sz="1100">
              <a:latin typeface="Arial"/>
              <a:ea typeface="Arial"/>
              <a:cs typeface="Arial"/>
              <a:sym typeface="Arial"/>
            </a:endParaRPr>
          </a:p>
          <a:p>
            <a:pPr marL="0" lvl="0" indent="0" algn="l" rtl="0">
              <a:spcBef>
                <a:spcPts val="800"/>
              </a:spcBef>
              <a:spcAft>
                <a:spcPts val="0"/>
              </a:spcAft>
              <a:buNone/>
            </a:pPr>
            <a:endParaRPr/>
          </a:p>
        </p:txBody>
      </p:sp>
      <p:sp>
        <p:nvSpPr>
          <p:cNvPr id="328" name="Google Shape;32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Diversity in 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Employee registers/directory/ Payroll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CH Vacancy/Job ads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Compare payslips of workers in same positions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Promotions and Recruitments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Grievance records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Workers Representatives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Payroll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Top Management</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Do not limit discussions on to Certification team.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Read the Employment contracts in detail (annual leave, salaries, dismissal conditions, etc.). Watch out for things like access to training, promotion, compensation,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b="1">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Discrimination is one of the areas where triangulation is highly needed due to the greyness in the topic. The requirement talks about “practices”. So these are examples of practices that could show discrimination. It is up to the CH to demonstrate that they comply (that there is no discrimination).</a:t>
            </a:r>
            <a:endParaRPr sz="1100">
              <a:latin typeface="Arial"/>
              <a:ea typeface="Arial"/>
              <a:cs typeface="Arial"/>
              <a:sym typeface="Arial"/>
            </a:endParaRPr>
          </a:p>
          <a:p>
            <a:pPr marL="0" lvl="0" indent="0" algn="l" rtl="0">
              <a:spcBef>
                <a:spcPts val="800"/>
              </a:spcBef>
              <a:spcAft>
                <a:spcPts val="0"/>
              </a:spcAft>
              <a:buNone/>
            </a:pPr>
            <a:endParaRPr/>
          </a:p>
        </p:txBody>
      </p:sp>
      <p:sp>
        <p:nvSpPr>
          <p:cNvPr id="345" name="Google Shape;34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Requirement: FSC-STD-40-004: Clause 7.4.1 : </a:t>
            </a:r>
            <a:r>
              <a:rPr lang="en-US" sz="1100" i="1">
                <a:latin typeface="Arial"/>
                <a:ea typeface="Arial"/>
                <a:cs typeface="Arial"/>
                <a:sym typeface="Arial"/>
              </a:rPr>
              <a:t>Employment and occupation practices are non-discriminatory.</a:t>
            </a:r>
            <a:endParaRPr sz="1100">
              <a:latin typeface="Arial"/>
              <a:ea typeface="Arial"/>
              <a:cs typeface="Arial"/>
              <a:sym typeface="Arial"/>
            </a:endParaRPr>
          </a:p>
          <a:p>
            <a:pPr marL="0" lvl="0" indent="0" algn="l" rtl="0">
              <a:spcBef>
                <a:spcPts val="800"/>
              </a:spcBef>
              <a:spcAft>
                <a:spcPts val="0"/>
              </a:spcAft>
              <a:buNone/>
            </a:pPr>
            <a:endParaRPr/>
          </a:p>
        </p:txBody>
      </p:sp>
      <p:sp>
        <p:nvSpPr>
          <p:cNvPr id="354" name="Google Shape;35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CBA (Collective Bargaining Agreements)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ToRs / Duties of Workers Reps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Trade Union ToRs or meeting notes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 Representative reports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Comms between management and 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Complaints records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News articles about strikes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Suggestion Boxes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Grievance records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Workers Representatives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Trade Unions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Top Management</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Do not limit discussions on to Certification team.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Read the Employment contracts in detail (annual leave, salaries, dismissal conditions, etc.). Watch out for things like access to training, promotion, compensation, </a:t>
            </a:r>
            <a:endParaRPr sz="1100">
              <a:latin typeface="Arial"/>
              <a:ea typeface="Arial"/>
              <a:cs typeface="Arial"/>
              <a:sym typeface="Arial"/>
            </a:endParaRPr>
          </a:p>
          <a:p>
            <a:pPr marL="0" lvl="0" indent="0" algn="l" rtl="0">
              <a:spcBef>
                <a:spcPts val="800"/>
              </a:spcBef>
              <a:spcAft>
                <a:spcPts val="0"/>
              </a:spcAft>
              <a:buNone/>
            </a:pPr>
            <a:endParaRPr sz="1800">
              <a:latin typeface="Arial"/>
              <a:ea typeface="Arial"/>
              <a:cs typeface="Arial"/>
              <a:sym typeface="Arial"/>
            </a:endParaRPr>
          </a:p>
        </p:txBody>
      </p:sp>
      <p:sp>
        <p:nvSpPr>
          <p:cNvPr id="362" name="Google Shape;3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First let the group read out the question and then you ask one or two persons for answers. Then go to next slide to provide suggested answers and discuss. </a:t>
            </a:r>
            <a:endParaRPr sz="1100">
              <a:latin typeface="Arial"/>
              <a:ea typeface="Arial"/>
              <a:cs typeface="Arial"/>
              <a:sym typeface="Arial"/>
            </a:endParaRPr>
          </a:p>
          <a:p>
            <a:pPr marL="0" lvl="0" indent="0" algn="l" rtl="0">
              <a:spcBef>
                <a:spcPts val="800"/>
              </a:spcBef>
              <a:spcAft>
                <a:spcPts val="0"/>
              </a:spcAft>
              <a:buNone/>
            </a:pPr>
            <a:endParaRPr/>
          </a:p>
        </p:txBody>
      </p:sp>
      <p:sp>
        <p:nvSpPr>
          <p:cNvPr id="370" name="Google Shape;370;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i="1">
                <a:latin typeface="Arial"/>
                <a:ea typeface="Arial"/>
                <a:cs typeface="Arial"/>
                <a:sym typeface="Arial"/>
              </a:rPr>
              <a:t>Requirement: FSC-STD-40-004: Clause 7.5</a:t>
            </a:r>
            <a:endParaRPr sz="1100" i="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i="1">
                <a:latin typeface="Arial"/>
                <a:ea typeface="Arial"/>
                <a:cs typeface="Arial"/>
                <a:sym typeface="Arial"/>
              </a:rPr>
              <a:t>The CB could also look to see how the representatives were elected, as this may be linked to why the issues are persistently not dealt with.</a:t>
            </a:r>
            <a:endParaRPr sz="1100" i="1">
              <a:latin typeface="Arial"/>
              <a:ea typeface="Arial"/>
              <a:cs typeface="Arial"/>
              <a:sym typeface="Arial"/>
            </a:endParaRPr>
          </a:p>
          <a:p>
            <a:pPr marL="0" lvl="0" indent="0" algn="just" rtl="0">
              <a:lnSpc>
                <a:spcPct val="107000"/>
              </a:lnSpc>
              <a:spcBef>
                <a:spcPts val="800"/>
              </a:spcBef>
              <a:spcAft>
                <a:spcPts val="0"/>
              </a:spcAft>
              <a:buNone/>
            </a:pPr>
            <a:endParaRPr sz="1800" i="1">
              <a:latin typeface="Arial"/>
              <a:ea typeface="Arial"/>
              <a:cs typeface="Arial"/>
              <a:sym typeface="Arial"/>
            </a:endParaRPr>
          </a:p>
        </p:txBody>
      </p:sp>
      <p:sp>
        <p:nvSpPr>
          <p:cNvPr id="380" name="Google Shape;3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6666"/>
              </a:lnSpc>
              <a:spcBef>
                <a:spcPts val="0"/>
              </a:spcBef>
              <a:spcAft>
                <a:spcPts val="0"/>
              </a:spcAft>
              <a:buClr>
                <a:schemeClr val="dk1"/>
              </a:buClr>
              <a:buSzPts val="1100"/>
              <a:buFont typeface="Arial"/>
              <a:buNone/>
            </a:pPr>
            <a:r>
              <a:rPr lang="en-US" sz="1100" b="1">
                <a:latin typeface="Arial"/>
                <a:ea typeface="Arial"/>
                <a:cs typeface="Arial"/>
                <a:sym typeface="Arial"/>
              </a:rPr>
              <a:t>Documents / Where to look</a:t>
            </a:r>
            <a:endParaRPr sz="1100">
              <a:latin typeface="Times New Roman"/>
              <a:ea typeface="Times New Roman"/>
              <a:cs typeface="Times New Roman"/>
              <a:sym typeface="Times New Roman"/>
            </a:endParaRPr>
          </a:p>
          <a:p>
            <a:pPr marL="804545" lvl="0" indent="-298450" algn="l" rtl="0">
              <a:lnSpc>
                <a:spcPct val="106666"/>
              </a:lnSpc>
              <a:spcBef>
                <a:spcPts val="800"/>
              </a:spcBef>
              <a:spcAft>
                <a:spcPts val="0"/>
              </a:spcAft>
              <a:buClr>
                <a:schemeClr val="dk1"/>
              </a:buClr>
              <a:buSzPts val="1100"/>
              <a:buFont typeface="Times New Roman"/>
              <a:buChar char="•"/>
            </a:pPr>
            <a:r>
              <a:rPr lang="en-US" sz="1100">
                <a:latin typeface="Arial"/>
                <a:ea typeface="Arial"/>
                <a:cs typeface="Arial"/>
                <a:sym typeface="Arial"/>
              </a:rPr>
              <a:t>Policies and Manual</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Outsourcing agreements</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Self-Assessment</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Desk audit to Low risk contractors</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ONSITE visit to High risk contractors</a:t>
            </a: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b="1">
                <a:latin typeface="Arial"/>
                <a:ea typeface="Arial"/>
                <a:cs typeface="Arial"/>
                <a:sym typeface="Arial"/>
              </a:rPr>
              <a:t>Who to Talk to</a:t>
            </a:r>
            <a:endParaRPr sz="1100">
              <a:latin typeface="Times New Roman"/>
              <a:ea typeface="Times New Roman"/>
              <a:cs typeface="Times New Roman"/>
              <a:sym typeface="Times New Roman"/>
            </a:endParaRPr>
          </a:p>
          <a:p>
            <a:pPr marL="804545" lvl="0" indent="-298450" algn="l" rtl="0">
              <a:lnSpc>
                <a:spcPct val="106666"/>
              </a:lnSpc>
              <a:spcBef>
                <a:spcPts val="800"/>
              </a:spcBef>
              <a:spcAft>
                <a:spcPts val="0"/>
              </a:spcAft>
              <a:buClr>
                <a:schemeClr val="dk1"/>
              </a:buClr>
              <a:buSzPts val="1100"/>
              <a:buFont typeface="Times New Roman"/>
              <a:buChar char="•"/>
            </a:pPr>
            <a:r>
              <a:rPr lang="en-US" sz="1100">
                <a:latin typeface="Arial"/>
                <a:ea typeface="Arial"/>
                <a:cs typeface="Arial"/>
                <a:sym typeface="Arial"/>
              </a:rPr>
              <a:t>COC Representative</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Contractor Workers</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HR Department</a:t>
            </a:r>
            <a:endParaRPr sz="1100">
              <a:latin typeface="Times New Roman"/>
              <a:ea typeface="Times New Roman"/>
              <a:cs typeface="Times New Roman"/>
              <a:sym typeface="Times New Roman"/>
            </a:endParaRPr>
          </a:p>
          <a:p>
            <a:pPr marL="575945" lvl="0" indent="0" algn="l" rtl="0">
              <a:lnSpc>
                <a:spcPct val="106666"/>
              </a:lnSpc>
              <a:spcBef>
                <a:spcPts val="0"/>
              </a:spcBef>
              <a:spcAft>
                <a:spcPts val="0"/>
              </a:spcAft>
              <a:buClr>
                <a:schemeClr val="dk1"/>
              </a:buClr>
              <a:buSzPts val="1100"/>
              <a:buFont typeface="Arial"/>
              <a:buNone/>
            </a:pP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a:latin typeface="Arial"/>
                <a:ea typeface="Arial"/>
                <a:cs typeface="Arial"/>
                <a:sym typeface="Arial"/>
              </a:rPr>
              <a:t>Do not limit discussions on to Certification team. </a:t>
            </a: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a:latin typeface="Arial"/>
                <a:ea typeface="Arial"/>
                <a:cs typeface="Arial"/>
                <a:sym typeface="Arial"/>
              </a:rPr>
              <a:t>Contractors with what FSC considers an equivalent verification scheme (SA8000) are generally exempt from requirements; but see ADVICE-40-004-24 for more information</a:t>
            </a:r>
            <a:r>
              <a:rPr lang="en-US" sz="1800">
                <a:latin typeface="Arial"/>
                <a:ea typeface="Arial"/>
                <a:cs typeface="Arial"/>
                <a:sym typeface="Arial"/>
              </a:rPr>
              <a:t>. </a:t>
            </a:r>
            <a:endParaRPr>
              <a:latin typeface="Times New Roman"/>
              <a:ea typeface="Times New Roman"/>
              <a:cs typeface="Times New Roman"/>
              <a:sym typeface="Times New Roman"/>
            </a:endParaRPr>
          </a:p>
          <a:p>
            <a:pPr marL="0" marR="0" lvl="0" indent="0" algn="l" rtl="0">
              <a:lnSpc>
                <a:spcPct val="107000"/>
              </a:lnSpc>
              <a:spcBef>
                <a:spcPts val="800"/>
              </a:spcBef>
              <a:spcAft>
                <a:spcPts val="0"/>
              </a:spcAft>
              <a:buNone/>
            </a:pPr>
            <a:endParaRPr sz="1800" b="1">
              <a:latin typeface="Arial"/>
              <a:ea typeface="Arial"/>
              <a:cs typeface="Arial"/>
              <a:sym typeface="Arial"/>
            </a:endParaRPr>
          </a:p>
        </p:txBody>
      </p:sp>
      <p:sp>
        <p:nvSpPr>
          <p:cNvPr id="388" name="Google Shape;38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Documents / Where to look</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SA8000:2014 certificate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SA8000:2014 audit reports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Staff interviews still have to be conducted.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ONSITE visit to High-risk contractors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Verification on-site:</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Yes, for those considered high-risk.</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Verification of SA8000:</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SA8000 validity (status) can be checked with the certificate information on SA8000 website: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SA8000 Search - SAI</a:t>
            </a:r>
            <a:endParaRPr sz="1100">
              <a:latin typeface="Arial"/>
              <a:ea typeface="Arial"/>
              <a:cs typeface="Arial"/>
              <a:sym typeface="Arial"/>
            </a:endParaRPr>
          </a:p>
          <a:p>
            <a:pPr marL="0" lvl="0" indent="0" algn="l" rtl="0">
              <a:spcBef>
                <a:spcPts val="800"/>
              </a:spcBef>
              <a:spcAft>
                <a:spcPts val="0"/>
              </a:spcAft>
              <a:buNone/>
            </a:pPr>
            <a:endParaRPr b="1"/>
          </a:p>
        </p:txBody>
      </p:sp>
      <p:sp>
        <p:nvSpPr>
          <p:cNvPr id="396" name="Google Shape;3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Follow the ILO Guidance on these topics.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ILO Guidance: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https://www.ilo.org/publications/supplier-guidance-preventing-identifying-and-addressing-child-labour</a:t>
            </a:r>
            <a:r>
              <a:rPr lang="en-US" sz="1100">
                <a:latin typeface="Arial"/>
                <a:ea typeface="Arial"/>
                <a:cs typeface="Arial"/>
                <a:sym typeface="Arial"/>
              </a:rPr>
              <a:t>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According to section 4.2.2 of this document, the Assessor is expected to fill in a Child Labour Notification Form and cooperate with a local remediation expert. In the absence of a local remediation expert, the Assessor will seek support from ILO offices and other UN agencies such as UNICEF. </a:t>
            </a:r>
            <a:endParaRPr sz="1100">
              <a:latin typeface="Arial"/>
              <a:ea typeface="Arial"/>
              <a:cs typeface="Arial"/>
              <a:sym typeface="Arial"/>
            </a:endParaRPr>
          </a:p>
          <a:p>
            <a:pPr marL="0" lvl="0" indent="0" algn="l" rtl="0">
              <a:spcBef>
                <a:spcPts val="800"/>
              </a:spcBef>
              <a:spcAft>
                <a:spcPts val="0"/>
              </a:spcAft>
              <a:buNone/>
            </a:pPr>
            <a:endParaRPr>
              <a:solidFill>
                <a:srgbClr val="333333"/>
              </a:solidFill>
              <a:latin typeface="Arial"/>
              <a:ea typeface="Arial"/>
              <a:cs typeface="Arial"/>
              <a:sym typeface="Arial"/>
            </a:endParaRPr>
          </a:p>
        </p:txBody>
      </p:sp>
      <p:sp>
        <p:nvSpPr>
          <p:cNvPr id="404" name="Google Shape;40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9" name="Google Shape;4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Company Manuals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Interviews with staff and responsible persons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COC Representative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a:t>
            </a:r>
            <a:endParaRPr sz="1100">
              <a:latin typeface="Arial"/>
              <a:ea typeface="Arial"/>
              <a:cs typeface="Arial"/>
              <a:sym typeface="Arial"/>
            </a:endParaRPr>
          </a:p>
          <a:p>
            <a:pPr marL="0" lvl="0" indent="0" algn="l" rtl="0">
              <a:spcBef>
                <a:spcPts val="0"/>
              </a:spcBef>
              <a:spcAft>
                <a:spcPts val="0"/>
              </a:spcAft>
              <a:buNone/>
            </a:pPr>
            <a:endParaRPr/>
          </a:p>
        </p:txBody>
      </p:sp>
      <p:sp>
        <p:nvSpPr>
          <p:cNvPr id="254" name="Google Shape;25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Policy statement(s) (could be included in procedures).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Manuals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Notice Boards / websites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Training material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Self-assessment</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COC Representative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Workers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Policy statement(s): Could be multiple and MUST NOT be written verbatim from the text of the normative requirements.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Self-Assessment: uses the template provided by FSC. This MUST be Filled and signed by CH. </a:t>
            </a:r>
            <a:endParaRPr sz="1100">
              <a:latin typeface="Arial"/>
              <a:ea typeface="Arial"/>
              <a:cs typeface="Arial"/>
              <a:sym typeface="Arial"/>
            </a:endParaRPr>
          </a:p>
          <a:p>
            <a:pPr marL="0" lvl="0" indent="0" algn="l" rtl="0">
              <a:spcBef>
                <a:spcPts val="0"/>
              </a:spcBef>
              <a:spcAft>
                <a:spcPts val="0"/>
              </a:spcAft>
              <a:buNone/>
            </a:pPr>
            <a:endParaRPr/>
          </a:p>
        </p:txBody>
      </p:sp>
      <p:sp>
        <p:nvSpPr>
          <p:cNvPr id="262" name="Google Shape;26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 / Manuals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Self-Assessment</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COC Representative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Verify / evaluate the implementation of the aspects indicated in the Self-Assessment</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171450" marR="0" lvl="0" indent="-95250" algn="l" rtl="0">
              <a:lnSpc>
                <a:spcPct val="107000"/>
              </a:lnSpc>
              <a:spcBef>
                <a:spcPts val="800"/>
              </a:spcBef>
              <a:spcAft>
                <a:spcPts val="0"/>
              </a:spcAft>
              <a:buClr>
                <a:schemeClr val="dk1"/>
              </a:buClr>
              <a:buSzPts val="1200"/>
              <a:buFont typeface="Arial"/>
              <a:buNone/>
            </a:pPr>
            <a:endParaRPr/>
          </a:p>
        </p:txBody>
      </p:sp>
      <p:sp>
        <p:nvSpPr>
          <p:cNvPr id="270" name="Google Shape;2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Applicable to all of Section 7 and all FSC CLRs.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There will be some aspects that do not clearly fit into any of the FSC CLRs, but still represent a violation of Workers’ rights e.g. non-payment of required worker’s social insurance to government.</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Policies / Manuals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Self-Assessment</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COC Representative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HR</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Accounts/Payroll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Interns</a:t>
            </a:r>
            <a:endParaRPr sz="1100">
              <a:latin typeface="Arial"/>
              <a:ea typeface="Arial"/>
              <a:cs typeface="Arial"/>
              <a:sym typeface="Arial"/>
            </a:endParaRPr>
          </a:p>
          <a:p>
            <a:pPr marL="0" lvl="0" indent="0" algn="l" rtl="0">
              <a:spcBef>
                <a:spcPts val="0"/>
              </a:spcBef>
              <a:spcAft>
                <a:spcPts val="0"/>
              </a:spcAft>
              <a:buNone/>
            </a:pPr>
            <a:endParaRPr/>
          </a:p>
        </p:txBody>
      </p:sp>
      <p:sp>
        <p:nvSpPr>
          <p:cNvPr id="278" name="Google Shape;2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You do not need to go asking for ID documents from workers. You check on file, as it is the CH that has to ensure that they are above the working age and you are checking their sys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Ideally it would be good to talk to all these departments, but it won’t always be possible. The key is to ensure that the right person provides the right information on conformance.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Workers ID documents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Employment contracts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Policies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Employee registers/directory/ Payroll</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Who to Talk to</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HR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Legal Department (if any)</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Payroll Department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Employees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Interns </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Remember to check workers IDs (copies) on file. Don’t only look at faces.</a:t>
            </a:r>
            <a:endParaRPr sz="1100">
              <a:latin typeface="Arial"/>
              <a:ea typeface="Arial"/>
              <a:cs typeface="Arial"/>
              <a:sym typeface="Arial"/>
            </a:endParaRPr>
          </a:p>
          <a:p>
            <a:pPr marL="0" marR="0" lvl="0" indent="0" algn="l" rtl="0">
              <a:lnSpc>
                <a:spcPct val="107000"/>
              </a:lnSpc>
              <a:spcBef>
                <a:spcPts val="800"/>
              </a:spcBef>
              <a:spcAft>
                <a:spcPts val="0"/>
              </a:spcAft>
              <a:buNone/>
            </a:pPr>
            <a:endParaRPr/>
          </a:p>
        </p:txBody>
      </p:sp>
      <p:sp>
        <p:nvSpPr>
          <p:cNvPr id="286" name="Google Shape;28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First let the group read out the question and then you ask one or two persons for answers. Then go to next slide to provide suggested answers and discuss. </a:t>
            </a:r>
            <a:endParaRPr sz="1100">
              <a:latin typeface="Arial"/>
              <a:ea typeface="Arial"/>
              <a:cs typeface="Arial"/>
              <a:sym typeface="Arial"/>
            </a:endParaRPr>
          </a:p>
          <a:p>
            <a:pPr marL="0" lvl="0" indent="0" algn="l" rtl="0">
              <a:spcBef>
                <a:spcPts val="800"/>
              </a:spcBef>
              <a:spcAft>
                <a:spcPts val="0"/>
              </a:spcAft>
              <a:buNone/>
            </a:pPr>
            <a:endParaRPr/>
          </a:p>
        </p:txBody>
      </p:sp>
      <p:sp>
        <p:nvSpPr>
          <p:cNvPr id="294" name="Google Shape;294;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
        <p:nvSpPr>
          <p:cNvPr id="16" name="Google Shape;16;p2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7" name="Google Shape;17;p2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8.5.FSC-CLR-Training_Main-Course_Module-4.2_V1-0_EN</a:t>
            </a:r>
            <a:endParaRPr/>
          </a:p>
        </p:txBody>
      </p:sp>
      <p:sp>
        <p:nvSpPr>
          <p:cNvPr id="18" name="Google Shape;18;p2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4"/>
        <p:cNvGrpSpPr/>
        <p:nvPr/>
      </p:nvGrpSpPr>
      <p:grpSpPr>
        <a:xfrm>
          <a:off x="0" y="0"/>
          <a:ext cx="0" cy="0"/>
          <a:chOff x="0" y="0"/>
          <a:chExt cx="0" cy="0"/>
        </a:xfrm>
      </p:grpSpPr>
      <p:sp>
        <p:nvSpPr>
          <p:cNvPr id="85" name="Google Shape;85;p3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88" name="Google Shape;8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3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0" name="Google Shape;90;p3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2"/>
        <p:cNvGrpSpPr/>
        <p:nvPr/>
      </p:nvGrpSpPr>
      <p:grpSpPr>
        <a:xfrm>
          <a:off x="0" y="0"/>
          <a:ext cx="0" cy="0"/>
          <a:chOff x="0" y="0"/>
          <a:chExt cx="0" cy="0"/>
        </a:xfrm>
      </p:grpSpPr>
      <p:sp>
        <p:nvSpPr>
          <p:cNvPr id="93" name="Google Shape;93;p3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96" name="Google Shape;96;p3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p3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98"/>
        <p:cNvGrpSpPr/>
        <p:nvPr/>
      </p:nvGrpSpPr>
      <p:grpSpPr>
        <a:xfrm>
          <a:off x="0" y="0"/>
          <a:ext cx="0" cy="0"/>
          <a:chOff x="0" y="0"/>
          <a:chExt cx="0" cy="0"/>
        </a:xfrm>
      </p:grpSpPr>
      <p:sp>
        <p:nvSpPr>
          <p:cNvPr id="99" name="Google Shape;99;p3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0" name="Google Shape;100;p3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1" name="Google Shape;101;p3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2" name="Google Shape;10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04" name="Google Shape;104;p3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5"/>
        <p:cNvGrpSpPr/>
        <p:nvPr/>
      </p:nvGrpSpPr>
      <p:grpSpPr>
        <a:xfrm>
          <a:off x="0" y="0"/>
          <a:ext cx="0" cy="0"/>
          <a:chOff x="0" y="0"/>
          <a:chExt cx="0" cy="0"/>
        </a:xfrm>
      </p:grpSpPr>
      <p:sp>
        <p:nvSpPr>
          <p:cNvPr id="106" name="Google Shape;106;p3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8" name="Google Shape;108;p3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9" name="Google Shape;109;p3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0" name="Google Shape;11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12" name="Google Shape;112;p3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3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3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16"/>
        <p:cNvGrpSpPr/>
        <p:nvPr/>
      </p:nvGrpSpPr>
      <p:grpSpPr>
        <a:xfrm>
          <a:off x="0" y="0"/>
          <a:ext cx="0" cy="0"/>
          <a:chOff x="0" y="0"/>
          <a:chExt cx="0" cy="0"/>
        </a:xfrm>
      </p:grpSpPr>
      <p:cxnSp>
        <p:nvCxnSpPr>
          <p:cNvPr id="117" name="Google Shape;117;p41"/>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18" name="Google Shape;118;p41"/>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0"/>
        <p:cNvGrpSpPr/>
        <p:nvPr/>
      </p:nvGrpSpPr>
      <p:grpSpPr>
        <a:xfrm>
          <a:off x="0" y="0"/>
          <a:ext cx="0" cy="0"/>
          <a:chOff x="0" y="0"/>
          <a:chExt cx="0" cy="0"/>
        </a:xfrm>
      </p:grpSpPr>
      <p:sp>
        <p:nvSpPr>
          <p:cNvPr id="121" name="Google Shape;121;p4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2" name="Google Shape;122;p4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3" name="Google Shape;123;p4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4" name="Google Shape;124;p4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8.5.FSC-CLR-Training_Main-Course_Module-4.2_V1-0_EN</a:t>
            </a:r>
            <a:endParaRPr/>
          </a:p>
        </p:txBody>
      </p:sp>
      <p:sp>
        <p:nvSpPr>
          <p:cNvPr id="125" name="Google Shape;125;p4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26"/>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27"/>
        <p:cNvGrpSpPr/>
        <p:nvPr/>
      </p:nvGrpSpPr>
      <p:grpSpPr>
        <a:xfrm>
          <a:off x="0" y="0"/>
          <a:ext cx="0" cy="0"/>
          <a:chOff x="0" y="0"/>
          <a:chExt cx="0" cy="0"/>
        </a:xfrm>
      </p:grpSpPr>
      <p:pic>
        <p:nvPicPr>
          <p:cNvPr id="128" name="Google Shape;128;p4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29" name="Google Shape;129;p4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0" name="Google Shape;130;p4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1" name="Google Shape;131;p4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32" name="Google Shape;132;p4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33" name="Google Shape;133;p4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34" name="Google Shape;134;p4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35" name="Google Shape;135;p4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36" name="Google Shape;136;p4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9"/>
        <p:cNvGrpSpPr/>
        <p:nvPr/>
      </p:nvGrpSpPr>
      <p:grpSpPr>
        <a:xfrm>
          <a:off x="0" y="0"/>
          <a:ext cx="0" cy="0"/>
          <a:chOff x="0" y="0"/>
          <a:chExt cx="0" cy="0"/>
        </a:xfrm>
      </p:grpSpPr>
      <p:pic>
        <p:nvPicPr>
          <p:cNvPr id="20" name="Google Shape;20;p2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1" name="Google Shape;21;p2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 name="Google Shape;22;p2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 name="Google Shape;23;p2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4" name="Google Shape;24;p2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5" name="Google Shape;25;p2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6" name="Google Shape;26;p2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3"/>
        <p:cNvGrpSpPr/>
        <p:nvPr/>
      </p:nvGrpSpPr>
      <p:grpSpPr>
        <a:xfrm>
          <a:off x="0" y="0"/>
          <a:ext cx="0" cy="0"/>
          <a:chOff x="0" y="0"/>
          <a:chExt cx="0" cy="0"/>
        </a:xfrm>
      </p:grpSpPr>
      <p:sp>
        <p:nvSpPr>
          <p:cNvPr id="144" name="Google Shape;14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46" name="Google Shape;14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47"/>
        <p:cNvGrpSpPr/>
        <p:nvPr/>
      </p:nvGrpSpPr>
      <p:grpSpPr>
        <a:xfrm>
          <a:off x="0" y="0"/>
          <a:ext cx="0" cy="0"/>
          <a:chOff x="0" y="0"/>
          <a:chExt cx="0" cy="0"/>
        </a:xfrm>
      </p:grpSpPr>
      <p:pic>
        <p:nvPicPr>
          <p:cNvPr id="148" name="Google Shape;148;p46"/>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49" name="Google Shape;149;p46"/>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52" name="Google Shape;15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53" name="Google Shape;153;p46"/>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4" name="Google Shape;154;p46"/>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4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7"/>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8.5.FSC-CLR-Training_Main-Course_Module-4.2_V1-0_EN</a:t>
            </a:r>
            <a:endParaRPr/>
          </a:p>
        </p:txBody>
      </p:sp>
      <p:sp>
        <p:nvSpPr>
          <p:cNvPr id="162" name="Google Shape;162;p48"/>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48"/>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48"/>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48"/>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71" name="Google Shape;17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77" name="Google Shape;17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5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5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83" name="Google Shape;18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5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90" name="Google Shape;19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5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5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199" name="Google Shape;19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204" name="Google Shape;204;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7"/>
        <p:cNvGrpSpPr/>
        <p:nvPr/>
      </p:nvGrpSpPr>
      <p:grpSpPr>
        <a:xfrm>
          <a:off x="0" y="0"/>
          <a:ext cx="0" cy="0"/>
          <a:chOff x="0" y="0"/>
          <a:chExt cx="0" cy="0"/>
        </a:xfrm>
      </p:grpSpPr>
      <p:pic>
        <p:nvPicPr>
          <p:cNvPr id="28" name="Google Shape;28;p29"/>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9" name="Google Shape;29;p29"/>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0" name="Google Shape;30;p29"/>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1" name="Google Shape;3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29"/>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211" name="Google Shape;21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56"/>
          <p:cNvSpPr>
            <a:spLocks noGrp="1"/>
          </p:cNvSpPr>
          <p:nvPr>
            <p:ph type="pic" idx="2"/>
          </p:nvPr>
        </p:nvSpPr>
        <p:spPr>
          <a:xfrm>
            <a:off x="5183188" y="987425"/>
            <a:ext cx="6172200" cy="4873625"/>
          </a:xfrm>
          <a:prstGeom prst="rect">
            <a:avLst/>
          </a:prstGeom>
          <a:noFill/>
          <a:ln>
            <a:noFill/>
          </a:ln>
        </p:spPr>
      </p:sp>
      <p:sp>
        <p:nvSpPr>
          <p:cNvPr id="215" name="Google Shape;215;p5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218" name="Google Shape;218;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224" name="Google Shape;22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5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5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230" name="Google Shape;23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5"/>
        <p:cNvGrpSpPr/>
        <p:nvPr/>
      </p:nvGrpSpPr>
      <p:grpSpPr>
        <a:xfrm>
          <a:off x="0" y="0"/>
          <a:ext cx="0" cy="0"/>
          <a:chOff x="0" y="0"/>
          <a:chExt cx="0" cy="0"/>
        </a:xfrm>
      </p:grpSpPr>
      <p:pic>
        <p:nvPicPr>
          <p:cNvPr id="36" name="Google Shape;36;p3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7" name="Google Shape;37;p3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8" name="Google Shape;38;p3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41" name="Google Shape;4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3"/>
        <p:cNvGrpSpPr/>
        <p:nvPr/>
      </p:nvGrpSpPr>
      <p:grpSpPr>
        <a:xfrm>
          <a:off x="0" y="0"/>
          <a:ext cx="0" cy="0"/>
          <a:chOff x="0" y="0"/>
          <a:chExt cx="0" cy="0"/>
        </a:xfrm>
      </p:grpSpPr>
      <p:pic>
        <p:nvPicPr>
          <p:cNvPr id="44" name="Google Shape;44;p31"/>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5" name="Google Shape;45;p31"/>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48" name="Google Shape;4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9" name="Google Shape;49;p31"/>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0" name="Google Shape;50;p31"/>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1"/>
        <p:cNvGrpSpPr/>
        <p:nvPr/>
      </p:nvGrpSpPr>
      <p:grpSpPr>
        <a:xfrm>
          <a:off x="0" y="0"/>
          <a:ext cx="0" cy="0"/>
          <a:chOff x="0" y="0"/>
          <a:chExt cx="0" cy="0"/>
        </a:xfrm>
      </p:grpSpPr>
      <p:pic>
        <p:nvPicPr>
          <p:cNvPr id="52" name="Google Shape;52;p32"/>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3" name="Google Shape;53;p32"/>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56" name="Google Shape;5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2"/>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2"/>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9"/>
        <p:cNvGrpSpPr/>
        <p:nvPr/>
      </p:nvGrpSpPr>
      <p:grpSpPr>
        <a:xfrm>
          <a:off x="0" y="0"/>
          <a:ext cx="0" cy="0"/>
          <a:chOff x="0" y="0"/>
          <a:chExt cx="0" cy="0"/>
        </a:xfrm>
      </p:grpSpPr>
      <p:pic>
        <p:nvPicPr>
          <p:cNvPr id="60" name="Google Shape;60;p33"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1" name="Google Shape;61;p33"/>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2" name="Google Shape;6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64" name="Google Shape;6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33"/>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6" name="Google Shape;66;p3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67"/>
        <p:cNvGrpSpPr/>
        <p:nvPr/>
      </p:nvGrpSpPr>
      <p:grpSpPr>
        <a:xfrm>
          <a:off x="0" y="0"/>
          <a:ext cx="0" cy="0"/>
          <a:chOff x="0" y="0"/>
          <a:chExt cx="0" cy="0"/>
        </a:xfrm>
      </p:grpSpPr>
      <p:pic>
        <p:nvPicPr>
          <p:cNvPr id="68" name="Google Shape;68;p3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69" name="Google Shape;69;p3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0" name="Google Shape;7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72" name="Google Shape;7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3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4" name="Google Shape;74;p3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75" name="Google Shape;75;p3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76"/>
        <p:cNvGrpSpPr/>
        <p:nvPr/>
      </p:nvGrpSpPr>
      <p:grpSpPr>
        <a:xfrm>
          <a:off x="0" y="0"/>
          <a:ext cx="0" cy="0"/>
          <a:chOff x="0" y="0"/>
          <a:chExt cx="0" cy="0"/>
        </a:xfrm>
      </p:grpSpPr>
      <p:pic>
        <p:nvPicPr>
          <p:cNvPr id="77" name="Google Shape;77;p3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78" name="Google Shape;7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8.5.FSC-CLR-Training_Main-Course_Module-4.2_V1-0_EN</a:t>
            </a:r>
            <a:endParaRPr/>
          </a:p>
        </p:txBody>
      </p:sp>
      <p:sp>
        <p:nvSpPr>
          <p:cNvPr id="80" name="Google Shape;8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3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3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3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8.5.FSC-CLR-Training_Main-Course_Module-4.2_V1-0_EN</a:t>
            </a:r>
            <a:endParaRPr/>
          </a:p>
        </p:txBody>
      </p:sp>
      <p:sp>
        <p:nvSpPr>
          <p:cNvPr id="14" name="Google Shape;14;p24"/>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1" name="Google Shape;14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8.5.FSC-CLR-Training_Main-Course_Module-4.2_V1-0_EN</a:t>
            </a:r>
            <a:endParaRPr/>
          </a:p>
        </p:txBody>
      </p:sp>
      <p:sp>
        <p:nvSpPr>
          <p:cNvPr id="142" name="Google Shape;14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notesSlide" Target="../notesSlides/notesSlide22.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
          <p:cNvSpPr txBox="1">
            <a:spLocks noGrp="1"/>
          </p:cNvSpPr>
          <p:nvPr>
            <p:ph type="ctrTitle" idx="4294967295"/>
          </p:nvPr>
        </p:nvSpPr>
        <p:spPr>
          <a:xfrm>
            <a:off x="426329" y="711200"/>
            <a:ext cx="8993247"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4400" b="1" i="0" u="none" strike="noStrike" cap="none">
                <a:solidFill>
                  <a:schemeClr val="dk1"/>
                </a:solidFill>
                <a:latin typeface="Arial"/>
                <a:ea typeface="Arial"/>
                <a:cs typeface="Arial"/>
                <a:sym typeface="Arial"/>
              </a:rPr>
              <a:t>Auditor Training on FSC</a:t>
            </a:r>
            <a:r>
              <a:rPr lang="en-US" sz="4400" b="1" i="0" u="none" strike="noStrike" cap="none" baseline="30000">
                <a:solidFill>
                  <a:schemeClr val="dk1"/>
                </a:solidFill>
                <a:latin typeface="Arial"/>
                <a:ea typeface="Arial"/>
                <a:cs typeface="Arial"/>
                <a:sym typeface="Arial"/>
              </a:rPr>
              <a:t>(R)</a:t>
            </a:r>
            <a:r>
              <a:rPr lang="en-US" sz="4400" b="1" i="0" u="none" strike="noStrike" cap="none">
                <a:solidFill>
                  <a:schemeClr val="dk1"/>
                </a:solidFill>
                <a:latin typeface="Arial"/>
                <a:ea typeface="Arial"/>
                <a:cs typeface="Arial"/>
                <a:sym typeface="Arial"/>
              </a:rPr>
              <a:t> CoC Core Labor Requirements (CLR)</a:t>
            </a:r>
            <a:endParaRPr/>
          </a:p>
        </p:txBody>
      </p:sp>
      <p:sp>
        <p:nvSpPr>
          <p:cNvPr id="236" name="Google Shape;236;p1"/>
          <p:cNvSpPr txBox="1">
            <a:spLocks noGrp="1"/>
          </p:cNvSpPr>
          <p:nvPr>
            <p:ph type="body" idx="4294967295"/>
          </p:nvPr>
        </p:nvSpPr>
        <p:spPr>
          <a:xfrm>
            <a:off x="296011" y="4163859"/>
            <a:ext cx="8085666" cy="126523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t>FSC Best Practice Guidance for the Evaluation of Certification Requirements</a:t>
            </a:r>
            <a:endParaRPr/>
          </a:p>
        </p:txBody>
      </p:sp>
      <p:sp>
        <p:nvSpPr>
          <p:cNvPr id="237" name="Google Shape;237;p1"/>
          <p:cNvSpPr txBox="1">
            <a:spLocks noGrp="1"/>
          </p:cNvSpPr>
          <p:nvPr>
            <p:ph type="body" idx="4294967295"/>
          </p:nvPr>
        </p:nvSpPr>
        <p:spPr>
          <a:xfrm>
            <a:off x="423333" y="3315833"/>
            <a:ext cx="4995863" cy="848026"/>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t>MODULE 4.2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0"/>
          <p:cNvSpPr txBox="1">
            <a:spLocks noGrp="1"/>
          </p:cNvSpPr>
          <p:nvPr>
            <p:ph type="ctrTitle" idx="4294967295"/>
          </p:nvPr>
        </p:nvSpPr>
        <p:spPr>
          <a:xfrm>
            <a:off x="538204" y="1527857"/>
            <a:ext cx="11115591" cy="55097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000" b="0" i="0" u="none" strike="noStrike" cap="none">
                <a:solidFill>
                  <a:srgbClr val="000000"/>
                </a:solidFill>
                <a:latin typeface="Arial"/>
                <a:ea typeface="Arial"/>
                <a:cs typeface="Arial"/>
                <a:sym typeface="Arial"/>
              </a:rPr>
              <a:t>The auditor did not identify that this decision has deprived the rights for a “young person” to do light work, which is allowed by Malaysian law (Act 350 Children and Young Persons (Employment) Act 1966). “Young person” means any person who, not being a child, has not completed his sixteenth year of age..</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The CH categorically ruling out any employment of young person, is a discriminatory policy. </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This is </a:t>
            </a:r>
            <a:r>
              <a:rPr lang="en-US" sz="2000" b="0" i="0" u="sng" strike="noStrike" cap="none">
                <a:solidFill>
                  <a:srgbClr val="000000"/>
                </a:solidFill>
                <a:latin typeface="Arial"/>
                <a:ea typeface="Arial"/>
                <a:cs typeface="Arial"/>
                <a:sym typeface="Arial"/>
              </a:rPr>
              <a:t>not really a Child labour issue as such, but more of a discrimination issue.</a:t>
            </a:r>
            <a:r>
              <a:rPr lang="en-US" sz="2000" b="0" i="0" u="none" strike="noStrike" cap="none">
                <a:solidFill>
                  <a:srgbClr val="000000"/>
                </a:solidFill>
                <a:latin typeface="Arial"/>
                <a:ea typeface="Arial"/>
                <a:cs typeface="Arial"/>
                <a:sym typeface="Arial"/>
              </a:rPr>
              <a:t> However, it falls under company policy for child labour. And thus, NC against the policy (Policy contradicts or not in line with local laws or FSC requirements), as there is no evidence of child labor as such (you haven’t seen any person below the minimum age)</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NC Requirement: FSC-STD-40-004: Clause 1.5 (Policy statement)</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Refer also to Clause 7.2.3 : No person under the age of 18 is employed in hazardous or heavy work except for the purpose of training within approved national laws and regulations.</a:t>
            </a:r>
            <a:endParaRPr/>
          </a:p>
        </p:txBody>
      </p:sp>
      <p:sp>
        <p:nvSpPr>
          <p:cNvPr id="307" name="Google Shape;307;p10"/>
          <p:cNvSpPr txBox="1"/>
          <p:nvPr/>
        </p:nvSpPr>
        <p:spPr>
          <a:xfrm>
            <a:off x="538204" y="811617"/>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ANSWER</a:t>
            </a:r>
            <a:endParaRPr/>
          </a:p>
        </p:txBody>
      </p:sp>
      <p:sp>
        <p:nvSpPr>
          <p:cNvPr id="2" name="Footer Placeholder 1">
            <a:extLst>
              <a:ext uri="{FF2B5EF4-FFF2-40B4-BE49-F238E27FC236}">
                <a16:creationId xmlns:a16="http://schemas.microsoft.com/office/drawing/2014/main" id="{86883D1C-C24E-5C92-BF02-317077ACE909}"/>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graphicFrame>
        <p:nvGraphicFramePr>
          <p:cNvPr id="313" name="Google Shape;313;p11"/>
          <p:cNvGraphicFramePr/>
          <p:nvPr/>
        </p:nvGraphicFramePr>
        <p:xfrm>
          <a:off x="526068" y="1029926"/>
          <a:ext cx="7655900" cy="5691107"/>
        </p:xfrm>
        <a:graphic>
          <a:graphicData uri="http://schemas.openxmlformats.org/drawingml/2006/table">
            <a:tbl>
              <a:tblPr firstRow="1" firstCol="1" bandRow="1">
                <a:noFill/>
                <a:tableStyleId>{3D421212-D7E5-4C7A-BCA7-9ED79D758ADF}</a:tableStyleId>
              </a:tblPr>
              <a:tblGrid>
                <a:gridCol w="2377575">
                  <a:extLst>
                    <a:ext uri="{9D8B030D-6E8A-4147-A177-3AD203B41FA5}">
                      <a16:colId xmlns:a16="http://schemas.microsoft.com/office/drawing/2014/main" val="20000"/>
                    </a:ext>
                  </a:extLst>
                </a:gridCol>
                <a:gridCol w="2086100">
                  <a:extLst>
                    <a:ext uri="{9D8B030D-6E8A-4147-A177-3AD203B41FA5}">
                      <a16:colId xmlns:a16="http://schemas.microsoft.com/office/drawing/2014/main" val="20001"/>
                    </a:ext>
                  </a:extLst>
                </a:gridCol>
                <a:gridCol w="3192225">
                  <a:extLst>
                    <a:ext uri="{9D8B030D-6E8A-4147-A177-3AD203B41FA5}">
                      <a16:colId xmlns:a16="http://schemas.microsoft.com/office/drawing/2014/main" val="20002"/>
                    </a:ext>
                  </a:extLst>
                </a:gridCol>
              </a:tblGrid>
              <a:tr h="438300">
                <a:tc rowSpan="6">
                  <a:txBody>
                    <a:bodyPr/>
                    <a:lstStyle/>
                    <a:p>
                      <a:pPr marL="0" marR="0" lvl="0" indent="0" algn="l" rtl="0">
                        <a:lnSpc>
                          <a:spcPct val="107000"/>
                        </a:lnSpc>
                        <a:spcBef>
                          <a:spcPts val="0"/>
                        </a:spcBef>
                        <a:spcAft>
                          <a:spcPts val="0"/>
                        </a:spcAft>
                        <a:buNone/>
                      </a:pPr>
                      <a:r>
                        <a:rPr lang="en-US" sz="2000" b="1" u="none" strike="noStrike" cap="none"/>
                        <a:t>Forced or Compulsory Labour (FCL)</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ILO C029 and C105</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FSC-STD- 40-004 V3-1, Clause 7.3</a:t>
                      </a:r>
                      <a:endParaRPr sz="20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Topics</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 / Conformance</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760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Overtime</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Overtime is voluntary and compensated.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20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Debts and credit facilities to Workers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Avoid debt bondage (giving loans that are above worker’s wages).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820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Prison Labour</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Shall be within legal frameworks and CLRs still to be respected</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377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Contracts contents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FCL is sometimes coming from contractual clauses (e.g. clauses include requirements that mean the work is not fully voluntary)</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13086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Document Retention</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Workers are free to move and have their documents (e.g. passports) with them</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14" name="Google Shape;314;p11"/>
          <p:cNvSpPr txBox="1"/>
          <p:nvPr/>
        </p:nvSpPr>
        <p:spPr>
          <a:xfrm>
            <a:off x="530352" y="301925"/>
            <a:ext cx="9987663" cy="6723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graphicFrame>
        <p:nvGraphicFramePr>
          <p:cNvPr id="315" name="Google Shape;315;p11"/>
          <p:cNvGraphicFramePr/>
          <p:nvPr/>
        </p:nvGraphicFramePr>
        <p:xfrm>
          <a:off x="8348670" y="1029926"/>
          <a:ext cx="3615700" cy="3684575"/>
        </p:xfrm>
        <a:graphic>
          <a:graphicData uri="http://schemas.openxmlformats.org/drawingml/2006/table">
            <a:tbl>
              <a:tblPr firstRow="1" bandRow="1">
                <a:noFill/>
                <a:tableStyleId>{3D421212-D7E5-4C7A-BCA7-9ED79D758ADF}</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type of documents/records would you need to look for?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How important is the review of the employment contract here? </a:t>
                      </a:r>
                      <a:endParaRPr/>
                    </a:p>
                  </a:txBody>
                  <a:tcPr marL="91450" marR="91450" marT="45725" marB="457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2" name="Google Shape;322;p12"/>
          <p:cNvSpPr txBox="1"/>
          <p:nvPr/>
        </p:nvSpPr>
        <p:spPr>
          <a:xfrm>
            <a:off x="568265" y="348292"/>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323" name="Google Shape;323;p12"/>
          <p:cNvSpPr txBox="1"/>
          <p:nvPr/>
        </p:nvSpPr>
        <p:spPr>
          <a:xfrm>
            <a:off x="680254" y="1504683"/>
            <a:ext cx="6959037" cy="3848634"/>
          </a:xfrm>
          <a:prstGeom prst="rect">
            <a:avLst/>
          </a:prstGeom>
          <a:solidFill>
            <a:schemeClr val="lt1"/>
          </a:solidFill>
          <a:ln>
            <a:noFill/>
          </a:ln>
        </p:spPr>
        <p:txBody>
          <a:bodyPr spcFirstLastPara="1" wrap="square" lIns="0" tIns="0" rIns="0" bIns="0" anchor="t" anchorCtr="0">
            <a:noAutofit/>
          </a:bodyPr>
          <a:lstStyle/>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During an audit, it was found that the company is paying normal rate for overtime (OT). This was confirmed through interviews with the Management Representative, the HR department, the union representative, and interviews with the workers. </a:t>
            </a:r>
            <a:endParaRPr/>
          </a:p>
          <a:p>
            <a:pPr marL="0" marR="0" lvl="0" indent="0" algn="just"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The Human Resource (HR) department further explained that they provide incentive or bonus to replace the OT rate. However, upon calculation by the auditor on this incentive comparing it to OT rate, it shows that the incentive rate is lower than the OT rate.  </a:t>
            </a:r>
            <a:endParaRPr/>
          </a:p>
        </p:txBody>
      </p:sp>
      <p:graphicFrame>
        <p:nvGraphicFramePr>
          <p:cNvPr id="324" name="Google Shape;324;p12"/>
          <p:cNvGraphicFramePr/>
          <p:nvPr/>
        </p:nvGraphicFramePr>
        <p:xfrm>
          <a:off x="7905510" y="1504683"/>
          <a:ext cx="3884550" cy="2560835"/>
        </p:xfrm>
        <a:graphic>
          <a:graphicData uri="http://schemas.openxmlformats.org/drawingml/2006/table">
            <a:tbl>
              <a:tblPr firstRow="1" bandRow="1">
                <a:noFill/>
                <a:tableStyleId>{3D421212-D7E5-4C7A-BCA7-9ED79D758ADF}</a:tableStyleId>
              </a:tblPr>
              <a:tblGrid>
                <a:gridCol w="38845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Discussion</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u="none" strike="noStrike" cap="none">
                          <a:latin typeface="Arial"/>
                          <a:ea typeface="Arial"/>
                          <a:cs typeface="Arial"/>
                          <a:sym typeface="Arial"/>
                        </a:rPr>
                        <a:t>Is there an NC in this situation? </a:t>
                      </a:r>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Q2. </a:t>
                      </a:r>
                      <a:r>
                        <a:rPr lang="en-US" sz="2400" u="none" strike="noStrike" cap="none">
                          <a:latin typeface="Arial"/>
                          <a:ea typeface="Arial"/>
                          <a:cs typeface="Arial"/>
                          <a:sym typeface="Arial"/>
                        </a:rPr>
                        <a:t>And which requirement is not met?</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2061224F-9AE1-160C-AB9E-1E75C0225EBA}"/>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1" name="Google Shape;331;p13"/>
          <p:cNvSpPr txBox="1">
            <a:spLocks noGrp="1"/>
          </p:cNvSpPr>
          <p:nvPr>
            <p:ph type="ctrTitle" idx="4294967295"/>
          </p:nvPr>
        </p:nvSpPr>
        <p:spPr>
          <a:xfrm>
            <a:off x="531962" y="1711265"/>
            <a:ext cx="10516797" cy="408245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There is an NC.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WHY?</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In some countries, overtime is paid at different % based on type of overtime.</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In this case, there is a law that governs overtime calculations that was not followed by the CH. Hence, the company </a:t>
            </a:r>
            <a:r>
              <a:rPr lang="en-US" sz="2400" b="0" i="0" u="sng" strike="noStrike" cap="none">
                <a:solidFill>
                  <a:schemeClr val="dk1"/>
                </a:solidFill>
                <a:latin typeface="Arial"/>
                <a:ea typeface="Arial"/>
                <a:cs typeface="Arial"/>
                <a:sym typeface="Arial"/>
              </a:rPr>
              <a:t>did not follow the labor law (national law) on the payment of overtime</a:t>
            </a:r>
            <a:r>
              <a:rPr lang="en-US" sz="2400" b="0" i="0" u="none" strike="noStrike" cap="none">
                <a:solidFill>
                  <a:schemeClr val="dk1"/>
                </a:solidFill>
                <a:latin typeface="Arial"/>
                <a:ea typeface="Arial"/>
                <a:cs typeface="Arial"/>
                <a:sym typeface="Arial"/>
              </a:rPr>
              <a:t>.</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32" name="Google Shape;332;p13"/>
          <p:cNvSpPr txBox="1"/>
          <p:nvPr/>
        </p:nvSpPr>
        <p:spPr>
          <a:xfrm>
            <a:off x="531962" y="771896"/>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ANSWER</a:t>
            </a:r>
            <a:endParaRPr/>
          </a:p>
        </p:txBody>
      </p:sp>
      <p:sp>
        <p:nvSpPr>
          <p:cNvPr id="333" name="Google Shape;333;p13"/>
          <p:cNvSpPr txBox="1"/>
          <p:nvPr/>
        </p:nvSpPr>
        <p:spPr>
          <a:xfrm>
            <a:off x="531962" y="5424384"/>
            <a:ext cx="693182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0000"/>
                </a:solidFill>
                <a:latin typeface="Arial"/>
                <a:ea typeface="Arial"/>
                <a:cs typeface="Arial"/>
                <a:sym typeface="Arial"/>
              </a:rPr>
              <a:t>NC Requirement: FSC-STD-40-004: Clause 7.1</a:t>
            </a:r>
            <a:endParaRPr sz="24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34F5821-4AC6-2BDD-50F2-5E36054308B3}"/>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aphicFrame>
        <p:nvGraphicFramePr>
          <p:cNvPr id="339" name="Google Shape;339;p14"/>
          <p:cNvGraphicFramePr/>
          <p:nvPr/>
        </p:nvGraphicFramePr>
        <p:xfrm>
          <a:off x="412463" y="1278814"/>
          <a:ext cx="8338900" cy="5032054"/>
        </p:xfrm>
        <a:graphic>
          <a:graphicData uri="http://schemas.openxmlformats.org/drawingml/2006/table">
            <a:tbl>
              <a:tblPr firstRow="1" firstCol="1" bandRow="1">
                <a:noFill/>
                <a:tableStyleId>{3D421212-D7E5-4C7A-BCA7-9ED79D758ADF}</a:tableStyleId>
              </a:tblPr>
              <a:tblGrid>
                <a:gridCol w="2482125">
                  <a:extLst>
                    <a:ext uri="{9D8B030D-6E8A-4147-A177-3AD203B41FA5}">
                      <a16:colId xmlns:a16="http://schemas.microsoft.com/office/drawing/2014/main" val="20000"/>
                    </a:ext>
                  </a:extLst>
                </a:gridCol>
                <a:gridCol w="2795625">
                  <a:extLst>
                    <a:ext uri="{9D8B030D-6E8A-4147-A177-3AD203B41FA5}">
                      <a16:colId xmlns:a16="http://schemas.microsoft.com/office/drawing/2014/main" val="20001"/>
                    </a:ext>
                  </a:extLst>
                </a:gridCol>
                <a:gridCol w="3061150">
                  <a:extLst>
                    <a:ext uri="{9D8B030D-6E8A-4147-A177-3AD203B41FA5}">
                      <a16:colId xmlns:a16="http://schemas.microsoft.com/office/drawing/2014/main" val="20002"/>
                    </a:ext>
                  </a:extLst>
                </a:gridCol>
              </a:tblGrid>
              <a:tr h="401450">
                <a:tc rowSpan="6">
                  <a:txBody>
                    <a:bodyPr/>
                    <a:lstStyle/>
                    <a:p>
                      <a:pPr marL="0" marR="0" lvl="0" indent="0" algn="l" rtl="0">
                        <a:lnSpc>
                          <a:spcPct val="107000"/>
                        </a:lnSpc>
                        <a:spcBef>
                          <a:spcPts val="0"/>
                        </a:spcBef>
                        <a:spcAft>
                          <a:spcPts val="0"/>
                        </a:spcAft>
                        <a:buNone/>
                      </a:pPr>
                      <a:r>
                        <a:rPr lang="en-US" sz="1800" b="1" u="none" strike="noStrike" cap="none"/>
                        <a:t>Discrimination (DIS) </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ILO C111 and C100</a:t>
                      </a:r>
                      <a:endParaRPr/>
                    </a:p>
                    <a:p>
                      <a:pPr marL="0" marR="0" lvl="0" indent="0" algn="l" rtl="0">
                        <a:lnSpc>
                          <a:spcPct val="107000"/>
                        </a:lnSpc>
                        <a:spcBef>
                          <a:spcPts val="0"/>
                        </a:spcBef>
                        <a:spcAft>
                          <a:spcPts val="0"/>
                        </a:spcAft>
                        <a:buClr>
                          <a:srgbClr val="000000"/>
                        </a:buClr>
                        <a:buSzPts val="1800"/>
                        <a:buFont typeface="Arial"/>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Clause 7.4</a:t>
                      </a:r>
                      <a:endParaRPr sz="18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Topics / areas</a:t>
                      </a:r>
                      <a:endParaRPr sz="1800" b="1"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 / Conformance</a:t>
                      </a:r>
                      <a:endParaRPr sz="1800" b="1"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Legal Discrimination</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Do laws exist that cover DIS</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Government Protection</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Are they legal protections against DIS</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Gender and Diversity</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Are workers valued for their skills and contributions  (discrimination </a:t>
                      </a:r>
                      <a:r>
                        <a:rPr lang="en-US" sz="1800" u="none" strike="noStrike" cap="none"/>
                        <a:t>often at level of promotion)</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429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Equality</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Is there equality of opportunity and treatment</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Others (age, handicap, sexual orientation, religion, etc.)</a:t>
                      </a:r>
                      <a:endParaRPr sz="18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Are there policies to eliminate systemic barriers in hiring, promotions, and workplace conditions</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5"/>
                  </a:ext>
                </a:extLst>
              </a:tr>
            </a:tbl>
          </a:graphicData>
        </a:graphic>
      </p:graphicFrame>
      <p:sp>
        <p:nvSpPr>
          <p:cNvPr id="340" name="Google Shape;340;p14"/>
          <p:cNvSpPr txBox="1"/>
          <p:nvPr/>
        </p:nvSpPr>
        <p:spPr>
          <a:xfrm>
            <a:off x="412463" y="406865"/>
            <a:ext cx="8758828"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Auditing FSC CLRs – Best Practice Guidance </a:t>
            </a:r>
            <a:endParaRPr/>
          </a:p>
        </p:txBody>
      </p:sp>
      <p:graphicFrame>
        <p:nvGraphicFramePr>
          <p:cNvPr id="341" name="Google Shape;341;p14"/>
          <p:cNvGraphicFramePr/>
          <p:nvPr/>
        </p:nvGraphicFramePr>
        <p:xfrm>
          <a:off x="8909938" y="1278814"/>
          <a:ext cx="3162450" cy="4023400"/>
        </p:xfrm>
        <a:graphic>
          <a:graphicData uri="http://schemas.openxmlformats.org/drawingml/2006/table">
            <a:tbl>
              <a:tblPr firstRow="1" bandRow="1">
                <a:noFill/>
                <a:tableStyleId>{3D421212-D7E5-4C7A-BCA7-9ED79D758ADF}</a:tableStyleId>
              </a:tblPr>
              <a:tblGrid>
                <a:gridCol w="31624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type of documents/records would you need to look for?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r h="4572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How about training, promotions, etc. Are these important?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645A057E-E21C-FD00-3509-32E321BF6439}"/>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15"/>
          <p:cNvSpPr txBox="1"/>
          <p:nvPr/>
        </p:nvSpPr>
        <p:spPr>
          <a:xfrm>
            <a:off x="438869" y="489991"/>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349" name="Google Shape;349;p15"/>
          <p:cNvSpPr txBox="1"/>
          <p:nvPr/>
        </p:nvSpPr>
        <p:spPr>
          <a:xfrm>
            <a:off x="593162" y="1635257"/>
            <a:ext cx="7879506" cy="3819880"/>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During the audit, payslips were reviewed. From the sample of payroll of 3 workers from the </a:t>
            </a:r>
            <a:r>
              <a:rPr lang="en-US" sz="2400" b="0" i="0" u="sng" strike="noStrike" cap="none">
                <a:solidFill>
                  <a:srgbClr val="000000"/>
                </a:solidFill>
                <a:latin typeface="Arial"/>
                <a:ea typeface="Arial"/>
                <a:cs typeface="Arial"/>
                <a:sym typeface="Arial"/>
              </a:rPr>
              <a:t>same team and doing the same job</a:t>
            </a:r>
            <a:r>
              <a:rPr lang="en-US" sz="2400" b="0" i="0" u="none" strike="noStrike" cap="none">
                <a:solidFill>
                  <a:srgbClr val="000000"/>
                </a:solidFill>
                <a:latin typeface="Arial"/>
                <a:ea typeface="Arial"/>
                <a:cs typeface="Arial"/>
                <a:sym typeface="Arial"/>
              </a:rPr>
              <a:t>, there are differences in the wages offered by the company for each of the 3 employees. </a:t>
            </a: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The </a:t>
            </a:r>
            <a:r>
              <a:rPr lang="en-US" sz="2400" b="0" i="0" u="sng" strike="noStrike" cap="none">
                <a:solidFill>
                  <a:srgbClr val="000000"/>
                </a:solidFill>
                <a:latin typeface="Arial"/>
                <a:ea typeface="Arial"/>
                <a:cs typeface="Arial"/>
                <a:sym typeface="Arial"/>
              </a:rPr>
              <a:t>company could not explain the rationale </a:t>
            </a:r>
            <a:r>
              <a:rPr lang="en-US" sz="2400" b="0" i="0" u="none" strike="noStrike" cap="none">
                <a:solidFill>
                  <a:srgbClr val="000000"/>
                </a:solidFill>
                <a:latin typeface="Arial"/>
                <a:ea typeface="Arial"/>
                <a:cs typeface="Arial"/>
                <a:sym typeface="Arial"/>
              </a:rPr>
              <a:t>behind the difference. </a:t>
            </a:r>
            <a:endParaRPr sz="2400" b="0" i="0" u="none" strike="noStrike" cap="none">
              <a:solidFill>
                <a:srgbClr val="000000"/>
              </a:solidFill>
              <a:latin typeface="Arial"/>
              <a:ea typeface="Arial"/>
              <a:cs typeface="Arial"/>
              <a:sym typeface="Arial"/>
            </a:endParaRPr>
          </a:p>
        </p:txBody>
      </p:sp>
      <p:graphicFrame>
        <p:nvGraphicFramePr>
          <p:cNvPr id="350" name="Google Shape;350;p15"/>
          <p:cNvGraphicFramePr/>
          <p:nvPr/>
        </p:nvGraphicFramePr>
        <p:xfrm>
          <a:off x="8472668" y="1635257"/>
          <a:ext cx="3514525" cy="2659850"/>
        </p:xfrm>
        <a:graphic>
          <a:graphicData uri="http://schemas.openxmlformats.org/drawingml/2006/table">
            <a:tbl>
              <a:tblPr firstRow="1" bandRow="1">
                <a:noFill/>
                <a:tableStyleId>{3D421212-D7E5-4C7A-BCA7-9ED79D758ADF}</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Is there an NC in this situation?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And which requirement is not met?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8FC99D60-8C59-9ECD-21CB-49348158AB7A}"/>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16"/>
          <p:cNvSpPr txBox="1">
            <a:spLocks noGrp="1"/>
          </p:cNvSpPr>
          <p:nvPr>
            <p:ph type="ctrTitle" idx="4294967295"/>
          </p:nvPr>
        </p:nvSpPr>
        <p:spPr>
          <a:xfrm>
            <a:off x="628818" y="1720405"/>
            <a:ext cx="10587050" cy="40175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Maybe.</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As no evidence was given, this could show a </a:t>
            </a:r>
            <a:r>
              <a:rPr lang="en-US" sz="2400" b="0" i="0" u="sng" strike="noStrike" cap="none">
                <a:solidFill>
                  <a:schemeClr val="dk1"/>
                </a:solidFill>
                <a:latin typeface="Arial"/>
                <a:ea typeface="Arial"/>
                <a:cs typeface="Arial"/>
                <a:sym typeface="Arial"/>
              </a:rPr>
              <a:t>potential</a:t>
            </a:r>
            <a:r>
              <a:rPr lang="en-US" sz="2400" b="0" i="0" u="none" strike="noStrike" cap="none">
                <a:solidFill>
                  <a:schemeClr val="dk1"/>
                </a:solidFill>
                <a:latin typeface="Arial"/>
                <a:ea typeface="Arial"/>
                <a:cs typeface="Arial"/>
                <a:sym typeface="Arial"/>
              </a:rPr>
              <a:t> discrimination issue.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WHY?</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As the CH could not explain why there was a difference.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An NC is proposed since the CH’s system could </a:t>
            </a:r>
            <a:r>
              <a:rPr lang="en-US" sz="2400" b="0" i="0" u="sng" strike="noStrike" cap="none">
                <a:solidFill>
                  <a:schemeClr val="dk1"/>
                </a:solidFill>
                <a:latin typeface="Arial"/>
                <a:ea typeface="Arial"/>
                <a:cs typeface="Arial"/>
                <a:sym typeface="Arial"/>
              </a:rPr>
              <a:t>potentially</a:t>
            </a:r>
            <a:r>
              <a:rPr lang="en-US" sz="2400" b="0" i="0" u="none" strike="noStrike" cap="none">
                <a:solidFill>
                  <a:schemeClr val="dk1"/>
                </a:solidFill>
                <a:latin typeface="Arial"/>
                <a:ea typeface="Arial"/>
                <a:cs typeface="Arial"/>
                <a:sym typeface="Arial"/>
              </a:rPr>
              <a:t> lead to an issue and there is evidence of differences in worker treatment. It is the CH’s responsibility to demonstrate conformance.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1" u="none" strike="noStrike" cap="none">
              <a:solidFill>
                <a:schemeClr val="dk1"/>
              </a:solidFill>
              <a:latin typeface="Arial"/>
              <a:ea typeface="Arial"/>
              <a:cs typeface="Arial"/>
              <a:sym typeface="Arial"/>
            </a:endParaRPr>
          </a:p>
        </p:txBody>
      </p:sp>
      <p:sp>
        <p:nvSpPr>
          <p:cNvPr id="358" name="Google Shape;358;p16"/>
          <p:cNvSpPr txBox="1"/>
          <p:nvPr/>
        </p:nvSpPr>
        <p:spPr>
          <a:xfrm>
            <a:off x="628818" y="840424"/>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ANSWER</a:t>
            </a:r>
            <a:endParaRPr/>
          </a:p>
        </p:txBody>
      </p:sp>
      <p:sp>
        <p:nvSpPr>
          <p:cNvPr id="2" name="Footer Placeholder 1">
            <a:extLst>
              <a:ext uri="{FF2B5EF4-FFF2-40B4-BE49-F238E27FC236}">
                <a16:creationId xmlns:a16="http://schemas.microsoft.com/office/drawing/2014/main" id="{D249C738-8595-B715-0D4E-7D27A4A3B3CC}"/>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graphicFrame>
        <p:nvGraphicFramePr>
          <p:cNvPr id="364" name="Google Shape;364;p17"/>
          <p:cNvGraphicFramePr/>
          <p:nvPr/>
        </p:nvGraphicFramePr>
        <p:xfrm>
          <a:off x="702075" y="1186251"/>
          <a:ext cx="7342350" cy="4926350"/>
        </p:xfrm>
        <a:graphic>
          <a:graphicData uri="http://schemas.openxmlformats.org/drawingml/2006/table">
            <a:tbl>
              <a:tblPr firstRow="1" firstCol="1" bandRow="1">
                <a:noFill/>
                <a:tableStyleId>{3D421212-D7E5-4C7A-BCA7-9ED79D758ADF}</a:tableStyleId>
              </a:tblPr>
              <a:tblGrid>
                <a:gridCol w="2259375">
                  <a:extLst>
                    <a:ext uri="{9D8B030D-6E8A-4147-A177-3AD203B41FA5}">
                      <a16:colId xmlns:a16="http://schemas.microsoft.com/office/drawing/2014/main" val="20000"/>
                    </a:ext>
                  </a:extLst>
                </a:gridCol>
                <a:gridCol w="2158800">
                  <a:extLst>
                    <a:ext uri="{9D8B030D-6E8A-4147-A177-3AD203B41FA5}">
                      <a16:colId xmlns:a16="http://schemas.microsoft.com/office/drawing/2014/main" val="20001"/>
                    </a:ext>
                  </a:extLst>
                </a:gridCol>
                <a:gridCol w="2924175">
                  <a:extLst>
                    <a:ext uri="{9D8B030D-6E8A-4147-A177-3AD203B41FA5}">
                      <a16:colId xmlns:a16="http://schemas.microsoft.com/office/drawing/2014/main" val="20002"/>
                    </a:ext>
                  </a:extLst>
                </a:gridCol>
              </a:tblGrid>
              <a:tr h="414225">
                <a:tc rowSpan="6">
                  <a:txBody>
                    <a:bodyPr/>
                    <a:lstStyle/>
                    <a:p>
                      <a:pPr marL="0" marR="0" lvl="0" indent="0" algn="l" rtl="0">
                        <a:lnSpc>
                          <a:spcPct val="107000"/>
                        </a:lnSpc>
                        <a:spcBef>
                          <a:spcPts val="0"/>
                        </a:spcBef>
                        <a:spcAft>
                          <a:spcPts val="0"/>
                        </a:spcAft>
                        <a:buNone/>
                      </a:pPr>
                      <a:r>
                        <a:rPr lang="en-US" sz="1800" b="1" u="none" strike="noStrike" cap="none"/>
                        <a:t>Freedom of Association and Collective Bargaining (FOA &amp; CB)</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ILO C098</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Clause 7.5</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Topics</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Intent / Why we need</a:t>
                      </a:r>
                      <a:endParaRPr sz="18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5942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Trade Unions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Legal platforms for bargaining</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Collective Bargaining Agreements (CBA)</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Outcome of official negotiations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947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Workers Representations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Any instances where workers can discuss issues with Management</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883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Internal Complaints mechanisms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Worker’s freedom to raise issues (e.g. suggestion boxes)</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Strikes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A way through which workers can make voices heard</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65" name="Google Shape;365;p17"/>
          <p:cNvSpPr txBox="1"/>
          <p:nvPr/>
        </p:nvSpPr>
        <p:spPr>
          <a:xfrm>
            <a:off x="702075" y="427426"/>
            <a:ext cx="8527916"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Auditing FSC CLRs – Best Practice Guidance</a:t>
            </a:r>
            <a:endParaRPr/>
          </a:p>
        </p:txBody>
      </p:sp>
      <p:graphicFrame>
        <p:nvGraphicFramePr>
          <p:cNvPr id="366" name="Google Shape;366;p17"/>
          <p:cNvGraphicFramePr/>
          <p:nvPr/>
        </p:nvGraphicFramePr>
        <p:xfrm>
          <a:off x="8169757" y="1186251"/>
          <a:ext cx="3786900" cy="3626300"/>
        </p:xfrm>
        <a:graphic>
          <a:graphicData uri="http://schemas.openxmlformats.org/drawingml/2006/table">
            <a:tbl>
              <a:tblPr firstRow="1" bandRow="1">
                <a:noFill/>
                <a:tableStyleId>{3D421212-D7E5-4C7A-BCA7-9ED79D758ADF}</a:tableStyleId>
              </a:tblPr>
              <a:tblGrid>
                <a:gridCol w="37869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What type of documents/records would you need to look for? </a:t>
                      </a:r>
                      <a:endParaRPr/>
                    </a:p>
                  </a:txBody>
                  <a:tcPr marL="91450" marR="91450" marT="45725" marB="45725" anchor="ctr"/>
                </a:tc>
                <a:extLst>
                  <a:ext uri="{0D108BD9-81ED-4DB2-BD59-A6C34878D82A}">
                    <a16:rowId xmlns:a16="http://schemas.microsoft.com/office/drawing/2014/main" val="10001"/>
                  </a:ext>
                </a:extLst>
              </a:tr>
              <a:tr h="9664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What about the CBA? </a:t>
                      </a:r>
                      <a:br>
                        <a:rPr lang="en-US" sz="2000" u="none" strike="noStrike" cap="none">
                          <a:latin typeface="Arial"/>
                          <a:ea typeface="Arial"/>
                          <a:cs typeface="Arial"/>
                          <a:sym typeface="Arial"/>
                        </a:rPr>
                      </a:br>
                      <a:r>
                        <a:rPr lang="en-US" sz="2000" u="none" strike="noStrike" cap="none">
                          <a:latin typeface="Arial"/>
                          <a:ea typeface="Arial"/>
                          <a:cs typeface="Arial"/>
                          <a:sym typeface="Arial"/>
                        </a:rPr>
                        <a:t>What do you do about it?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E3E2EDF4-0542-33E1-BE81-68C7EF0187AC}"/>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Shape 371"/>
        <p:cNvGrpSpPr/>
        <p:nvPr/>
      </p:nvGrpSpPr>
      <p:grpSpPr>
        <a:xfrm>
          <a:off x="0" y="0"/>
          <a:ext cx="0" cy="0"/>
          <a:chOff x="0" y="0"/>
          <a:chExt cx="0" cy="0"/>
        </a:xfrm>
      </p:grpSpPr>
      <p:sp>
        <p:nvSpPr>
          <p:cNvPr id="373" name="Google Shape;373;p18"/>
          <p:cNvSpPr/>
          <p:nvPr/>
        </p:nvSpPr>
        <p:spPr>
          <a:xfrm>
            <a:off x="-55888" y="-18630"/>
            <a:ext cx="12314125" cy="685567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4" name="Google Shape;374;p18"/>
          <p:cNvSpPr txBox="1">
            <a:spLocks noGrp="1"/>
          </p:cNvSpPr>
          <p:nvPr>
            <p:ph type="ctrTitle" idx="4294967295"/>
          </p:nvPr>
        </p:nvSpPr>
        <p:spPr>
          <a:xfrm>
            <a:off x="608704" y="652701"/>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EXERCISE</a:t>
            </a:r>
            <a:endParaRPr sz="2800" b="1" i="0" u="none" strike="noStrike" cap="none">
              <a:solidFill>
                <a:schemeClr val="dk1"/>
              </a:solidFill>
              <a:latin typeface="Arial"/>
              <a:ea typeface="Arial"/>
              <a:cs typeface="Arial"/>
              <a:sym typeface="Arial"/>
            </a:endParaRPr>
          </a:p>
        </p:txBody>
      </p:sp>
      <p:sp>
        <p:nvSpPr>
          <p:cNvPr id="375" name="Google Shape;375;p18"/>
          <p:cNvSpPr txBox="1"/>
          <p:nvPr/>
        </p:nvSpPr>
        <p:spPr>
          <a:xfrm>
            <a:off x="608705" y="1585085"/>
            <a:ext cx="7389401" cy="4072045"/>
          </a:xfrm>
          <a:prstGeom prst="rect">
            <a:avLst/>
          </a:prstGeom>
          <a:solidFill>
            <a:schemeClr val="lt1"/>
          </a:solidFill>
          <a:ln>
            <a:noFill/>
          </a:ln>
        </p:spPr>
        <p:txBody>
          <a:bodyPr spcFirstLastPara="1" wrap="square" lIns="0" tIns="0" rIns="0" bIns="0" anchor="t" anchorCtr="0">
            <a:normAutofit fontScale="92500"/>
          </a:bodyPr>
          <a:lstStyle/>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The organization had elected representatives, </a:t>
            </a:r>
            <a:r>
              <a:rPr lang="en-US" sz="2400">
                <a:solidFill>
                  <a:srgbClr val="000000"/>
                </a:solidFill>
                <a:latin typeface="Arial"/>
                <a:ea typeface="Arial"/>
                <a:cs typeface="Arial"/>
                <a:sym typeface="Arial"/>
              </a:rPr>
              <a:t>if</a:t>
            </a:r>
            <a:r>
              <a:rPr lang="en-US" sz="2400" b="0" i="0" u="none" strike="noStrike" cap="none">
                <a:solidFill>
                  <a:srgbClr val="000000"/>
                </a:solidFill>
                <a:latin typeface="Arial"/>
                <a:ea typeface="Arial"/>
                <a:cs typeface="Arial"/>
                <a:sym typeface="Arial"/>
              </a:rPr>
              <a:t> workers have concerns, these are collected by the representatives to present and discuss them with management for resolution. </a:t>
            </a:r>
            <a:endParaRPr sz="2400" b="0" i="0" u="none" strike="noStrike" cap="none">
              <a:solidFill>
                <a:srgbClr val="000000"/>
              </a:solidFill>
              <a:latin typeface="Arial"/>
              <a:ea typeface="Arial"/>
              <a:cs typeface="Arial"/>
              <a:sym typeface="Arial"/>
            </a:endParaRPr>
          </a:p>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However, a review of the past three meeting minutes in March 2022, October 2022 and February 2023, found repeated/persistent issues that were pointed out in every meeting (</a:t>
            </a:r>
            <a:r>
              <a:rPr lang="en-US" sz="2400" b="0" i="1" u="none" strike="noStrike" cap="none">
                <a:solidFill>
                  <a:srgbClr val="000000"/>
                </a:solidFill>
                <a:latin typeface="Arial"/>
                <a:ea typeface="Arial"/>
                <a:cs typeface="Arial"/>
                <a:sym typeface="Arial"/>
              </a:rPr>
              <a:t>regarding overcrowding in dormitories and workshops, food quality/quantity and diversity, high number of resignation of workers in the workshop</a:t>
            </a:r>
            <a:r>
              <a:rPr lang="en-US" sz="2400" b="0" i="0" u="none" strike="noStrike" cap="none">
                <a:solidFill>
                  <a:srgbClr val="000000"/>
                </a:solidFill>
                <a:latin typeface="Arial"/>
                <a:ea typeface="Arial"/>
                <a:cs typeface="Arial"/>
                <a:sym typeface="Arial"/>
              </a:rPr>
              <a:t>). </a:t>
            </a:r>
            <a:endParaRPr/>
          </a:p>
          <a:p>
            <a:pPr marL="114300" marR="0" lvl="0" indent="0" algn="l" rtl="0">
              <a:lnSpc>
                <a:spcPct val="90000"/>
              </a:lnSpc>
              <a:spcBef>
                <a:spcPts val="1000"/>
              </a:spcBef>
              <a:spcAft>
                <a:spcPts val="0"/>
              </a:spcAft>
              <a:buClr>
                <a:srgbClr val="000000"/>
              </a:buClr>
              <a:buSzPct val="100000"/>
              <a:buFont typeface="Arial"/>
              <a:buNone/>
            </a:pPr>
            <a:r>
              <a:rPr lang="en-US" sz="2400">
                <a:solidFill>
                  <a:srgbClr val="000000"/>
                </a:solidFill>
                <a:latin typeface="Arial"/>
                <a:ea typeface="Arial"/>
                <a:cs typeface="Arial"/>
                <a:sym typeface="Arial"/>
              </a:rPr>
              <a:t>Management provided no feedback on this during the audit.</a:t>
            </a:r>
            <a:endParaRPr sz="2400">
              <a:solidFill>
                <a:srgbClr val="000000"/>
              </a:solidFill>
              <a:latin typeface="Arial"/>
              <a:ea typeface="Arial"/>
              <a:cs typeface="Arial"/>
              <a:sym typeface="Arial"/>
            </a:endParaRPr>
          </a:p>
        </p:txBody>
      </p:sp>
      <p:graphicFrame>
        <p:nvGraphicFramePr>
          <p:cNvPr id="376" name="Google Shape;376;p18"/>
          <p:cNvGraphicFramePr/>
          <p:nvPr/>
        </p:nvGraphicFramePr>
        <p:xfrm>
          <a:off x="8224939" y="1585085"/>
          <a:ext cx="3514525" cy="2659850"/>
        </p:xfrm>
        <a:graphic>
          <a:graphicData uri="http://schemas.openxmlformats.org/drawingml/2006/table">
            <a:tbl>
              <a:tblPr firstRow="1" bandRow="1">
                <a:noFill/>
                <a:tableStyleId>{3D421212-D7E5-4C7A-BCA7-9ED79D758ADF}</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Is there an NC in this situation?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And which requirement is not met?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3CFF6FAD-AADD-BE86-1708-2415B6BD90F6}"/>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3" name="Google Shape;383;p19"/>
          <p:cNvSpPr txBox="1">
            <a:spLocks noGrp="1"/>
          </p:cNvSpPr>
          <p:nvPr>
            <p:ph type="ctrTitle" idx="4294967295"/>
          </p:nvPr>
        </p:nvSpPr>
        <p:spPr>
          <a:xfrm>
            <a:off x="765809" y="1863065"/>
            <a:ext cx="10139175" cy="39181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Arial"/>
                <a:ea typeface="Arial"/>
                <a:cs typeface="Arial"/>
                <a:sym typeface="Arial"/>
              </a:rPr>
              <a:t>The fact that there are </a:t>
            </a:r>
            <a:r>
              <a:rPr lang="en-US" sz="2400" b="0" i="0" u="sng" strike="noStrike" cap="none">
                <a:solidFill>
                  <a:schemeClr val="dk1"/>
                </a:solidFill>
                <a:latin typeface="Arial"/>
                <a:ea typeface="Arial"/>
                <a:cs typeface="Arial"/>
                <a:sym typeface="Arial"/>
              </a:rPr>
              <a:t>repeated/persistent issues that were pointed in every meeting, </a:t>
            </a:r>
            <a:r>
              <a:rPr lang="en-US" sz="2400" b="0" i="0" u="none" strike="noStrike" cap="none">
                <a:solidFill>
                  <a:schemeClr val="dk1"/>
                </a:solidFill>
                <a:latin typeface="Arial"/>
                <a:ea typeface="Arial"/>
                <a:cs typeface="Arial"/>
                <a:sym typeface="Arial"/>
              </a:rPr>
              <a:t>shows that the organization is not giving due consideration to the grievances of workers’ and the role of the worker representatives.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As we are unclear if there are any collective bargaining agreements to be ‘implemented’, and the laws of the country and whether this representation is via a trade union rep, this suggested NC would be under Clause 7.5.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84" name="Google Shape;384;p19"/>
          <p:cNvSpPr txBox="1"/>
          <p:nvPr/>
        </p:nvSpPr>
        <p:spPr>
          <a:xfrm>
            <a:off x="765809" y="1191044"/>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ANSWER</a:t>
            </a:r>
            <a:endParaRPr/>
          </a:p>
        </p:txBody>
      </p:sp>
      <p:sp>
        <p:nvSpPr>
          <p:cNvPr id="2" name="Footer Placeholder 1">
            <a:extLst>
              <a:ext uri="{FF2B5EF4-FFF2-40B4-BE49-F238E27FC236}">
                <a16:creationId xmlns:a16="http://schemas.microsoft.com/office/drawing/2014/main" id="{189BD77F-29BB-7B58-28F0-E9C004EF8B38}"/>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
          <p:cNvSpPr txBox="1">
            <a:spLocks noGrp="1"/>
          </p:cNvSpPr>
          <p:nvPr>
            <p:ph type="ctrTitle" idx="4294967295"/>
          </p:nvPr>
        </p:nvSpPr>
        <p:spPr>
          <a:xfrm>
            <a:off x="851505" y="491671"/>
            <a:ext cx="5740400"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Objectives of this Module</a:t>
            </a:r>
            <a:endParaRPr/>
          </a:p>
        </p:txBody>
      </p:sp>
      <p:sp>
        <p:nvSpPr>
          <p:cNvPr id="243" name="Google Shape;243;p2"/>
          <p:cNvSpPr txBox="1">
            <a:spLocks noGrp="1"/>
          </p:cNvSpPr>
          <p:nvPr>
            <p:ph type="body" idx="4294967295"/>
          </p:nvPr>
        </p:nvSpPr>
        <p:spPr>
          <a:xfrm>
            <a:off x="851505" y="1616460"/>
            <a:ext cx="10326914" cy="426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This module addresses the key FSC certification requirements governing FSC CoC CLR evaluation by CBs and their audit teams. </a:t>
            </a:r>
            <a:endParaRPr/>
          </a:p>
          <a:p>
            <a:pPr marL="0" lvl="0" indent="0" algn="l" rtl="0">
              <a:lnSpc>
                <a:spcPct val="90000"/>
              </a:lnSpc>
              <a:spcBef>
                <a:spcPts val="1000"/>
              </a:spcBef>
              <a:spcAft>
                <a:spcPts val="0"/>
              </a:spcAft>
              <a:buSzPts val="2800"/>
              <a:buNone/>
            </a:pPr>
            <a:endParaRPr sz="2400">
              <a:solidFill>
                <a:schemeClr val="dk1"/>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This module provides directives from FSC on how the CB auditors shall evaluate the certification requirements at the level of certificate holders and describes FSC’s expectations regarding evidence of conformance. </a:t>
            </a:r>
            <a:endParaRPr/>
          </a:p>
        </p:txBody>
      </p:sp>
      <p:sp>
        <p:nvSpPr>
          <p:cNvPr id="2" name="Footer Placeholder 1">
            <a:extLst>
              <a:ext uri="{FF2B5EF4-FFF2-40B4-BE49-F238E27FC236}">
                <a16:creationId xmlns:a16="http://schemas.microsoft.com/office/drawing/2014/main" id="{85EEC3B0-C352-B727-84C4-30BAFF25D668}"/>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graphicFrame>
        <p:nvGraphicFramePr>
          <p:cNvPr id="390" name="Google Shape;390;p20"/>
          <p:cNvGraphicFramePr/>
          <p:nvPr/>
        </p:nvGraphicFramePr>
        <p:xfrm>
          <a:off x="411475" y="1218900"/>
          <a:ext cx="7424575" cy="5466985"/>
        </p:xfrm>
        <a:graphic>
          <a:graphicData uri="http://schemas.openxmlformats.org/drawingml/2006/table">
            <a:tbl>
              <a:tblPr firstRow="1" firstCol="1" bandRow="1">
                <a:noFill/>
                <a:tableStyleId>{3D421212-D7E5-4C7A-BCA7-9ED79D758ADF}</a:tableStyleId>
              </a:tblPr>
              <a:tblGrid>
                <a:gridCol w="2048800">
                  <a:extLst>
                    <a:ext uri="{9D8B030D-6E8A-4147-A177-3AD203B41FA5}">
                      <a16:colId xmlns:a16="http://schemas.microsoft.com/office/drawing/2014/main" val="20000"/>
                    </a:ext>
                  </a:extLst>
                </a:gridCol>
                <a:gridCol w="1640100">
                  <a:extLst>
                    <a:ext uri="{9D8B030D-6E8A-4147-A177-3AD203B41FA5}">
                      <a16:colId xmlns:a16="http://schemas.microsoft.com/office/drawing/2014/main" val="20001"/>
                    </a:ext>
                  </a:extLst>
                </a:gridCol>
                <a:gridCol w="3735675">
                  <a:extLst>
                    <a:ext uri="{9D8B030D-6E8A-4147-A177-3AD203B41FA5}">
                      <a16:colId xmlns:a16="http://schemas.microsoft.com/office/drawing/2014/main" val="20002"/>
                    </a:ext>
                  </a:extLst>
                </a:gridCol>
              </a:tblGrid>
              <a:tr h="686700">
                <a:tc rowSpan="6">
                  <a:txBody>
                    <a:bodyPr/>
                    <a:lstStyle/>
                    <a:p>
                      <a:pPr marL="0" marR="0" lvl="0" indent="0" algn="l" rtl="0">
                        <a:lnSpc>
                          <a:spcPct val="107000"/>
                        </a:lnSpc>
                        <a:spcBef>
                          <a:spcPts val="0"/>
                        </a:spcBef>
                        <a:spcAft>
                          <a:spcPts val="0"/>
                        </a:spcAft>
                        <a:buNone/>
                      </a:pPr>
                      <a:r>
                        <a:rPr lang="en-US" sz="1800" b="1" u="none" strike="noStrike" cap="none"/>
                        <a:t>Evaluation of FSC CLR of Contractors </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FSC-ADV-40-004-23</a:t>
                      </a:r>
                      <a:endParaRPr/>
                    </a:p>
                    <a:p>
                      <a:pPr marL="0" marR="0" lvl="0" indent="0" algn="l" rtl="0">
                        <a:lnSpc>
                          <a:spcPct val="107000"/>
                        </a:lnSpc>
                        <a:spcBef>
                          <a:spcPts val="0"/>
                        </a:spcBef>
                        <a:spcAft>
                          <a:spcPts val="0"/>
                        </a:spcAft>
                        <a:buClr>
                          <a:srgbClr val="000000"/>
                        </a:buClr>
                        <a:buSzPts val="1800"/>
                        <a:buFont typeface="Arial"/>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clause 1.6,and section 13</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p>
                      <a:pPr marL="0" marR="0" lvl="0" indent="0" algn="l" rtl="0">
                        <a:lnSpc>
                          <a:spcPct val="107000"/>
                        </a:lnSpc>
                        <a:spcBef>
                          <a:spcPts val="0"/>
                        </a:spcBef>
                        <a:spcAft>
                          <a:spcPts val="0"/>
                        </a:spcAft>
                        <a:buNone/>
                      </a:pPr>
                      <a:r>
                        <a:rPr lang="en-US" sz="1800" b="1" u="none" strike="noStrike" cap="none">
                          <a:latin typeface="Avenir"/>
                          <a:ea typeface="Avenir"/>
                          <a:cs typeface="Avenir"/>
                          <a:sym typeface="Avenir"/>
                        </a:rPr>
                        <a:t>FSC-ADV-40-004-24</a:t>
                      </a: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Topics / Areas</a:t>
                      </a:r>
                      <a:endParaRPr sz="18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 / Conformance</a:t>
                      </a:r>
                      <a:endParaRPr sz="18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628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Outsourcing</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As per 40-004 section 13</a:t>
                      </a:r>
                      <a:endParaRPr/>
                    </a:p>
                    <a:p>
                      <a:pPr marL="0" marR="0" lvl="0" indent="0" algn="l" rtl="0">
                        <a:lnSpc>
                          <a:spcPct val="107000"/>
                        </a:lnSpc>
                        <a:spcBef>
                          <a:spcPts val="0"/>
                        </a:spcBef>
                        <a:spcAft>
                          <a:spcPts val="0"/>
                        </a:spcAft>
                        <a:buNone/>
                      </a:pPr>
                      <a:r>
                        <a:rPr lang="en-US" sz="1800" u="none" strike="noStrike" cap="none"/>
                        <a:t>Requirements for FSC CLR conformity shall be in agreements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731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Certificate Scope</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Activities shall be within the COC Certification scope (20-011 V4.2 clause 2.2)</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822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Sampling</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Refer to FSC-STD-20-011 V4.2 Clauses 9.5 and 9.6.</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r h="10672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Inclusion in Self-Assessment</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CH confirms in its self-assessment how they have confirmed conformity at contractor level.</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4"/>
                  </a:ext>
                </a:extLst>
              </a:tr>
              <a:tr h="897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Risk Assessment</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Assess risk of contractors’ conformity with FSC CLRs (consider scope, scale, and intensity) (advice notes).</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5"/>
                  </a:ext>
                </a:extLst>
              </a:tr>
            </a:tbl>
          </a:graphicData>
        </a:graphic>
      </p:graphicFrame>
      <p:sp>
        <p:nvSpPr>
          <p:cNvPr id="391" name="Google Shape;391;p20"/>
          <p:cNvSpPr txBox="1"/>
          <p:nvPr/>
        </p:nvSpPr>
        <p:spPr>
          <a:xfrm>
            <a:off x="437648" y="416943"/>
            <a:ext cx="10062695"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Auditing FSC CLRs – Best Practice Guidance</a:t>
            </a:r>
            <a:endParaRPr/>
          </a:p>
        </p:txBody>
      </p:sp>
      <p:graphicFrame>
        <p:nvGraphicFramePr>
          <p:cNvPr id="392" name="Google Shape;392;p20"/>
          <p:cNvGraphicFramePr/>
          <p:nvPr/>
        </p:nvGraphicFramePr>
        <p:xfrm>
          <a:off x="8041902" y="1218899"/>
          <a:ext cx="3738625" cy="4267525"/>
        </p:xfrm>
        <a:graphic>
          <a:graphicData uri="http://schemas.openxmlformats.org/drawingml/2006/table">
            <a:tbl>
              <a:tblPr firstRow="1" bandRow="1">
                <a:noFill/>
                <a:tableStyleId>{3D421212-D7E5-4C7A-BCA7-9ED79D758ADF}</a:tableStyleId>
              </a:tblPr>
              <a:tblGrid>
                <a:gridCol w="3738625">
                  <a:extLst>
                    <a:ext uri="{9D8B030D-6E8A-4147-A177-3AD203B41FA5}">
                      <a16:colId xmlns:a16="http://schemas.microsoft.com/office/drawing/2014/main" val="20000"/>
                    </a:ext>
                  </a:extLst>
                </a:gridCol>
              </a:tblGrid>
              <a:tr h="4459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738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What type of documents/records would you need to look for? </a:t>
                      </a:r>
                      <a:endParaRPr/>
                    </a:p>
                  </a:txBody>
                  <a:tcPr marL="91450" marR="91450" marT="45725" marB="45725" anchor="ctr"/>
                </a:tc>
                <a:extLst>
                  <a:ext uri="{0D108BD9-81ED-4DB2-BD59-A6C34878D82A}">
                    <a16:rowId xmlns:a16="http://schemas.microsoft.com/office/drawing/2014/main" val="10001"/>
                  </a:ext>
                </a:extLst>
              </a:tr>
              <a:tr h="12738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r h="12738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Q3. </a:t>
                      </a:r>
                      <a:r>
                        <a:rPr lang="en-US" sz="2000" b="0" i="0" u="none" strike="noStrike" cap="none">
                          <a:solidFill>
                            <a:srgbClr val="000000"/>
                          </a:solidFill>
                          <a:latin typeface="Arial"/>
                          <a:ea typeface="Arial"/>
                          <a:cs typeface="Arial"/>
                          <a:sym typeface="Arial"/>
                        </a:rPr>
                        <a:t>What if the Contractor is FSC certified or SA8000 certified? </a:t>
                      </a:r>
                      <a:endParaRPr/>
                    </a:p>
                  </a:txBody>
                  <a:tcPr marL="91450" marR="91450" marT="45725" marB="457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aphicFrame>
        <p:nvGraphicFramePr>
          <p:cNvPr id="398" name="Google Shape;398;p21"/>
          <p:cNvGraphicFramePr/>
          <p:nvPr/>
        </p:nvGraphicFramePr>
        <p:xfrm>
          <a:off x="485468" y="1470995"/>
          <a:ext cx="7118575" cy="4365207"/>
        </p:xfrm>
        <a:graphic>
          <a:graphicData uri="http://schemas.openxmlformats.org/drawingml/2006/table">
            <a:tbl>
              <a:tblPr firstRow="1" firstCol="1" bandRow="1">
                <a:noFill/>
                <a:tableStyleId>{3D421212-D7E5-4C7A-BCA7-9ED79D758ADF}</a:tableStyleId>
              </a:tblPr>
              <a:tblGrid>
                <a:gridCol w="2071375">
                  <a:extLst>
                    <a:ext uri="{9D8B030D-6E8A-4147-A177-3AD203B41FA5}">
                      <a16:colId xmlns:a16="http://schemas.microsoft.com/office/drawing/2014/main" val="20000"/>
                    </a:ext>
                  </a:extLst>
                </a:gridCol>
                <a:gridCol w="1694725">
                  <a:extLst>
                    <a:ext uri="{9D8B030D-6E8A-4147-A177-3AD203B41FA5}">
                      <a16:colId xmlns:a16="http://schemas.microsoft.com/office/drawing/2014/main" val="20001"/>
                    </a:ext>
                  </a:extLst>
                </a:gridCol>
                <a:gridCol w="3352475">
                  <a:extLst>
                    <a:ext uri="{9D8B030D-6E8A-4147-A177-3AD203B41FA5}">
                      <a16:colId xmlns:a16="http://schemas.microsoft.com/office/drawing/2014/main" val="20002"/>
                    </a:ext>
                  </a:extLst>
                </a:gridCol>
              </a:tblGrid>
              <a:tr h="686700">
                <a:tc rowSpan="4">
                  <a:txBody>
                    <a:bodyPr/>
                    <a:lstStyle/>
                    <a:p>
                      <a:pPr marL="0" marR="0" lvl="0" indent="0" algn="l" rtl="0">
                        <a:lnSpc>
                          <a:spcPct val="107000"/>
                        </a:lnSpc>
                        <a:spcBef>
                          <a:spcPts val="0"/>
                        </a:spcBef>
                        <a:spcAft>
                          <a:spcPts val="0"/>
                        </a:spcAft>
                        <a:buNone/>
                      </a:pPr>
                      <a:r>
                        <a:rPr lang="en-US" sz="2000" b="1" u="none" strike="noStrike" cap="none"/>
                        <a:t>FSC Approved Verification Schemes</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FSC-ADV-40-004 - 24</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FSC-STD- 40-004 V3.1 Clauses 1.6, 1.11, Section 7 and Annex D</a:t>
                      </a:r>
                      <a:endParaRPr sz="20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Key Topics</a:t>
                      </a:r>
                      <a:endParaRPr sz="20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 / Conformance</a:t>
                      </a:r>
                      <a:endParaRPr sz="20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1565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FSC Approved Verification Scheme</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Third party verification schemes recognized as partially or fully equivalent to the requirements entailed under FSC CLRs. </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76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Which Scheme(s)?</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SA8000:2014</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8976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Evaluation</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CB may waive evaluation of FSC CLR if Approved Scheme certificate is valid at time of audit</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399" name="Google Shape;399;p21"/>
          <p:cNvSpPr txBox="1"/>
          <p:nvPr/>
        </p:nvSpPr>
        <p:spPr>
          <a:xfrm>
            <a:off x="485468" y="523029"/>
            <a:ext cx="9966154"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Auditing FSC CLRs – Best Practice Guidance </a:t>
            </a:r>
            <a:endParaRPr/>
          </a:p>
        </p:txBody>
      </p:sp>
      <p:graphicFrame>
        <p:nvGraphicFramePr>
          <p:cNvPr id="400" name="Google Shape;400;p21"/>
          <p:cNvGraphicFramePr/>
          <p:nvPr/>
        </p:nvGraphicFramePr>
        <p:xfrm>
          <a:off x="7967909" y="1470995"/>
          <a:ext cx="3738625" cy="3718600"/>
        </p:xfrm>
        <a:graphic>
          <a:graphicData uri="http://schemas.openxmlformats.org/drawingml/2006/table">
            <a:tbl>
              <a:tblPr firstRow="1" bandRow="1">
                <a:noFill/>
                <a:tableStyleId>{3D421212-D7E5-4C7A-BCA7-9ED79D758ADF}</a:tableStyleId>
              </a:tblPr>
              <a:tblGrid>
                <a:gridCol w="3738625">
                  <a:extLst>
                    <a:ext uri="{9D8B030D-6E8A-4147-A177-3AD203B41FA5}">
                      <a16:colId xmlns:a16="http://schemas.microsoft.com/office/drawing/2014/main" val="20000"/>
                    </a:ext>
                  </a:extLst>
                </a:gridCol>
              </a:tblGrid>
              <a:tr h="39002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90075">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What type of documents/records would you need to look for? </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285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Would you still need to do onsite verification for all contractors?</a:t>
                      </a:r>
                      <a:endParaRPr/>
                    </a:p>
                  </a:txBody>
                  <a:tcPr marL="91450" marR="91450" marT="45725" marB="45725" anchor="ctr"/>
                </a:tc>
                <a:extLst>
                  <a:ext uri="{0D108BD9-81ED-4DB2-BD59-A6C34878D82A}">
                    <a16:rowId xmlns:a16="http://schemas.microsoft.com/office/drawing/2014/main" val="10002"/>
                  </a:ext>
                </a:extLst>
              </a:tr>
              <a:tr h="990075">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Q3. </a:t>
                      </a:r>
                      <a:r>
                        <a:rPr lang="en-US" sz="2000" b="0" i="0" u="none" strike="noStrike" cap="none">
                          <a:solidFill>
                            <a:srgbClr val="000000"/>
                          </a:solidFill>
                          <a:latin typeface="Arial"/>
                          <a:ea typeface="Arial"/>
                          <a:cs typeface="Arial"/>
                          <a:sym typeface="Arial"/>
                        </a:rPr>
                        <a:t>How can you verify authenticity of the SA8000 certificate?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04F62DA9-81EE-C20E-683D-8D753E997FFF}"/>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5"/>
        <p:cNvGrpSpPr/>
        <p:nvPr/>
      </p:nvGrpSpPr>
      <p:grpSpPr>
        <a:xfrm>
          <a:off x="0" y="0"/>
          <a:ext cx="0" cy="0"/>
          <a:chOff x="0" y="0"/>
          <a:chExt cx="0" cy="0"/>
        </a:xfrm>
      </p:grpSpPr>
      <p:sp>
        <p:nvSpPr>
          <p:cNvPr id="406" name="Google Shape;406;p2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7" name="Google Shape;407;p22"/>
          <p:cNvSpPr txBox="1">
            <a:spLocks noGrp="1"/>
          </p:cNvSpPr>
          <p:nvPr>
            <p:ph type="title" idx="4294967295"/>
          </p:nvPr>
        </p:nvSpPr>
        <p:spPr>
          <a:xfrm>
            <a:off x="838200" y="365125"/>
            <a:ext cx="53933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400" b="1">
                <a:solidFill>
                  <a:schemeClr val="dk1"/>
                </a:solidFill>
                <a:latin typeface="Arial"/>
                <a:ea typeface="Arial"/>
                <a:cs typeface="Arial"/>
                <a:sym typeface="Arial"/>
              </a:rPr>
              <a:t>What do you do in case of illegality or if you find actual cases of Child Labor or Forced Labor? </a:t>
            </a:r>
            <a:endParaRPr/>
          </a:p>
        </p:txBody>
      </p:sp>
      <p:sp>
        <p:nvSpPr>
          <p:cNvPr id="408" name="Google Shape;408;p22"/>
          <p:cNvSpPr/>
          <p:nvPr/>
        </p:nvSpPr>
        <p:spPr>
          <a:xfrm>
            <a:off x="10198657" y="1"/>
            <a:ext cx="1155142" cy="625027"/>
          </a:xfrm>
          <a:custGeom>
            <a:avLst/>
            <a:gdLst/>
            <a:ahLst/>
            <a:cxnLst/>
            <a:rect l="l" t="t" r="r" b="b"/>
            <a:pathLst>
              <a:path w="1155142" h="625027" extrusionOk="0">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9" name="Google Shape;409;p22"/>
          <p:cNvSpPr txBox="1">
            <a:spLocks noGrp="1"/>
          </p:cNvSpPr>
          <p:nvPr>
            <p:ph type="body" idx="4294967295"/>
          </p:nvPr>
        </p:nvSpPr>
        <p:spPr>
          <a:xfrm>
            <a:off x="838200" y="1825625"/>
            <a:ext cx="5393361" cy="4351338"/>
          </a:xfrm>
          <a:prstGeom prst="rect">
            <a:avLst/>
          </a:prstGeom>
          <a:noFill/>
          <a:ln>
            <a:noFill/>
          </a:ln>
        </p:spPr>
        <p:txBody>
          <a:bodyPr spcFirstLastPara="1" wrap="square" lIns="91425" tIns="45700" rIns="91425" bIns="45700" anchor="t" anchorCtr="0">
            <a:normAutofit/>
          </a:bodyPr>
          <a:lstStyle/>
          <a:p>
            <a:pPr marL="514350" lvl="0" indent="-22860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Issue with workers’ rights not directly related to the requirements (e.g. social insurance not paid to state or incorrect salary paid, etc.), then this is raised under Clause 7.1.</a:t>
            </a:r>
            <a:endParaRPr/>
          </a:p>
          <a:p>
            <a:pPr marL="514350" lvl="0" indent="-50800" algn="l" rtl="0">
              <a:lnSpc>
                <a:spcPct val="90000"/>
              </a:lnSpc>
              <a:spcBef>
                <a:spcPts val="1000"/>
              </a:spcBef>
              <a:spcAft>
                <a:spcPts val="0"/>
              </a:spcAft>
              <a:buSzPts val="2800"/>
              <a:buFont typeface="Arial"/>
              <a:buNone/>
            </a:pPr>
            <a:endParaRPr sz="2000">
              <a:solidFill>
                <a:schemeClr val="dk1"/>
              </a:solidFill>
              <a:latin typeface="Arial"/>
              <a:ea typeface="Arial"/>
              <a:cs typeface="Arial"/>
              <a:sym typeface="Arial"/>
            </a:endParaRPr>
          </a:p>
          <a:p>
            <a:pPr marL="514350" lvl="0" indent="-22860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In case you see actual cases of Child Labour (e.g. 12-year-old applying chemicals or doing night shift) or Forced Labour, then report to the CB. CBs shall have a mechanism to report these cases to authorities. </a:t>
            </a:r>
            <a:endParaRPr/>
          </a:p>
          <a:p>
            <a:pPr marL="0" lvl="0" indent="0" algn="l" rtl="0">
              <a:lnSpc>
                <a:spcPct val="90000"/>
              </a:lnSpc>
              <a:spcBef>
                <a:spcPts val="1000"/>
              </a:spcBef>
              <a:spcAft>
                <a:spcPts val="0"/>
              </a:spcAft>
              <a:buSzPts val="2800"/>
              <a:buFont typeface="Arial"/>
              <a:buChar char="•"/>
            </a:pPr>
            <a:r>
              <a:rPr lang="en-US" sz="2000">
                <a:solidFill>
                  <a:schemeClr val="dk1"/>
                </a:solidFill>
                <a:latin typeface="Arial"/>
                <a:ea typeface="Arial"/>
                <a:cs typeface="Arial"/>
                <a:sym typeface="Arial"/>
              </a:rPr>
              <a:t>See </a:t>
            </a:r>
            <a:r>
              <a:rPr lang="en-US" sz="20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ILO Guidance </a:t>
            </a:r>
            <a:r>
              <a:rPr lang="en-US" sz="2000">
                <a:solidFill>
                  <a:schemeClr val="dk1"/>
                </a:solidFill>
                <a:latin typeface="Arial"/>
                <a:ea typeface="Arial"/>
                <a:cs typeface="Arial"/>
                <a:sym typeface="Arial"/>
              </a:rPr>
              <a:t>as well</a:t>
            </a:r>
            <a:endParaRPr/>
          </a:p>
        </p:txBody>
      </p:sp>
      <p:sp>
        <p:nvSpPr>
          <p:cNvPr id="410" name="Google Shape;410;p22"/>
          <p:cNvSpPr/>
          <p:nvPr/>
        </p:nvSpPr>
        <p:spPr>
          <a:xfrm>
            <a:off x="6808185" y="3423959"/>
            <a:ext cx="540822" cy="540822"/>
          </a:xfrm>
          <a:prstGeom prst="ellipse">
            <a:avLst/>
          </a:prstGeom>
          <a:noFill/>
          <a:ln w="1270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11" name="Google Shape;411;p22" descr="Badge Question Mark with solid fill"/>
          <p:cNvPicPr preferRelativeResize="0"/>
          <p:nvPr/>
        </p:nvPicPr>
        <p:blipFill rotWithShape="1">
          <a:blip r:embed="rId4">
            <a:alphaModFix/>
          </a:blip>
          <a:srcRect/>
          <a:stretch/>
        </p:blipFill>
        <p:spPr>
          <a:xfrm>
            <a:off x="7887184" y="1216485"/>
            <a:ext cx="3781051" cy="3781051"/>
          </a:xfrm>
          <a:custGeom>
            <a:avLst/>
            <a:gdLst/>
            <a:ahLst/>
            <a:cxnLst/>
            <a:rect l="l" t="t" r="r" b="b"/>
            <a:pathLst>
              <a:path w="4114800" h="5712488" extrusionOk="0">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ln>
            <a:noFill/>
          </a:ln>
        </p:spPr>
      </p:pic>
      <p:sp>
        <p:nvSpPr>
          <p:cNvPr id="412" name="Google Shape;412;p22"/>
          <p:cNvSpPr/>
          <p:nvPr/>
        </p:nvSpPr>
        <p:spPr>
          <a:xfrm>
            <a:off x="6749602" y="1"/>
            <a:ext cx="2066948" cy="1621879"/>
          </a:xfrm>
          <a:custGeom>
            <a:avLst/>
            <a:gdLst/>
            <a:ahLst/>
            <a:cxnLst/>
            <a:rect l="l" t="t" r="r" b="b"/>
            <a:pathLst>
              <a:path w="2066948" h="1621879" extrusionOk="0">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413" name="Google Shape;413;p22"/>
          <p:cNvCxnSpPr/>
          <p:nvPr/>
        </p:nvCxnSpPr>
        <p:spPr>
          <a:xfrm>
            <a:off x="12138745" y="1027906"/>
            <a:ext cx="0" cy="1597708"/>
          </a:xfrm>
          <a:prstGeom prst="straightConnector1">
            <a:avLst/>
          </a:prstGeom>
          <a:noFill/>
          <a:ln w="127000" cap="rnd" cmpd="sng">
            <a:solidFill>
              <a:schemeClr val="accent4"/>
            </a:solidFill>
            <a:prstDash val="dash"/>
            <a:round/>
            <a:headEnd type="none" w="sm" len="sm"/>
            <a:tailEnd type="none" w="sm" len="sm"/>
          </a:ln>
        </p:spPr>
      </p:cxnSp>
      <p:sp>
        <p:nvSpPr>
          <p:cNvPr id="414" name="Google Shape;414;p22"/>
          <p:cNvSpPr/>
          <p:nvPr/>
        </p:nvSpPr>
        <p:spPr>
          <a:xfrm rot="-1136562">
            <a:off x="7456580" y="5166682"/>
            <a:ext cx="1835725" cy="2024785"/>
          </a:xfrm>
          <a:custGeom>
            <a:avLst/>
            <a:gdLst/>
            <a:ahLst/>
            <a:cxnLst/>
            <a:rect l="l" t="t" r="r" b="b"/>
            <a:pathLst>
              <a:path w="1835725" h="2024785" extrusionOk="0">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 name="Google Shape;415;p22"/>
          <p:cNvSpPr/>
          <p:nvPr/>
        </p:nvSpPr>
        <p:spPr>
          <a:xfrm>
            <a:off x="6809527" y="6033795"/>
            <a:ext cx="1991064" cy="824205"/>
          </a:xfrm>
          <a:custGeom>
            <a:avLst/>
            <a:gdLst/>
            <a:ahLst/>
            <a:cxnLst/>
            <a:rect l="l" t="t" r="r" b="b"/>
            <a:pathLst>
              <a:path w="1991064" h="824205" extrusionOk="0">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6" name="Google Shape;416;p22"/>
          <p:cNvSpPr/>
          <p:nvPr/>
        </p:nvSpPr>
        <p:spPr>
          <a:xfrm>
            <a:off x="10851696" y="5519196"/>
            <a:ext cx="1340305" cy="1338805"/>
          </a:xfrm>
          <a:custGeom>
            <a:avLst/>
            <a:gdLst/>
            <a:ahLst/>
            <a:cxnLst/>
            <a:rect l="l" t="t" r="r" b="b"/>
            <a:pathLst>
              <a:path w="1340305" h="1338805" extrusionOk="0">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EA10E26-AE11-520A-9A6A-6F2C4DC103D4}"/>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23"/>
          <p:cNvSpPr txBox="1">
            <a:spLocks noGrp="1"/>
          </p:cNvSpPr>
          <p:nvPr>
            <p:ph type="ctrTitle" idx="4294967295"/>
          </p:nvPr>
        </p:nvSpPr>
        <p:spPr>
          <a:xfrm>
            <a:off x="1495245" y="2868283"/>
            <a:ext cx="7275513" cy="193833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4400" b="0" i="0" u="none" strike="noStrike" cap="none">
                <a:solidFill>
                  <a:schemeClr val="dk1"/>
                </a:solidFill>
                <a:latin typeface="Calibri"/>
                <a:ea typeface="Calibri"/>
                <a:cs typeface="Calibri"/>
                <a:sym typeface="Calibri"/>
              </a:rPr>
              <a:t>End of Module 4.2</a:t>
            </a:r>
            <a:endParaRPr sz="4400" b="0" i="0" u="none" strike="noStrike" cap="none">
              <a:solidFill>
                <a:schemeClr val="dk1"/>
              </a:solidFill>
              <a:latin typeface="Calibri"/>
              <a:ea typeface="Calibri"/>
              <a:cs typeface="Calibri"/>
              <a:sym typeface="Calibri"/>
            </a:endParaRPr>
          </a:p>
        </p:txBody>
      </p:sp>
      <p:sp>
        <p:nvSpPr>
          <p:cNvPr id="423" name="Google Shape;423;p23"/>
          <p:cNvSpPr txBox="1"/>
          <p:nvPr/>
        </p:nvSpPr>
        <p:spPr>
          <a:xfrm>
            <a:off x="1495245" y="3248660"/>
            <a:ext cx="4928415" cy="76940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THANK YOU</a:t>
            </a:r>
            <a:endParaRPr sz="14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2BDF65D-E029-1B3D-E436-B1F557133567}"/>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
          <p:cNvSpPr txBox="1">
            <a:spLocks noGrp="1"/>
          </p:cNvSpPr>
          <p:nvPr>
            <p:ph type="title" idx="4294967295"/>
          </p:nvPr>
        </p:nvSpPr>
        <p:spPr>
          <a:xfrm>
            <a:off x="544286" y="547608"/>
            <a:ext cx="8447088" cy="6794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a:solidFill>
                  <a:schemeClr val="dk1"/>
                </a:solidFill>
                <a:latin typeface="Arial"/>
                <a:ea typeface="Arial"/>
                <a:cs typeface="Arial"/>
                <a:sym typeface="Arial"/>
              </a:rPr>
              <a:t>Key FSC Requirements</a:t>
            </a:r>
            <a:endParaRPr/>
          </a:p>
        </p:txBody>
      </p:sp>
      <p:sp>
        <p:nvSpPr>
          <p:cNvPr id="249" name="Google Shape;249;p3"/>
          <p:cNvSpPr txBox="1">
            <a:spLocks noGrp="1"/>
          </p:cNvSpPr>
          <p:nvPr>
            <p:ph type="body" idx="4294967295"/>
          </p:nvPr>
        </p:nvSpPr>
        <p:spPr>
          <a:xfrm>
            <a:off x="544286" y="1252770"/>
            <a:ext cx="7628164" cy="4675188"/>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2400">
                <a:latin typeface="Arial"/>
                <a:ea typeface="Arial"/>
                <a:cs typeface="Arial"/>
                <a:sym typeface="Arial"/>
              </a:rPr>
              <a:t>The CBs are expected to audit against all the most up to date certification requirements applicable to the scope of the organization being audited.</a:t>
            </a:r>
            <a:endParaRPr/>
          </a:p>
          <a:p>
            <a:pPr marL="50800" lvl="0" indent="0" algn="l" rtl="0">
              <a:lnSpc>
                <a:spcPct val="90000"/>
              </a:lnSpc>
              <a:spcBef>
                <a:spcPts val="1000"/>
              </a:spcBef>
              <a:spcAft>
                <a:spcPts val="0"/>
              </a:spcAft>
              <a:buSzPts val="2800"/>
              <a:buNone/>
            </a:pPr>
            <a:endParaRPr sz="2000">
              <a:latin typeface="Arial"/>
              <a:ea typeface="Arial"/>
              <a:cs typeface="Arial"/>
              <a:sym typeface="Arial"/>
            </a:endParaRPr>
          </a:p>
          <a:p>
            <a:pPr marL="50800" lvl="0" indent="0" algn="l" rtl="0">
              <a:lnSpc>
                <a:spcPct val="90000"/>
              </a:lnSpc>
              <a:spcBef>
                <a:spcPts val="1000"/>
              </a:spcBef>
              <a:spcAft>
                <a:spcPts val="0"/>
              </a:spcAft>
              <a:buSzPts val="2800"/>
              <a:buNone/>
            </a:pPr>
            <a:r>
              <a:rPr lang="en-US" sz="2400">
                <a:latin typeface="Arial"/>
                <a:ea typeface="Arial"/>
                <a:cs typeface="Arial"/>
                <a:sym typeface="Arial"/>
              </a:rPr>
              <a:t>The following requirements are indispensable for ensuring a complete evaluation of the FSC CoC CLR:</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Section 1 </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Section 7</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Annex D</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ADVICE-40-004-23</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ADVICE-40-004-24</a:t>
            </a:r>
            <a:endParaRPr/>
          </a:p>
          <a:p>
            <a:pPr marL="457200" marR="0" lvl="0" indent="-228600" algn="l" rtl="0">
              <a:lnSpc>
                <a:spcPct val="90000"/>
              </a:lnSpc>
              <a:spcBef>
                <a:spcPts val="1000"/>
              </a:spcBef>
              <a:spcAft>
                <a:spcPts val="0"/>
              </a:spcAft>
              <a:buClr>
                <a:schemeClr val="dk1"/>
              </a:buClr>
              <a:buSzPts val="2800"/>
              <a:buFont typeface="Arial"/>
              <a:buNone/>
            </a:pPr>
            <a:endParaRPr>
              <a:latin typeface="Arial"/>
              <a:ea typeface="Arial"/>
              <a:cs typeface="Arial"/>
              <a:sym typeface="Arial"/>
            </a:endParaRPr>
          </a:p>
        </p:txBody>
      </p:sp>
      <p:pic>
        <p:nvPicPr>
          <p:cNvPr id="250" name="Google Shape;250;p3"/>
          <p:cNvPicPr preferRelativeResize="0"/>
          <p:nvPr/>
        </p:nvPicPr>
        <p:blipFill rotWithShape="1">
          <a:blip r:embed="rId3">
            <a:alphaModFix/>
          </a:blip>
          <a:srcRect/>
          <a:stretch/>
        </p:blipFill>
        <p:spPr>
          <a:xfrm rot="1560000">
            <a:off x="8035281" y="2103978"/>
            <a:ext cx="3710935" cy="3464183"/>
          </a:xfrm>
          <a:prstGeom prst="rect">
            <a:avLst/>
          </a:prstGeom>
          <a:noFill/>
          <a:ln>
            <a:noFill/>
          </a:ln>
        </p:spPr>
      </p:pic>
      <p:sp>
        <p:nvSpPr>
          <p:cNvPr id="2" name="Footer Placeholder 1">
            <a:extLst>
              <a:ext uri="{FF2B5EF4-FFF2-40B4-BE49-F238E27FC236}">
                <a16:creationId xmlns:a16="http://schemas.microsoft.com/office/drawing/2014/main" id="{F151B843-96C4-A4B3-D06C-CA7A4BC32F0A}"/>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graphicFrame>
        <p:nvGraphicFramePr>
          <p:cNvPr id="256" name="Google Shape;256;p4"/>
          <p:cNvGraphicFramePr/>
          <p:nvPr/>
        </p:nvGraphicFramePr>
        <p:xfrm>
          <a:off x="668215" y="1335540"/>
          <a:ext cx="6615250" cy="5065775"/>
        </p:xfrm>
        <a:graphic>
          <a:graphicData uri="http://schemas.openxmlformats.org/drawingml/2006/table">
            <a:tbl>
              <a:tblPr firstRow="1" firstCol="1" bandRow="1">
                <a:noFill/>
                <a:tableStyleId>{3D421212-D7E5-4C7A-BCA7-9ED79D758ADF}</a:tableStyleId>
              </a:tblPr>
              <a:tblGrid>
                <a:gridCol w="2044475">
                  <a:extLst>
                    <a:ext uri="{9D8B030D-6E8A-4147-A177-3AD203B41FA5}">
                      <a16:colId xmlns:a16="http://schemas.microsoft.com/office/drawing/2014/main" val="20000"/>
                    </a:ext>
                  </a:extLst>
                </a:gridCol>
                <a:gridCol w="1717600">
                  <a:extLst>
                    <a:ext uri="{9D8B030D-6E8A-4147-A177-3AD203B41FA5}">
                      <a16:colId xmlns:a16="http://schemas.microsoft.com/office/drawing/2014/main" val="20001"/>
                    </a:ext>
                  </a:extLst>
                </a:gridCol>
                <a:gridCol w="2853175">
                  <a:extLst>
                    <a:ext uri="{9D8B030D-6E8A-4147-A177-3AD203B41FA5}">
                      <a16:colId xmlns:a16="http://schemas.microsoft.com/office/drawing/2014/main" val="20002"/>
                    </a:ext>
                  </a:extLst>
                </a:gridCol>
              </a:tblGrid>
              <a:tr h="339975">
                <a:tc rowSpan="4">
                  <a:txBody>
                    <a:bodyPr/>
                    <a:lstStyle/>
                    <a:p>
                      <a:pPr marL="0" marR="0" lvl="0" indent="0" algn="l" rtl="0">
                        <a:lnSpc>
                          <a:spcPct val="107000"/>
                        </a:lnSpc>
                        <a:spcBef>
                          <a:spcPts val="0"/>
                        </a:spcBef>
                        <a:spcAft>
                          <a:spcPts val="0"/>
                        </a:spcAft>
                        <a:buNone/>
                      </a:pPr>
                      <a:r>
                        <a:rPr lang="en-US" sz="2000" b="1" u="none" strike="noStrike" cap="none"/>
                        <a:t>Management system, Training and Awareness on FSC CLR</a:t>
                      </a:r>
                      <a:endParaRPr sz="1800" b="1" u="none" strike="noStrike" cap="none"/>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Clauses 1.1 and 1.4</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Topics</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 / Conformance </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201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Management system / Procedures</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CH COC procedures must incorporate requirements for FSC CLR implementation.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2475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Training </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Staff should be aware of procedures and policies. </a:t>
                      </a:r>
                      <a:endParaRPr/>
                    </a:p>
                    <a:p>
                      <a:pPr marL="0" marR="0" lvl="0" indent="0" algn="l" rtl="0">
                        <a:lnSpc>
                          <a:spcPct val="107000"/>
                        </a:lnSpc>
                        <a:spcBef>
                          <a:spcPts val="0"/>
                        </a:spcBef>
                        <a:spcAft>
                          <a:spcPts val="0"/>
                        </a:spcAft>
                        <a:buNone/>
                      </a:pPr>
                      <a:endParaRPr sz="1800" u="none" strike="noStrike" cap="none"/>
                    </a:p>
                    <a:p>
                      <a:pPr marL="0" marR="0" lvl="0" indent="0" algn="l" rtl="0">
                        <a:lnSpc>
                          <a:spcPct val="107000"/>
                        </a:lnSpc>
                        <a:spcBef>
                          <a:spcPts val="0"/>
                        </a:spcBef>
                        <a:spcAft>
                          <a:spcPts val="0"/>
                        </a:spcAft>
                        <a:buNone/>
                      </a:pPr>
                      <a:r>
                        <a:rPr lang="en-US" sz="1800" u="none" strike="noStrike" cap="none"/>
                        <a:t>Those responsible for FSC CLR should be aware of the requirements and policies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0491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Records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Records showing conformance with FSC CLR must be available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257" name="Google Shape;257;p4"/>
          <p:cNvSpPr txBox="1"/>
          <p:nvPr/>
        </p:nvSpPr>
        <p:spPr>
          <a:xfrm>
            <a:off x="668215" y="456697"/>
            <a:ext cx="9597261"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graphicFrame>
        <p:nvGraphicFramePr>
          <p:cNvPr id="258" name="Google Shape;258;p4"/>
          <p:cNvGraphicFramePr/>
          <p:nvPr/>
        </p:nvGraphicFramePr>
        <p:xfrm>
          <a:off x="7471360" y="1335540"/>
          <a:ext cx="4404275" cy="1937945"/>
        </p:xfrm>
        <a:graphic>
          <a:graphicData uri="http://schemas.openxmlformats.org/drawingml/2006/table">
            <a:tbl>
              <a:tblPr firstRow="1" bandRow="1">
                <a:noFill/>
                <a:tableStyleId>{3D421212-D7E5-4C7A-BCA7-9ED79D758ADF}</a:tableStyleId>
              </a:tblPr>
              <a:tblGrid>
                <a:gridCol w="4404275">
                  <a:extLst>
                    <a:ext uri="{9D8B030D-6E8A-4147-A177-3AD203B41FA5}">
                      <a16:colId xmlns:a16="http://schemas.microsoft.com/office/drawing/2014/main" val="20000"/>
                    </a:ext>
                  </a:extLst>
                </a:gridCol>
              </a:tblGrid>
              <a:tr h="338400">
                <a:tc>
                  <a:txBody>
                    <a:bodyPr/>
                    <a:lstStyle/>
                    <a:p>
                      <a:pPr marL="0" marR="0" lvl="0" indent="0" algn="l" rtl="0">
                        <a:lnSpc>
                          <a:spcPct val="100000"/>
                        </a:lnSpc>
                        <a:spcBef>
                          <a:spcPts val="0"/>
                        </a:spcBef>
                        <a:spcAft>
                          <a:spcPts val="0"/>
                        </a:spcAft>
                        <a:buNone/>
                      </a:pPr>
                      <a:r>
                        <a:rPr lang="en-US" sz="1800" u="none" strike="noStrike" cap="none">
                          <a:latin typeface="Arial"/>
                          <a:ea typeface="Arial"/>
                          <a:cs typeface="Arial"/>
                          <a:sym typeface="Arial"/>
                        </a:rPr>
                        <a:t>Discussion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163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Q1. </a:t>
                      </a:r>
                      <a:r>
                        <a:rPr lang="en-US" sz="1800" u="none" strike="noStrike" cap="none">
                          <a:latin typeface="Arial"/>
                          <a:ea typeface="Arial"/>
                          <a:cs typeface="Arial"/>
                          <a:sym typeface="Arial"/>
                        </a:rPr>
                        <a:t>What type of documents/records would you need to look for? </a:t>
                      </a:r>
                      <a:endParaRPr/>
                    </a:p>
                  </a:txBody>
                  <a:tcPr marL="91450" marR="91450" marT="45725" marB="45725" anchor="ctr"/>
                </a:tc>
                <a:extLst>
                  <a:ext uri="{0D108BD9-81ED-4DB2-BD59-A6C34878D82A}">
                    <a16:rowId xmlns:a16="http://schemas.microsoft.com/office/drawing/2014/main" val="10001"/>
                  </a:ext>
                </a:extLst>
              </a:tr>
              <a:tr h="655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Q2. </a:t>
                      </a:r>
                      <a:r>
                        <a:rPr lang="en-US" sz="1800" u="none" strike="noStrike" cap="none">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4C0C246E-B89B-BB29-FD6C-68D16191DE56}"/>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
          <p:cNvSpPr txBox="1">
            <a:spLocks noGrp="1"/>
          </p:cNvSpPr>
          <p:nvPr>
            <p:ph type="title" idx="4294967295"/>
          </p:nvPr>
        </p:nvSpPr>
        <p:spPr>
          <a:xfrm>
            <a:off x="349619" y="342049"/>
            <a:ext cx="10338376" cy="75882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2800" b="1">
                <a:solidFill>
                  <a:schemeClr val="dk1"/>
                </a:solidFill>
                <a:latin typeface="Arial"/>
                <a:ea typeface="Arial"/>
                <a:cs typeface="Arial"/>
                <a:sym typeface="Arial"/>
              </a:rPr>
              <a:t>Auditing FSC CLRs – Best Practice Guidance</a:t>
            </a:r>
            <a:endParaRPr/>
          </a:p>
        </p:txBody>
      </p:sp>
      <p:graphicFrame>
        <p:nvGraphicFramePr>
          <p:cNvPr id="265" name="Google Shape;265;p5"/>
          <p:cNvGraphicFramePr/>
          <p:nvPr/>
        </p:nvGraphicFramePr>
        <p:xfrm>
          <a:off x="349619" y="1300466"/>
          <a:ext cx="6897000" cy="5215496"/>
        </p:xfrm>
        <a:graphic>
          <a:graphicData uri="http://schemas.openxmlformats.org/drawingml/2006/table">
            <a:tbl>
              <a:tblPr firstRow="1" firstCol="1" bandRow="1">
                <a:noFill/>
                <a:tableStyleId>{3D421212-D7E5-4C7A-BCA7-9ED79D758ADF}</a:tableStyleId>
              </a:tblPr>
              <a:tblGrid>
                <a:gridCol w="1936375">
                  <a:extLst>
                    <a:ext uri="{9D8B030D-6E8A-4147-A177-3AD203B41FA5}">
                      <a16:colId xmlns:a16="http://schemas.microsoft.com/office/drawing/2014/main" val="20000"/>
                    </a:ext>
                  </a:extLst>
                </a:gridCol>
                <a:gridCol w="1897375">
                  <a:extLst>
                    <a:ext uri="{9D8B030D-6E8A-4147-A177-3AD203B41FA5}">
                      <a16:colId xmlns:a16="http://schemas.microsoft.com/office/drawing/2014/main" val="20001"/>
                    </a:ext>
                  </a:extLst>
                </a:gridCol>
                <a:gridCol w="3063250">
                  <a:extLst>
                    <a:ext uri="{9D8B030D-6E8A-4147-A177-3AD203B41FA5}">
                      <a16:colId xmlns:a16="http://schemas.microsoft.com/office/drawing/2014/main" val="20002"/>
                    </a:ext>
                  </a:extLst>
                </a:gridCol>
              </a:tblGrid>
              <a:tr h="366450">
                <a:tc rowSpan="4">
                  <a:txBody>
                    <a:bodyPr/>
                    <a:lstStyle/>
                    <a:p>
                      <a:pPr marL="0" marR="0" lvl="0" indent="0" algn="l" rtl="0">
                        <a:lnSpc>
                          <a:spcPct val="107000"/>
                        </a:lnSpc>
                        <a:spcBef>
                          <a:spcPts val="0"/>
                        </a:spcBef>
                        <a:spcAft>
                          <a:spcPts val="0"/>
                        </a:spcAft>
                        <a:buNone/>
                      </a:pPr>
                      <a:r>
                        <a:rPr lang="en-US" sz="2000" b="1" u="none" strike="noStrike" cap="none"/>
                        <a:t>Policy Statement(s)</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FSC-STD- 40-004 V3-1, Clause 1.5</a:t>
                      </a:r>
                      <a:endParaRPr sz="20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Key Topics</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 / Conformance</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86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Policy Statement</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Must be </a:t>
                      </a:r>
                      <a:r>
                        <a:rPr lang="en-US" sz="2000" u="sng" strike="noStrike" cap="none"/>
                        <a:t>Written</a:t>
                      </a:r>
                      <a:r>
                        <a:rPr lang="en-US" sz="2000" u="none" strike="noStrike" cap="none"/>
                        <a:t> and must refer to or contain ALL 4 FSC CLR topics. Could be several documents also</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5370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Implementation</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The statements are binding and must be implemented. </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2272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Availability to stakeholders</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Those affected (e.g. workers) must be aware of the policies </a:t>
                      </a:r>
                      <a:endParaRPr/>
                    </a:p>
                    <a:p>
                      <a:pPr marL="0" marR="0" lvl="0" indent="0" algn="l" rtl="0">
                        <a:lnSpc>
                          <a:spcPct val="107000"/>
                        </a:lnSpc>
                        <a:spcBef>
                          <a:spcPts val="0"/>
                        </a:spcBef>
                        <a:spcAft>
                          <a:spcPts val="0"/>
                        </a:spcAft>
                        <a:buNone/>
                      </a:pPr>
                      <a:endParaRPr sz="2000" b="1" u="sng" strike="noStrike" cap="none"/>
                    </a:p>
                    <a:p>
                      <a:pPr marL="0" marR="0" lvl="0" indent="0" algn="l" rtl="0">
                        <a:lnSpc>
                          <a:spcPct val="107000"/>
                        </a:lnSpc>
                        <a:spcBef>
                          <a:spcPts val="0"/>
                        </a:spcBef>
                        <a:spcAft>
                          <a:spcPts val="0"/>
                        </a:spcAft>
                        <a:buNone/>
                      </a:pPr>
                      <a:r>
                        <a:rPr lang="en-US" sz="2000" b="1" u="sng" strike="noStrike" cap="none"/>
                        <a:t>Language</a:t>
                      </a:r>
                      <a:r>
                        <a:rPr lang="en-US" sz="2000" u="none" strike="noStrike" cap="none"/>
                        <a:t> – must be available in language understood by them</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graphicFrame>
        <p:nvGraphicFramePr>
          <p:cNvPr id="266" name="Google Shape;266;p5"/>
          <p:cNvGraphicFramePr/>
          <p:nvPr/>
        </p:nvGraphicFramePr>
        <p:xfrm>
          <a:off x="7438115" y="1304567"/>
          <a:ext cx="4404275" cy="2764650"/>
        </p:xfrm>
        <a:graphic>
          <a:graphicData uri="http://schemas.openxmlformats.org/drawingml/2006/table">
            <a:tbl>
              <a:tblPr firstRow="1" bandRow="1">
                <a:noFill/>
                <a:tableStyleId>{3D421212-D7E5-4C7A-BCA7-9ED79D758ADF}</a:tableStyleId>
              </a:tblPr>
              <a:tblGrid>
                <a:gridCol w="440427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type of documents/records would you need to look for?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Can the policy statement be in many different places /documents?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D4CFF37C-83B7-3365-753D-7B89121B9734}"/>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aphicFrame>
        <p:nvGraphicFramePr>
          <p:cNvPr id="272" name="Google Shape;272;p6"/>
          <p:cNvGraphicFramePr/>
          <p:nvPr/>
        </p:nvGraphicFramePr>
        <p:xfrm>
          <a:off x="576017" y="1387175"/>
          <a:ext cx="7221400" cy="5220073"/>
        </p:xfrm>
        <a:graphic>
          <a:graphicData uri="http://schemas.openxmlformats.org/drawingml/2006/table">
            <a:tbl>
              <a:tblPr firstRow="1" firstCol="1" bandRow="1">
                <a:noFill/>
                <a:tableStyleId>{3D421212-D7E5-4C7A-BCA7-9ED79D758ADF}</a:tableStyleId>
              </a:tblPr>
              <a:tblGrid>
                <a:gridCol w="2350700">
                  <a:extLst>
                    <a:ext uri="{9D8B030D-6E8A-4147-A177-3AD203B41FA5}">
                      <a16:colId xmlns:a16="http://schemas.microsoft.com/office/drawing/2014/main" val="20000"/>
                    </a:ext>
                  </a:extLst>
                </a:gridCol>
                <a:gridCol w="4870700">
                  <a:extLst>
                    <a:ext uri="{9D8B030D-6E8A-4147-A177-3AD203B41FA5}">
                      <a16:colId xmlns:a16="http://schemas.microsoft.com/office/drawing/2014/main" val="20001"/>
                    </a:ext>
                  </a:extLst>
                </a:gridCol>
              </a:tblGrid>
              <a:tr h="564950">
                <a:tc rowSpan="4">
                  <a:txBody>
                    <a:bodyPr/>
                    <a:lstStyle/>
                    <a:p>
                      <a:pPr marL="0" marR="0" lvl="0" indent="0" algn="l" rtl="0">
                        <a:lnSpc>
                          <a:spcPct val="107000"/>
                        </a:lnSpc>
                        <a:spcBef>
                          <a:spcPts val="0"/>
                        </a:spcBef>
                        <a:spcAft>
                          <a:spcPts val="0"/>
                        </a:spcAft>
                        <a:buNone/>
                      </a:pPr>
                      <a:r>
                        <a:rPr lang="en-US" sz="1800" b="1" u="none" strike="noStrike" cap="none"/>
                        <a:t>FSC CLR Self-Assessment</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Clause 1.6 and Annex D</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Intent / Conformance</a:t>
                      </a:r>
                      <a:endParaRPr sz="18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56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For Multi-sites or Groups, Self assessment can be centralized. </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85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Annex D is normative and therefore you can raise an NC against its contents. </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1958325">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Self Assessment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CH evaluates themselves on how they meet the FSC CLRs</a:t>
                      </a:r>
                      <a:endParaRPr sz="1800" b="1" u="none" strike="noStrike" cap="none"/>
                    </a:p>
                    <a:p>
                      <a:pPr marL="285750" marR="0" lvl="0" indent="-285750" algn="l" rtl="0">
                        <a:lnSpc>
                          <a:spcPct val="107000"/>
                        </a:lnSpc>
                        <a:spcBef>
                          <a:spcPts val="0"/>
                        </a:spcBef>
                        <a:spcAft>
                          <a:spcPts val="0"/>
                        </a:spcAft>
                        <a:buClr>
                          <a:srgbClr val="000000"/>
                        </a:buClr>
                        <a:buSzPts val="1800"/>
                        <a:buFont typeface="Arial"/>
                        <a:buChar char="•"/>
                      </a:pPr>
                      <a:r>
                        <a:rPr lang="en-US" sz="1800" b="1" u="none" strike="noStrike" cap="none"/>
                        <a:t>has to always be up to date</a:t>
                      </a:r>
                      <a:r>
                        <a:rPr lang="en-US" sz="1800" u="none" strike="noStrike" cap="none"/>
                        <a:t> and MUST be filled and signed by CH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Must be received and reviewed by CB </a:t>
                      </a:r>
                      <a:r>
                        <a:rPr lang="en-US" sz="1800" b="1" u="none" strike="noStrike" cap="none"/>
                        <a:t>prior to audit </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Use </a:t>
                      </a:r>
                      <a:r>
                        <a:rPr lang="en-US" sz="1800" b="1" u="none" strike="noStrike" cap="none"/>
                        <a:t>template provided by FSC</a:t>
                      </a:r>
                      <a:r>
                        <a:rPr lang="en-US" sz="1800" u="none" strike="noStrike" cap="none"/>
                        <a:t>. Could also use own style but contents must be FSC’s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bl>
          </a:graphicData>
        </a:graphic>
      </p:graphicFrame>
      <p:sp>
        <p:nvSpPr>
          <p:cNvPr id="273" name="Google Shape;273;p6"/>
          <p:cNvSpPr txBox="1"/>
          <p:nvPr/>
        </p:nvSpPr>
        <p:spPr>
          <a:xfrm>
            <a:off x="576017" y="474792"/>
            <a:ext cx="9865464" cy="83903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graphicFrame>
        <p:nvGraphicFramePr>
          <p:cNvPr id="274" name="Google Shape;274;p6"/>
          <p:cNvGraphicFramePr/>
          <p:nvPr/>
        </p:nvGraphicFramePr>
        <p:xfrm>
          <a:off x="8005274" y="1387175"/>
          <a:ext cx="3928225" cy="2804200"/>
        </p:xfrm>
        <a:graphic>
          <a:graphicData uri="http://schemas.openxmlformats.org/drawingml/2006/table">
            <a:tbl>
              <a:tblPr firstRow="1" bandRow="1">
                <a:noFill/>
                <a:tableStyleId>{3D421212-D7E5-4C7A-BCA7-9ED79D758ADF}</a:tableStyleId>
              </a:tblPr>
              <a:tblGrid>
                <a:gridCol w="39282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type of documents/records would you need to look for?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What do you do with the Self Assessment when onsite? </a:t>
                      </a:r>
                      <a:endParaRPr/>
                    </a:p>
                  </a:txBody>
                  <a:tcPr marL="91450" marR="91450" marT="45725" marB="457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graphicFrame>
        <p:nvGraphicFramePr>
          <p:cNvPr id="280" name="Google Shape;280;p7"/>
          <p:cNvGraphicFramePr/>
          <p:nvPr/>
        </p:nvGraphicFramePr>
        <p:xfrm>
          <a:off x="580778" y="1221447"/>
          <a:ext cx="7507125" cy="5451577"/>
        </p:xfrm>
        <a:graphic>
          <a:graphicData uri="http://schemas.openxmlformats.org/drawingml/2006/table">
            <a:tbl>
              <a:tblPr firstRow="1" firstCol="1" bandRow="1">
                <a:noFill/>
                <a:tableStyleId>{3D421212-D7E5-4C7A-BCA7-9ED79D758ADF}</a:tableStyleId>
              </a:tblPr>
              <a:tblGrid>
                <a:gridCol w="2018025">
                  <a:extLst>
                    <a:ext uri="{9D8B030D-6E8A-4147-A177-3AD203B41FA5}">
                      <a16:colId xmlns:a16="http://schemas.microsoft.com/office/drawing/2014/main" val="20000"/>
                    </a:ext>
                  </a:extLst>
                </a:gridCol>
                <a:gridCol w="1743875">
                  <a:extLst>
                    <a:ext uri="{9D8B030D-6E8A-4147-A177-3AD203B41FA5}">
                      <a16:colId xmlns:a16="http://schemas.microsoft.com/office/drawing/2014/main" val="20001"/>
                    </a:ext>
                  </a:extLst>
                </a:gridCol>
                <a:gridCol w="3745225">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1800" b="1" u="none" strike="noStrike" cap="none"/>
                        <a:t>National Laws</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FSC-STD- 40-004 V3-1, Clause 7.1</a:t>
                      </a:r>
                      <a:endParaRPr sz="18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Key Topics</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 / Conformance</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155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National Laws</a:t>
                      </a:r>
                      <a:endParaRPr sz="18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ILO Conventions are normally part of Legal Framework (National Laws)</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Be sure to study or have knowledge of National laws applicable to CLRs before your audit.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Ratification of ILO Conventions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Not all countries have ratified (agreed to follow) all ILO conventions, so careful consideration is needed.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Awareness / Training</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Ensure that CH knows the laws and of course follows these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74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FSC CLRs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All FSC CLRs have ILO and legal requirements behind them</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1" name="Google Shape;281;p7"/>
          <p:cNvSpPr txBox="1"/>
          <p:nvPr/>
        </p:nvSpPr>
        <p:spPr>
          <a:xfrm>
            <a:off x="580778" y="376359"/>
            <a:ext cx="8521590" cy="8450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graphicFrame>
        <p:nvGraphicFramePr>
          <p:cNvPr id="282" name="Google Shape;282;p7"/>
          <p:cNvGraphicFramePr/>
          <p:nvPr/>
        </p:nvGraphicFramePr>
        <p:xfrm>
          <a:off x="8225632" y="1221447"/>
          <a:ext cx="3615700" cy="1402100"/>
        </p:xfrm>
        <a:graphic>
          <a:graphicData uri="http://schemas.openxmlformats.org/drawingml/2006/table">
            <a:tbl>
              <a:tblPr firstRow="1" bandRow="1">
                <a:noFill/>
                <a:tableStyleId>{3D421212-D7E5-4C7A-BCA7-9ED79D758ADF}</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is the relevance of this clause within the FSC CLR requirements? </a:t>
                      </a:r>
                      <a:endParaRPr/>
                    </a:p>
                  </a:txBody>
                  <a:tcPr marL="91450" marR="91450" marT="45725" marB="457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graphicFrame>
        <p:nvGraphicFramePr>
          <p:cNvPr id="288" name="Google Shape;288;p8"/>
          <p:cNvGraphicFramePr/>
          <p:nvPr/>
        </p:nvGraphicFramePr>
        <p:xfrm>
          <a:off x="377204" y="1130995"/>
          <a:ext cx="7373775" cy="5494952"/>
        </p:xfrm>
        <a:graphic>
          <a:graphicData uri="http://schemas.openxmlformats.org/drawingml/2006/table">
            <a:tbl>
              <a:tblPr firstRow="1" firstCol="1" bandRow="1">
                <a:noFill/>
                <a:tableStyleId>{3D421212-D7E5-4C7A-BCA7-9ED79D758ADF}</a:tableStyleId>
              </a:tblPr>
              <a:tblGrid>
                <a:gridCol w="2209225">
                  <a:extLst>
                    <a:ext uri="{9D8B030D-6E8A-4147-A177-3AD203B41FA5}">
                      <a16:colId xmlns:a16="http://schemas.microsoft.com/office/drawing/2014/main" val="20000"/>
                    </a:ext>
                  </a:extLst>
                </a:gridCol>
                <a:gridCol w="1584100">
                  <a:extLst>
                    <a:ext uri="{9D8B030D-6E8A-4147-A177-3AD203B41FA5}">
                      <a16:colId xmlns:a16="http://schemas.microsoft.com/office/drawing/2014/main" val="20001"/>
                    </a:ext>
                  </a:extLst>
                </a:gridCol>
                <a:gridCol w="3580450">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2400" b="1" u="none" strike="noStrike" cap="none"/>
                        <a:t>Child Labour</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ILO C138 and C182</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FSC-STD- 40-004 V3-1, Clause 7.2</a:t>
                      </a:r>
                      <a:endParaRPr sz="20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Key Topics</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 / Conformance</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929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Minimum Age</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No employment below 15 years or below the minimum age as stated under national, or local laws or regulations, whichever age is higher,</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Hazardous Tasks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No dangerous work for anyone below 18 years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National Laws and Regulations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Ensure that CH knows the laws and off course follows these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804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Worst Forms of Child Labour</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sng" strike="noStrike" cap="none"/>
                        <a:t>No to:</a:t>
                      </a:r>
                      <a:endParaRPr/>
                    </a:p>
                    <a:p>
                      <a:pPr marL="0" marR="0" lvl="0" indent="0" algn="l" rtl="0">
                        <a:lnSpc>
                          <a:spcPct val="107000"/>
                        </a:lnSpc>
                        <a:spcBef>
                          <a:spcPts val="0"/>
                        </a:spcBef>
                        <a:spcAft>
                          <a:spcPts val="0"/>
                        </a:spcAft>
                        <a:buNone/>
                      </a:pPr>
                      <a:r>
                        <a:rPr lang="en-US" sz="1800" u="none" strike="noStrike" cap="none"/>
                        <a:t>slavery; trafficking; debt bondage; use in armed conflict; prostitution/pornography; drug trafficking or elicit activities; harmful to health/safety/moral;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9" name="Google Shape;289;p8"/>
          <p:cNvSpPr txBox="1"/>
          <p:nvPr/>
        </p:nvSpPr>
        <p:spPr>
          <a:xfrm>
            <a:off x="377204" y="372170"/>
            <a:ext cx="9156913"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graphicFrame>
        <p:nvGraphicFramePr>
          <p:cNvPr id="290" name="Google Shape;290;p8"/>
          <p:cNvGraphicFramePr/>
          <p:nvPr/>
        </p:nvGraphicFramePr>
        <p:xfrm>
          <a:off x="7978280" y="1130995"/>
          <a:ext cx="3615700" cy="2712750"/>
        </p:xfrm>
        <a:graphic>
          <a:graphicData uri="http://schemas.openxmlformats.org/drawingml/2006/table">
            <a:tbl>
              <a:tblPr firstRow="1" bandRow="1">
                <a:noFill/>
                <a:tableStyleId>{3D421212-D7E5-4C7A-BCA7-9ED79D758ADF}</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What type of documents/records would you need to look for?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Who would you need to talk to?</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9"/>
          <p:cNvSpPr txBox="1">
            <a:spLocks noGrp="1"/>
          </p:cNvSpPr>
          <p:nvPr>
            <p:ph type="ctrTitle" idx="4294967295"/>
          </p:nvPr>
        </p:nvSpPr>
        <p:spPr>
          <a:xfrm>
            <a:off x="640151" y="434556"/>
            <a:ext cx="3385509"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298" name="Google Shape;298;p9"/>
          <p:cNvSpPr txBox="1"/>
          <p:nvPr/>
        </p:nvSpPr>
        <p:spPr>
          <a:xfrm>
            <a:off x="736009" y="1557128"/>
            <a:ext cx="6914857" cy="4255007"/>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In Malaysia, an organization's employee handbook had the following clause: 5.1 “</a:t>
            </a:r>
            <a:r>
              <a:rPr lang="en-US" sz="2400" b="0" i="1" u="none" strike="noStrike" cap="none">
                <a:solidFill>
                  <a:srgbClr val="2B2E2F"/>
                </a:solidFill>
                <a:latin typeface="Arial"/>
                <a:ea typeface="Arial"/>
                <a:cs typeface="Arial"/>
                <a:sym typeface="Arial"/>
              </a:rPr>
              <a:t> No children or young persons shall be employed to work in the Company</a:t>
            </a:r>
            <a:r>
              <a:rPr lang="en-US" sz="2400" b="0" i="0" u="none" strike="noStrike" cap="none">
                <a:solidFill>
                  <a:srgbClr val="2B2E2F"/>
                </a:solidFill>
                <a:latin typeface="Arial"/>
                <a:ea typeface="Arial"/>
                <a:cs typeface="Arial"/>
                <a:sym typeface="Arial"/>
              </a:rPr>
              <a:t>.” </a:t>
            </a: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r>
              <a:rPr lang="en-US" sz="2400" b="0" i="0" u="none" strike="noStrike" cap="none">
                <a:solidFill>
                  <a:srgbClr val="2B2E2F"/>
                </a:solidFill>
                <a:latin typeface="Arial"/>
                <a:ea typeface="Arial"/>
                <a:cs typeface="Arial"/>
                <a:sym typeface="Arial"/>
              </a:rPr>
              <a:t>When questioning management, they confirmed that no child or young person will be employed by the CH. The auditor continued with other interview questions.</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p:txBody>
      </p:sp>
      <p:graphicFrame>
        <p:nvGraphicFramePr>
          <p:cNvPr id="299" name="Google Shape;299;p9"/>
          <p:cNvGraphicFramePr/>
          <p:nvPr/>
        </p:nvGraphicFramePr>
        <p:xfrm>
          <a:off x="7956148" y="1557128"/>
          <a:ext cx="4052100" cy="3291880"/>
        </p:xfrm>
        <a:graphic>
          <a:graphicData uri="http://schemas.openxmlformats.org/drawingml/2006/table">
            <a:tbl>
              <a:tblPr firstRow="1" bandRow="1">
                <a:noFill/>
                <a:tableStyleId>{3D421212-D7E5-4C7A-BCA7-9ED79D758ADF}</a:tableStyleId>
              </a:tblPr>
              <a:tblGrid>
                <a:gridCol w="4052100">
                  <a:extLst>
                    <a:ext uri="{9D8B030D-6E8A-4147-A177-3AD203B41FA5}">
                      <a16:colId xmlns:a16="http://schemas.microsoft.com/office/drawing/2014/main" val="20000"/>
                    </a:ext>
                  </a:extLst>
                </a:gridCol>
              </a:tblGrid>
              <a:tr h="36505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Discussion</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635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u="none" strike="noStrike" cap="none">
                          <a:latin typeface="Arial"/>
                          <a:ea typeface="Arial"/>
                          <a:cs typeface="Arial"/>
                          <a:sym typeface="Arial"/>
                        </a:rPr>
                        <a:t>Could there be an NC in this situation? </a:t>
                      </a:r>
                      <a:endParaRPr/>
                    </a:p>
                  </a:txBody>
                  <a:tcPr marL="91450" marR="91450" marT="45725" marB="45725" anchor="ctr"/>
                </a:tc>
                <a:extLst>
                  <a:ext uri="{0D108BD9-81ED-4DB2-BD59-A6C34878D82A}">
                    <a16:rowId xmlns:a16="http://schemas.microsoft.com/office/drawing/2014/main" val="10001"/>
                  </a:ext>
                </a:extLst>
              </a:tr>
              <a:tr h="607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If so, which requirement is not met? </a:t>
                      </a:r>
                      <a:endParaRPr/>
                    </a:p>
                  </a:txBody>
                  <a:tcPr marL="91450" marR="91450" marT="45725" marB="45725" anchor="ctr"/>
                </a:tc>
                <a:extLst>
                  <a:ext uri="{0D108BD9-81ED-4DB2-BD59-A6C34878D82A}">
                    <a16:rowId xmlns:a16="http://schemas.microsoft.com/office/drawing/2014/main" val="10002"/>
                  </a:ext>
                </a:extLst>
              </a:tr>
              <a:tr h="104267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Q3. </a:t>
                      </a:r>
                      <a:r>
                        <a:rPr lang="en-US" sz="2400" b="0" i="0" u="none" strike="noStrike" cap="none">
                          <a:solidFill>
                            <a:schemeClr val="dk1"/>
                          </a:solidFill>
                          <a:latin typeface="Arial"/>
                          <a:ea typeface="Arial"/>
                          <a:cs typeface="Arial"/>
                          <a:sym typeface="Arial"/>
                        </a:rPr>
                        <a:t>​​Is there a need for further checks by auditor?</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A30C1550-E052-DFB3-5C2D-402EDFBAD87E}"/>
              </a:ext>
            </a:extLst>
          </p:cNvPr>
          <p:cNvSpPr>
            <a:spLocks noGrp="1"/>
          </p:cNvSpPr>
          <p:nvPr>
            <p:ph type="ftr" idx="11"/>
          </p:nvPr>
        </p:nvSpPr>
        <p:spPr/>
        <p:txBody>
          <a:bodyPr/>
          <a:lstStyle/>
          <a:p>
            <a:r>
              <a:rPr lang="en-US"/>
              <a:t>8.5.FSC-CLR-Training_Main-Course_Module-4.2_V1-0_EN</a:t>
            </a: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4002</Words>
  <Application>Microsoft Office PowerPoint</Application>
  <PresentationFormat>Widescreen</PresentationFormat>
  <Paragraphs>460</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Arial Black</vt:lpstr>
      <vt:lpstr>Times New Roman</vt:lpstr>
      <vt:lpstr>Avenir</vt:lpstr>
      <vt:lpstr>Calibri</vt:lpstr>
      <vt:lpstr>1_Office Theme</vt:lpstr>
      <vt:lpstr>Office Theme</vt:lpstr>
      <vt:lpstr>Auditor Training on FSC(R) CoC Core Labor Requirements (CLR)</vt:lpstr>
      <vt:lpstr>Objectives of this Module</vt:lpstr>
      <vt:lpstr>Key FSC Requirements</vt:lpstr>
      <vt:lpstr>PowerPoint Presentation</vt:lpstr>
      <vt:lpstr>Auditing FSC CLRs – Best Practice Guidance</vt:lpstr>
      <vt:lpstr>PowerPoint Presentation</vt:lpstr>
      <vt:lpstr>PowerPoint Presentation</vt:lpstr>
      <vt:lpstr>PowerPoint Presentation</vt:lpstr>
      <vt:lpstr>EXERCISE</vt:lpstr>
      <vt:lpstr>The auditor did not identify that this decision has deprived the rights for a “young person” to do light work, which is allowed by Malaysian law (Act 350 Children and Young Persons (Employment) Act 1966). “Young person” means any person who, not being a child, has not completed his sixteenth year of age..  The CH categorically ruling out any employment of young person, is a discriminatory policy.  This is not really a Child labour issue as such, but more of a discrimination issue. However, it falls under company policy for child labour. And thus, NC against the policy (Policy contradicts or not in line with local laws or FSC requirements), as there is no evidence of child labor as such (you haven’t seen any person below the minimum age)  NC Requirement: FSC-STD-40-004: Clause 1.5 (Policy statement) Refer also to Clause 7.2.3 : No person under the age of 18 is employed in hazardous or heavy work except for the purpose of training within approved national laws and regulations.</vt:lpstr>
      <vt:lpstr>PowerPoint Presentation</vt:lpstr>
      <vt:lpstr>PowerPoint Presentation</vt:lpstr>
      <vt:lpstr>There is an NC.   WHY? In some countries, overtime is paid at different % based on type of overtime.  In this case, there is a law that governs overtime calculations that was not followed by the CH. Hence, the company did not follow the labor law (national law) on the payment of overtime.  </vt:lpstr>
      <vt:lpstr>PowerPoint Presentation</vt:lpstr>
      <vt:lpstr>PowerPoint Presentation</vt:lpstr>
      <vt:lpstr>Maybe. As no evidence was given, this could show a potential discrimination issue.   WHY? As the CH could not explain why there was a difference.  An NC is proposed since the CH’s system could potentially lead to an issue and there is evidence of differences in worker treatment. It is the CH’s responsibility to demonstrate conformance.   </vt:lpstr>
      <vt:lpstr>PowerPoint Presentation</vt:lpstr>
      <vt:lpstr>EXERCISE</vt:lpstr>
      <vt:lpstr>The fact that there are repeated/persistent issues that were pointed in every meeting, shows that the organization is not giving due consideration to the grievances of workers’ and the role of the worker representatives.   As we are unclear if there are any collective bargaining agreements to be ‘implemented’, and the laws of the country and whether this representation is via a trade union rep, this suggested NC would be under Clause 7.5.   </vt:lpstr>
      <vt:lpstr>PowerPoint Presentation</vt:lpstr>
      <vt:lpstr>PowerPoint Presentation</vt:lpstr>
      <vt:lpstr>What do you do in case of illegality or if you find actual cases of Child Labor or Forced Labor? </vt:lpstr>
      <vt:lpstr>End of Module 4.2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2024-06-25T10:03:51Z</dcterms:created>
  <dcterms:modified xsi:type="dcterms:W3CDTF">2025-06-20T05:56:57Z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1100100.00000000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