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embeddedFontLst>
    <p:embeddedFont>
      <p:font typeface="Arial Black" panose="020B0A04020102020204" pitchFamily="34" charset="0"/>
      <p:regular r:id="rId32"/>
      <p:bold r:id="rId33"/>
    </p:embeddedFont>
    <p:embeddedFont>
      <p:font typeface="Georgia" panose="02040502050405020303" pitchFamily="18" charset="0"/>
      <p:regular r:id="rId34"/>
      <p:bold r:id="rId35"/>
      <p:italic r:id="rId36"/>
      <p:boldItalic r:id="rId37"/>
    </p:embeddedFont>
    <p:embeddedFont>
      <p:font typeface="Montserrat" panose="00000500000000000000" pitchFamily="2"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2" roundtripDataSignature="AMtx7miIH6HcCaOf642RmD4iBYAskN4Nh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9292D44-BAB4-41E7-BCFF-079A0E3DB352}">
  <a:tblStyle styleId="{19292D44-BAB4-41E7-BCFF-079A0E3DB352}"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8.fntdata"/><Relationship Id="rId21" Type="http://schemas.openxmlformats.org/officeDocument/2006/relationships/slide" Target="slides/slide19.xml"/><Relationship Id="rId34" Type="http://schemas.openxmlformats.org/officeDocument/2006/relationships/font" Target="fonts/font3.fntdata"/><Relationship Id="rId42" Type="http://customschemas.google.com/relationships/presentationmetadata" Target="meta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4.fntdata"/><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ilo.org/wcmsp5/groups/public/---ed_norm/---declaration/documents/publication/wcms_182096.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ankerresearchinstitute.org/working-papers/gender-pay-gaps-feb24?utm_source=Global+Living+Wage+Coalition&amp;utm_campaign=d20de2070a-EMAIL_CAMPAIGN_2024_04_25_09_49&amp;utm_medium=email&amp;utm_term=0_-d20de2070a-%5BLIST_EMAIL_ID%5D"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ilo.org/dyn/normlex/es/f?p=NORMLEXPUB:12100:0::NO::P12100_ILO_CODE:C087"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ilo.org/dyn/normlex/es/f?p=1000:12100:0::NO::P12100_ILO_CODE:C098"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ilo.org/dyn/normlex/es/f?p=NORMLEXPUB:12100:0::NO::P12100_INSTRUMENT_ID:312299"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ing.com/ck/a?!&amp;&amp;p=2ced377990f5780d21b974ffbea274aea1b9d418a5a420709362fc0289e287d5JmltdHM9MTc0NDU4ODgwMA&amp;ptn=3&amp;ver=2&amp;hsh=4&amp;fclid=36065ab2-963e-699b-0339-4fb697b568a1&amp;psq=www.ilo.org%2fipecinfo%2fproduct%2fdownload.do%3ftype%3ddocument%26id%3d30215.&amp;u=a1aHR0cHM6Ly93ZWJhcHBzLmlsby5vcmcvaXBlY2luZm8vcHJvZHVjdC9kb3dubG9hZC5kbz90eXBlPWRvY3VtZW50JmlkPTMwMjk2&amp;ntb=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US"/>
              <a:t>Super Bamboo Inc. is not a real company. It is made up for the purpose of this course. </a:t>
            </a:r>
            <a:endParaRPr/>
          </a:p>
          <a:p>
            <a:pPr marL="0" lvl="0" indent="0" algn="l" rtl="0">
              <a:lnSpc>
                <a:spcPct val="100000"/>
              </a:lnSpc>
              <a:spcBef>
                <a:spcPts val="0"/>
              </a:spcBef>
              <a:spcAft>
                <a:spcPts val="0"/>
              </a:spcAft>
              <a:buClr>
                <a:schemeClr val="dk1"/>
              </a:buClr>
              <a:buSzPts val="1400"/>
              <a:buFont typeface="Calibri"/>
              <a:buNone/>
            </a:pPr>
            <a:endParaRPr/>
          </a:p>
          <a:p>
            <a:pPr marL="0" lvl="0" indent="0" algn="l" rtl="0">
              <a:lnSpc>
                <a:spcPct val="100000"/>
              </a:lnSpc>
              <a:spcBef>
                <a:spcPts val="0"/>
              </a:spcBef>
              <a:spcAft>
                <a:spcPts val="0"/>
              </a:spcAft>
              <a:buClr>
                <a:schemeClr val="dk1"/>
              </a:buClr>
              <a:buSzPts val="1400"/>
              <a:buFont typeface="Calibri"/>
              <a:buNone/>
            </a:pPr>
            <a:r>
              <a:rPr lang="en-US"/>
              <a:t>Reflections should be around: </a:t>
            </a:r>
            <a:endParaRPr/>
          </a:p>
          <a:p>
            <a:pPr marL="171450" lvl="0" indent="-171450" algn="l" rtl="0">
              <a:lnSpc>
                <a:spcPct val="100000"/>
              </a:lnSpc>
              <a:spcBef>
                <a:spcPts val="0"/>
              </a:spcBef>
              <a:spcAft>
                <a:spcPts val="0"/>
              </a:spcAft>
              <a:buClr>
                <a:schemeClr val="dk1"/>
              </a:buClr>
              <a:buSzPts val="1400"/>
              <a:buFont typeface="Calibri"/>
              <a:buChar char="-"/>
            </a:pPr>
            <a:r>
              <a:rPr lang="en-US"/>
              <a:t>Night shift</a:t>
            </a:r>
            <a:endParaRPr/>
          </a:p>
          <a:p>
            <a:pPr marL="171450" lvl="0" indent="-171450" algn="l" rtl="0">
              <a:lnSpc>
                <a:spcPct val="100000"/>
              </a:lnSpc>
              <a:spcBef>
                <a:spcPts val="0"/>
              </a:spcBef>
              <a:spcAft>
                <a:spcPts val="0"/>
              </a:spcAft>
              <a:buClr>
                <a:schemeClr val="dk1"/>
              </a:buClr>
              <a:buSzPts val="1400"/>
              <a:buFont typeface="Calibri"/>
              <a:buChar char="-"/>
            </a:pPr>
            <a:r>
              <a:rPr lang="en-US"/>
              <a:t>Company policy blatantly prohibits below 18years</a:t>
            </a:r>
            <a:endParaRPr/>
          </a:p>
          <a:p>
            <a:pPr marL="171450" lvl="0" indent="-171450" algn="l" rtl="0">
              <a:lnSpc>
                <a:spcPct val="100000"/>
              </a:lnSpc>
              <a:spcBef>
                <a:spcPts val="0"/>
              </a:spcBef>
              <a:spcAft>
                <a:spcPts val="0"/>
              </a:spcAft>
              <a:buClr>
                <a:schemeClr val="dk1"/>
              </a:buClr>
              <a:buSzPts val="1400"/>
              <a:buFont typeface="Calibri"/>
              <a:buChar char="-"/>
            </a:pPr>
            <a:r>
              <a:rPr lang="en-US"/>
              <a:t>FSC prohibits below 15 years</a:t>
            </a:r>
            <a:endParaRPr/>
          </a:p>
        </p:txBody>
      </p:sp>
      <p:sp>
        <p:nvSpPr>
          <p:cNvPr id="314" name="Google Shape;314;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10</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Lecture Notes: PLENARY DISCUSSION</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This is one of the cases from the preparatory materials. This is a direct finding from an audit. </a:t>
            </a:r>
            <a:endParaRPr/>
          </a:p>
          <a:p>
            <a:pPr marL="457200" marR="0" lvl="0" indent="-228600" algn="l" rtl="0">
              <a:lnSpc>
                <a:spcPct val="100000"/>
              </a:lnSpc>
              <a:spcBef>
                <a:spcPts val="0"/>
              </a:spcBef>
              <a:spcAft>
                <a:spcPts val="0"/>
              </a:spcAft>
              <a:buClr>
                <a:srgbClr val="000000"/>
              </a:buClr>
              <a:buSzPts val="1400"/>
              <a:buFont typeface="Arial"/>
              <a:buNone/>
            </a:pPr>
            <a:r>
              <a:rPr lang="en-US"/>
              <a:t>Participants to read and discuss any thoughts and if this is an issue or not.</a:t>
            </a:r>
            <a:endParaRPr/>
          </a:p>
        </p:txBody>
      </p:sp>
      <p:sp>
        <p:nvSpPr>
          <p:cNvPr id="323" name="Google Shape;32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2d06f2e0a19_0_2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g2d06f2e0a19_0_2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Forced labour can be understood as work that is performed involuntarily and under the menace of any penalty. It refers to situations in which persons are persuade to work through the use of violence or intimidation, or by more subtle means such as manipulated debt, retention of identity papers or threats of denunciation to immigration authorities.</a:t>
            </a:r>
            <a:endParaRPr/>
          </a:p>
        </p:txBody>
      </p:sp>
      <p:sp>
        <p:nvSpPr>
          <p:cNvPr id="338" name="Google Shape;338;g2d06f2e0a19_0_2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2d06f2e0a19_0_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7" name="Google Shape;347;g2d06f2e0a19_0_2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0"/>
              </a:spcBef>
              <a:spcAft>
                <a:spcPts val="0"/>
              </a:spcAft>
              <a:buSzPts val="1400"/>
              <a:buNone/>
            </a:pPr>
            <a:r>
              <a:rPr lang="en-US" sz="1800">
                <a:latin typeface="Arial"/>
                <a:ea typeface="Arial"/>
                <a:cs typeface="Arial"/>
                <a:sym typeface="Arial"/>
              </a:rPr>
              <a:t>Forced labour is a complex topic and make take time to detect.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According to the ILO Forced Labor Convention (CO29), there are three components of forced labor  (1 (work) is simpler to identify):  </a:t>
            </a:r>
            <a:endParaRPr sz="1800">
              <a:latin typeface="Calibri"/>
              <a:ea typeface="Calibri"/>
              <a:cs typeface="Calibri"/>
              <a:sym typeface="Calibri"/>
            </a:endParaRPr>
          </a:p>
          <a:p>
            <a:pPr marL="342900" lvl="0" indent="-342900" algn="l" rtl="0">
              <a:lnSpc>
                <a:spcPct val="107000"/>
              </a:lnSpc>
              <a:spcBef>
                <a:spcPts val="800"/>
              </a:spcBef>
              <a:spcAft>
                <a:spcPts val="0"/>
              </a:spcAft>
              <a:buSzPts val="1400"/>
              <a:buFont typeface="Arial"/>
              <a:buAutoNum type="arabicPeriod"/>
            </a:pPr>
            <a:r>
              <a:rPr lang="en-US" sz="1800">
                <a:latin typeface="Arial"/>
                <a:ea typeface="Arial"/>
                <a:cs typeface="Arial"/>
                <a:sym typeface="Arial"/>
              </a:rPr>
              <a:t>work or service, </a:t>
            </a:r>
            <a:endParaRPr sz="1800">
              <a:latin typeface="Calibri"/>
              <a:ea typeface="Calibri"/>
              <a:cs typeface="Calibri"/>
              <a:sym typeface="Calibri"/>
            </a:endParaRPr>
          </a:p>
          <a:p>
            <a:pPr marL="342900" lvl="0" indent="-342900" algn="l" rtl="0">
              <a:lnSpc>
                <a:spcPct val="107000"/>
              </a:lnSpc>
              <a:spcBef>
                <a:spcPts val="0"/>
              </a:spcBef>
              <a:spcAft>
                <a:spcPts val="0"/>
              </a:spcAft>
              <a:buSzPts val="1400"/>
              <a:buFont typeface="Arial"/>
              <a:buAutoNum type="arabicPeriod"/>
            </a:pPr>
            <a:r>
              <a:rPr lang="en-US" sz="1800">
                <a:latin typeface="Arial"/>
                <a:ea typeface="Arial"/>
                <a:cs typeface="Arial"/>
                <a:sym typeface="Arial"/>
              </a:rPr>
              <a:t>involuntariness, </a:t>
            </a:r>
            <a:endParaRPr sz="1800">
              <a:latin typeface="Calibri"/>
              <a:ea typeface="Calibri"/>
              <a:cs typeface="Calibri"/>
              <a:sym typeface="Calibri"/>
            </a:endParaRPr>
          </a:p>
          <a:p>
            <a:pPr marL="342900" lvl="0" indent="-342900" algn="l" rtl="0">
              <a:lnSpc>
                <a:spcPct val="107000"/>
              </a:lnSpc>
              <a:spcBef>
                <a:spcPts val="0"/>
              </a:spcBef>
              <a:spcAft>
                <a:spcPts val="0"/>
              </a:spcAft>
              <a:buSzPts val="1400"/>
              <a:buFont typeface="Arial"/>
              <a:buAutoNum type="arabicPeriod"/>
            </a:pPr>
            <a:r>
              <a:rPr lang="en-US" sz="1800">
                <a:latin typeface="Arial"/>
                <a:ea typeface="Arial"/>
                <a:cs typeface="Arial"/>
                <a:sym typeface="Arial"/>
              </a:rPr>
              <a:t>threat or penalty</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Only when there are these 3 components in place you can decide whether is a forced labour case or not. Also check the combination of those.</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Mutual Consent between the Worker and Employer (or hierarchy). This means the worker has to agree to the work been done and the compensation. Involuntariness or threats to penalty are indicators of lack of consent.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One is simple one - work or service relationship in place. By the nature of the relationship between a person and an ‘employer’. </a:t>
            </a:r>
            <a:endParaRPr sz="1800">
              <a:latin typeface="Calibri"/>
              <a:ea typeface="Calibri"/>
              <a:cs typeface="Calibri"/>
              <a:sym typeface="Calibri"/>
            </a:endParaRPr>
          </a:p>
          <a:p>
            <a:pPr marL="0" lvl="0" indent="0" algn="l" rtl="0">
              <a:lnSpc>
                <a:spcPct val="100000"/>
              </a:lnSpc>
              <a:spcBef>
                <a:spcPts val="80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348" name="Google Shape;348;g2d06f2e0a19_0_2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d06f2e0a19_0_2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2" name="Google Shape;362;g2d06f2e0a19_0_2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ILO has a good resource for researchers called: </a:t>
            </a:r>
            <a:r>
              <a:rPr lang="en-US" b="1">
                <a:latin typeface="Arial"/>
                <a:ea typeface="Arial"/>
                <a:cs typeface="Arial"/>
                <a:sym typeface="Arial"/>
              </a:rPr>
              <a:t>hard to see hard to count </a:t>
            </a:r>
            <a:r>
              <a:rPr lang="en-US">
                <a:latin typeface="Arial"/>
                <a:ea typeface="Arial"/>
                <a:cs typeface="Arial"/>
                <a:sym typeface="Arial"/>
              </a:rPr>
              <a:t>- try to bring a methodological view of the indicators. </a:t>
            </a:r>
            <a:r>
              <a:rPr lang="en-US" u="sng">
                <a:solidFill>
                  <a:schemeClr val="hlink"/>
                </a:solidFill>
                <a:latin typeface="Arial"/>
                <a:ea typeface="Arial"/>
                <a:cs typeface="Arial"/>
                <a:sym typeface="Arial"/>
                <a:hlinkClick r:id="rId3"/>
              </a:rPr>
              <a:t>https://ilo.org/wcmsp5/groups/public/---ed_norm/---declaration/documents/publication/wcms_182096.pdf</a:t>
            </a:r>
            <a:r>
              <a:rPr lang="en-US">
                <a:latin typeface="Arial"/>
                <a:ea typeface="Arial"/>
                <a:cs typeface="Arial"/>
                <a:sym typeface="Arial"/>
              </a:rPr>
              <a:t> </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How do we decide when a cases is considered forced labour?</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interview with workers and check indicators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a worker might have his/her documents, but can they leave the operation? Are they in a remote location that make this practically difficult? </a:t>
            </a:r>
            <a:endParaRPr/>
          </a:p>
        </p:txBody>
      </p:sp>
      <p:sp>
        <p:nvSpPr>
          <p:cNvPr id="363" name="Google Shape;363;g2d06f2e0a19_0_2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None/>
            </a:pPr>
            <a:r>
              <a:rPr lang="en-US"/>
              <a:t>Yes, these clauses can be considered as indicator of forced labor because, these being contractual requirements, the workers have to follow the rules of the contract, thereby working during time when they are not supposed to be working (e.g. at night, during break time).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This clause is a way of making overtime work mandatory. This constitutes forced labor because it is not being done voluntarily (Note that one of components of the definition of forced labor is involuntariness).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This is a Nonconformity against 7.3.1 in FSC-STD-40-004 V3-1. </a:t>
            </a:r>
            <a:endParaRPr/>
          </a:p>
        </p:txBody>
      </p:sp>
      <p:sp>
        <p:nvSpPr>
          <p:cNvPr id="370" name="Google Shape;370;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Lecture Notes: PLENARY DISCUSSION</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This is one of the cases from the preparatory materials. </a:t>
            </a:r>
            <a:endParaRPr/>
          </a:p>
          <a:p>
            <a:pPr marL="457200" marR="0" lvl="0" indent="-228600" algn="l" rtl="0">
              <a:lnSpc>
                <a:spcPct val="100000"/>
              </a:lnSpc>
              <a:spcBef>
                <a:spcPts val="0"/>
              </a:spcBef>
              <a:spcAft>
                <a:spcPts val="0"/>
              </a:spcAft>
              <a:buClr>
                <a:srgbClr val="000000"/>
              </a:buClr>
              <a:buSzPts val="1400"/>
              <a:buFont typeface="Arial"/>
              <a:buNone/>
            </a:pPr>
            <a:r>
              <a:rPr lang="en-US"/>
              <a:t>Participants to read and discuss any thoughts and if this is an issue or not. Is there an indication of forced labour?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This is a real NC that was identified and CAR issued to the CH. </a:t>
            </a:r>
            <a:endParaRPr/>
          </a:p>
        </p:txBody>
      </p:sp>
      <p:sp>
        <p:nvSpPr>
          <p:cNvPr id="379" name="Google Shape;37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7" name="Google Shape;387;p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2d06f2e0a19_0_2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g2d06f2e0a19_0_2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SzPts val="1400"/>
              <a:buNone/>
            </a:pPr>
            <a:r>
              <a:rPr lang="en-US" sz="1000">
                <a:latin typeface="Arial"/>
                <a:ea typeface="Arial"/>
                <a:cs typeface="Arial"/>
                <a:sym typeface="Arial"/>
              </a:rPr>
              <a:t>What is not discrimination: ‘</a:t>
            </a:r>
            <a:r>
              <a:rPr lang="en-US" sz="1200" b="0" i="0">
                <a:solidFill>
                  <a:srgbClr val="333333"/>
                </a:solidFill>
                <a:latin typeface="Georgia"/>
                <a:ea typeface="Georgia"/>
                <a:cs typeface="Georgia"/>
                <a:sym typeface="Georgia"/>
              </a:rPr>
              <a:t>Any distinction, exclusion or preference in respect of a particular job based on the </a:t>
            </a:r>
            <a:r>
              <a:rPr lang="en-US" sz="1200" b="0" i="0" u="sng">
                <a:solidFill>
                  <a:srgbClr val="333333"/>
                </a:solidFill>
                <a:latin typeface="Georgia"/>
                <a:ea typeface="Georgia"/>
                <a:cs typeface="Georgia"/>
                <a:sym typeface="Georgia"/>
              </a:rPr>
              <a:t>inherent requirements </a:t>
            </a:r>
            <a:r>
              <a:rPr lang="en-US" sz="1200" b="0" i="0">
                <a:solidFill>
                  <a:srgbClr val="333333"/>
                </a:solidFill>
                <a:latin typeface="Georgia"/>
                <a:ea typeface="Georgia"/>
                <a:cs typeface="Georgia"/>
                <a:sym typeface="Georgia"/>
              </a:rPr>
              <a:t>thereof shall not be deemed to be discrimination.’ (see ILO Convention 111, Article 2)</a:t>
            </a:r>
            <a:endParaRPr/>
          </a:p>
          <a:p>
            <a:pPr marL="0" lvl="0" indent="0" algn="l" rtl="0">
              <a:lnSpc>
                <a:spcPct val="80000"/>
              </a:lnSpc>
              <a:spcBef>
                <a:spcPts val="0"/>
              </a:spcBef>
              <a:spcAft>
                <a:spcPts val="0"/>
              </a:spcAft>
              <a:buSzPts val="1400"/>
              <a:buNone/>
            </a:pPr>
            <a:endParaRPr sz="1000">
              <a:latin typeface="Arial"/>
              <a:ea typeface="Arial"/>
              <a:cs typeface="Arial"/>
              <a:sym typeface="Arial"/>
            </a:endParaRPr>
          </a:p>
          <a:p>
            <a:pPr marL="0" lvl="0" indent="0" algn="l" rtl="0">
              <a:lnSpc>
                <a:spcPct val="80000"/>
              </a:lnSpc>
              <a:spcBef>
                <a:spcPts val="0"/>
              </a:spcBef>
              <a:spcAft>
                <a:spcPts val="0"/>
              </a:spcAft>
              <a:buSzPts val="1400"/>
              <a:buNone/>
            </a:pPr>
            <a:r>
              <a:rPr lang="en-US" sz="1000">
                <a:latin typeface="Arial"/>
                <a:ea typeface="Arial"/>
                <a:cs typeface="Arial"/>
                <a:sym typeface="Arial"/>
              </a:rPr>
              <a:t>Inherent requirement: needs to be objective and justifiable, be necessary, not disproportionate and decided on a case-by-case basis (sex can be inherent for theatrical performances, religion for a halal butcher), security of state, special temporary measures</a:t>
            </a:r>
            <a:endParaRPr sz="1000" b="0">
              <a:latin typeface="Arial"/>
              <a:ea typeface="Arial"/>
              <a:cs typeface="Arial"/>
              <a:sym typeface="Arial"/>
            </a:endParaRPr>
          </a:p>
          <a:p>
            <a:pPr marL="0" lvl="0" indent="0" algn="l" rtl="0">
              <a:lnSpc>
                <a:spcPct val="80000"/>
              </a:lnSpc>
              <a:spcBef>
                <a:spcPts val="0"/>
              </a:spcBef>
              <a:spcAft>
                <a:spcPts val="0"/>
              </a:spcAft>
              <a:buSzPts val="1400"/>
              <a:buNone/>
            </a:pPr>
            <a:endParaRPr sz="1000" b="0">
              <a:latin typeface="Arial"/>
              <a:ea typeface="Arial"/>
              <a:cs typeface="Arial"/>
              <a:sym typeface="Arial"/>
            </a:endParaRPr>
          </a:p>
          <a:p>
            <a:pPr marL="0" lvl="0" indent="0" algn="l" rtl="0">
              <a:lnSpc>
                <a:spcPct val="80000"/>
              </a:lnSpc>
              <a:spcBef>
                <a:spcPts val="0"/>
              </a:spcBef>
              <a:spcAft>
                <a:spcPts val="0"/>
              </a:spcAft>
              <a:buSzPts val="1400"/>
              <a:buNone/>
            </a:pPr>
            <a:r>
              <a:rPr lang="en-US" sz="1800" b="1">
                <a:latin typeface="Arial"/>
                <a:ea typeface="Arial"/>
                <a:cs typeface="Arial"/>
                <a:sym typeface="Arial"/>
              </a:rPr>
              <a:t>Stage</a:t>
            </a:r>
            <a:r>
              <a:rPr lang="en-US" sz="1800">
                <a:latin typeface="Arial"/>
                <a:ea typeface="Arial"/>
                <a:cs typeface="Arial"/>
                <a:sym typeface="Arial"/>
              </a:rPr>
              <a:t>: recruiting, promoting, termination or retirement promotion: </a:t>
            </a:r>
            <a:endParaRPr/>
          </a:p>
          <a:p>
            <a:pPr marL="285750" lvl="0" indent="-285750" algn="l" rtl="0">
              <a:lnSpc>
                <a:spcPct val="80000"/>
              </a:lnSpc>
              <a:spcBef>
                <a:spcPts val="0"/>
              </a:spcBef>
              <a:spcAft>
                <a:spcPts val="0"/>
              </a:spcAft>
              <a:buSzPts val="1400"/>
              <a:buFont typeface="Arial"/>
              <a:buChar char="•"/>
            </a:pPr>
            <a:r>
              <a:rPr lang="en-US" sz="1800">
                <a:latin typeface="Arial"/>
                <a:ea typeface="Arial"/>
                <a:cs typeface="Arial"/>
                <a:sym typeface="Arial"/>
              </a:rPr>
              <a:t>is there any procedure for promotion?</a:t>
            </a:r>
            <a:endParaRPr sz="1800">
              <a:latin typeface="Calibri"/>
              <a:ea typeface="Calibri"/>
              <a:cs typeface="Calibri"/>
              <a:sym typeface="Calibri"/>
            </a:endParaRPr>
          </a:p>
          <a:p>
            <a:pPr marL="342900" lvl="0" indent="-342900" algn="just" rtl="0">
              <a:lnSpc>
                <a:spcPct val="107000"/>
              </a:lnSpc>
              <a:spcBef>
                <a:spcPts val="0"/>
              </a:spcBef>
              <a:spcAft>
                <a:spcPts val="0"/>
              </a:spcAft>
              <a:buSzPts val="1400"/>
              <a:buFont typeface="Noto Sans Symbols"/>
              <a:buChar char="∙"/>
            </a:pPr>
            <a:r>
              <a:rPr lang="en-US" sz="1800">
                <a:latin typeface="Arial"/>
                <a:ea typeface="Arial"/>
                <a:cs typeface="Arial"/>
                <a:sym typeface="Arial"/>
              </a:rPr>
              <a:t>Procedures might be in place but how are they implementing it?</a:t>
            </a:r>
            <a:endParaRPr sz="1800">
              <a:latin typeface="Calibri"/>
              <a:ea typeface="Calibri"/>
              <a:cs typeface="Calibri"/>
              <a:sym typeface="Calibri"/>
            </a:endParaRPr>
          </a:p>
          <a:p>
            <a:pPr marL="342900" lvl="0" indent="-342900" algn="just" rtl="0">
              <a:lnSpc>
                <a:spcPct val="107000"/>
              </a:lnSpc>
              <a:spcBef>
                <a:spcPts val="0"/>
              </a:spcBef>
              <a:spcAft>
                <a:spcPts val="0"/>
              </a:spcAft>
              <a:buSzPts val="1400"/>
              <a:buFont typeface="Noto Sans Symbols"/>
              <a:buChar char="∙"/>
            </a:pPr>
            <a:r>
              <a:rPr lang="en-US" sz="1800">
                <a:latin typeface="Arial"/>
                <a:ea typeface="Arial"/>
                <a:cs typeface="Arial"/>
                <a:sym typeface="Arial"/>
              </a:rPr>
              <a:t>What are the measures or system put in place to assure diversity? </a:t>
            </a:r>
            <a:endParaRPr/>
          </a:p>
          <a:p>
            <a:pPr marL="342900" lvl="0" indent="-254000" algn="just" rtl="0">
              <a:lnSpc>
                <a:spcPct val="107000"/>
              </a:lnSpc>
              <a:spcBef>
                <a:spcPts val="800"/>
              </a:spcBef>
              <a:spcAft>
                <a:spcPts val="0"/>
              </a:spcAft>
              <a:buSzPts val="1400"/>
              <a:buFont typeface="Noto Sans Symbols"/>
              <a:buNone/>
            </a:pPr>
            <a:endParaRPr sz="1800">
              <a:latin typeface="Arial"/>
              <a:ea typeface="Arial"/>
              <a:cs typeface="Arial"/>
              <a:sym typeface="Arial"/>
            </a:endParaRPr>
          </a:p>
          <a:p>
            <a:pPr marL="0" marR="0" lvl="0" indent="0" algn="just" rtl="0">
              <a:lnSpc>
                <a:spcPct val="107000"/>
              </a:lnSpc>
              <a:spcBef>
                <a:spcPts val="800"/>
              </a:spcBef>
              <a:spcAft>
                <a:spcPts val="0"/>
              </a:spcAft>
              <a:buClr>
                <a:srgbClr val="000000"/>
              </a:buClr>
              <a:buSzPts val="1400"/>
              <a:buFont typeface="Noto Sans Symbols"/>
              <a:buNone/>
            </a:pPr>
            <a:r>
              <a:rPr lang="en-US" sz="1800">
                <a:latin typeface="Arial"/>
                <a:ea typeface="Arial"/>
                <a:cs typeface="Arial"/>
                <a:sym typeface="Arial"/>
              </a:rPr>
              <a:t>For example: </a:t>
            </a:r>
            <a:r>
              <a:rPr lang="en-US" sz="18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Link</a:t>
            </a:r>
            <a:endParaRPr sz="1800">
              <a:latin typeface="Calibri"/>
              <a:ea typeface="Calibri"/>
              <a:cs typeface="Calibri"/>
              <a:sym typeface="Calibri"/>
            </a:endParaRPr>
          </a:p>
          <a:p>
            <a:pPr marL="0" lvl="0" indent="0" algn="just" rtl="0">
              <a:lnSpc>
                <a:spcPct val="107000"/>
              </a:lnSpc>
              <a:spcBef>
                <a:spcPts val="800"/>
              </a:spcBef>
              <a:spcAft>
                <a:spcPts val="800"/>
              </a:spcAft>
              <a:buSzPts val="1400"/>
              <a:buFont typeface="Noto Sans Symbols"/>
              <a:buNone/>
            </a:pPr>
            <a:endParaRPr sz="1800">
              <a:latin typeface="Calibri"/>
              <a:ea typeface="Calibri"/>
              <a:cs typeface="Calibri"/>
              <a:sym typeface="Calibri"/>
            </a:endParaRPr>
          </a:p>
        </p:txBody>
      </p:sp>
      <p:sp>
        <p:nvSpPr>
          <p:cNvPr id="394" name="Google Shape;394;g2d06f2e0a19_0_29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8" name="Google Shape;24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just" rtl="0">
              <a:lnSpc>
                <a:spcPct val="107000"/>
              </a:lnSpc>
              <a:spcBef>
                <a:spcPts val="0"/>
              </a:spcBef>
              <a:spcAft>
                <a:spcPts val="0"/>
              </a:spcAft>
              <a:buSzPts val="1400"/>
              <a:buNone/>
            </a:pPr>
            <a:r>
              <a:rPr lang="en-US" sz="1800">
                <a:latin typeface="Arial"/>
                <a:ea typeface="Arial"/>
                <a:cs typeface="Arial"/>
                <a:sym typeface="Arial"/>
              </a:rPr>
              <a:t>Any distinction, exclusion or preference based on discrimination grounds which has the negative result or outcome, such as lower salary. </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r>
              <a:rPr lang="en-US" sz="1800">
                <a:latin typeface="Arial"/>
                <a:ea typeface="Arial"/>
                <a:cs typeface="Arial"/>
                <a:sym typeface="Arial"/>
              </a:rPr>
              <a:t>Also, check at national level that might have more grounds.</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Ground:</a:t>
            </a:r>
            <a:r>
              <a:rPr lang="en-US" sz="1800">
                <a:latin typeface="Arial"/>
                <a:ea typeface="Arial"/>
                <a:cs typeface="Arial"/>
                <a:sym typeface="Arial"/>
              </a:rPr>
              <a:t> race, color, sex, religion, political opinion, social origin, national extraction (place of birth), - but also sexual orientation and gender identity, pregnancy, health status, HIV status, disability, member of a union, nationality, migrant status, age, family responsibilities, indigenous origin, etc.</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Equality:</a:t>
            </a:r>
            <a:r>
              <a:rPr lang="en-US" sz="1800">
                <a:latin typeface="Arial"/>
                <a:ea typeface="Arial"/>
                <a:cs typeface="Arial"/>
                <a:sym typeface="Arial"/>
              </a:rPr>
              <a:t> equal treatment of all applicants for employment, and employees in all cases, including: disciplinary practices, job assignment, pay &amp; benefits, promotion and other career opportunities, recruitment process and conditions, retirement, termination, training, working conditions. </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Factual element:</a:t>
            </a:r>
            <a:r>
              <a:rPr lang="en-US" sz="1800">
                <a:latin typeface="Arial"/>
                <a:ea typeface="Arial"/>
                <a:cs typeface="Arial"/>
                <a:sym typeface="Arial"/>
              </a:rPr>
              <a:t> being an action making a distinction (a law banning night work for women and not for men), excluding or preferring someone, someone with disability or a political party.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l" rtl="0">
              <a:lnSpc>
                <a:spcPct val="107000"/>
              </a:lnSpc>
              <a:spcBef>
                <a:spcPts val="800"/>
              </a:spcBef>
              <a:spcAft>
                <a:spcPts val="0"/>
              </a:spcAft>
              <a:buSzPts val="1400"/>
              <a:buNone/>
            </a:pPr>
            <a:r>
              <a:rPr lang="en-US" sz="1800" b="1">
                <a:latin typeface="Arial"/>
                <a:ea typeface="Arial"/>
                <a:cs typeface="Arial"/>
                <a:sym typeface="Arial"/>
              </a:rPr>
              <a:t>Negative result:</a:t>
            </a:r>
            <a:r>
              <a:rPr lang="en-US" sz="1800">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In practice it is widespread and difficult to combat because data is not often collected. For example,  for a job advertisement the sex or ethnicity might not be specified, but in practice people of certain sex or ethnicity are given preference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r>
              <a:rPr lang="en-US" sz="1800">
                <a:latin typeface="Arial"/>
                <a:ea typeface="Arial"/>
                <a:cs typeface="Arial"/>
                <a:sym typeface="Arial"/>
              </a:rPr>
              <a:t>3 elements:</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Ground</a:t>
            </a:r>
            <a:r>
              <a:rPr lang="en-US" sz="1800">
                <a:latin typeface="Arial"/>
                <a:ea typeface="Arial"/>
                <a:cs typeface="Arial"/>
                <a:sym typeface="Arial"/>
              </a:rPr>
              <a:t>: race, color, sex, religion, political opinion, social origin, national extraction (place of birth), - but also sexual orientation and gender identity, pregnancy, health status, HIV status, disability, member of a union, nationality, migrant status, age, family responsibilities, indigenous origin, etc. </a:t>
            </a:r>
            <a:endParaRPr sz="1800">
              <a:latin typeface="Calibri"/>
              <a:ea typeface="Calibri"/>
              <a:cs typeface="Calibri"/>
              <a:sym typeface="Calibri"/>
            </a:endParaRPr>
          </a:p>
          <a:p>
            <a:pPr marL="457200" lvl="0" indent="-228600" algn="l" rtl="0">
              <a:lnSpc>
                <a:spcPct val="107000"/>
              </a:lnSpc>
              <a:spcBef>
                <a:spcPts val="800"/>
              </a:spcBef>
              <a:spcAft>
                <a:spcPts val="0"/>
              </a:spcAft>
              <a:buSzPts val="1400"/>
              <a:buNone/>
            </a:pPr>
            <a:endParaRPr sz="1800" b="1">
              <a:latin typeface="Arial"/>
              <a:ea typeface="Arial"/>
              <a:cs typeface="Arial"/>
              <a:sym typeface="Arial"/>
            </a:endParaRPr>
          </a:p>
          <a:p>
            <a:pPr marL="457200" lvl="0" indent="-228600" algn="l" rtl="0">
              <a:lnSpc>
                <a:spcPct val="107000"/>
              </a:lnSpc>
              <a:spcBef>
                <a:spcPts val="800"/>
              </a:spcBef>
              <a:spcAft>
                <a:spcPts val="0"/>
              </a:spcAft>
              <a:buSzPts val="1400"/>
              <a:buNone/>
            </a:pPr>
            <a:r>
              <a:rPr lang="en-US" sz="1800" b="1">
                <a:latin typeface="Arial"/>
                <a:ea typeface="Arial"/>
                <a:cs typeface="Arial"/>
                <a:sym typeface="Arial"/>
              </a:rPr>
              <a:t>Types</a:t>
            </a:r>
            <a:r>
              <a:rPr lang="en-US" sz="1800">
                <a:latin typeface="Arial"/>
                <a:ea typeface="Arial"/>
                <a:cs typeface="Arial"/>
                <a:sym typeface="Arial"/>
              </a:rPr>
              <a:t>:</a:t>
            </a:r>
            <a:endParaRPr sz="1800">
              <a:latin typeface="Calibri"/>
              <a:ea typeface="Calibri"/>
              <a:cs typeface="Calibri"/>
              <a:sym typeface="Calibri"/>
            </a:endParaRPr>
          </a:p>
          <a:p>
            <a:pPr marL="342900" lvl="0" indent="-342900" algn="l" rtl="0">
              <a:lnSpc>
                <a:spcPct val="107000"/>
              </a:lnSpc>
              <a:spcBef>
                <a:spcPts val="800"/>
              </a:spcBef>
              <a:spcAft>
                <a:spcPts val="0"/>
              </a:spcAft>
              <a:buSzPts val="1400"/>
              <a:buFont typeface="Arial"/>
              <a:buChar char="-"/>
            </a:pPr>
            <a:r>
              <a:rPr lang="en-US" sz="1800">
                <a:latin typeface="Arial"/>
                <a:ea typeface="Arial"/>
                <a:cs typeface="Arial"/>
                <a:sym typeface="Arial"/>
              </a:rPr>
              <a:t>Direct (very unlikely to be seen): distinction, preference or exclusion is explicit</a:t>
            </a:r>
            <a:endParaRPr sz="1800">
              <a:latin typeface="Calibri"/>
              <a:ea typeface="Calibri"/>
              <a:cs typeface="Calibri"/>
              <a:sym typeface="Calibri"/>
            </a:endParaRPr>
          </a:p>
          <a:p>
            <a:pPr marL="450215" lvl="0" indent="-228600" algn="l" rtl="0">
              <a:lnSpc>
                <a:spcPct val="107000"/>
              </a:lnSpc>
              <a:spcBef>
                <a:spcPts val="800"/>
              </a:spcBef>
              <a:spcAft>
                <a:spcPts val="0"/>
              </a:spcAft>
              <a:buSzPts val="1400"/>
              <a:buNone/>
            </a:pPr>
            <a:r>
              <a:rPr lang="en-US" sz="1800">
                <a:latin typeface="Arial"/>
                <a:ea typeface="Arial"/>
                <a:cs typeface="Arial"/>
                <a:sym typeface="Arial"/>
              </a:rPr>
              <a:t>E.g., when an employer thinks that customers prefer young pretty waitresses, so only hires workers of that sex, age and physical appearance</a:t>
            </a:r>
            <a:endParaRPr sz="1800">
              <a:latin typeface="Calibri"/>
              <a:ea typeface="Calibri"/>
              <a:cs typeface="Calibri"/>
              <a:sym typeface="Calibri"/>
            </a:endParaRPr>
          </a:p>
          <a:p>
            <a:pPr marL="342900" lvl="0" indent="-342900" algn="l" rtl="0">
              <a:lnSpc>
                <a:spcPct val="107000"/>
              </a:lnSpc>
              <a:spcBef>
                <a:spcPts val="800"/>
              </a:spcBef>
              <a:spcAft>
                <a:spcPts val="0"/>
              </a:spcAft>
              <a:buSzPts val="1400"/>
              <a:buFont typeface="Arial"/>
              <a:buChar char="-"/>
            </a:pPr>
            <a:r>
              <a:rPr lang="en-US" sz="1800">
                <a:latin typeface="Arial"/>
                <a:ea typeface="Arial"/>
                <a:cs typeface="Arial"/>
                <a:sym typeface="Arial"/>
              </a:rPr>
              <a:t>Indirect which includes structural discrimination: apparently neutral rules and practices are applied to all but negatively affect members of a particular group irrespective of whether or not they meet the requirement of the job</a:t>
            </a:r>
            <a:endParaRPr sz="1800">
              <a:latin typeface="Calibri"/>
              <a:ea typeface="Calibri"/>
              <a:cs typeface="Calibri"/>
              <a:sym typeface="Calibri"/>
            </a:endParaRPr>
          </a:p>
          <a:p>
            <a:pPr marL="450215" lvl="0" indent="-228600" algn="l" rtl="0">
              <a:lnSpc>
                <a:spcPct val="107000"/>
              </a:lnSpc>
              <a:spcBef>
                <a:spcPts val="800"/>
              </a:spcBef>
              <a:spcAft>
                <a:spcPts val="0"/>
              </a:spcAft>
              <a:buSzPts val="1400"/>
              <a:buNone/>
            </a:pPr>
            <a:r>
              <a:rPr lang="en-US" sz="1800">
                <a:latin typeface="Arial"/>
                <a:ea typeface="Arial"/>
                <a:cs typeface="Arial"/>
                <a:sym typeface="Arial"/>
              </a:rPr>
              <a:t>E.g., Advertising a job and requesting fluency or to be native in the national language where the fluency is not relevant to carry out the job - what are the skills needed for the job? anything else not inherent for the job that is precise in the job offer?</a:t>
            </a:r>
            <a:endParaRPr sz="1800">
              <a:latin typeface="Calibri"/>
              <a:ea typeface="Calibri"/>
              <a:cs typeface="Calibri"/>
              <a:sym typeface="Calibri"/>
            </a:endParaRPr>
          </a:p>
          <a:p>
            <a:pPr marL="450215" lvl="0" indent="-228600" algn="l" rtl="0">
              <a:lnSpc>
                <a:spcPct val="107000"/>
              </a:lnSpc>
              <a:spcBef>
                <a:spcPts val="800"/>
              </a:spcBef>
              <a:spcAft>
                <a:spcPts val="0"/>
              </a:spcAft>
              <a:buSzPts val="1400"/>
              <a:buNone/>
            </a:pPr>
            <a:r>
              <a:rPr lang="en-US" sz="1800">
                <a:latin typeface="Arial"/>
                <a:ea typeface="Arial"/>
                <a:cs typeface="Arial"/>
                <a:sym typeface="Arial"/>
              </a:rPr>
              <a:t>Difficult to detect as is hidden behind “the way things are normally done”</a:t>
            </a:r>
            <a:endParaRPr sz="1800">
              <a:latin typeface="Calibri"/>
              <a:ea typeface="Calibri"/>
              <a:cs typeface="Calibri"/>
              <a:sym typeface="Calibri"/>
            </a:endParaRPr>
          </a:p>
          <a:p>
            <a:pPr marL="0" lvl="0" indent="0" algn="l" rtl="0">
              <a:lnSpc>
                <a:spcPct val="80000"/>
              </a:lnSpc>
              <a:spcBef>
                <a:spcPts val="800"/>
              </a:spcBef>
              <a:spcAft>
                <a:spcPts val="0"/>
              </a:spcAft>
              <a:buSzPts val="1400"/>
              <a:buNone/>
            </a:pPr>
            <a:endParaRPr sz="1000">
              <a:latin typeface="Arial"/>
              <a:ea typeface="Arial"/>
              <a:cs typeface="Arial"/>
              <a:sym typeface="Arial"/>
            </a:endParaRPr>
          </a:p>
        </p:txBody>
      </p:sp>
      <p:sp>
        <p:nvSpPr>
          <p:cNvPr id="402" name="Google Shape;402;p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9" name="Google Shape;409;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400"/>
              <a:buFont typeface="Arial"/>
              <a:buChar char="•"/>
            </a:pPr>
            <a:r>
              <a:rPr lang="en-US"/>
              <a:t>Considerations for the different types of jobs and the activities they may entail; Are these hazardous roles? </a:t>
            </a:r>
            <a:endParaRPr/>
          </a:p>
          <a:p>
            <a:pPr marL="171450" lvl="0" indent="-171450" algn="l" rtl="0">
              <a:lnSpc>
                <a:spcPct val="100000"/>
              </a:lnSpc>
              <a:spcBef>
                <a:spcPts val="0"/>
              </a:spcBef>
              <a:spcAft>
                <a:spcPts val="0"/>
              </a:spcAft>
              <a:buClr>
                <a:schemeClr val="dk1"/>
              </a:buClr>
              <a:buSzPts val="1400"/>
              <a:buFont typeface="Arial"/>
              <a:buChar char="•"/>
            </a:pPr>
            <a:r>
              <a:rPr lang="en-US"/>
              <a:t>Ideas on why they are all under 50 years old? </a:t>
            </a:r>
            <a:endParaRPr/>
          </a:p>
          <a:p>
            <a:pPr marL="171450" lvl="0" indent="-171450" algn="l" rtl="0">
              <a:lnSpc>
                <a:spcPct val="100000"/>
              </a:lnSpc>
              <a:spcBef>
                <a:spcPts val="0"/>
              </a:spcBef>
              <a:spcAft>
                <a:spcPts val="0"/>
              </a:spcAft>
              <a:buClr>
                <a:schemeClr val="dk1"/>
              </a:buClr>
              <a:buSzPts val="1400"/>
              <a:buFont typeface="Arial"/>
              <a:buChar char="•"/>
            </a:pPr>
            <a:r>
              <a:rPr lang="en-US"/>
              <a:t>Rationale: e.g., Do they require physical strength? </a:t>
            </a:r>
            <a:endParaRPr/>
          </a:p>
          <a:p>
            <a:pPr marL="0" lvl="0" indent="0" algn="l" rtl="0">
              <a:lnSpc>
                <a:spcPct val="100000"/>
              </a:lnSpc>
              <a:spcBef>
                <a:spcPts val="0"/>
              </a:spcBef>
              <a:spcAft>
                <a:spcPts val="0"/>
              </a:spcAft>
              <a:buClr>
                <a:schemeClr val="dk1"/>
              </a:buClr>
              <a:buSzPts val="1400"/>
              <a:buFont typeface="Arial"/>
              <a:buNone/>
            </a:pPr>
            <a:endParaRPr/>
          </a:p>
        </p:txBody>
      </p:sp>
      <p:sp>
        <p:nvSpPr>
          <p:cNvPr id="410" name="Google Shape;410;p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21</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8" name="Google Shape;41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Lecture Notes: PLENARY DISCUSSION</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This is one of the cases from the preparatory materials. </a:t>
            </a:r>
            <a:endParaRPr/>
          </a:p>
          <a:p>
            <a:pPr marL="457200" marR="0" lvl="0" indent="-228600" algn="l" rtl="0">
              <a:lnSpc>
                <a:spcPct val="100000"/>
              </a:lnSpc>
              <a:spcBef>
                <a:spcPts val="0"/>
              </a:spcBef>
              <a:spcAft>
                <a:spcPts val="0"/>
              </a:spcAft>
              <a:buClr>
                <a:srgbClr val="000000"/>
              </a:buClr>
              <a:buSzPts val="1400"/>
              <a:buFont typeface="Arial"/>
              <a:buNone/>
            </a:pPr>
            <a:r>
              <a:rPr lang="en-US"/>
              <a:t>Participants to read and discuss any thoughts and if this is an issue or not.</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Reflection: </a:t>
            </a:r>
            <a:endParaRPr/>
          </a:p>
          <a:p>
            <a:pPr marL="457200" marR="0" lvl="0" indent="-228600" algn="l" rtl="0">
              <a:lnSpc>
                <a:spcPct val="100000"/>
              </a:lnSpc>
              <a:spcBef>
                <a:spcPts val="0"/>
              </a:spcBef>
              <a:spcAft>
                <a:spcPts val="0"/>
              </a:spcAft>
              <a:buClr>
                <a:srgbClr val="000000"/>
              </a:buClr>
              <a:buSzPts val="1400"/>
              <a:buFont typeface="Arial"/>
              <a:buNone/>
            </a:pPr>
            <a:r>
              <a:rPr lang="en-US" sz="1200">
                <a:solidFill>
                  <a:schemeClr val="lt1"/>
                </a:solidFill>
              </a:rPr>
              <a:t>this policy is discriminating against individuals between 15 and 18 years old, who are legally eligible to work. That is why it is an NC</a:t>
            </a:r>
            <a:endParaRPr/>
          </a:p>
        </p:txBody>
      </p:sp>
      <p:sp>
        <p:nvSpPr>
          <p:cNvPr id="419" name="Google Shape;41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6" name="Google Shape;426;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According to the International Labor Organization (ILO), freedom of association implies respect for the right of employers and workers to freely and voluntarily establish and join organizations of their own choosing.</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br>
              <a:rPr lang="en-US"/>
            </a:br>
            <a:r>
              <a:rPr lang="en-US" sz="1800">
                <a:latin typeface="Arial"/>
                <a:ea typeface="Arial"/>
                <a:cs typeface="Arial"/>
                <a:sym typeface="Arial"/>
              </a:rPr>
              <a:t>Taken from FSC-STD-40-004 V3-1:</a:t>
            </a:r>
            <a:endParaRPr/>
          </a:p>
          <a:p>
            <a:pPr marL="0" lvl="0" indent="0" algn="l" rtl="0">
              <a:lnSpc>
                <a:spcPct val="100000"/>
              </a:lnSpc>
              <a:spcBef>
                <a:spcPts val="0"/>
              </a:spcBef>
              <a:spcAft>
                <a:spcPts val="0"/>
              </a:spcAft>
              <a:buSzPts val="1400"/>
              <a:buNone/>
            </a:pPr>
            <a:r>
              <a:rPr lang="en-US"/>
              <a:t>7.5 The organization shall respect freedom of association and the effective right to collective bargaining. </a:t>
            </a:r>
            <a:endParaRPr/>
          </a:p>
          <a:p>
            <a:pPr marL="0" lvl="0" indent="0" algn="l" rtl="0">
              <a:lnSpc>
                <a:spcPct val="100000"/>
              </a:lnSpc>
              <a:spcBef>
                <a:spcPts val="0"/>
              </a:spcBef>
              <a:spcAft>
                <a:spcPts val="0"/>
              </a:spcAft>
              <a:buSzPts val="1400"/>
              <a:buNone/>
            </a:pPr>
            <a:r>
              <a:rPr lang="en-US"/>
              <a:t>7.5.1 Workers are able to establish or join worker organizations of their own choosing. </a:t>
            </a:r>
            <a:endParaRPr/>
          </a:p>
          <a:p>
            <a:pPr marL="0" lvl="0" indent="0" algn="l" rtl="0">
              <a:lnSpc>
                <a:spcPct val="100000"/>
              </a:lnSpc>
              <a:spcBef>
                <a:spcPts val="0"/>
              </a:spcBef>
              <a:spcAft>
                <a:spcPts val="0"/>
              </a:spcAft>
              <a:buSzPts val="1400"/>
              <a:buNone/>
            </a:pPr>
            <a:r>
              <a:rPr lang="en-US"/>
              <a:t>7.5.2 The organization respects the full freedom of workers’ organizations to draw up their constitutions and rules. </a:t>
            </a:r>
            <a:endParaRPr/>
          </a:p>
          <a:p>
            <a:pPr marL="0" lvl="0" indent="0" algn="l" rtl="0">
              <a:lnSpc>
                <a:spcPct val="100000"/>
              </a:lnSpc>
              <a:spcBef>
                <a:spcPts val="0"/>
              </a:spcBef>
              <a:spcAft>
                <a:spcPts val="0"/>
              </a:spcAft>
              <a:buSzPts val="1400"/>
              <a:buNone/>
            </a:pPr>
            <a:r>
              <a:rPr lang="en-US"/>
              <a:t>7.5.3 The organization respects the rights of workers to engage in lawful activities related to forming, joining or assisting a workers’ organization, or to refrain from doing the same, and will not discriminate or punish workers for exercising these rights. 7.5.4 The organization negotiates with lawfully established workers’ organizations and/ or duly selected representatives in good faith and with the best efforts to reach a collective bargaining agreement. </a:t>
            </a:r>
            <a:endParaRPr/>
          </a:p>
          <a:p>
            <a:pPr marL="0" lvl="0" indent="0" algn="l" rtl="0">
              <a:lnSpc>
                <a:spcPct val="100000"/>
              </a:lnSpc>
              <a:spcBef>
                <a:spcPts val="0"/>
              </a:spcBef>
              <a:spcAft>
                <a:spcPts val="0"/>
              </a:spcAft>
              <a:buSzPts val="1400"/>
              <a:buNone/>
            </a:pPr>
            <a:r>
              <a:rPr lang="en-US"/>
              <a:t>7.5.5 Collective bargaining agreements are implemented where they exist</a:t>
            </a:r>
            <a:endParaRPr/>
          </a:p>
        </p:txBody>
      </p:sp>
      <p:sp>
        <p:nvSpPr>
          <p:cNvPr id="427" name="Google Shape;427;p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2e89abc793f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3" name="Google Shape;433;g2e89abc793f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u="sng">
                <a:solidFill>
                  <a:schemeClr val="hlink"/>
                </a:solidFill>
                <a:latin typeface="Arial"/>
                <a:ea typeface="Arial"/>
                <a:cs typeface="Arial"/>
                <a:sym typeface="Arial"/>
                <a:hlinkClick r:id="rId3"/>
              </a:rPr>
              <a:t>C087 </a:t>
            </a:r>
            <a:r>
              <a:rPr lang="en-US">
                <a:latin typeface="Arial"/>
                <a:ea typeface="Arial"/>
                <a:cs typeface="Arial"/>
                <a:sym typeface="Arial"/>
              </a:rPr>
              <a:t>- Freedom of Association and Protection of the Right to Organize Convention, 1948</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r>
              <a:rPr lang="en-US" u="sng">
                <a:solidFill>
                  <a:schemeClr val="hlink"/>
                </a:solidFill>
                <a:latin typeface="Arial"/>
                <a:ea typeface="Arial"/>
                <a:cs typeface="Arial"/>
                <a:sym typeface="Arial"/>
                <a:hlinkClick r:id="rId4"/>
              </a:rPr>
              <a:t>C098 </a:t>
            </a:r>
            <a:r>
              <a:rPr lang="en-US">
                <a:latin typeface="Arial"/>
                <a:ea typeface="Arial"/>
                <a:cs typeface="Arial"/>
                <a:sym typeface="Arial"/>
              </a:rPr>
              <a:t>- Right to Organise and Collective Bargaining Convention, 1949 (No. 98)</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These 2 conventions might not be ratified by some countries.</a:t>
            </a:r>
            <a:endParaRPr/>
          </a:p>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200" b="1" i="0" u="sng" strike="noStrike" cap="none">
                <a:solidFill>
                  <a:schemeClr val="dk1"/>
                </a:solidFill>
                <a:latin typeface="Avenir"/>
                <a:ea typeface="Avenir"/>
                <a:cs typeface="Avenir"/>
                <a:sym typeface="Avenir"/>
              </a:rPr>
              <a:t>ILO Convention 98 on the Right to Organize and Collective Bargaining, Article </a:t>
            </a:r>
            <a:r>
              <a:rPr lang="en-US" sz="1200" b="1" u="sng">
                <a:solidFill>
                  <a:schemeClr val="dk1"/>
                </a:solidFill>
                <a:latin typeface="Avenir"/>
                <a:ea typeface="Avenir"/>
                <a:cs typeface="Avenir"/>
                <a:sym typeface="Avenir"/>
              </a:rPr>
              <a:t>1</a:t>
            </a:r>
            <a:r>
              <a:rPr lang="en-US" sz="1200" b="1" i="0" u="sng" strike="noStrike" cap="none">
                <a:solidFill>
                  <a:schemeClr val="dk1"/>
                </a:solidFill>
                <a:latin typeface="Avenir"/>
                <a:ea typeface="Avenir"/>
                <a:cs typeface="Avenir"/>
                <a:sym typeface="Avenir"/>
              </a:rPr>
              <a:t>:</a:t>
            </a:r>
            <a:endParaRPr/>
          </a:p>
          <a:p>
            <a:pPr marL="0" marR="0" lvl="0" indent="0" algn="l" rtl="0">
              <a:lnSpc>
                <a:spcPct val="100000"/>
              </a:lnSpc>
              <a:spcBef>
                <a:spcPts val="0"/>
              </a:spcBef>
              <a:spcAft>
                <a:spcPts val="0"/>
              </a:spcAft>
              <a:buClr>
                <a:srgbClr val="000000"/>
              </a:buClr>
              <a:buSzPts val="1800"/>
              <a:buFont typeface="Arial"/>
              <a:buNone/>
            </a:pPr>
            <a:endParaRPr sz="120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800"/>
              <a:buFont typeface="Arial"/>
              <a:buNone/>
            </a:pPr>
            <a:r>
              <a:rPr lang="en-US" sz="1200" i="0" u="none" strike="noStrike" cap="none">
                <a:solidFill>
                  <a:schemeClr val="dk1"/>
                </a:solidFill>
                <a:latin typeface="Avenir"/>
                <a:ea typeface="Avenir"/>
                <a:cs typeface="Avenir"/>
                <a:sym typeface="Avenir"/>
              </a:rPr>
              <a:t>"Workers shall enjoy adequate protection against any act of discrimination tending to undermine freedom of association in connection with their employment..."</a:t>
            </a:r>
            <a:endParaRPr/>
          </a:p>
          <a:p>
            <a:pPr marL="0" lvl="0" indent="0" algn="l"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 </a:t>
            </a:r>
            <a:endParaRPr/>
          </a:p>
        </p:txBody>
      </p:sp>
      <p:sp>
        <p:nvSpPr>
          <p:cNvPr id="434" name="Google Shape;434;g2e89abc793f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2d06f2e0a19_0_3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g2d06f2e0a19_0_3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u="sng">
                <a:solidFill>
                  <a:schemeClr val="hlink"/>
                </a:solidFill>
                <a:latin typeface="Arial"/>
                <a:ea typeface="Arial"/>
                <a:cs typeface="Arial"/>
                <a:sym typeface="Arial"/>
                <a:hlinkClick r:id="rId3"/>
              </a:rPr>
              <a:t>C154 </a:t>
            </a:r>
            <a:r>
              <a:rPr lang="en-US">
                <a:latin typeface="Arial"/>
                <a:ea typeface="Arial"/>
                <a:cs typeface="Arial"/>
                <a:sym typeface="Arial"/>
              </a:rPr>
              <a:t>- Collective Bargaining Convention, 1981</a:t>
            </a:r>
            <a:endParaRPr/>
          </a:p>
        </p:txBody>
      </p:sp>
      <p:sp>
        <p:nvSpPr>
          <p:cNvPr id="444" name="Google Shape;444;g2d06f2e0a19_0_3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200" b="1">
                <a:latin typeface="Arial"/>
                <a:ea typeface="Arial"/>
                <a:cs typeface="Arial"/>
                <a:sym typeface="Arial"/>
              </a:rPr>
              <a:t>Lack of Genuine Worker Representation:</a:t>
            </a:r>
            <a:endParaRPr/>
          </a:p>
          <a:p>
            <a:pPr marL="457200" lvl="0" indent="-298450" algn="l" rtl="0">
              <a:lnSpc>
                <a:spcPct val="115000"/>
              </a:lnSpc>
              <a:spcBef>
                <a:spcPts val="1200"/>
              </a:spcBef>
              <a:spcAft>
                <a:spcPts val="0"/>
              </a:spcAft>
              <a:buClr>
                <a:schemeClr val="dk1"/>
              </a:buClr>
              <a:buSzPts val="1100"/>
              <a:buChar char="●"/>
            </a:pPr>
            <a:r>
              <a:rPr lang="en-US" sz="1200">
                <a:latin typeface="Arial"/>
                <a:ea typeface="Arial"/>
                <a:cs typeface="Arial"/>
                <a:sym typeface="Arial"/>
              </a:rPr>
              <a:t>The worker representative was nominated by company directors, compromising the independence of the representative and violating the principle of genuine worker representation.</a:t>
            </a:r>
            <a:endParaRPr/>
          </a:p>
          <a:p>
            <a:pPr marL="0" lvl="0" indent="0" algn="l" rtl="0">
              <a:lnSpc>
                <a:spcPct val="115000"/>
              </a:lnSpc>
              <a:spcBef>
                <a:spcPts val="1200"/>
              </a:spcBef>
              <a:spcAft>
                <a:spcPts val="0"/>
              </a:spcAft>
              <a:buClr>
                <a:schemeClr val="dk1"/>
              </a:buClr>
              <a:buSzPts val="1100"/>
              <a:buFont typeface="Arial"/>
              <a:buNone/>
            </a:pPr>
            <a:r>
              <a:rPr lang="en-US" sz="1200" b="1">
                <a:latin typeface="Arial"/>
                <a:ea typeface="Arial"/>
                <a:cs typeface="Arial"/>
                <a:sym typeface="Arial"/>
              </a:rPr>
              <a:t>Inadequate Election Process:</a:t>
            </a:r>
            <a:endParaRPr/>
          </a:p>
          <a:p>
            <a:pPr marL="457200" lvl="0" indent="-298450" algn="l" rtl="0">
              <a:lnSpc>
                <a:spcPct val="115000"/>
              </a:lnSpc>
              <a:spcBef>
                <a:spcPts val="1200"/>
              </a:spcBef>
              <a:spcAft>
                <a:spcPts val="0"/>
              </a:spcAft>
              <a:buClr>
                <a:schemeClr val="dk1"/>
              </a:buClr>
              <a:buSzPts val="1100"/>
              <a:buChar char="●"/>
            </a:pPr>
            <a:r>
              <a:rPr lang="en-US" sz="1200">
                <a:latin typeface="Arial"/>
                <a:ea typeface="Arial"/>
                <a:cs typeface="Arial"/>
                <a:sym typeface="Arial"/>
              </a:rPr>
              <a:t>The election process for the worker representative failed, and the company did not adequately address this failure, instead proceeding with a nominee selected by management.</a:t>
            </a:r>
            <a:endParaRPr/>
          </a:p>
          <a:p>
            <a:pPr marL="0" lvl="0" indent="0" algn="l" rtl="0">
              <a:lnSpc>
                <a:spcPct val="115000"/>
              </a:lnSpc>
              <a:spcBef>
                <a:spcPts val="1200"/>
              </a:spcBef>
              <a:spcAft>
                <a:spcPts val="0"/>
              </a:spcAft>
              <a:buClr>
                <a:schemeClr val="dk1"/>
              </a:buClr>
              <a:buSzPts val="1100"/>
              <a:buFont typeface="Arial"/>
              <a:buNone/>
            </a:pPr>
            <a:r>
              <a:rPr lang="en-US" sz="1200" b="1">
                <a:latin typeface="Arial"/>
                <a:ea typeface="Arial"/>
                <a:cs typeface="Arial"/>
                <a:sym typeface="Arial"/>
              </a:rPr>
              <a:t>Restricted Voting Participation:</a:t>
            </a:r>
            <a:endParaRPr/>
          </a:p>
          <a:p>
            <a:pPr marL="457200" lvl="0" indent="-298450" algn="l" rtl="0">
              <a:lnSpc>
                <a:spcPct val="115000"/>
              </a:lnSpc>
              <a:spcBef>
                <a:spcPts val="1200"/>
              </a:spcBef>
              <a:spcAft>
                <a:spcPts val="0"/>
              </a:spcAft>
              <a:buClr>
                <a:schemeClr val="dk1"/>
              </a:buClr>
              <a:buSzPts val="1100"/>
              <a:buChar char="●"/>
            </a:pPr>
            <a:r>
              <a:rPr lang="en-US" sz="1200">
                <a:latin typeface="Arial"/>
                <a:ea typeface="Arial"/>
                <a:cs typeface="Arial"/>
                <a:sym typeface="Arial"/>
              </a:rPr>
              <a:t>Only morning shift workers were allowed to vote, excluding a significant portion of the workforce and undermining the fairness and inclusiveness of the election.</a:t>
            </a:r>
            <a:endParaRPr/>
          </a:p>
          <a:p>
            <a:pPr marL="0" lvl="0" indent="0" algn="l" rtl="0">
              <a:lnSpc>
                <a:spcPct val="115000"/>
              </a:lnSpc>
              <a:spcBef>
                <a:spcPts val="1200"/>
              </a:spcBef>
              <a:spcAft>
                <a:spcPts val="0"/>
              </a:spcAft>
              <a:buClr>
                <a:schemeClr val="dk1"/>
              </a:buClr>
              <a:buSzPts val="1100"/>
              <a:buFont typeface="Arial"/>
              <a:buNone/>
            </a:pPr>
            <a:r>
              <a:rPr lang="en-US" sz="1200" b="1">
                <a:latin typeface="Arial"/>
                <a:ea typeface="Arial"/>
                <a:cs typeface="Arial"/>
                <a:sym typeface="Arial"/>
              </a:rPr>
              <a:t>Lack of Worker Awareness:</a:t>
            </a:r>
            <a:endParaRPr/>
          </a:p>
          <a:p>
            <a:pPr marL="457200" lvl="0" indent="-298450" algn="l" rtl="0">
              <a:lnSpc>
                <a:spcPct val="115000"/>
              </a:lnSpc>
              <a:spcBef>
                <a:spcPts val="1200"/>
              </a:spcBef>
              <a:spcAft>
                <a:spcPts val="0"/>
              </a:spcAft>
              <a:buClr>
                <a:schemeClr val="dk1"/>
              </a:buClr>
              <a:buSzPts val="1100"/>
              <a:buChar char="●"/>
            </a:pPr>
            <a:r>
              <a:rPr lang="en-US" sz="1200">
                <a:latin typeface="Arial"/>
                <a:ea typeface="Arial"/>
                <a:cs typeface="Arial"/>
                <a:sym typeface="Arial"/>
              </a:rPr>
              <a:t>Many workers were unaware of the election process and the role of the representative, indicating insufficient communication and transparency of the process.</a:t>
            </a:r>
            <a:endParaRPr/>
          </a:p>
          <a:p>
            <a:pPr marL="0" lvl="0" indent="0" algn="l" rtl="0">
              <a:lnSpc>
                <a:spcPct val="115000"/>
              </a:lnSpc>
              <a:spcBef>
                <a:spcPts val="1200"/>
              </a:spcBef>
              <a:spcAft>
                <a:spcPts val="0"/>
              </a:spcAft>
              <a:buClr>
                <a:schemeClr val="dk1"/>
              </a:buClr>
              <a:buSzPts val="1100"/>
              <a:buFont typeface="Arial"/>
              <a:buNone/>
            </a:pPr>
            <a:r>
              <a:rPr lang="en-US" sz="1200" b="1">
                <a:latin typeface="Arial"/>
                <a:ea typeface="Arial"/>
                <a:cs typeface="Arial"/>
                <a:sym typeface="Arial"/>
              </a:rPr>
              <a:t>Potential Conflict of Interest:</a:t>
            </a:r>
            <a:endParaRPr/>
          </a:p>
          <a:p>
            <a:pPr marL="457200" lvl="0" indent="-298450" algn="l" rtl="0">
              <a:lnSpc>
                <a:spcPct val="115000"/>
              </a:lnSpc>
              <a:spcBef>
                <a:spcPts val="1200"/>
              </a:spcBef>
              <a:spcAft>
                <a:spcPts val="0"/>
              </a:spcAft>
              <a:buClr>
                <a:schemeClr val="dk1"/>
              </a:buClr>
              <a:buSzPts val="1100"/>
              <a:buChar char="●"/>
            </a:pPr>
            <a:r>
              <a:rPr lang="en-US" sz="1200">
                <a:latin typeface="Arial"/>
                <a:ea typeface="Arial"/>
                <a:cs typeface="Arial"/>
                <a:sym typeface="Arial"/>
              </a:rPr>
              <a:t>The worker representative could be favouring the management's position in the CBA negotiation and not truthfully looking after the interest of workers.</a:t>
            </a:r>
            <a:endParaRPr/>
          </a:p>
          <a:p>
            <a:pPr marL="0" lvl="0" indent="0" algn="l" rtl="0">
              <a:lnSpc>
                <a:spcPct val="115000"/>
              </a:lnSpc>
              <a:spcBef>
                <a:spcPts val="1200"/>
              </a:spcBef>
              <a:spcAft>
                <a:spcPts val="0"/>
              </a:spcAft>
              <a:buClr>
                <a:schemeClr val="dk1"/>
              </a:buClr>
              <a:buSzPts val="1100"/>
              <a:buFont typeface="Arial"/>
              <a:buNone/>
            </a:pPr>
            <a:r>
              <a:rPr lang="en-US" sz="1200" b="1">
                <a:latin typeface="Arial"/>
                <a:ea typeface="Arial"/>
                <a:cs typeface="Arial"/>
                <a:sym typeface="Arial"/>
              </a:rPr>
              <a:t>Inadequate Representation for CBA Negotiation:</a:t>
            </a:r>
            <a:endParaRPr/>
          </a:p>
          <a:p>
            <a:pPr marL="457200" lvl="0" indent="-298450" algn="l" rtl="0">
              <a:lnSpc>
                <a:spcPct val="115000"/>
              </a:lnSpc>
              <a:spcBef>
                <a:spcPts val="1200"/>
              </a:spcBef>
              <a:spcAft>
                <a:spcPts val="0"/>
              </a:spcAft>
              <a:buClr>
                <a:schemeClr val="dk1"/>
              </a:buClr>
              <a:buSzPts val="1100"/>
              <a:buChar char="●"/>
            </a:pPr>
            <a:r>
              <a:rPr lang="en-US" sz="1200">
                <a:latin typeface="Arial"/>
                <a:ea typeface="Arial"/>
                <a:cs typeface="Arial"/>
                <a:sym typeface="Arial"/>
              </a:rPr>
              <a:t>Negotiating a CBA with a single worker representative who does not genuinely represent the workforce violates the principles of collective bargaining, which require the involvement of representatives freely chosen by the workers.</a:t>
            </a:r>
            <a:endParaRPr/>
          </a:p>
          <a:p>
            <a:pPr marL="0" lvl="0" indent="0" algn="l" rtl="0">
              <a:lnSpc>
                <a:spcPct val="100000"/>
              </a:lnSpc>
              <a:spcBef>
                <a:spcPts val="1200"/>
              </a:spcBef>
              <a:spcAft>
                <a:spcPts val="0"/>
              </a:spcAft>
              <a:buSzPts val="1400"/>
              <a:buNone/>
            </a:pPr>
            <a:endParaRPr/>
          </a:p>
        </p:txBody>
      </p:sp>
      <p:sp>
        <p:nvSpPr>
          <p:cNvPr id="453" name="Google Shape;453;p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1" name="Google Shape;46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Lecture Notes: PLENARY DISCUSSION</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This is one of the cases from the preparatory materials. </a:t>
            </a:r>
            <a:endParaRPr/>
          </a:p>
          <a:p>
            <a:pPr marL="457200" marR="0" lvl="0" indent="-228600" algn="l" rtl="0">
              <a:lnSpc>
                <a:spcPct val="100000"/>
              </a:lnSpc>
              <a:spcBef>
                <a:spcPts val="0"/>
              </a:spcBef>
              <a:spcAft>
                <a:spcPts val="0"/>
              </a:spcAft>
              <a:buClr>
                <a:srgbClr val="000000"/>
              </a:buClr>
              <a:buSzPts val="1400"/>
              <a:buFont typeface="Arial"/>
              <a:buNone/>
            </a:pPr>
            <a:r>
              <a:rPr lang="en-US"/>
              <a:t>Participants to read and discuss any thoughts and if this is an issue or not.</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For Reflection: </a:t>
            </a:r>
            <a:endParaRPr/>
          </a:p>
          <a:p>
            <a:pPr marL="457200" marR="0" lvl="0" indent="-228600" algn="l" rtl="0">
              <a:lnSpc>
                <a:spcPct val="100000"/>
              </a:lnSpc>
              <a:spcBef>
                <a:spcPts val="0"/>
              </a:spcBef>
              <a:spcAft>
                <a:spcPts val="0"/>
              </a:spcAft>
              <a:buClr>
                <a:srgbClr val="000000"/>
              </a:buClr>
              <a:buSzPts val="1400"/>
              <a:buFont typeface="Arial"/>
              <a:buNone/>
            </a:pPr>
            <a:r>
              <a:rPr lang="en-US"/>
              <a:t>It is unclear how the organization ensures the right to freedom of association and collective bargaining of workers. </a:t>
            </a:r>
            <a:endParaRPr/>
          </a:p>
          <a:p>
            <a:pPr marL="457200" marR="0" lvl="0" indent="-228600" algn="l" rtl="0">
              <a:lnSpc>
                <a:spcPct val="100000"/>
              </a:lnSpc>
              <a:spcBef>
                <a:spcPts val="0"/>
              </a:spcBef>
              <a:spcAft>
                <a:spcPts val="0"/>
              </a:spcAft>
              <a:buClr>
                <a:srgbClr val="000000"/>
              </a:buClr>
              <a:buSzPts val="1400"/>
              <a:buFont typeface="Arial"/>
              <a:buNone/>
            </a:pPr>
            <a:r>
              <a:rPr lang="en-US"/>
              <a:t>Having a suggestion box however no means of collection or response suggests an ineffective means of collecting workers’ suggestions/grievances. </a:t>
            </a:r>
            <a:endParaRPr/>
          </a:p>
          <a:p>
            <a:pPr marL="457200" marR="0" lvl="0" indent="-228600" algn="l" rtl="0">
              <a:lnSpc>
                <a:spcPct val="100000"/>
              </a:lnSpc>
              <a:spcBef>
                <a:spcPts val="0"/>
              </a:spcBef>
              <a:spcAft>
                <a:spcPts val="0"/>
              </a:spcAft>
              <a:buClr>
                <a:srgbClr val="000000"/>
              </a:buClr>
              <a:buSzPts val="1400"/>
              <a:buFont typeface="Arial"/>
              <a:buNone/>
            </a:pPr>
            <a:r>
              <a:rPr lang="en-US"/>
              <a:t>Therefore, it remains unclear if this right is upheld, as the evidence suggests otherwise, especially with no other form of worker representation. </a:t>
            </a:r>
            <a:endParaRPr/>
          </a:p>
        </p:txBody>
      </p:sp>
      <p:sp>
        <p:nvSpPr>
          <p:cNvPr id="462" name="Google Shape;46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0" name="Google Shape;47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e89abc793f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g2e89abc793f_0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Clr>
                <a:schemeClr val="dk1"/>
              </a:buClr>
              <a:buSzPts val="1400"/>
              <a:buFont typeface="Arial"/>
              <a:buNone/>
            </a:pPr>
            <a:r>
              <a:rPr lang="en-US"/>
              <a:t>This requirement cuts across and is applicable to all CLRs. </a:t>
            </a:r>
            <a:endParaRPr/>
          </a:p>
          <a:p>
            <a:pPr marL="0" lvl="0" indent="0" algn="l" rtl="0">
              <a:lnSpc>
                <a:spcPct val="100000"/>
              </a:lnSpc>
              <a:spcBef>
                <a:spcPts val="0"/>
              </a:spcBef>
              <a:spcAft>
                <a:spcPts val="0"/>
              </a:spcAft>
              <a:buClr>
                <a:schemeClr val="dk1"/>
              </a:buClr>
              <a:buSzPts val="1400"/>
              <a:buFont typeface="Arial"/>
              <a:buNone/>
            </a:pPr>
            <a:r>
              <a:rPr lang="en-US"/>
              <a:t>Emphasis on “Due Consideration” means that the auditor needs to ensure that all relevant legal requirements around workers’ rights and labour requirements are respected. For example, payment of pensions or social insurance schemes required by law. This requirement cuts across all the four core labour requirements. This is also why CBS are required to put together all  national laws and regulations in a country that pertain to CLRs.</a:t>
            </a:r>
            <a:endParaRPr/>
          </a:p>
        </p:txBody>
      </p:sp>
      <p:sp>
        <p:nvSpPr>
          <p:cNvPr id="255" name="Google Shape;255;g2e89abc793f_0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d06f2e0a19_0_2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2d06f2e0a19_0_20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 name="Google Shape;271;g2d06f2e0a19_0_20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2e89abc793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g2e89abc793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latin typeface="Arial"/>
                <a:ea typeface="Arial"/>
                <a:cs typeface="Arial"/>
                <a:sym typeface="Arial"/>
              </a:rPr>
              <a:t>The term </a:t>
            </a:r>
            <a:r>
              <a:rPr lang="en-US" sz="1000" b="1">
                <a:latin typeface="Arial"/>
                <a:ea typeface="Arial"/>
                <a:cs typeface="Arial"/>
                <a:sym typeface="Arial"/>
              </a:rPr>
              <a:t>"child labor"</a:t>
            </a:r>
            <a:r>
              <a:rPr lang="en-US" sz="1000">
                <a:latin typeface="Arial"/>
                <a:ea typeface="Arial"/>
                <a:cs typeface="Arial"/>
                <a:sym typeface="Arial"/>
              </a:rPr>
              <a:t> is work that would harm or have negative consequences on child’s development and wellbeing and does interfere with their schooling by: depriving them of the possibility of attending classes; forcing them to leave school prematurely; or requiring them to combine study with heavy and time-consuming work.</a:t>
            </a:r>
            <a:endParaRPr sz="1000">
              <a:latin typeface="Arial"/>
              <a:ea typeface="Arial"/>
              <a:cs typeface="Arial"/>
              <a:sym typeface="Arial"/>
            </a:endParaRPr>
          </a:p>
          <a:p>
            <a:pPr marL="0" lvl="0" indent="0" algn="l" rtl="0">
              <a:lnSpc>
                <a:spcPct val="100000"/>
              </a:lnSpc>
              <a:spcBef>
                <a:spcPts val="0"/>
              </a:spcBef>
              <a:spcAft>
                <a:spcPts val="0"/>
              </a:spcAft>
              <a:buClr>
                <a:srgbClr val="230050"/>
              </a:buClr>
              <a:buSzPts val="1150"/>
              <a:buFont typeface="Arial"/>
              <a:buNone/>
            </a:pPr>
            <a:endParaRPr sz="10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000">
                <a:latin typeface="Arial"/>
                <a:ea typeface="Arial"/>
                <a:cs typeface="Arial"/>
                <a:sym typeface="Arial"/>
              </a:rPr>
              <a:t>While C138 establishes 15 years as the minimum age for work, developing countries have the option of setting a minimum age of 14 as a transitional measure as they strengthen their education systems and economies.</a:t>
            </a:r>
            <a:endParaRPr sz="1000">
              <a:latin typeface="Arial"/>
              <a:ea typeface="Arial"/>
              <a:cs typeface="Arial"/>
              <a:sym typeface="Arial"/>
            </a:endParaRPr>
          </a:p>
          <a:p>
            <a:pPr marL="0" lvl="0" indent="0" algn="l" rtl="0">
              <a:lnSpc>
                <a:spcPct val="100000"/>
              </a:lnSpc>
              <a:spcBef>
                <a:spcPts val="0"/>
              </a:spcBef>
              <a:spcAft>
                <a:spcPts val="0"/>
              </a:spcAft>
              <a:buClr>
                <a:srgbClr val="230050"/>
              </a:buClr>
              <a:buSzPts val="1150"/>
              <a:buFont typeface="Arial"/>
              <a:buNone/>
            </a:pPr>
            <a:endParaRPr sz="10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000">
                <a:latin typeface="Arial"/>
                <a:ea typeface="Arial"/>
                <a:cs typeface="Arial"/>
                <a:sym typeface="Arial"/>
              </a:rPr>
              <a:t>Not all work performed by children should be classified as child labor to be eliminated. In general, the participation of children or adolescents, above the minimum age for admission to employment, in work that does not harm their health and personal development or interfere with their schooling is considered positive.</a:t>
            </a:r>
            <a:endParaRPr sz="10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80000"/>
              </a:lnSpc>
              <a:spcBef>
                <a:spcPts val="0"/>
              </a:spcBef>
              <a:spcAft>
                <a:spcPts val="0"/>
              </a:spcAft>
              <a:buClr>
                <a:schemeClr val="dk1"/>
              </a:buClr>
              <a:buSzPts val="1100"/>
              <a:buFont typeface="Arial"/>
              <a:buNone/>
            </a:pPr>
            <a:r>
              <a:rPr lang="en-US" sz="1000" u="sng">
                <a:latin typeface="Arial"/>
                <a:ea typeface="Arial"/>
                <a:cs typeface="Arial"/>
                <a:sym typeface="Arial"/>
              </a:rPr>
              <a:t>Worst forms of child labour </a:t>
            </a:r>
            <a:r>
              <a:rPr lang="en-US" sz="1000">
                <a:latin typeface="Arial"/>
                <a:ea typeface="Arial"/>
                <a:cs typeface="Arial"/>
                <a:sym typeface="Arial"/>
              </a:rPr>
              <a:t>- defined ILO Convention 182 - slavery, child trafficking, debt bondage, serfdom (when is forcer to live and work in a place with very little or no payment), children in armed conflict (forced to work as cooks, porters and messengers), sexual explotation, involvement of children in illicit activities (illegal activities or crimes), for example, the production and trafficking of drugs, Work which is likely to harm the health, safety or morals of children</a:t>
            </a:r>
            <a:endParaRPr sz="1000">
              <a:latin typeface="Arial"/>
              <a:ea typeface="Arial"/>
              <a:cs typeface="Arial"/>
              <a:sym typeface="Arial"/>
            </a:endParaRPr>
          </a:p>
          <a:p>
            <a:pPr marL="0" lvl="0" indent="0" algn="l" rtl="0">
              <a:lnSpc>
                <a:spcPct val="80000"/>
              </a:lnSpc>
              <a:spcBef>
                <a:spcPts val="0"/>
              </a:spcBef>
              <a:spcAft>
                <a:spcPts val="0"/>
              </a:spcAft>
              <a:buClr>
                <a:schemeClr val="dk1"/>
              </a:buClr>
              <a:buSzPts val="1100"/>
              <a:buFont typeface="Arial"/>
              <a:buNone/>
            </a:pPr>
            <a:endParaRPr sz="1000">
              <a:latin typeface="Arial"/>
              <a:ea typeface="Arial"/>
              <a:cs typeface="Arial"/>
              <a:sym typeface="Arial"/>
            </a:endParaRPr>
          </a:p>
          <a:p>
            <a:pPr marL="0" lvl="0" indent="0" algn="l" rtl="0">
              <a:lnSpc>
                <a:spcPct val="80000"/>
              </a:lnSpc>
              <a:spcBef>
                <a:spcPts val="0"/>
              </a:spcBef>
              <a:spcAft>
                <a:spcPts val="0"/>
              </a:spcAft>
              <a:buClr>
                <a:schemeClr val="dk1"/>
              </a:buClr>
              <a:buSzPts val="1100"/>
              <a:buFont typeface="Arial"/>
              <a:buNone/>
            </a:pPr>
            <a:r>
              <a:rPr lang="en-US" sz="1800">
                <a:latin typeface="Arial"/>
                <a:ea typeface="Arial"/>
                <a:cs typeface="Arial"/>
                <a:sym typeface="Arial"/>
              </a:rPr>
              <a:t>For further explanation of the exact requirements, as well as flexibilities under Convention No. 138, please see ILO source (An Introduction to Legally Prohibiting Hazardous Work for Children: </a:t>
            </a:r>
            <a:r>
              <a:rPr lang="en-US" sz="18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here.</a:t>
            </a:r>
            <a:r>
              <a:rPr lang="en-US" sz="1800">
                <a:latin typeface="Arial"/>
                <a:ea typeface="Arial"/>
                <a:cs typeface="Arial"/>
                <a:sym typeface="Arial"/>
              </a:rPr>
              <a:t> </a:t>
            </a:r>
            <a:endParaRPr sz="1800">
              <a:latin typeface="Calibri"/>
              <a:ea typeface="Calibri"/>
              <a:cs typeface="Calibri"/>
              <a:sym typeface="Calibri"/>
            </a:endParaRPr>
          </a:p>
          <a:p>
            <a:pPr marL="0" lvl="0" indent="0" algn="l" rtl="0">
              <a:lnSpc>
                <a:spcPct val="95000"/>
              </a:lnSpc>
              <a:spcBef>
                <a:spcPts val="0"/>
              </a:spcBef>
              <a:spcAft>
                <a:spcPts val="0"/>
              </a:spcAft>
              <a:buSzPts val="1400"/>
              <a:buNone/>
            </a:pPr>
            <a:endParaRPr sz="1000">
              <a:latin typeface="Arial"/>
              <a:ea typeface="Arial"/>
              <a:cs typeface="Arial"/>
              <a:sym typeface="Arial"/>
            </a:endParaRPr>
          </a:p>
          <a:p>
            <a:pPr marL="0" lvl="0" indent="0" algn="l" rtl="0">
              <a:lnSpc>
                <a:spcPct val="95000"/>
              </a:lnSpc>
              <a:spcBef>
                <a:spcPts val="0"/>
              </a:spcBef>
              <a:spcAft>
                <a:spcPts val="0"/>
              </a:spcAft>
              <a:buSzPts val="1400"/>
              <a:buNone/>
            </a:pPr>
            <a:r>
              <a:rPr lang="en-US" sz="1000">
                <a:latin typeface="Arial"/>
                <a:ea typeface="Arial"/>
                <a:cs typeface="Arial"/>
                <a:sym typeface="Arial"/>
              </a:rPr>
              <a:t>NOTE: Links are added (see blue underlined text) to UN and ILO sources</a:t>
            </a:r>
            <a:endParaRPr/>
          </a:p>
          <a:p>
            <a:pPr marL="0" lvl="0" indent="0" algn="l" rtl="0">
              <a:lnSpc>
                <a:spcPct val="95000"/>
              </a:lnSpc>
              <a:spcBef>
                <a:spcPts val="0"/>
              </a:spcBef>
              <a:spcAft>
                <a:spcPts val="0"/>
              </a:spcAft>
              <a:buClr>
                <a:schemeClr val="dk1"/>
              </a:buClr>
              <a:buSzPts val="1400"/>
              <a:buFont typeface="Arial"/>
              <a:buNone/>
            </a:pPr>
            <a:endParaRPr sz="1000">
              <a:solidFill>
                <a:srgbClr val="000000"/>
              </a:solidFill>
              <a:latin typeface="Arial"/>
              <a:ea typeface="Arial"/>
              <a:cs typeface="Arial"/>
              <a:sym typeface="Arial"/>
            </a:endParaRPr>
          </a:p>
          <a:p>
            <a:pPr marL="0" lvl="0" indent="0" algn="l" rtl="0">
              <a:lnSpc>
                <a:spcPct val="95000"/>
              </a:lnSpc>
              <a:spcBef>
                <a:spcPts val="0"/>
              </a:spcBef>
              <a:spcAft>
                <a:spcPts val="0"/>
              </a:spcAft>
              <a:buClr>
                <a:schemeClr val="dk1"/>
              </a:buClr>
              <a:buSzPts val="1100"/>
              <a:buFont typeface="Arial"/>
              <a:buNone/>
            </a:pPr>
            <a:endParaRPr sz="1000">
              <a:solidFill>
                <a:srgbClr val="000000"/>
              </a:solidFill>
              <a:latin typeface="Arial"/>
              <a:ea typeface="Arial"/>
              <a:cs typeface="Arial"/>
              <a:sym typeface="Arial"/>
            </a:endParaRPr>
          </a:p>
          <a:p>
            <a:pPr marL="0" lvl="0" indent="0" algn="l" rtl="0">
              <a:lnSpc>
                <a:spcPct val="120000"/>
              </a:lnSpc>
              <a:spcBef>
                <a:spcPts val="300"/>
              </a:spcBef>
              <a:spcAft>
                <a:spcPts val="0"/>
              </a:spcAft>
              <a:buSzPts val="1100"/>
              <a:buNone/>
            </a:pPr>
            <a:endParaRPr sz="1100">
              <a:solidFill>
                <a:srgbClr val="4B565E"/>
              </a:solidFill>
              <a:latin typeface="Montserrat"/>
              <a:ea typeface="Montserrat"/>
              <a:cs typeface="Montserrat"/>
              <a:sym typeface="Montserrat"/>
            </a:endParaRPr>
          </a:p>
          <a:p>
            <a:pPr marL="0" lvl="0" indent="0" algn="l" rtl="0">
              <a:lnSpc>
                <a:spcPct val="120000"/>
              </a:lnSpc>
              <a:spcBef>
                <a:spcPts val="300"/>
              </a:spcBef>
              <a:spcAft>
                <a:spcPts val="0"/>
              </a:spcAft>
              <a:buSzPts val="1100"/>
              <a:buNone/>
            </a:pPr>
            <a:endParaRPr>
              <a:latin typeface="Arial"/>
              <a:ea typeface="Arial"/>
              <a:cs typeface="Arial"/>
              <a:sym typeface="Arial"/>
            </a:endParaRPr>
          </a:p>
          <a:p>
            <a:pPr marL="0" lvl="0" indent="0" algn="l" rtl="0">
              <a:lnSpc>
                <a:spcPct val="100000"/>
              </a:lnSpc>
              <a:spcBef>
                <a:spcPts val="300"/>
              </a:spcBef>
              <a:spcAft>
                <a:spcPts val="0"/>
              </a:spcAft>
              <a:buSzPts val="1400"/>
              <a:buNone/>
            </a:pPr>
            <a:endParaRPr/>
          </a:p>
        </p:txBody>
      </p:sp>
      <p:sp>
        <p:nvSpPr>
          <p:cNvPr id="280" name="Google Shape;280;g2e89abc793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d06f2e0a19_0_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g2d06f2e0a19_0_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Clr>
                <a:schemeClr val="dk1"/>
              </a:buClr>
              <a:buSzPts val="1400"/>
              <a:buFont typeface="Arial"/>
              <a:buNone/>
            </a:pPr>
            <a:r>
              <a:rPr lang="en-US"/>
              <a:t>FSC CLR Definition:</a:t>
            </a: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b="1">
                <a:latin typeface="Arial"/>
                <a:ea typeface="Arial"/>
                <a:cs typeface="Arial"/>
                <a:sym typeface="Arial"/>
              </a:rPr>
              <a:t>Light work</a:t>
            </a:r>
            <a:r>
              <a:rPr lang="en-US" sz="1100">
                <a:latin typeface="Arial"/>
                <a:ea typeface="Arial"/>
                <a:cs typeface="Arial"/>
                <a:sym typeface="Arial"/>
              </a:rPr>
              <a:t>: National laws or regulations may permit the employment or work of persons 13 to 15 years of age on light work which is- a) not likely to be harmful to their health or development; and b) not such as to prejudice their attendance at school, their participation in vocational orientation or training programmes approved by the competent authority or their capacity to benefit from the instruction received (C138, Article7). </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Clr>
                <a:schemeClr val="dk1"/>
              </a:buClr>
              <a:buSzPts val="1400"/>
              <a:buFont typeface="Arial"/>
              <a:buNone/>
            </a:pPr>
            <a:endParaRPr sz="105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100000"/>
              </a:lnSpc>
              <a:spcBef>
                <a:spcPts val="0"/>
              </a:spcBef>
              <a:spcAft>
                <a:spcPts val="0"/>
              </a:spcAft>
              <a:buSzPts val="1400"/>
              <a:buNone/>
            </a:pPr>
            <a:endParaRPr/>
          </a:p>
        </p:txBody>
      </p:sp>
      <p:sp>
        <p:nvSpPr>
          <p:cNvPr id="290" name="Google Shape;290;g2d06f2e0a19_0_2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sz="1100">
              <a:latin typeface="Arial"/>
              <a:ea typeface="Arial"/>
              <a:cs typeface="Arial"/>
              <a:sym typeface="Arial"/>
            </a:endParaRPr>
          </a:p>
        </p:txBody>
      </p:sp>
      <p:sp>
        <p:nvSpPr>
          <p:cNvPr id="299" name="Google Shape;299;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d269b3218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2d269b3218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Wang is in child labour.</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Clr>
                <a:schemeClr val="dk1"/>
              </a:buClr>
              <a:buSzPts val="1100"/>
              <a:buFont typeface="Arial"/>
              <a:buNone/>
            </a:pPr>
            <a:r>
              <a:rPr lang="en-US"/>
              <a:t>Although he might be allowed to do light work (depending on his country's national law), this cannot, in any case, prevent him from attending school.</a:t>
            </a:r>
            <a:endParaRPr/>
          </a:p>
          <a:p>
            <a:pPr marL="0" lvl="0" indent="0" algn="l" rtl="0">
              <a:lnSpc>
                <a:spcPct val="100000"/>
              </a:lnSpc>
              <a:spcBef>
                <a:spcPts val="0"/>
              </a:spcBef>
              <a:spcAft>
                <a:spcPts val="0"/>
              </a:spcAft>
              <a:buClr>
                <a:schemeClr val="dk1"/>
              </a:buClr>
              <a:buSzPts val="1400"/>
              <a:buFont typeface="Arial"/>
              <a:buNone/>
            </a:pPr>
            <a:endParaRPr/>
          </a:p>
        </p:txBody>
      </p:sp>
      <p:sp>
        <p:nvSpPr>
          <p:cNvPr id="307" name="Google Shape;307;g2d269b3218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81"/>
        <p:cNvGrpSpPr/>
        <p:nvPr/>
      </p:nvGrpSpPr>
      <p:grpSpPr>
        <a:xfrm>
          <a:off x="0" y="0"/>
          <a:ext cx="0" cy="0"/>
          <a:chOff x="0" y="0"/>
          <a:chExt cx="0" cy="0"/>
        </a:xfrm>
      </p:grpSpPr>
      <p:pic>
        <p:nvPicPr>
          <p:cNvPr id="82" name="Google Shape;82;p4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83" name="Google Shape;83;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85" name="Google Shape;85;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4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p4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8" name="Google Shape;88;p4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9"/>
        <p:cNvGrpSpPr/>
        <p:nvPr/>
      </p:nvGrpSpPr>
      <p:grpSpPr>
        <a:xfrm>
          <a:off x="0" y="0"/>
          <a:ext cx="0" cy="0"/>
          <a:chOff x="0" y="0"/>
          <a:chExt cx="0" cy="0"/>
        </a:xfrm>
      </p:grpSpPr>
      <p:sp>
        <p:nvSpPr>
          <p:cNvPr id="90" name="Google Shape;90;p46"/>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93" name="Google Shape;93;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4" name="Google Shape;94;p4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95" name="Google Shape;95;p4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6" name="Google Shape;96;p4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97"/>
        <p:cNvGrpSpPr/>
        <p:nvPr/>
      </p:nvGrpSpPr>
      <p:grpSpPr>
        <a:xfrm>
          <a:off x="0" y="0"/>
          <a:ext cx="0" cy="0"/>
          <a:chOff x="0" y="0"/>
          <a:chExt cx="0" cy="0"/>
        </a:xfrm>
      </p:grpSpPr>
      <p:sp>
        <p:nvSpPr>
          <p:cNvPr id="98" name="Google Shape;98;p4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 name="Google Shape;99;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01" name="Google Shape;101;p4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02" name="Google Shape;102;p4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03"/>
        <p:cNvGrpSpPr/>
        <p:nvPr/>
      </p:nvGrpSpPr>
      <p:grpSpPr>
        <a:xfrm>
          <a:off x="0" y="0"/>
          <a:ext cx="0" cy="0"/>
          <a:chOff x="0" y="0"/>
          <a:chExt cx="0" cy="0"/>
        </a:xfrm>
      </p:grpSpPr>
      <p:sp>
        <p:nvSpPr>
          <p:cNvPr id="104" name="Google Shape;104;p4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5" name="Google Shape;105;p4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6" name="Google Shape;106;p4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7" name="Google Shape;107;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09" name="Google Shape;109;p4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0"/>
        <p:cNvGrpSpPr/>
        <p:nvPr/>
      </p:nvGrpSpPr>
      <p:grpSpPr>
        <a:xfrm>
          <a:off x="0" y="0"/>
          <a:ext cx="0" cy="0"/>
          <a:chOff x="0" y="0"/>
          <a:chExt cx="0" cy="0"/>
        </a:xfrm>
      </p:grpSpPr>
      <p:sp>
        <p:nvSpPr>
          <p:cNvPr id="111" name="Google Shape;111;p49"/>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 name="Google Shape;112;p49"/>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3" name="Google Shape;113;p49"/>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4" name="Google Shape;114;p49"/>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5" name="Google Shape;115;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17" name="Google Shape;117;p4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8" name="Google Shape;118;p49"/>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9" name="Google Shape;119;p49"/>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0"/>
        <p:cNvGrpSpPr/>
        <p:nvPr/>
      </p:nvGrpSpPr>
      <p:grpSpPr>
        <a:xfrm>
          <a:off x="0" y="0"/>
          <a:ext cx="0" cy="0"/>
          <a:chOff x="0" y="0"/>
          <a:chExt cx="0" cy="0"/>
        </a:xfrm>
      </p:grpSpPr>
      <p:cxnSp>
        <p:nvCxnSpPr>
          <p:cNvPr id="121" name="Google Shape;121;p50"/>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2" name="Google Shape;122;p50"/>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23"/>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4"/>
        <p:cNvGrpSpPr/>
        <p:nvPr/>
      </p:nvGrpSpPr>
      <p:grpSpPr>
        <a:xfrm>
          <a:off x="0" y="0"/>
          <a:ext cx="0" cy="0"/>
          <a:chOff x="0" y="0"/>
          <a:chExt cx="0" cy="0"/>
        </a:xfrm>
      </p:grpSpPr>
      <p:sp>
        <p:nvSpPr>
          <p:cNvPr id="125" name="Google Shape;125;p52"/>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52"/>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52"/>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52"/>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8.2.FSC-CLR-Training_Main-Course_Module-2_V1-0_EN</a:t>
            </a:r>
            <a:endParaRPr/>
          </a:p>
        </p:txBody>
      </p:sp>
      <p:sp>
        <p:nvSpPr>
          <p:cNvPr id="129" name="Google Shape;129;p52"/>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30"/>
        <p:cNvGrpSpPr/>
        <p:nvPr/>
      </p:nvGrpSpPr>
      <p:grpSpPr>
        <a:xfrm>
          <a:off x="0" y="0"/>
          <a:ext cx="0" cy="0"/>
          <a:chOff x="0" y="0"/>
          <a:chExt cx="0" cy="0"/>
        </a:xfrm>
      </p:grpSpPr>
      <p:sp>
        <p:nvSpPr>
          <p:cNvPr id="131" name="Google Shape;131;p5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5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8.2.FSC-CLR-Training_Main-Course_Module-2_V1-0_EN</a:t>
            </a:r>
            <a:endParaRPr/>
          </a:p>
        </p:txBody>
      </p:sp>
      <p:sp>
        <p:nvSpPr>
          <p:cNvPr id="133" name="Google Shape;133;p5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6"/>
        <p:cNvGrpSpPr/>
        <p:nvPr/>
      </p:nvGrpSpPr>
      <p:grpSpPr>
        <a:xfrm>
          <a:off x="0" y="0"/>
          <a:ext cx="0" cy="0"/>
          <a:chOff x="0" y="0"/>
          <a:chExt cx="0" cy="0"/>
        </a:xfrm>
      </p:grpSpPr>
      <p:pic>
        <p:nvPicPr>
          <p:cNvPr id="17" name="Google Shape;17;p37"/>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8" name="Google Shape;18;p37"/>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9" name="Google Shape;19;p37"/>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 name="Google Shape;20;p37"/>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1" name="Google Shape;21;p37"/>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2" name="Google Shape;22;p37"/>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3" name="Google Shape;23;p37"/>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55"/>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55"/>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55"/>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55"/>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55"/>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55"/>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55"/>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55"/>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55"/>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1"/>
        <p:cNvGrpSpPr/>
        <p:nvPr/>
      </p:nvGrpSpPr>
      <p:grpSpPr>
        <a:xfrm>
          <a:off x="0" y="0"/>
          <a:ext cx="0" cy="0"/>
          <a:chOff x="0" y="0"/>
          <a:chExt cx="0" cy="0"/>
        </a:xfrm>
      </p:grpSpPr>
      <p:sp>
        <p:nvSpPr>
          <p:cNvPr id="152" name="Google Shape;15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54" name="Google Shape;15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5"/>
        <p:cNvGrpSpPr/>
        <p:nvPr/>
      </p:nvGrpSpPr>
      <p:grpSpPr>
        <a:xfrm>
          <a:off x="0" y="0"/>
          <a:ext cx="0" cy="0"/>
          <a:chOff x="0" y="0"/>
          <a:chExt cx="0" cy="0"/>
        </a:xfrm>
      </p:grpSpPr>
      <p:sp>
        <p:nvSpPr>
          <p:cNvPr id="156" name="Google Shape;156;p56"/>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56"/>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56"/>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59"/>
        <p:cNvGrpSpPr/>
        <p:nvPr/>
      </p:nvGrpSpPr>
      <p:grpSpPr>
        <a:xfrm>
          <a:off x="0" y="0"/>
          <a:ext cx="0" cy="0"/>
          <a:chOff x="0" y="0"/>
          <a:chExt cx="0" cy="0"/>
        </a:xfrm>
      </p:grpSpPr>
      <p:sp>
        <p:nvSpPr>
          <p:cNvPr id="160" name="Google Shape;160;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1" name="Google Shape;161;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8.2.FSC-CLR-Training_Main-Course_Module-2_V1-0_EN</a:t>
            </a:r>
            <a:endParaRPr/>
          </a:p>
        </p:txBody>
      </p:sp>
      <p:sp>
        <p:nvSpPr>
          <p:cNvPr id="162" name="Google Shape;162;p5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3" name="Google Shape;163;p57"/>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4" name="Google Shape;164;p57"/>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5" name="Google Shape;165;p57"/>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6"/>
        <p:cNvGrpSpPr/>
        <p:nvPr/>
      </p:nvGrpSpPr>
      <p:grpSpPr>
        <a:xfrm>
          <a:off x="0" y="0"/>
          <a:ext cx="0" cy="0"/>
          <a:chOff x="0" y="0"/>
          <a:chExt cx="0" cy="0"/>
        </a:xfrm>
      </p:grpSpPr>
      <p:sp>
        <p:nvSpPr>
          <p:cNvPr id="167" name="Google Shape;167;p5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5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9" name="Google Shape;169;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71" name="Google Shape;171;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2"/>
        <p:cNvGrpSpPr/>
        <p:nvPr/>
      </p:nvGrpSpPr>
      <p:grpSpPr>
        <a:xfrm>
          <a:off x="0" y="0"/>
          <a:ext cx="0" cy="0"/>
          <a:chOff x="0" y="0"/>
          <a:chExt cx="0" cy="0"/>
        </a:xfrm>
      </p:grpSpPr>
      <p:sp>
        <p:nvSpPr>
          <p:cNvPr id="173" name="Google Shape;173;p5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5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5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5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77" name="Google Shape;177;p5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8"/>
        <p:cNvGrpSpPr/>
        <p:nvPr/>
      </p:nvGrpSpPr>
      <p:grpSpPr>
        <a:xfrm>
          <a:off x="0" y="0"/>
          <a:ext cx="0" cy="0"/>
          <a:chOff x="0" y="0"/>
          <a:chExt cx="0" cy="0"/>
        </a:xfrm>
      </p:grpSpPr>
      <p:sp>
        <p:nvSpPr>
          <p:cNvPr id="179" name="Google Shape;179;p6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6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1" name="Google Shape;181;p6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6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83" name="Google Shape;183;p6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4"/>
        <p:cNvGrpSpPr/>
        <p:nvPr/>
      </p:nvGrpSpPr>
      <p:grpSpPr>
        <a:xfrm>
          <a:off x="0" y="0"/>
          <a:ext cx="0" cy="0"/>
          <a:chOff x="0" y="0"/>
          <a:chExt cx="0" cy="0"/>
        </a:xfrm>
      </p:grpSpPr>
      <p:sp>
        <p:nvSpPr>
          <p:cNvPr id="185" name="Google Shape;185;p6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6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6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6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6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90" name="Google Shape;190;p6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1"/>
        <p:cNvGrpSpPr/>
        <p:nvPr/>
      </p:nvGrpSpPr>
      <p:grpSpPr>
        <a:xfrm>
          <a:off x="0" y="0"/>
          <a:ext cx="0" cy="0"/>
          <a:chOff x="0" y="0"/>
          <a:chExt cx="0" cy="0"/>
        </a:xfrm>
      </p:grpSpPr>
      <p:sp>
        <p:nvSpPr>
          <p:cNvPr id="192" name="Google Shape;192;p6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6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4" name="Google Shape;194;p6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6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6" name="Google Shape;196;p6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7" name="Google Shape;197;p6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6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199" name="Google Shape;199;p6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0"/>
        <p:cNvGrpSpPr/>
        <p:nvPr/>
      </p:nvGrpSpPr>
      <p:grpSpPr>
        <a:xfrm>
          <a:off x="0" y="0"/>
          <a:ext cx="0" cy="0"/>
          <a:chOff x="0" y="0"/>
          <a:chExt cx="0" cy="0"/>
        </a:xfrm>
      </p:grpSpPr>
      <p:sp>
        <p:nvSpPr>
          <p:cNvPr id="201" name="Google Shape;201;p6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6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204" name="Google Shape;204;p6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4"/>
        <p:cNvGrpSpPr/>
        <p:nvPr/>
      </p:nvGrpSpPr>
      <p:grpSpPr>
        <a:xfrm>
          <a:off x="0" y="0"/>
          <a:ext cx="0" cy="0"/>
          <a:chOff x="0" y="0"/>
          <a:chExt cx="0" cy="0"/>
        </a:xfrm>
      </p:grpSpPr>
      <p:pic>
        <p:nvPicPr>
          <p:cNvPr id="25" name="Google Shape;25;p38"/>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26" name="Google Shape;26;p38"/>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27" name="Google Shape;27;p38"/>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28" name="Google Shape;28;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38"/>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05"/>
        <p:cNvGrpSpPr/>
        <p:nvPr/>
      </p:nvGrpSpPr>
      <p:grpSpPr>
        <a:xfrm>
          <a:off x="0" y="0"/>
          <a:ext cx="0" cy="0"/>
          <a:chOff x="0" y="0"/>
          <a:chExt cx="0" cy="0"/>
        </a:xfrm>
      </p:grpSpPr>
      <p:sp>
        <p:nvSpPr>
          <p:cNvPr id="206" name="Google Shape;206;p6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6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08" name="Google Shape;208;p6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09" name="Google Shape;209;p6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p6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211" name="Google Shape;211;p6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12"/>
        <p:cNvGrpSpPr/>
        <p:nvPr/>
      </p:nvGrpSpPr>
      <p:grpSpPr>
        <a:xfrm>
          <a:off x="0" y="0"/>
          <a:ext cx="0" cy="0"/>
          <a:chOff x="0" y="0"/>
          <a:chExt cx="0" cy="0"/>
        </a:xfrm>
      </p:grpSpPr>
      <p:sp>
        <p:nvSpPr>
          <p:cNvPr id="213" name="Google Shape;213;p6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65"/>
          <p:cNvSpPr>
            <a:spLocks noGrp="1"/>
          </p:cNvSpPr>
          <p:nvPr>
            <p:ph type="pic" idx="2"/>
          </p:nvPr>
        </p:nvSpPr>
        <p:spPr>
          <a:xfrm>
            <a:off x="5183188" y="987425"/>
            <a:ext cx="6172200" cy="4873625"/>
          </a:xfrm>
          <a:prstGeom prst="rect">
            <a:avLst/>
          </a:prstGeom>
          <a:noFill/>
          <a:ln>
            <a:noFill/>
          </a:ln>
        </p:spPr>
      </p:sp>
      <p:sp>
        <p:nvSpPr>
          <p:cNvPr id="215" name="Google Shape;215;p6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6" name="Google Shape;216;p6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6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218" name="Google Shape;218;p6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9"/>
        <p:cNvGrpSpPr/>
        <p:nvPr/>
      </p:nvGrpSpPr>
      <p:grpSpPr>
        <a:xfrm>
          <a:off x="0" y="0"/>
          <a:ext cx="0" cy="0"/>
          <a:chOff x="0" y="0"/>
          <a:chExt cx="0" cy="0"/>
        </a:xfrm>
      </p:grpSpPr>
      <p:sp>
        <p:nvSpPr>
          <p:cNvPr id="220" name="Google Shape;220;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6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2" name="Google Shape;222;p6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3" name="Google Shape;223;p6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224" name="Google Shape;224;p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5"/>
        <p:cNvGrpSpPr/>
        <p:nvPr/>
      </p:nvGrpSpPr>
      <p:grpSpPr>
        <a:xfrm>
          <a:off x="0" y="0"/>
          <a:ext cx="0" cy="0"/>
          <a:chOff x="0" y="0"/>
          <a:chExt cx="0" cy="0"/>
        </a:xfrm>
      </p:grpSpPr>
      <p:sp>
        <p:nvSpPr>
          <p:cNvPr id="226" name="Google Shape;226;p6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6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8" name="Google Shape;228;p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230" name="Google Shape;230;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31"/>
        <p:cNvGrpSpPr/>
        <p:nvPr/>
      </p:nvGrpSpPr>
      <p:grpSpPr>
        <a:xfrm>
          <a:off x="0" y="0"/>
          <a:ext cx="0" cy="0"/>
          <a:chOff x="0" y="0"/>
          <a:chExt cx="0" cy="0"/>
        </a:xfrm>
      </p:grpSpPr>
      <p:pic>
        <p:nvPicPr>
          <p:cNvPr id="232" name="Google Shape;232;p68"/>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33" name="Google Shape;233;p68"/>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4" name="Google Shape;234;p6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6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236" name="Google Shape;236;p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37" name="Google Shape;237;p68"/>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8" name="Google Shape;238;p68"/>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2"/>
        <p:cNvGrpSpPr/>
        <p:nvPr/>
      </p:nvGrpSpPr>
      <p:grpSpPr>
        <a:xfrm>
          <a:off x="0" y="0"/>
          <a:ext cx="0" cy="0"/>
          <a:chOff x="0" y="0"/>
          <a:chExt cx="0" cy="0"/>
        </a:xfrm>
      </p:grpSpPr>
      <p:pic>
        <p:nvPicPr>
          <p:cNvPr id="33" name="Google Shape;33;p39"/>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4" name="Google Shape;34;p39"/>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5" name="Google Shape;35;p39"/>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6" name="Google Shape;36;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38" name="Google Shape;38;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9" name="Google Shape;39;p39"/>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0"/>
        <p:cNvGrpSpPr/>
        <p:nvPr/>
      </p:nvGrpSpPr>
      <p:grpSpPr>
        <a:xfrm>
          <a:off x="0" y="0"/>
          <a:ext cx="0" cy="0"/>
          <a:chOff x="0" y="0"/>
          <a:chExt cx="0" cy="0"/>
        </a:xfrm>
      </p:grpSpPr>
      <p:pic>
        <p:nvPicPr>
          <p:cNvPr id="41" name="Google Shape;41;p40"/>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2" name="Google Shape;42;p40"/>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 name="Google Shape;43;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45" name="Google Shape;45;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6" name="Google Shape;46;p40"/>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47" name="Google Shape;47;p40"/>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48"/>
        <p:cNvGrpSpPr/>
        <p:nvPr/>
      </p:nvGrpSpPr>
      <p:grpSpPr>
        <a:xfrm>
          <a:off x="0" y="0"/>
          <a:ext cx="0" cy="0"/>
          <a:chOff x="0" y="0"/>
          <a:chExt cx="0" cy="0"/>
        </a:xfrm>
      </p:grpSpPr>
      <p:pic>
        <p:nvPicPr>
          <p:cNvPr id="49" name="Google Shape;49;p41"/>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0" name="Google Shape;50;p41"/>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 name="Google Shape;51;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53" name="Google Shape;53;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4" name="Google Shape;54;p41"/>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5" name="Google Shape;55;p41"/>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6"/>
        <p:cNvGrpSpPr/>
        <p:nvPr/>
      </p:nvGrpSpPr>
      <p:grpSpPr>
        <a:xfrm>
          <a:off x="0" y="0"/>
          <a:ext cx="0" cy="0"/>
          <a:chOff x="0" y="0"/>
          <a:chExt cx="0" cy="0"/>
        </a:xfrm>
      </p:grpSpPr>
      <p:pic>
        <p:nvPicPr>
          <p:cNvPr id="57" name="Google Shape;57;p42"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58" name="Google Shape;58;p42"/>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59" name="Google Shape;59;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61" name="Google Shape;61;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2" name="Google Shape;62;p42"/>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3" name="Google Shape;63;p4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64"/>
        <p:cNvGrpSpPr/>
        <p:nvPr/>
      </p:nvGrpSpPr>
      <p:grpSpPr>
        <a:xfrm>
          <a:off x="0" y="0"/>
          <a:ext cx="0" cy="0"/>
          <a:chOff x="0" y="0"/>
          <a:chExt cx="0" cy="0"/>
        </a:xfrm>
      </p:grpSpPr>
      <p:pic>
        <p:nvPicPr>
          <p:cNvPr id="65" name="Google Shape;65;p43"/>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66" name="Google Shape;66;p43"/>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7" name="Google Shape;67;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69" name="Google Shape;69;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43"/>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1" name="Google Shape;71;p4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72"/>
        <p:cNvGrpSpPr/>
        <p:nvPr/>
      </p:nvGrpSpPr>
      <p:grpSpPr>
        <a:xfrm>
          <a:off x="0" y="0"/>
          <a:ext cx="0" cy="0"/>
          <a:chOff x="0" y="0"/>
          <a:chExt cx="0" cy="0"/>
        </a:xfrm>
      </p:grpSpPr>
      <p:pic>
        <p:nvPicPr>
          <p:cNvPr id="73" name="Google Shape;73;p44"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74" name="Google Shape;74;p44"/>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5" name="Google Shape;75;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8.2.FSC-CLR-Training_Main-Course_Module-2_V1-0_EN</a:t>
            </a:r>
            <a:endParaRPr/>
          </a:p>
        </p:txBody>
      </p:sp>
      <p:sp>
        <p:nvSpPr>
          <p:cNvPr id="77" name="Google Shape;77;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p44"/>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9" name="Google Shape;79;p4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80" name="Google Shape;80;p44"/>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2.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8.2.FSC-CLR-Training_Main-Course_Module-2_V1-0_EN</a:t>
            </a:r>
            <a:endParaRPr/>
          </a:p>
        </p:txBody>
      </p:sp>
      <p:sp>
        <p:nvSpPr>
          <p:cNvPr id="14" name="Google Shape;14;p1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8.2.FSC-CLR-Training_Main-Course_Module-2_V1-0_EN</a:t>
            </a:r>
            <a:endParaRPr/>
          </a:p>
        </p:txBody>
      </p:sp>
      <p:sp>
        <p:nvSpPr>
          <p:cNvPr id="150" name="Google Shape;150;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https://violenceagainstchildren.un.org/content/child-labour" TargetMode="External"/><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hyperlink" Target="https://normlex.ilo.org/dyn/nrmlx_en/f?p=NORMLEXPUB%3A12100%3A0%3A%3ANO%3A%3AP12100_ILO_CODE%3AC138&amp;utm_source=chatgpt.com" TargetMode="External"/><Relationship Id="rId4" Type="http://schemas.openxmlformats.org/officeDocument/2006/relationships/hyperlink" Target="https://normlex.ilo.org/dyn/normlex/en/f?p=NORMLEXPUB%3A12100%3A0%3A%3ANO%3A%3AP12100_ILO_CODE%3AC182"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
          <p:cNvSpPr txBox="1">
            <a:spLocks noGrp="1"/>
          </p:cNvSpPr>
          <p:nvPr>
            <p:ph type="ctrTitle" idx="4294967295"/>
          </p:nvPr>
        </p:nvSpPr>
        <p:spPr>
          <a:xfrm>
            <a:off x="730250" y="711200"/>
            <a:ext cx="5478463" cy="2336800"/>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ct val="111111"/>
              <a:buFont typeface="Avenir"/>
              <a:buNone/>
            </a:pPr>
            <a:r>
              <a:rPr lang="en-US" sz="4400" b="1" i="0" u="none" strike="noStrike" cap="none">
                <a:solidFill>
                  <a:schemeClr val="dk1"/>
                </a:solidFill>
                <a:latin typeface="Arial"/>
                <a:ea typeface="Arial"/>
                <a:cs typeface="Arial"/>
                <a:sym typeface="Arial"/>
              </a:rPr>
              <a:t>Auditor Training on FSC CoC Core Labor Requirements (CLR)</a:t>
            </a:r>
            <a:endParaRPr/>
          </a:p>
        </p:txBody>
      </p:sp>
      <p:sp>
        <p:nvSpPr>
          <p:cNvPr id="244" name="Google Shape;244;p2"/>
          <p:cNvSpPr txBox="1">
            <a:spLocks noGrp="1"/>
          </p:cNvSpPr>
          <p:nvPr>
            <p:ph type="body" idx="4294967295"/>
          </p:nvPr>
        </p:nvSpPr>
        <p:spPr>
          <a:xfrm>
            <a:off x="592667" y="3810000"/>
            <a:ext cx="5535613" cy="116998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a:latin typeface="Arial"/>
                <a:ea typeface="Arial"/>
                <a:cs typeface="Arial"/>
                <a:sym typeface="Arial"/>
              </a:rPr>
              <a:t>FSC CLR</a:t>
            </a:r>
            <a:endParaRPr/>
          </a:p>
          <a:p>
            <a:pPr marL="177800" lvl="0" indent="0" algn="l" rtl="0">
              <a:lnSpc>
                <a:spcPct val="90000"/>
              </a:lnSpc>
              <a:spcBef>
                <a:spcPts val="1000"/>
              </a:spcBef>
              <a:spcAft>
                <a:spcPts val="0"/>
              </a:spcAft>
              <a:buSzPts val="2800"/>
              <a:buNone/>
            </a:pPr>
            <a:r>
              <a:rPr lang="en-US">
                <a:latin typeface="Arial"/>
                <a:ea typeface="Arial"/>
                <a:cs typeface="Arial"/>
                <a:sym typeface="Arial"/>
              </a:rPr>
              <a:t>Key terms and Definitions </a:t>
            </a:r>
            <a:endParaRPr/>
          </a:p>
        </p:txBody>
      </p:sp>
      <p:sp>
        <p:nvSpPr>
          <p:cNvPr id="245" name="Google Shape;245;p2"/>
          <p:cNvSpPr txBox="1">
            <a:spLocks noGrp="1"/>
          </p:cNvSpPr>
          <p:nvPr>
            <p:ph type="body" idx="4294967295"/>
          </p:nvPr>
        </p:nvSpPr>
        <p:spPr>
          <a:xfrm>
            <a:off x="730250" y="3214688"/>
            <a:ext cx="4995863" cy="427037"/>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a:latin typeface="Arial"/>
                <a:ea typeface="Arial"/>
                <a:cs typeface="Arial"/>
                <a:sym typeface="Arial"/>
              </a:rPr>
              <a:t>MODULE</a:t>
            </a:r>
            <a:r>
              <a:rPr lang="en-US"/>
              <a:t> 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7" name="Google Shape;317;p6"/>
          <p:cNvSpPr txBox="1">
            <a:spLocks noGrp="1"/>
          </p:cNvSpPr>
          <p:nvPr>
            <p:ph type="ctrTitle" idx="4294967295"/>
          </p:nvPr>
        </p:nvSpPr>
        <p:spPr>
          <a:xfrm>
            <a:off x="438869" y="477688"/>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200" b="1" i="0" u="none" strike="noStrike" cap="none">
                <a:solidFill>
                  <a:schemeClr val="dk1"/>
                </a:solidFill>
                <a:latin typeface="Arial"/>
                <a:ea typeface="Arial"/>
                <a:cs typeface="Arial"/>
                <a:sym typeface="Arial"/>
              </a:rPr>
              <a:t>Exercise 1</a:t>
            </a:r>
            <a:endParaRPr/>
          </a:p>
        </p:txBody>
      </p:sp>
      <p:sp>
        <p:nvSpPr>
          <p:cNvPr id="318" name="Google Shape;318;p6"/>
          <p:cNvSpPr txBox="1"/>
          <p:nvPr/>
        </p:nvSpPr>
        <p:spPr>
          <a:xfrm>
            <a:off x="510133" y="1878010"/>
            <a:ext cx="8100467" cy="3834257"/>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During an audit of the fictional company "Super Bamboo Inc.", it was noted that the company has a policy prohibiting the employment of workers below 18 years old.</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However, during the audit a worker of 14 years old was seen performing light work and providing support to machine operators during the night shift.</a:t>
            </a:r>
            <a:endParaRPr sz="2400" b="0" i="0" u="none" strike="noStrike" cap="none">
              <a:solidFill>
                <a:srgbClr val="2B2E2F"/>
              </a:solidFill>
              <a:latin typeface="Arial"/>
              <a:ea typeface="Arial"/>
              <a:cs typeface="Arial"/>
              <a:sym typeface="Arial"/>
            </a:endParaRPr>
          </a:p>
        </p:txBody>
      </p:sp>
      <p:sp>
        <p:nvSpPr>
          <p:cNvPr id="319" name="Google Shape;319;p6"/>
          <p:cNvSpPr/>
          <p:nvPr/>
        </p:nvSpPr>
        <p:spPr>
          <a:xfrm>
            <a:off x="8610600" y="1721221"/>
            <a:ext cx="3346073" cy="3844377"/>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Q1. Can the company hire workers under 18 years old?</a:t>
            </a:r>
            <a:endParaRPr/>
          </a:p>
          <a:p>
            <a:pPr marL="469900" marR="0" lvl="0" indent="-31750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Q2. Is the company in non-conformance with the FSC requirements for child labor?</a:t>
            </a:r>
            <a:endParaRPr/>
          </a:p>
          <a:p>
            <a:pPr marL="0" marR="0" lvl="0" indent="0" algn="ctr"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3AA9C9F2-1856-E86B-EBA9-DC8D697831D4}"/>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6" name="Google Shape;326;p7"/>
          <p:cNvSpPr txBox="1">
            <a:spLocks noGrp="1"/>
          </p:cNvSpPr>
          <p:nvPr>
            <p:ph type="ctrTitle" idx="4294967295"/>
          </p:nvPr>
        </p:nvSpPr>
        <p:spPr>
          <a:xfrm>
            <a:off x="517585" y="1450675"/>
            <a:ext cx="10845500" cy="50927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rgbClr val="000000"/>
                </a:solidFill>
                <a:latin typeface="Arial"/>
                <a:ea typeface="Arial"/>
                <a:cs typeface="Arial"/>
                <a:sym typeface="Arial"/>
              </a:rPr>
              <a:t>During an assessment, CH records (payroll data and employment contracts) did not include the date of birth of the workers in at least 3 cases. </a:t>
            </a:r>
            <a:br>
              <a:rPr lang="en-US" sz="2400" b="0" i="0" u="none" strike="noStrike" cap="none">
                <a:solidFill>
                  <a:srgbClr val="000000"/>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In one of the cases, the worker was selected for interview because he clearly looked very young and when interviewed, he indicated that he was 18 years old. </a:t>
            </a:r>
            <a:br>
              <a:rPr lang="en-US" sz="2400" b="0" i="0" u="none" strike="noStrike" cap="none">
                <a:solidFill>
                  <a:srgbClr val="000000"/>
                </a:solidFill>
                <a:latin typeface="Arial"/>
                <a:ea typeface="Arial"/>
                <a:cs typeface="Arial"/>
                <a:sym typeface="Arial"/>
              </a:rPr>
            </a:b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According to his pay slip and employee register, he has been in the company for 1 year 3 months now.</a:t>
            </a: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 </a:t>
            </a: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There is no document in the CH records or data or employee files showing his age. </a:t>
            </a:r>
            <a:endParaRPr/>
          </a:p>
        </p:txBody>
      </p:sp>
      <p:sp>
        <p:nvSpPr>
          <p:cNvPr id="327" name="Google Shape;327;p7"/>
          <p:cNvSpPr txBox="1"/>
          <p:nvPr/>
        </p:nvSpPr>
        <p:spPr>
          <a:xfrm>
            <a:off x="523221" y="462376"/>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Case scenario</a:t>
            </a:r>
            <a:endParaRPr/>
          </a:p>
        </p:txBody>
      </p:sp>
      <p:sp>
        <p:nvSpPr>
          <p:cNvPr id="2" name="Footer Placeholder 1">
            <a:extLst>
              <a:ext uri="{FF2B5EF4-FFF2-40B4-BE49-F238E27FC236}">
                <a16:creationId xmlns:a16="http://schemas.microsoft.com/office/drawing/2014/main" id="{50FE244A-380C-511D-F274-5DD61F02EC75}"/>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8"/>
          <p:cNvSpPr txBox="1"/>
          <p:nvPr/>
        </p:nvSpPr>
        <p:spPr>
          <a:xfrm>
            <a:off x="797982" y="970836"/>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2800" b="1" i="0" u="none" strike="noStrike" cap="none">
                <a:solidFill>
                  <a:schemeClr val="dk1"/>
                </a:solidFill>
                <a:latin typeface="Arial"/>
                <a:ea typeface="Arial"/>
                <a:cs typeface="Arial"/>
                <a:sym typeface="Arial"/>
              </a:rPr>
              <a:t>Module 2.2</a:t>
            </a:r>
            <a:endParaRPr sz="2800" b="1" i="0" u="none" strike="noStrike" cap="none">
              <a:solidFill>
                <a:schemeClr val="dk1"/>
              </a:solidFill>
              <a:latin typeface="Arial"/>
              <a:ea typeface="Arial"/>
              <a:cs typeface="Arial"/>
              <a:sym typeface="Arial"/>
            </a:endParaRPr>
          </a:p>
        </p:txBody>
      </p:sp>
      <p:sp>
        <p:nvSpPr>
          <p:cNvPr id="334" name="Google Shape;334;p8"/>
          <p:cNvSpPr txBox="1">
            <a:spLocks noGrp="1"/>
          </p:cNvSpPr>
          <p:nvPr>
            <p:ph type="ctrTitle" idx="4294967295"/>
          </p:nvPr>
        </p:nvSpPr>
        <p:spPr>
          <a:xfrm>
            <a:off x="805132" y="1876875"/>
            <a:ext cx="8007350"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venir"/>
                <a:ea typeface="Avenir"/>
                <a:cs typeface="Avenir"/>
                <a:sym typeface="Avenir"/>
              </a:rPr>
              <a:t>Forced or Compulsory Labour</a:t>
            </a:r>
            <a:endParaRPr sz="3200" b="0" i="0" u="none" strike="noStrike" cap="none">
              <a:solidFill>
                <a:schemeClr val="dk1"/>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11DB4CBC-3FB6-374B-99B7-AB4ACF9A0713}"/>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9"/>
        <p:cNvGrpSpPr/>
        <p:nvPr/>
      </p:nvGrpSpPr>
      <p:grpSpPr>
        <a:xfrm>
          <a:off x="0" y="0"/>
          <a:ext cx="0" cy="0"/>
          <a:chOff x="0" y="0"/>
          <a:chExt cx="0" cy="0"/>
        </a:xfrm>
      </p:grpSpPr>
      <p:sp>
        <p:nvSpPr>
          <p:cNvPr id="340" name="Google Shape;340;g2d06f2e0a19_0_242"/>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41" name="Google Shape;341;g2d06f2e0a19_0_242"/>
          <p:cNvPicPr preferRelativeResize="0"/>
          <p:nvPr/>
        </p:nvPicPr>
        <p:blipFill rotWithShape="1">
          <a:blip r:embed="rId3">
            <a:alphaModFix/>
          </a:blip>
          <a:srcRect t="12170"/>
          <a:stretch/>
        </p:blipFill>
        <p:spPr>
          <a:xfrm>
            <a:off x="-1011134" y="10"/>
            <a:ext cx="9669642" cy="6857990"/>
          </a:xfrm>
          <a:prstGeom prst="rect">
            <a:avLst/>
          </a:prstGeom>
          <a:noFill/>
          <a:ln>
            <a:noFill/>
          </a:ln>
        </p:spPr>
      </p:pic>
      <p:sp>
        <p:nvSpPr>
          <p:cNvPr id="342" name="Google Shape;342;g2d06f2e0a19_0_242"/>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43" name="Google Shape;343;g2d06f2e0a19_0_242"/>
          <p:cNvSpPr txBox="1"/>
          <p:nvPr/>
        </p:nvSpPr>
        <p:spPr>
          <a:xfrm>
            <a:off x="7464552" y="443988"/>
            <a:ext cx="4724399" cy="5970024"/>
          </a:xfrm>
          <a:prstGeom prst="rect">
            <a:avLst/>
          </a:prstGeom>
          <a:noFill/>
          <a:ln>
            <a:noFill/>
          </a:ln>
        </p:spPr>
        <p:txBody>
          <a:bodyPr spcFirstLastPara="1" wrap="square" lIns="91425" tIns="45700" rIns="91425" bIns="45700" anchor="t" anchorCtr="0">
            <a:normAutofit/>
          </a:bodyPr>
          <a:lstStyle/>
          <a:p>
            <a:pPr marL="0" marR="0" lvl="0" indent="114300" algn="l" rtl="0">
              <a:lnSpc>
                <a:spcPct val="9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1" i="0" u="none" strike="noStrike" cap="none">
                <a:solidFill>
                  <a:schemeClr val="dk1"/>
                </a:solidFill>
                <a:latin typeface="Arial"/>
                <a:ea typeface="Arial"/>
                <a:cs typeface="Arial"/>
                <a:sym typeface="Arial"/>
              </a:rPr>
              <a:t>What is forced labor, according to FSC?</a:t>
            </a:r>
            <a:endParaRPr sz="2400" b="1" i="0" u="none" strike="noStrike" cap="none">
              <a:solidFill>
                <a:schemeClr val="dk1"/>
              </a:solidFill>
              <a:latin typeface="Arial"/>
              <a:ea typeface="Arial"/>
              <a:cs typeface="Arial"/>
              <a:sym typeface="Arial"/>
            </a:endParaRPr>
          </a:p>
          <a:p>
            <a:pPr marL="0" marR="0" lvl="0" indent="114300" algn="l" rtl="0">
              <a:lnSpc>
                <a:spcPct val="90000"/>
              </a:lnSpc>
              <a:spcBef>
                <a:spcPts val="60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0" i="0" u="none" strike="noStrike" cap="none">
                <a:solidFill>
                  <a:schemeClr val="dk1"/>
                </a:solidFill>
                <a:latin typeface="Arial"/>
                <a:ea typeface="Arial"/>
                <a:cs typeface="Arial"/>
                <a:sym typeface="Arial"/>
              </a:rPr>
              <a:t> "Any work or service exacted from an individual under the </a:t>
            </a:r>
            <a:r>
              <a:rPr lang="en-US" sz="2400" b="1" i="0" u="sng" strike="noStrike" cap="none">
                <a:solidFill>
                  <a:schemeClr val="dk1"/>
                </a:solidFill>
                <a:latin typeface="Arial"/>
                <a:ea typeface="Arial"/>
                <a:cs typeface="Arial"/>
                <a:sym typeface="Arial"/>
              </a:rPr>
              <a:t>threat of any penalty</a:t>
            </a:r>
            <a:r>
              <a:rPr lang="en-US" sz="2400" b="0" i="0" u="none" strike="noStrike" cap="none">
                <a:solidFill>
                  <a:schemeClr val="dk1"/>
                </a:solidFill>
                <a:latin typeface="Arial"/>
                <a:ea typeface="Arial"/>
                <a:cs typeface="Arial"/>
                <a:sym typeface="Arial"/>
              </a:rPr>
              <a:t> and for which such individual </a:t>
            </a:r>
            <a:r>
              <a:rPr lang="en-US" sz="2400" b="1" i="0" u="sng" strike="noStrike" cap="none">
                <a:solidFill>
                  <a:schemeClr val="dk1"/>
                </a:solidFill>
                <a:latin typeface="Arial"/>
                <a:ea typeface="Arial"/>
                <a:cs typeface="Arial"/>
                <a:sym typeface="Arial"/>
              </a:rPr>
              <a:t>does not volunteer</a:t>
            </a:r>
            <a:r>
              <a:rPr lang="en-US" sz="2400" b="1" i="0" u="none" strike="noStrike" cap="none">
                <a:solidFill>
                  <a:schemeClr val="dk1"/>
                </a:solidFill>
                <a:latin typeface="Arial"/>
                <a:ea typeface="Arial"/>
                <a:cs typeface="Arial"/>
                <a:sym typeface="Arial"/>
              </a:rPr>
              <a:t>” </a:t>
            </a:r>
            <a:endParaRPr sz="2400" b="0" i="1" u="none" strike="noStrike" cap="none">
              <a:solidFill>
                <a:schemeClr val="dk1"/>
              </a:solidFill>
              <a:latin typeface="Arial"/>
              <a:ea typeface="Arial"/>
              <a:cs typeface="Arial"/>
              <a:sym typeface="Arial"/>
            </a:endParaRPr>
          </a:p>
          <a:p>
            <a:pPr marL="0" marR="0" lvl="0" indent="114300" algn="l" rtl="0">
              <a:lnSpc>
                <a:spcPct val="90000"/>
              </a:lnSpc>
              <a:spcBef>
                <a:spcPts val="600"/>
              </a:spcBef>
              <a:spcAft>
                <a:spcPts val="0"/>
              </a:spcAft>
              <a:buClr>
                <a:srgbClr val="000000"/>
              </a:buClr>
              <a:buSzPts val="1800"/>
              <a:buFont typeface="Arial"/>
              <a:buNone/>
            </a:pPr>
            <a:endParaRPr sz="2400" b="0" i="1"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0" i="1" u="none" strike="noStrike" cap="none">
                <a:solidFill>
                  <a:schemeClr val="dk1"/>
                </a:solidFill>
                <a:latin typeface="Arial"/>
                <a:ea typeface="Arial"/>
                <a:cs typeface="Arial"/>
                <a:sym typeface="Arial"/>
              </a:rPr>
              <a:t>(FSC-STD-40-004 v3.1 Annex E)</a:t>
            </a:r>
            <a:endParaRPr sz="2400" b="0" i="1" u="none" strike="noStrike" cap="none">
              <a:solidFill>
                <a:schemeClr val="dk1"/>
              </a:solidFill>
              <a:latin typeface="Arial"/>
              <a:ea typeface="Arial"/>
              <a:cs typeface="Arial"/>
              <a:sym typeface="Arial"/>
            </a:endParaRPr>
          </a:p>
          <a:p>
            <a:pPr marL="0" marR="0" lvl="0" indent="101600" algn="l" rtl="0">
              <a:lnSpc>
                <a:spcPct val="90000"/>
              </a:lnSpc>
              <a:spcBef>
                <a:spcPts val="60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0" marR="0" lvl="0" indent="101600" algn="l" rtl="0">
              <a:lnSpc>
                <a:spcPct val="90000"/>
              </a:lnSpc>
              <a:spcBef>
                <a:spcPts val="600"/>
              </a:spcBef>
              <a:spcAft>
                <a:spcPts val="60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E0D3061-068B-83EE-5BD6-1F0695DA41EC}"/>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2d06f2e0a19_0_249"/>
          <p:cNvSpPr/>
          <p:nvPr/>
        </p:nvSpPr>
        <p:spPr>
          <a:xfrm>
            <a:off x="5897989" y="1365323"/>
            <a:ext cx="5914316" cy="292778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52" name="Google Shape;352;g2d06f2e0a19_0_249"/>
          <p:cNvSpPr txBox="1"/>
          <p:nvPr/>
        </p:nvSpPr>
        <p:spPr>
          <a:xfrm>
            <a:off x="1027000" y="564246"/>
            <a:ext cx="7299900" cy="5061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en-US" sz="2800" b="1" i="0" u="none" strike="noStrike" cap="none">
                <a:solidFill>
                  <a:schemeClr val="dk1"/>
                </a:solidFill>
                <a:latin typeface="Arial"/>
                <a:ea typeface="Arial"/>
                <a:cs typeface="Arial"/>
                <a:sym typeface="Arial"/>
              </a:rPr>
              <a:t>Key components of the definition </a:t>
            </a:r>
            <a:endParaRPr sz="2800" b="1" i="0" u="none" strike="noStrike" cap="none">
              <a:solidFill>
                <a:schemeClr val="dk1"/>
              </a:solidFill>
              <a:latin typeface="Arial"/>
              <a:ea typeface="Arial"/>
              <a:cs typeface="Arial"/>
              <a:sym typeface="Arial"/>
            </a:endParaRPr>
          </a:p>
        </p:txBody>
      </p:sp>
      <p:sp>
        <p:nvSpPr>
          <p:cNvPr id="353" name="Google Shape;353;g2d06f2e0a19_0_249"/>
          <p:cNvSpPr txBox="1"/>
          <p:nvPr/>
        </p:nvSpPr>
        <p:spPr>
          <a:xfrm>
            <a:off x="883023" y="1993705"/>
            <a:ext cx="4874385" cy="304694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2400" b="1" i="0" u="none" strike="noStrike" cap="none">
                <a:solidFill>
                  <a:srgbClr val="000000"/>
                </a:solidFill>
                <a:latin typeface="Arial"/>
                <a:ea typeface="Arial"/>
                <a:cs typeface="Arial"/>
                <a:sym typeface="Arial"/>
              </a:rPr>
              <a:t>Work or Service</a:t>
            </a:r>
            <a:endParaRPr sz="2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refers to any type of work that takes place in any activity, industry or sector, including the informal economy</a:t>
            </a:r>
            <a:endParaRPr/>
          </a:p>
          <a:p>
            <a:pPr marL="0" marR="0" lvl="0" indent="0" algn="l" rtl="0">
              <a:lnSpc>
                <a:spcPct val="100000"/>
              </a:lnSpc>
              <a:spcBef>
                <a:spcPts val="0"/>
              </a:spcBef>
              <a:spcAft>
                <a:spcPts val="0"/>
              </a:spcAft>
              <a:buClr>
                <a:srgbClr val="000000"/>
              </a:buClr>
              <a:buSzPts val="1200"/>
              <a:buFont typeface="Arial"/>
              <a:buNone/>
            </a:pPr>
            <a:endParaRPr sz="2400" b="1" i="0" u="sng"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2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2400" b="0" i="0" u="none" strike="noStrike" cap="none">
              <a:solidFill>
                <a:srgbClr val="000000"/>
              </a:solidFill>
              <a:latin typeface="Arial"/>
              <a:ea typeface="Arial"/>
              <a:cs typeface="Arial"/>
              <a:sym typeface="Arial"/>
            </a:endParaRPr>
          </a:p>
        </p:txBody>
      </p:sp>
      <p:sp>
        <p:nvSpPr>
          <p:cNvPr id="354" name="Google Shape;354;g2d06f2e0a19_0_249"/>
          <p:cNvSpPr txBox="1"/>
          <p:nvPr/>
        </p:nvSpPr>
        <p:spPr>
          <a:xfrm>
            <a:off x="5907423" y="1856434"/>
            <a:ext cx="230010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i="0" u="none" strike="noStrike" cap="none">
                <a:solidFill>
                  <a:srgbClr val="000000"/>
                </a:solidFill>
                <a:latin typeface="Avenir"/>
                <a:ea typeface="Avenir"/>
                <a:cs typeface="Avenir"/>
                <a:sym typeface="Avenir"/>
              </a:rPr>
              <a:t>Involuntariness </a:t>
            </a:r>
            <a:endParaRPr sz="2400" b="1" i="0" u="none" strike="noStrike" cap="none">
              <a:solidFill>
                <a:srgbClr val="000000"/>
              </a:solidFill>
              <a:latin typeface="Avenir"/>
              <a:ea typeface="Avenir"/>
              <a:cs typeface="Avenir"/>
              <a:sym typeface="Avenir"/>
            </a:endParaRPr>
          </a:p>
        </p:txBody>
      </p:sp>
      <p:sp>
        <p:nvSpPr>
          <p:cNvPr id="355" name="Google Shape;355;g2d06f2e0a19_0_249"/>
          <p:cNvSpPr txBox="1"/>
          <p:nvPr/>
        </p:nvSpPr>
        <p:spPr>
          <a:xfrm>
            <a:off x="9160787" y="1856433"/>
            <a:ext cx="2673911"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i="0" u="none" strike="noStrike" cap="none">
                <a:solidFill>
                  <a:srgbClr val="000000"/>
                </a:solidFill>
                <a:latin typeface="Avenir"/>
                <a:ea typeface="Avenir"/>
                <a:cs typeface="Avenir"/>
                <a:sym typeface="Avenir"/>
              </a:rPr>
              <a:t>Threat or Penalty </a:t>
            </a:r>
            <a:endParaRPr sz="2400" b="1" i="0" u="none" strike="noStrike" cap="none">
              <a:solidFill>
                <a:srgbClr val="000000"/>
              </a:solidFill>
              <a:latin typeface="Avenir"/>
              <a:ea typeface="Avenir"/>
              <a:cs typeface="Avenir"/>
              <a:sym typeface="Avenir"/>
            </a:endParaRPr>
          </a:p>
        </p:txBody>
      </p:sp>
      <p:sp>
        <p:nvSpPr>
          <p:cNvPr id="356" name="Google Shape;356;g2d06f2e0a19_0_249"/>
          <p:cNvSpPr/>
          <p:nvPr/>
        </p:nvSpPr>
        <p:spPr>
          <a:xfrm rot="5400000">
            <a:off x="8483470" y="1464048"/>
            <a:ext cx="530700" cy="3590400"/>
          </a:xfrm>
          <a:prstGeom prst="rightBrace">
            <a:avLst>
              <a:gd name="adj1" fmla="val 8333"/>
              <a:gd name="adj2" fmla="val 50000"/>
            </a:avLst>
          </a:prstGeom>
          <a:noFill/>
          <a:ln w="9525" cap="flat" cmpd="sng">
            <a:solidFill>
              <a:srgbClr val="FF71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Montserrat"/>
              <a:ea typeface="Montserrat"/>
              <a:cs typeface="Montserrat"/>
              <a:sym typeface="Montserrat"/>
            </a:endParaRPr>
          </a:p>
        </p:txBody>
      </p:sp>
      <p:sp>
        <p:nvSpPr>
          <p:cNvPr id="357" name="Google Shape;357;g2d06f2e0a19_0_249"/>
          <p:cNvSpPr txBox="1"/>
          <p:nvPr/>
        </p:nvSpPr>
        <p:spPr>
          <a:xfrm>
            <a:off x="6364211" y="3517179"/>
            <a:ext cx="4841291"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i="1" u="none" strike="noStrike" cap="none">
                <a:solidFill>
                  <a:srgbClr val="000000"/>
                </a:solidFill>
                <a:latin typeface="Avenir"/>
                <a:ea typeface="Avenir"/>
                <a:cs typeface="Avenir"/>
                <a:sym typeface="Avenir"/>
              </a:rPr>
              <a:t>Check a combination of elements</a:t>
            </a:r>
            <a:endParaRPr sz="2400" b="1" i="0" u="none" strike="noStrike" cap="none">
              <a:solidFill>
                <a:srgbClr val="000000"/>
              </a:solidFill>
              <a:latin typeface="Avenir"/>
              <a:ea typeface="Avenir"/>
              <a:cs typeface="Avenir"/>
              <a:sym typeface="Avenir"/>
            </a:endParaRPr>
          </a:p>
        </p:txBody>
      </p:sp>
      <p:cxnSp>
        <p:nvCxnSpPr>
          <p:cNvPr id="358" name="Google Shape;358;g2d06f2e0a19_0_249"/>
          <p:cNvCxnSpPr/>
          <p:nvPr/>
        </p:nvCxnSpPr>
        <p:spPr>
          <a:xfrm flipH="1">
            <a:off x="8730166" y="1550565"/>
            <a:ext cx="8100" cy="1190700"/>
          </a:xfrm>
          <a:prstGeom prst="straightConnector1">
            <a:avLst/>
          </a:prstGeom>
          <a:noFill/>
          <a:ln w="12700" cap="flat" cmpd="sng">
            <a:solidFill>
              <a:srgbClr val="009C9D"/>
            </a:solidFill>
            <a:prstDash val="solid"/>
            <a:round/>
            <a:headEnd type="none" w="sm" len="sm"/>
            <a:tailEnd type="none" w="sm" len="sm"/>
          </a:ln>
        </p:spPr>
      </p:cxnSp>
      <p:sp>
        <p:nvSpPr>
          <p:cNvPr id="359" name="Google Shape;359;g2d06f2e0a19_0_249"/>
          <p:cNvSpPr txBox="1"/>
          <p:nvPr/>
        </p:nvSpPr>
        <p:spPr>
          <a:xfrm>
            <a:off x="1027000" y="4984806"/>
            <a:ext cx="9923100" cy="1292631"/>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FSC Guidance</a:t>
            </a:r>
            <a:br>
              <a:rPr lang="en-US" sz="2400" b="1"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One of the key factors that separate forced labour from any other kind, is the aspect of </a:t>
            </a:r>
            <a:r>
              <a:rPr lang="en-US" sz="2400" b="1" i="0" u="sng" strike="noStrike" cap="none">
                <a:solidFill>
                  <a:srgbClr val="000000"/>
                </a:solidFill>
                <a:latin typeface="Arial"/>
                <a:ea typeface="Arial"/>
                <a:cs typeface="Arial"/>
                <a:sym typeface="Arial"/>
              </a:rPr>
              <a:t>mutual consent</a:t>
            </a:r>
            <a:r>
              <a:rPr lang="en-US"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547A3085-0A47-3E65-1DEC-85D0D3CD6F87}"/>
              </a:ext>
            </a:extLst>
          </p:cNvPr>
          <p:cNvSpPr>
            <a:spLocks noGrp="1"/>
          </p:cNvSpPr>
          <p:nvPr>
            <p:ph type="ftr" idx="11"/>
          </p:nvPr>
        </p:nvSpPr>
        <p:spPr/>
        <p:txBody>
          <a:bodyPr/>
          <a:lstStyle/>
          <a:p>
            <a:r>
              <a:rPr lang="en-US"/>
              <a:t>8.2.FSC-CLR-Training_Main-Course_Module-2_V1-0_EN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9"/>
                                        </p:tgtEl>
                                        <p:attrNameLst>
                                          <p:attrName>style.visibility</p:attrName>
                                        </p:attrNameLst>
                                      </p:cBhvr>
                                      <p:to>
                                        <p:strVal val="visible"/>
                                      </p:to>
                                    </p:set>
                                    <p:animEffect transition="in" filter="fade">
                                      <p:cBhvr>
                                        <p:cTn id="7" dur="1000"/>
                                        <p:tgtEl>
                                          <p:spTgt spid="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graphicFrame>
        <p:nvGraphicFramePr>
          <p:cNvPr id="366" name="Google Shape;366;g2d06f2e0a19_0_263"/>
          <p:cNvGraphicFramePr/>
          <p:nvPr/>
        </p:nvGraphicFramePr>
        <p:xfrm>
          <a:off x="460075" y="388188"/>
          <a:ext cx="11215500" cy="6029525"/>
        </p:xfrm>
        <a:graphic>
          <a:graphicData uri="http://schemas.openxmlformats.org/drawingml/2006/table">
            <a:tbl>
              <a:tblPr>
                <a:noFill/>
                <a:tableStyleId>{19292D44-BAB4-41E7-BCFF-079A0E3DB352}</a:tableStyleId>
              </a:tblPr>
              <a:tblGrid>
                <a:gridCol w="5700500">
                  <a:extLst>
                    <a:ext uri="{9D8B030D-6E8A-4147-A177-3AD203B41FA5}">
                      <a16:colId xmlns:a16="http://schemas.microsoft.com/office/drawing/2014/main" val="20000"/>
                    </a:ext>
                  </a:extLst>
                </a:gridCol>
                <a:gridCol w="5515000">
                  <a:extLst>
                    <a:ext uri="{9D8B030D-6E8A-4147-A177-3AD203B41FA5}">
                      <a16:colId xmlns:a16="http://schemas.microsoft.com/office/drawing/2014/main" val="20001"/>
                    </a:ext>
                  </a:extLst>
                </a:gridCol>
              </a:tblGrid>
              <a:tr h="504800">
                <a:tc>
                  <a:txBody>
                    <a:bodyPr/>
                    <a:lstStyle/>
                    <a:p>
                      <a:pPr marL="0" marR="0" lvl="0" indent="0" algn="l" rtl="0">
                        <a:lnSpc>
                          <a:spcPct val="100000"/>
                        </a:lnSpc>
                        <a:spcBef>
                          <a:spcPts val="0"/>
                        </a:spcBef>
                        <a:spcAft>
                          <a:spcPts val="0"/>
                        </a:spcAft>
                        <a:buClr>
                          <a:srgbClr val="000000"/>
                        </a:buClr>
                        <a:buSzPts val="1400"/>
                        <a:buFont typeface="Arial"/>
                        <a:buNone/>
                      </a:pPr>
                      <a:r>
                        <a:rPr lang="en-US" sz="2000" b="1" u="none" strike="noStrike" cap="none">
                          <a:solidFill>
                            <a:schemeClr val="dk2"/>
                          </a:solidFill>
                          <a:latin typeface="Arial"/>
                          <a:ea typeface="Arial"/>
                          <a:cs typeface="Arial"/>
                          <a:sym typeface="Arial"/>
                        </a:rPr>
                        <a:t>Indicators of Involuntariness </a:t>
                      </a:r>
                      <a:endParaRPr sz="2000" b="1" u="none" strike="noStrike" cap="none">
                        <a:solidFill>
                          <a:schemeClr val="dk2"/>
                        </a:solidFill>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US" sz="2000" b="1" u="none" strike="noStrike" cap="none">
                          <a:solidFill>
                            <a:schemeClr val="dk2"/>
                          </a:solidFill>
                          <a:latin typeface="Arial"/>
                          <a:ea typeface="Arial"/>
                          <a:cs typeface="Arial"/>
                          <a:sym typeface="Arial"/>
                        </a:rPr>
                        <a:t>Indicators of Penalty </a:t>
                      </a:r>
                      <a:endParaRPr sz="2000" b="1" u="none" strike="noStrike" cap="none">
                        <a:solidFill>
                          <a:schemeClr val="dk2"/>
                        </a:solidFill>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extLst>
                  <a:ext uri="{0D108BD9-81ED-4DB2-BD59-A6C34878D82A}">
                    <a16:rowId xmlns:a16="http://schemas.microsoft.com/office/drawing/2014/main" val="10000"/>
                  </a:ext>
                </a:extLst>
              </a:tr>
              <a:tr h="5524725">
                <a:tc>
                  <a:txBody>
                    <a:bodyPr/>
                    <a:lstStyle/>
                    <a:p>
                      <a:pPr marL="267970" marR="0" lvl="0" indent="-182245" algn="l" rtl="0">
                        <a:lnSpc>
                          <a:spcPct val="100000"/>
                        </a:lnSpc>
                        <a:spcBef>
                          <a:spcPts val="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Limited freedom of movement and communication</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Locked in workplace or living quarters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Recruitment linked to debt (advance or loan) - Bonded Labor</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Coercive recruitment (abduction, confinement during the recruitment process)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Deception about the nature of the work</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Forced overtime (beyond legal limits)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Forced to work on call (day and night)</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Degrading living conditions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Reduced freedom to terminate labour contract after training or other benefit paid by the employer</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No freedom to resign in accordance with legal requirements</a:t>
                      </a:r>
                      <a:endParaRPr sz="1700" u="none" strike="noStrike" cap="none">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tc>
                  <a:txBody>
                    <a:bodyPr/>
                    <a:lstStyle/>
                    <a:p>
                      <a:pPr marL="188595" marR="0" lvl="0" indent="-188595" algn="l" rtl="0">
                        <a:lnSpc>
                          <a:spcPct val="100000"/>
                        </a:lnSpc>
                        <a:spcBef>
                          <a:spcPts val="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Sexual violence </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Physical violence</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Withholding of wages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Confiscation of identity papers or travel docs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Denunciation to authorities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Withholding of assets (cash or other)</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Further deterioration in working conditions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Isolation</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Other forms of punishment (deprive of food or sleep)</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Violence against worker in front of other workers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Removal of rights or privileges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Religious retribution</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Constant surveillance</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Threats against family members</a:t>
                      </a:r>
                      <a:endParaRPr sz="1700" u="none" strike="noStrike" cap="none">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FD2AB626-D8A3-1A20-231E-16BFB9A7D2C7}"/>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3" name="Google Shape;373;p9"/>
          <p:cNvSpPr txBox="1">
            <a:spLocks noGrp="1"/>
          </p:cNvSpPr>
          <p:nvPr>
            <p:ph type="ctrTitle" idx="4294967295"/>
          </p:nvPr>
        </p:nvSpPr>
        <p:spPr>
          <a:xfrm>
            <a:off x="424492" y="463767"/>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374" name="Google Shape;374;p9"/>
          <p:cNvSpPr txBox="1"/>
          <p:nvPr/>
        </p:nvSpPr>
        <p:spPr>
          <a:xfrm>
            <a:off x="424492" y="1720099"/>
            <a:ext cx="8014203" cy="3848634"/>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200" b="0" i="0" u="none" strike="noStrike" cap="none">
                <a:solidFill>
                  <a:srgbClr val="2B2E2F"/>
                </a:solidFill>
                <a:latin typeface="Arial"/>
                <a:ea typeface="Arial"/>
                <a:cs typeface="Arial"/>
                <a:sym typeface="Arial"/>
              </a:rPr>
              <a:t>During an audit of "Super Bamboo Inc.", it is noted that the company's work contract includes the following clauses:</a:t>
            </a:r>
            <a:endParaRPr sz="22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None/>
            </a:pPr>
            <a:endParaRPr sz="22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r>
              <a:rPr lang="en-US" sz="2200" b="0" i="0" u="none" strike="noStrike" cap="none">
                <a:solidFill>
                  <a:srgbClr val="2B2E2F"/>
                </a:solidFill>
                <a:latin typeface="Arial"/>
                <a:ea typeface="Arial"/>
                <a:cs typeface="Arial"/>
                <a:sym typeface="Arial"/>
              </a:rPr>
              <a:t>Clause 8.2: Mandatory overtime work requirements:</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8.2.1: Employees must work overtime beyond ordinary hours when requested.</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8.2.2: Employees must work during or without meal intervals when requested.</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8.2.3: Employees must work at night when requested.</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8.2.4: Employees must work on Sundays and public holidays when requested.</a:t>
            </a:r>
            <a:endParaRPr sz="2200" b="0" i="0" u="none" strike="noStrike" cap="none">
              <a:solidFill>
                <a:srgbClr val="2B2E2F"/>
              </a:solidFill>
              <a:latin typeface="Arial"/>
              <a:ea typeface="Arial"/>
              <a:cs typeface="Arial"/>
              <a:sym typeface="Arial"/>
            </a:endParaRPr>
          </a:p>
        </p:txBody>
      </p:sp>
      <p:sp>
        <p:nvSpPr>
          <p:cNvPr id="375" name="Google Shape;375;p9"/>
          <p:cNvSpPr txBox="1"/>
          <p:nvPr/>
        </p:nvSpPr>
        <p:spPr>
          <a:xfrm>
            <a:off x="8039101" y="1720099"/>
            <a:ext cx="3949700" cy="3848633"/>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533400" marR="0" lvl="0" indent="-53340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Can these clauses be considered indicators of forced labor? </a:t>
            </a: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Q2. What type of indicator?</a:t>
            </a: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A9F1D32-7484-1D98-AC7C-39A81A3B9E13}"/>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2" name="Google Shape;382;p10"/>
          <p:cNvSpPr txBox="1">
            <a:spLocks noGrp="1"/>
          </p:cNvSpPr>
          <p:nvPr>
            <p:ph type="ctrTitle" idx="4294967295"/>
          </p:nvPr>
        </p:nvSpPr>
        <p:spPr>
          <a:xfrm>
            <a:off x="704500" y="1417100"/>
            <a:ext cx="10928700" cy="512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The following was found during an audit:</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On national holidays (e.g. Reunification Day and Labor Day 2022), if there are urgent orders, workers are required to work. If they refuse, monetary penalties will be deducted from their salaries (up to 30 USD per day).</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In general, workers have monetary penalties (20 -1000 USD deducted from salary) when:</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leaving without reason (have to ask permission from two different supervisors for approval; criteria for approval are not clear)</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penalty for late coming :20-50 USD; should be noted that workers are paid on a production basis – per piece)</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defects on the product (up to 1000 USD)</a:t>
            </a:r>
            <a:endParaRPr/>
          </a:p>
        </p:txBody>
      </p:sp>
      <p:sp>
        <p:nvSpPr>
          <p:cNvPr id="383" name="Google Shape;383;p10"/>
          <p:cNvSpPr txBox="1"/>
          <p:nvPr/>
        </p:nvSpPr>
        <p:spPr>
          <a:xfrm>
            <a:off x="710126" y="463073"/>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Case scenario</a:t>
            </a:r>
            <a:endParaRPr/>
          </a:p>
        </p:txBody>
      </p:sp>
      <p:sp>
        <p:nvSpPr>
          <p:cNvPr id="2" name="Footer Placeholder 1">
            <a:extLst>
              <a:ext uri="{FF2B5EF4-FFF2-40B4-BE49-F238E27FC236}">
                <a16:creationId xmlns:a16="http://schemas.microsoft.com/office/drawing/2014/main" id="{896E8EEF-171B-025B-DB02-9A42BEF02D1E}"/>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1"/>
          <p:cNvSpPr txBox="1"/>
          <p:nvPr/>
        </p:nvSpPr>
        <p:spPr>
          <a:xfrm>
            <a:off x="553567" y="769553"/>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rial"/>
              <a:buNone/>
            </a:pPr>
            <a:r>
              <a:rPr lang="en-US" sz="2800" b="1" i="0" u="none" strike="noStrike" cap="none">
                <a:solidFill>
                  <a:schemeClr val="dk1"/>
                </a:solidFill>
                <a:latin typeface="Arial"/>
                <a:ea typeface="Arial"/>
                <a:cs typeface="Arial"/>
                <a:sym typeface="Arial"/>
              </a:rPr>
              <a:t>Module 2.3</a:t>
            </a:r>
            <a:endParaRPr sz="2800" b="1" i="0" u="none" strike="noStrike" cap="none">
              <a:solidFill>
                <a:schemeClr val="dk1"/>
              </a:solidFill>
              <a:latin typeface="Arial"/>
              <a:ea typeface="Arial"/>
              <a:cs typeface="Arial"/>
              <a:sym typeface="Arial"/>
            </a:endParaRPr>
          </a:p>
        </p:txBody>
      </p:sp>
      <p:sp>
        <p:nvSpPr>
          <p:cNvPr id="390" name="Google Shape;390;p11"/>
          <p:cNvSpPr txBox="1">
            <a:spLocks noGrp="1"/>
          </p:cNvSpPr>
          <p:nvPr>
            <p:ph type="ctrTitle" idx="4294967295"/>
          </p:nvPr>
        </p:nvSpPr>
        <p:spPr>
          <a:xfrm>
            <a:off x="560717" y="1517441"/>
            <a:ext cx="8007350"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0" i="0" u="none" strike="noStrike" cap="none">
                <a:solidFill>
                  <a:schemeClr val="dk1"/>
                </a:solidFill>
                <a:latin typeface="Arial"/>
                <a:ea typeface="Arial"/>
                <a:cs typeface="Arial"/>
                <a:sym typeface="Arial"/>
              </a:rPr>
              <a:t>Discrimination</a:t>
            </a:r>
            <a:endParaRPr sz="28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60EAD64-B922-C734-1F96-81192A994806}"/>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7" name="Google Shape;397;g2d06f2e0a19_0_293"/>
          <p:cNvSpPr txBox="1"/>
          <p:nvPr/>
        </p:nvSpPr>
        <p:spPr>
          <a:xfrm>
            <a:off x="815762" y="652249"/>
            <a:ext cx="4475911" cy="5403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Discrimination</a:t>
            </a:r>
            <a:endParaRPr sz="2800" b="1" i="0" u="none" strike="noStrike" cap="none">
              <a:solidFill>
                <a:schemeClr val="dk1"/>
              </a:solidFill>
              <a:latin typeface="Arial"/>
              <a:ea typeface="Arial"/>
              <a:cs typeface="Arial"/>
              <a:sym typeface="Arial"/>
            </a:endParaRPr>
          </a:p>
        </p:txBody>
      </p:sp>
      <p:sp>
        <p:nvSpPr>
          <p:cNvPr id="398" name="Google Shape;398;g2d06f2e0a19_0_293"/>
          <p:cNvSpPr txBox="1"/>
          <p:nvPr/>
        </p:nvSpPr>
        <p:spPr>
          <a:xfrm>
            <a:off x="815762" y="1308879"/>
            <a:ext cx="10955474" cy="4665939"/>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rgbClr val="000000"/>
              </a:buClr>
              <a:buSzPts val="1800"/>
              <a:buFont typeface="Arial"/>
              <a:buNone/>
            </a:pPr>
            <a:r>
              <a:rPr lang="en-US" sz="2400" b="1" i="0" u="sng" strike="noStrike" cap="none">
                <a:solidFill>
                  <a:srgbClr val="000000"/>
                </a:solidFill>
                <a:latin typeface="Arial"/>
                <a:ea typeface="Arial"/>
                <a:cs typeface="Arial"/>
                <a:sym typeface="Arial"/>
              </a:rPr>
              <a:t>FSC Definition</a:t>
            </a:r>
            <a:endParaRPr sz="2400" b="1" i="0" u="sng" strike="noStrike" cap="none">
              <a:solidFill>
                <a:schemeClr val="dk1"/>
              </a:solidFill>
              <a:latin typeface="Arial"/>
              <a:ea typeface="Arial"/>
              <a:cs typeface="Arial"/>
              <a:sym typeface="Arial"/>
            </a:endParaRPr>
          </a:p>
          <a:p>
            <a:pPr marL="457200" marR="0" lvl="0" indent="-355600" algn="l" rtl="0">
              <a:lnSpc>
                <a:spcPct val="120000"/>
              </a:lnSpc>
              <a:spcBef>
                <a:spcPts val="0"/>
              </a:spcBef>
              <a:spcAft>
                <a:spcPts val="0"/>
              </a:spcAft>
              <a:buClr>
                <a:schemeClr val="dk1"/>
              </a:buClr>
              <a:buSzPts val="2000"/>
              <a:buFont typeface="Avenir"/>
              <a:buAutoNum type="alphaLcParenR"/>
            </a:pPr>
            <a:r>
              <a:rPr lang="en-US" sz="2400" b="0" i="0" u="none" strike="noStrike" cap="none">
                <a:solidFill>
                  <a:schemeClr val="dk1"/>
                </a:solidFill>
                <a:latin typeface="Arial"/>
                <a:ea typeface="Arial"/>
                <a:cs typeface="Arial"/>
                <a:sym typeface="Arial"/>
              </a:rPr>
              <a:t>any distinction, exclusion or preference made on the basis of race, colour, sex, religion, political opinion, national extraction, social origin, sexual orientation, which has the effect of nullifying or impairing equality of opportunity or treatment in employment or occupation;</a:t>
            </a:r>
            <a:endParaRPr sz="2400" b="0" i="0" u="none" strike="noStrike" cap="none">
              <a:solidFill>
                <a:schemeClr val="dk1"/>
              </a:solidFill>
              <a:latin typeface="Arial"/>
              <a:ea typeface="Arial"/>
              <a:cs typeface="Arial"/>
              <a:sym typeface="Arial"/>
            </a:endParaRPr>
          </a:p>
          <a:p>
            <a:pPr marL="457200" marR="0" lvl="0" indent="-355600" algn="l" rtl="0">
              <a:lnSpc>
                <a:spcPct val="120000"/>
              </a:lnSpc>
              <a:spcBef>
                <a:spcPts val="0"/>
              </a:spcBef>
              <a:spcAft>
                <a:spcPts val="0"/>
              </a:spcAft>
              <a:buClr>
                <a:schemeClr val="dk1"/>
              </a:buClr>
              <a:buSzPts val="2000"/>
              <a:buFont typeface="Avenir"/>
              <a:buAutoNum type="alphaLcParenR"/>
            </a:pPr>
            <a:r>
              <a:rPr lang="en-US" sz="2400" b="0" i="0" u="none" strike="noStrike" cap="none">
                <a:solidFill>
                  <a:srgbClr val="000000"/>
                </a:solidFill>
                <a:latin typeface="Arial"/>
                <a:ea typeface="Arial"/>
                <a:cs typeface="Arial"/>
                <a:sym typeface="Arial"/>
              </a:rPr>
              <a:t>such other distinction, exclusion or preference which has the effect of nullifying or impairing equality of opportunity or treatment in employment or occupation as may be determined by the Member concerned after consultation with representative employers’ and workers’ organizations where such exist, and with other appropriate bodies.</a:t>
            </a: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(adapted from ILO Convention 111, Article 1). </a:t>
            </a:r>
            <a:endParaRPr sz="2400" b="0" i="0" u="none" strike="noStrike" cap="none">
              <a:solidFill>
                <a:srgbClr val="094B66"/>
              </a:solidFill>
              <a:latin typeface="Arial"/>
              <a:ea typeface="Arial"/>
              <a:cs typeface="Arial"/>
              <a:sym typeface="Arial"/>
            </a:endParaRPr>
          </a:p>
          <a:p>
            <a:pPr marL="0" marR="0" lvl="0" indent="0" algn="l" rtl="0">
              <a:lnSpc>
                <a:spcPct val="120000"/>
              </a:lnSpc>
              <a:spcBef>
                <a:spcPts val="0"/>
              </a:spcBef>
              <a:spcAft>
                <a:spcPts val="0"/>
              </a:spcAft>
              <a:buClr>
                <a:srgbClr val="000000"/>
              </a:buClr>
              <a:buSzPts val="1800"/>
              <a:buFont typeface="Arial"/>
              <a:buNone/>
            </a:pPr>
            <a:endParaRPr sz="2400" b="0" i="0" u="none" strike="noStrike" cap="none">
              <a:solidFill>
                <a:srgbClr val="094B66"/>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4BEF24C7-1845-815C-CEE1-209E08865D23}"/>
              </a:ext>
            </a:extLst>
          </p:cNvPr>
          <p:cNvSpPr>
            <a:spLocks noGrp="1"/>
          </p:cNvSpPr>
          <p:nvPr>
            <p:ph type="ftr" idx="11"/>
          </p:nvPr>
        </p:nvSpPr>
        <p:spPr/>
        <p:txBody>
          <a:bodyPr/>
          <a:lstStyle/>
          <a:p>
            <a:r>
              <a:rPr lang="en-US"/>
              <a:t>8.2.FSC-CLR-Training_Main-Course_Module-2_V1-0_EN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1" name="Google Shape;251;p3"/>
          <p:cNvSpPr txBox="1">
            <a:spLocks noGrp="1"/>
          </p:cNvSpPr>
          <p:nvPr>
            <p:ph type="ctrTitle" idx="4294967295"/>
          </p:nvPr>
        </p:nvSpPr>
        <p:spPr>
          <a:xfrm>
            <a:off x="1197429" y="1369106"/>
            <a:ext cx="8886673" cy="4116387"/>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rial"/>
                <a:ea typeface="Arial"/>
                <a:cs typeface="Arial"/>
                <a:sym typeface="Arial"/>
              </a:rPr>
              <a:t>This module provides guidance on the significance of international labour standards, fundamental principles, and rights at work (FPRW), focused on FSC CLR and emphasizing the relevant FSC normative requirements.</a:t>
            </a:r>
            <a:br>
              <a:rPr lang="en-US" sz="3200" b="0" i="0" u="none" strike="noStrike" cap="none">
                <a:solidFill>
                  <a:schemeClr val="dk1"/>
                </a:solidFill>
                <a:latin typeface="Arial"/>
                <a:ea typeface="Arial"/>
                <a:cs typeface="Arial"/>
                <a:sym typeface="Arial"/>
              </a:rPr>
            </a:br>
            <a:endParaRPr sz="3200" b="0" i="1"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D634055F-FBED-091B-D850-1750CAC8BE35}"/>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5" name="Google Shape;405;p12"/>
          <p:cNvSpPr txBox="1"/>
          <p:nvPr/>
        </p:nvSpPr>
        <p:spPr>
          <a:xfrm>
            <a:off x="815762" y="565985"/>
            <a:ext cx="4475911" cy="5403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Discrimination Terms</a:t>
            </a:r>
            <a:endParaRPr sz="2800" b="1" i="0" u="none" strike="noStrike" cap="none">
              <a:solidFill>
                <a:schemeClr val="dk1"/>
              </a:solidFill>
              <a:latin typeface="Arial"/>
              <a:ea typeface="Arial"/>
              <a:cs typeface="Arial"/>
              <a:sym typeface="Arial"/>
            </a:endParaRPr>
          </a:p>
        </p:txBody>
      </p:sp>
      <p:graphicFrame>
        <p:nvGraphicFramePr>
          <p:cNvPr id="406" name="Google Shape;406;p12"/>
          <p:cNvGraphicFramePr/>
          <p:nvPr/>
        </p:nvGraphicFramePr>
        <p:xfrm>
          <a:off x="646981" y="1351471"/>
          <a:ext cx="11431150" cy="4679175"/>
        </p:xfrm>
        <a:graphic>
          <a:graphicData uri="http://schemas.openxmlformats.org/drawingml/2006/table">
            <a:tbl>
              <a:tblPr firstRow="1" bandRow="1">
                <a:noFill/>
                <a:tableStyleId>{19292D44-BAB4-41E7-BCFF-079A0E3DB352}</a:tableStyleId>
              </a:tblPr>
              <a:tblGrid>
                <a:gridCol w="3166775">
                  <a:extLst>
                    <a:ext uri="{9D8B030D-6E8A-4147-A177-3AD203B41FA5}">
                      <a16:colId xmlns:a16="http://schemas.microsoft.com/office/drawing/2014/main" val="20000"/>
                    </a:ext>
                  </a:extLst>
                </a:gridCol>
                <a:gridCol w="8264375">
                  <a:extLst>
                    <a:ext uri="{9D8B030D-6E8A-4147-A177-3AD203B41FA5}">
                      <a16:colId xmlns:a16="http://schemas.microsoft.com/office/drawing/2014/main" val="20001"/>
                    </a:ext>
                  </a:extLst>
                </a:gridCol>
              </a:tblGrid>
              <a:tr h="1756325">
                <a:tc>
                  <a:txBody>
                    <a:bodyPr/>
                    <a:lstStyle/>
                    <a:p>
                      <a:pPr marL="1016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Discrimination grounds </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race, color, sex, sexual orientation, gender identity, religion, political opinion, social origin, national extraction (place of birth), pregnancy, health status, HIV status, disability, member of a union, nationality, migrant status, age, family responsibilities, indigenous origin, etc. </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606350">
                <a:tc>
                  <a:txBody>
                    <a:bodyPr/>
                    <a:lstStyle/>
                    <a:p>
                      <a:pPr marL="1016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Discrimination types</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841025">
                <a:tc>
                  <a:txBody>
                    <a:bodyPr/>
                    <a:lstStyle/>
                    <a:p>
                      <a:pPr marL="457200" marR="0" lvl="0" indent="-355600" algn="l" rtl="0">
                        <a:lnSpc>
                          <a:spcPct val="100000"/>
                        </a:lnSpc>
                        <a:spcBef>
                          <a:spcPts val="0"/>
                        </a:spcBef>
                        <a:spcAft>
                          <a:spcPts val="0"/>
                        </a:spcAft>
                        <a:buClr>
                          <a:srgbClr val="000000"/>
                        </a:buClr>
                        <a:buSzPts val="2000"/>
                        <a:buFont typeface="Arial"/>
                        <a:buChar char="•"/>
                      </a:pPr>
                      <a:r>
                        <a:rPr lang="en-US" sz="2000" b="1" i="0" u="none" strike="noStrike" cap="none">
                          <a:solidFill>
                            <a:schemeClr val="dk1"/>
                          </a:solidFill>
                          <a:latin typeface="Arial"/>
                          <a:ea typeface="Arial"/>
                          <a:cs typeface="Arial"/>
                          <a:sym typeface="Arial"/>
                        </a:rPr>
                        <a:t>Direct</a:t>
                      </a:r>
                      <a:endParaRPr sz="2000" b="0" i="0" u="none" strike="noStrike" cap="none">
                        <a:solidFill>
                          <a:srgbClr val="000000"/>
                        </a:solidFill>
                        <a:latin typeface="Arial"/>
                        <a:ea typeface="Arial"/>
                        <a:cs typeface="Arial"/>
                        <a:sym typeface="Arial"/>
                      </a:endParaRPr>
                    </a:p>
                    <a:p>
                      <a:pPr marL="0" marR="0" lvl="1"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Job advertisements with discriminating age limits, dismissal of a woman because of pregnancy (gender), different treatment according to union affiliation. </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1003825">
                <a:tc>
                  <a:txBody>
                    <a:bodyPr/>
                    <a:lstStyle/>
                    <a:p>
                      <a:pPr marL="457200" marR="0" lvl="0" indent="-355600" algn="l" rtl="0">
                        <a:lnSpc>
                          <a:spcPct val="100000"/>
                        </a:lnSpc>
                        <a:spcBef>
                          <a:spcPts val="0"/>
                        </a:spcBef>
                        <a:spcAft>
                          <a:spcPts val="0"/>
                        </a:spcAft>
                        <a:buClr>
                          <a:srgbClr val="000000"/>
                        </a:buClr>
                        <a:buSzPts val="2000"/>
                        <a:buFont typeface="Arial"/>
                        <a:buChar char="•"/>
                      </a:pPr>
                      <a:r>
                        <a:rPr lang="en-US" sz="2000" b="1" i="0" u="none" strike="noStrike" cap="none">
                          <a:solidFill>
                            <a:schemeClr val="dk1"/>
                          </a:solidFill>
                          <a:latin typeface="Arial"/>
                          <a:ea typeface="Arial"/>
                          <a:cs typeface="Arial"/>
                          <a:sym typeface="Arial"/>
                        </a:rPr>
                        <a:t>Indirect</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Promotion only to full time employees, training only offered after working hours, Requiring a Certain Number of Years of Continuous Service for Benefits (excluding mothers who have taken maternity leave)</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4A6A03D8-6FB1-2D00-5401-3435E384A300}"/>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3" name="Google Shape;413;p13"/>
          <p:cNvSpPr txBox="1">
            <a:spLocks noGrp="1"/>
          </p:cNvSpPr>
          <p:nvPr>
            <p:ph type="ctrTitle" idx="4294967295"/>
          </p:nvPr>
        </p:nvSpPr>
        <p:spPr>
          <a:xfrm>
            <a:off x="783925" y="476010"/>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414" name="Google Shape;414;p13"/>
          <p:cNvSpPr txBox="1"/>
          <p:nvPr/>
        </p:nvSpPr>
        <p:spPr>
          <a:xfrm>
            <a:off x="783925" y="1618122"/>
            <a:ext cx="8118775" cy="4116909"/>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During an audit of "Super Bamboo Inc.", it is observed that the organization had the following job advertisements :</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General staff: 35-50 years</a:t>
            </a: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Production workers: 18-45 years</a:t>
            </a: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Sales department staff: 18-36 years</a:t>
            </a:r>
            <a:endParaRPr sz="2400" b="0" i="0" u="none" strike="noStrike" cap="none">
              <a:solidFill>
                <a:srgbClr val="2B2E2F"/>
              </a:solidFill>
              <a:latin typeface="Arial"/>
              <a:ea typeface="Arial"/>
              <a:cs typeface="Arial"/>
              <a:sym typeface="Arial"/>
            </a:endParaRPr>
          </a:p>
        </p:txBody>
      </p:sp>
      <p:sp>
        <p:nvSpPr>
          <p:cNvPr id="415" name="Google Shape;415;p13"/>
          <p:cNvSpPr txBox="1"/>
          <p:nvPr/>
        </p:nvSpPr>
        <p:spPr>
          <a:xfrm>
            <a:off x="8902700" y="1618122"/>
            <a:ext cx="3240984" cy="4116909"/>
          </a:xfrm>
          <a:prstGeom prst="rect">
            <a:avLst/>
          </a:prstGeom>
          <a:solidFill>
            <a:srgbClr val="D8D8D8"/>
          </a:solidFill>
          <a:ln>
            <a:noFill/>
          </a:ln>
        </p:spPr>
        <p:txBody>
          <a:bodyPr spcFirstLastPara="1" wrap="square" lIns="91425" tIns="45700" rIns="91425" bIns="45700" anchor="ctr" anchorCtr="0">
            <a:noAutofit/>
          </a:bodyPr>
          <a:lstStyle/>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Q1. </a:t>
            </a:r>
            <a:r>
              <a:rPr lang="en-US" sz="2400" b="0" i="0" u="none" strike="noStrike" cap="none">
                <a:solidFill>
                  <a:schemeClr val="dk1"/>
                </a:solidFill>
                <a:latin typeface="Arial"/>
                <a:ea typeface="Arial"/>
                <a:cs typeface="Arial"/>
                <a:sym typeface="Arial"/>
              </a:rPr>
              <a:t>Are these age limits considered discriminatory? </a:t>
            </a:r>
            <a:endParaRPr sz="2400" b="0" i="0" u="none" strike="noStrike" cap="none">
              <a:solidFill>
                <a:schemeClr val="dk1"/>
              </a:solidFill>
              <a:latin typeface="Arial"/>
              <a:ea typeface="Arial"/>
              <a:cs typeface="Arial"/>
              <a:sym typeface="Arial"/>
            </a:endParaRPr>
          </a:p>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What may be the rationale for the company setting age limits?</a:t>
            </a:r>
            <a:endParaRPr sz="2400" b="0" i="0" u="none" strike="noStrike" cap="none">
              <a:solidFill>
                <a:schemeClr val="dk1"/>
              </a:solidFill>
              <a:latin typeface="Arial"/>
              <a:ea typeface="Arial"/>
              <a:cs typeface="Arial"/>
              <a:sym typeface="Arial"/>
            </a:endParaRPr>
          </a:p>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64C7CBBA-A3B8-A553-ADBF-C2BBC29C072F}"/>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2" name="Google Shape;422;p14"/>
          <p:cNvSpPr txBox="1">
            <a:spLocks noGrp="1"/>
          </p:cNvSpPr>
          <p:nvPr>
            <p:ph type="ctrTitle" idx="4294967295"/>
          </p:nvPr>
        </p:nvSpPr>
        <p:spPr>
          <a:xfrm>
            <a:off x="483199" y="1409699"/>
            <a:ext cx="11225602" cy="479901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During an audit at Super Bamboo Inc, it was confirmed that one contractor has a policy not to hire employees younger than 18 years old. During interviews with HR and management, it was mentioned that this policy was to avoid administrative complications for hiring younger workers, although the minimum working age in the country is 15.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Why do you think this should be an NC?</a:t>
            </a:r>
            <a:endParaRPr/>
          </a:p>
        </p:txBody>
      </p:sp>
      <p:sp>
        <p:nvSpPr>
          <p:cNvPr id="423" name="Google Shape;423;p14"/>
          <p:cNvSpPr txBox="1"/>
          <p:nvPr/>
        </p:nvSpPr>
        <p:spPr>
          <a:xfrm>
            <a:off x="445698" y="532316"/>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chemeClr val="dk1"/>
                </a:solidFill>
                <a:latin typeface="Arial"/>
                <a:ea typeface="Arial"/>
                <a:cs typeface="Arial"/>
                <a:sym typeface="Arial"/>
              </a:rPr>
              <a:t>Case scenario</a:t>
            </a:r>
            <a:endParaRPr/>
          </a:p>
        </p:txBody>
      </p:sp>
      <p:sp>
        <p:nvSpPr>
          <p:cNvPr id="2" name="Footer Placeholder 1">
            <a:extLst>
              <a:ext uri="{FF2B5EF4-FFF2-40B4-BE49-F238E27FC236}">
                <a16:creationId xmlns:a16="http://schemas.microsoft.com/office/drawing/2014/main" id="{E668610B-D1B5-C89F-0AF6-67BDAF663119}"/>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15"/>
          <p:cNvSpPr txBox="1"/>
          <p:nvPr/>
        </p:nvSpPr>
        <p:spPr>
          <a:xfrm>
            <a:off x="726095" y="970836"/>
            <a:ext cx="3113903" cy="759032"/>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Arial"/>
              <a:buNone/>
            </a:pPr>
            <a:r>
              <a:rPr lang="en-US" sz="3600" b="0" i="0" u="none" strike="noStrike" cap="none">
                <a:solidFill>
                  <a:srgbClr val="000000"/>
                </a:solidFill>
                <a:latin typeface="Avenir"/>
                <a:ea typeface="Avenir"/>
                <a:cs typeface="Avenir"/>
                <a:sym typeface="Avenir"/>
              </a:rPr>
              <a:t>Module 2.4</a:t>
            </a:r>
            <a:endParaRPr sz="3600" b="0" i="0" u="none" strike="noStrike" cap="none">
              <a:solidFill>
                <a:srgbClr val="000000"/>
              </a:solidFill>
              <a:latin typeface="Avenir"/>
              <a:ea typeface="Avenir"/>
              <a:cs typeface="Avenir"/>
              <a:sym typeface="Avenir"/>
            </a:endParaRPr>
          </a:p>
        </p:txBody>
      </p:sp>
      <p:sp>
        <p:nvSpPr>
          <p:cNvPr id="430" name="Google Shape;430;p15"/>
          <p:cNvSpPr txBox="1">
            <a:spLocks noGrp="1"/>
          </p:cNvSpPr>
          <p:nvPr>
            <p:ph type="ctrTitle" idx="4294967295"/>
          </p:nvPr>
        </p:nvSpPr>
        <p:spPr>
          <a:xfrm>
            <a:off x="517585" y="2078157"/>
            <a:ext cx="9473840" cy="1190176"/>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Calibri"/>
              <a:buNone/>
            </a:pPr>
            <a:r>
              <a:rPr lang="en-US" sz="3200" b="0" i="0" u="none" strike="noStrike" cap="none">
                <a:solidFill>
                  <a:srgbClr val="000000"/>
                </a:solidFill>
                <a:latin typeface="Avenir"/>
                <a:ea typeface="Avenir"/>
                <a:cs typeface="Avenir"/>
                <a:sym typeface="Avenir"/>
              </a:rPr>
              <a:t>Freedom of Association and Collective Bargaining</a:t>
            </a:r>
            <a:endParaRPr sz="3200" b="0" i="0" u="none" strike="noStrike" cap="none">
              <a:solidFill>
                <a:srgbClr val="000000"/>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07BAB19B-5F8F-1897-DC15-6DE0F6A9ED7E}"/>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7" name="Google Shape;437;g2e89abc793f_0_34"/>
          <p:cNvSpPr txBox="1"/>
          <p:nvPr/>
        </p:nvSpPr>
        <p:spPr>
          <a:xfrm>
            <a:off x="562002" y="473105"/>
            <a:ext cx="11337897" cy="4656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Freedom of Association and Collective Bargaining - Definitions</a:t>
            </a:r>
            <a:endParaRPr sz="2800" b="1" i="0" u="none" strike="noStrike" cap="none">
              <a:solidFill>
                <a:schemeClr val="dk1"/>
              </a:solidFill>
              <a:latin typeface="Arial"/>
              <a:ea typeface="Arial"/>
              <a:cs typeface="Arial"/>
              <a:sym typeface="Arial"/>
            </a:endParaRPr>
          </a:p>
        </p:txBody>
      </p:sp>
      <p:sp>
        <p:nvSpPr>
          <p:cNvPr id="438" name="Google Shape;438;g2e89abc793f_0_34"/>
          <p:cNvSpPr txBox="1"/>
          <p:nvPr/>
        </p:nvSpPr>
        <p:spPr>
          <a:xfrm>
            <a:off x="562002" y="1658975"/>
            <a:ext cx="5283393" cy="420101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400" b="1" i="0" u="sng" strike="noStrike" cap="none">
                <a:solidFill>
                  <a:schemeClr val="dk1"/>
                </a:solidFill>
                <a:latin typeface="Arial"/>
                <a:ea typeface="Arial"/>
                <a:cs typeface="Arial"/>
                <a:sym typeface="Arial"/>
              </a:rPr>
              <a:t>ILO Convention 87 on Freedom of Association and Protection of the Right to Organize, Article 2:</a:t>
            </a: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2400" b="0" i="0" u="none" strike="noStrike" cap="none">
                <a:solidFill>
                  <a:schemeClr val="dk1"/>
                </a:solidFill>
                <a:latin typeface="Arial"/>
                <a:ea typeface="Arial"/>
                <a:cs typeface="Arial"/>
                <a:sym typeface="Arial"/>
              </a:rPr>
              <a:t>"Workers and employers, without any distinction and without prior authorization, have the right to form the organizations they deem convenient, as well as the right to join these organizations, with the sole condition of observing the statutes of the same."</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p:txBody>
      </p:sp>
      <p:sp>
        <p:nvSpPr>
          <p:cNvPr id="439" name="Google Shape;439;g2e89abc793f_0_34"/>
          <p:cNvSpPr txBox="1"/>
          <p:nvPr/>
        </p:nvSpPr>
        <p:spPr>
          <a:xfrm>
            <a:off x="6096154" y="3308785"/>
            <a:ext cx="6019646" cy="250185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1" i="0" u="sng" strike="noStrike" cap="none">
                <a:solidFill>
                  <a:schemeClr val="dk1"/>
                </a:solidFill>
                <a:latin typeface="Arial"/>
                <a:ea typeface="Arial"/>
                <a:cs typeface="Arial"/>
                <a:sym typeface="Arial"/>
              </a:rPr>
              <a:t>FSC Definition: Collective Bargaining</a:t>
            </a: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2400" b="0" i="0" u="none" strike="noStrike" cap="none">
                <a:solidFill>
                  <a:schemeClr val="dk1"/>
                </a:solidFill>
                <a:latin typeface="Arial"/>
                <a:ea typeface="Arial"/>
                <a:cs typeface="Arial"/>
                <a:sym typeface="Arial"/>
              </a:rPr>
              <a:t>“a voluntary negotiation process between employers or employers’ organization and workers’ organization, with a view to the regulation of terms and conditions of employment by means of collective agreements"</a:t>
            </a:r>
            <a:endParaRPr sz="2400" b="0" i="0" u="none" strike="noStrike" cap="none">
              <a:solidFill>
                <a:schemeClr val="dk1"/>
              </a:solidFill>
              <a:latin typeface="Arial"/>
              <a:ea typeface="Arial"/>
              <a:cs typeface="Arial"/>
              <a:sym typeface="Arial"/>
            </a:endParaRPr>
          </a:p>
        </p:txBody>
      </p:sp>
      <p:pic>
        <p:nvPicPr>
          <p:cNvPr id="440" name="Google Shape;440;g2e89abc793f_0_34"/>
          <p:cNvPicPr preferRelativeResize="0"/>
          <p:nvPr/>
        </p:nvPicPr>
        <p:blipFill rotWithShape="1">
          <a:blip r:embed="rId3">
            <a:alphaModFix/>
          </a:blip>
          <a:srcRect/>
          <a:stretch/>
        </p:blipFill>
        <p:spPr>
          <a:xfrm>
            <a:off x="7114939" y="1251611"/>
            <a:ext cx="3445624" cy="1610153"/>
          </a:xfrm>
          <a:prstGeom prst="rect">
            <a:avLst/>
          </a:prstGeom>
          <a:noFill/>
          <a:ln>
            <a:noFill/>
          </a:ln>
        </p:spPr>
      </p:pic>
      <p:sp>
        <p:nvSpPr>
          <p:cNvPr id="2" name="Footer Placeholder 1">
            <a:extLst>
              <a:ext uri="{FF2B5EF4-FFF2-40B4-BE49-F238E27FC236}">
                <a16:creationId xmlns:a16="http://schemas.microsoft.com/office/drawing/2014/main" id="{90B61FF9-66AA-EBA4-00B6-3E1601D1CD96}"/>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5"/>
        <p:cNvGrpSpPr/>
        <p:nvPr/>
      </p:nvGrpSpPr>
      <p:grpSpPr>
        <a:xfrm>
          <a:off x="0" y="0"/>
          <a:ext cx="0" cy="0"/>
          <a:chOff x="0" y="0"/>
          <a:chExt cx="0" cy="0"/>
        </a:xfrm>
      </p:grpSpPr>
      <p:sp>
        <p:nvSpPr>
          <p:cNvPr id="446" name="Google Shape;446;g2d06f2e0a19_0_341"/>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7" name="Google Shape;447;g2d06f2e0a19_0_341"/>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8" name="Google Shape;448;g2d06f2e0a19_0_341"/>
          <p:cNvSpPr txBox="1"/>
          <p:nvPr/>
        </p:nvSpPr>
        <p:spPr>
          <a:xfrm>
            <a:off x="881000" y="452075"/>
            <a:ext cx="11006100" cy="59538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2400" b="1" i="0" u="none" strike="noStrike" cap="none">
                <a:solidFill>
                  <a:schemeClr val="dk1"/>
                </a:solidFill>
                <a:latin typeface="Arial"/>
                <a:ea typeface="Arial"/>
                <a:cs typeface="Arial"/>
                <a:sym typeface="Arial"/>
              </a:rPr>
              <a:t>ILO Convention 154 (Collective Bargaining Convention, 1981) defines the term 'collective bargaining' as referring to:</a:t>
            </a:r>
            <a:endParaRPr/>
          </a:p>
          <a:p>
            <a:pPr marL="0" marR="0" lvl="0" indent="101600" algn="l" rtl="0">
              <a:lnSpc>
                <a:spcPct val="90000"/>
              </a:lnSpc>
              <a:spcBef>
                <a:spcPts val="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0"/>
              </a:spcBef>
              <a:spcAft>
                <a:spcPts val="0"/>
              </a:spcAft>
              <a:buClr>
                <a:srgbClr val="000000"/>
              </a:buClr>
              <a:buSzPts val="1600"/>
              <a:buFont typeface="Arial"/>
              <a:buChar char="•"/>
            </a:pPr>
            <a:r>
              <a:rPr lang="en-US" sz="2400" b="0" i="0" u="none" strike="noStrike" cap="none">
                <a:solidFill>
                  <a:schemeClr val="dk1"/>
                </a:solidFill>
                <a:latin typeface="Arial"/>
                <a:ea typeface="Arial"/>
                <a:cs typeface="Arial"/>
                <a:sym typeface="Arial"/>
              </a:rPr>
              <a:t>"any negotiation taking place between an employer, a group of employers or an employers' organization(s), on the one hand, and a workers' organization(s), on the other hand, for the purpose of: </a:t>
            </a:r>
            <a:endParaRPr/>
          </a:p>
          <a:p>
            <a:pPr marL="0" marR="0" lvl="0" indent="101600" algn="l" rtl="0">
              <a:lnSpc>
                <a:spcPct val="90000"/>
              </a:lnSpc>
              <a:spcBef>
                <a:spcPts val="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457200" marR="0" lvl="0" indent="-228600" algn="l" rtl="0">
              <a:lnSpc>
                <a:spcPct val="90000"/>
              </a:lnSpc>
              <a:spcBef>
                <a:spcPts val="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to fix the conditions of work and employment, or </a:t>
            </a:r>
            <a:endParaRPr/>
          </a:p>
          <a:p>
            <a:pPr marL="457200" marR="0" lvl="0" indent="-228600" algn="l" rtl="0">
              <a:lnSpc>
                <a:spcPct val="90000"/>
              </a:lnSpc>
              <a:spcBef>
                <a:spcPts val="100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regulate the relationship between employers and employees, or </a:t>
            </a:r>
            <a:endParaRPr/>
          </a:p>
          <a:p>
            <a:pPr marL="457200" marR="0" lvl="0" indent="-228600" algn="l" rtl="0">
              <a:lnSpc>
                <a:spcPct val="90000"/>
              </a:lnSpc>
              <a:spcBef>
                <a:spcPts val="100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to regulate relations between employers or their organizations and an organization or several organizations of workers, or to achieve all these purposes at the same time".</a:t>
            </a:r>
            <a:endParaRPr/>
          </a:p>
        </p:txBody>
      </p:sp>
      <p:sp>
        <p:nvSpPr>
          <p:cNvPr id="2" name="Footer Placeholder 1">
            <a:extLst>
              <a:ext uri="{FF2B5EF4-FFF2-40B4-BE49-F238E27FC236}">
                <a16:creationId xmlns:a16="http://schemas.microsoft.com/office/drawing/2014/main" id="{6348D476-0504-69A2-E515-09A1086675D4}"/>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6" name="Google Shape;456;p16"/>
          <p:cNvSpPr txBox="1">
            <a:spLocks noGrp="1"/>
          </p:cNvSpPr>
          <p:nvPr>
            <p:ph type="ctrTitle" idx="4294967295"/>
          </p:nvPr>
        </p:nvSpPr>
        <p:spPr>
          <a:xfrm>
            <a:off x="607048" y="338439"/>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457" name="Google Shape;457;p16"/>
          <p:cNvSpPr txBox="1"/>
          <p:nvPr/>
        </p:nvSpPr>
        <p:spPr>
          <a:xfrm>
            <a:off x="607048" y="1163939"/>
            <a:ext cx="8003552" cy="3819880"/>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During an audit of "Super Bamboo Inc.", the following situation is observed :</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The company is negotiating a CBA with only one worker representative.</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The worker representative involved in negotiating the CBA was nominated by the company directors.</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The nomination of the worker representative existed because an election process with workers failed.</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Only morning shift workers voted for a representative.</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Interviews revealed that many workers were unaware of the election process and the representative's role.</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The CBA will be applicable to all workers. </a:t>
            </a:r>
            <a:endParaRPr/>
          </a:p>
          <a:p>
            <a:pPr marL="742950" marR="0" lvl="0" indent="-377825" algn="l" rtl="0">
              <a:lnSpc>
                <a:spcPct val="100000"/>
              </a:lnSpc>
              <a:spcBef>
                <a:spcPts val="0"/>
              </a:spcBef>
              <a:spcAft>
                <a:spcPts val="0"/>
              </a:spcAft>
              <a:buClr>
                <a:srgbClr val="2B2E2F"/>
              </a:buClr>
              <a:buSzPts val="2400"/>
              <a:buFont typeface="Arial"/>
              <a:buAutoNum type="alphaLcPeriod"/>
            </a:pPr>
            <a:r>
              <a:rPr lang="en-US" sz="2400" b="0" i="0" u="none" strike="noStrike" cap="none">
                <a:solidFill>
                  <a:srgbClr val="2B2E2F"/>
                </a:solidFill>
                <a:latin typeface="Arial"/>
                <a:ea typeface="Arial"/>
                <a:cs typeface="Arial"/>
                <a:sym typeface="Arial"/>
              </a:rPr>
              <a:t>No union is involved as they are not present in the region.</a:t>
            </a:r>
            <a:endParaRPr/>
          </a:p>
        </p:txBody>
      </p:sp>
      <p:sp>
        <p:nvSpPr>
          <p:cNvPr id="458" name="Google Shape;458;p16"/>
          <p:cNvSpPr txBox="1"/>
          <p:nvPr/>
        </p:nvSpPr>
        <p:spPr>
          <a:xfrm>
            <a:off x="8712200" y="1163939"/>
            <a:ext cx="3240584" cy="5071761"/>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What type of violations are taking place in this case?</a:t>
            </a: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B924DDAF-3207-C771-D225-AF0193786F54}"/>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5" name="Google Shape;465;p17"/>
          <p:cNvSpPr txBox="1">
            <a:spLocks noGrp="1"/>
          </p:cNvSpPr>
          <p:nvPr>
            <p:ph type="ctrTitle" idx="4294967295"/>
          </p:nvPr>
        </p:nvSpPr>
        <p:spPr>
          <a:xfrm>
            <a:off x="776377" y="1704106"/>
            <a:ext cx="7855011" cy="424584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In the country where the CH is located, workers’ unions are not legally recognized or required.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The CH does not have any workers representatives. In terms of collective bargaining, the CH indicated that there are suggestion boxes in fixed positions.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However, there is no details in its procedures on how the suggestions from the suggestion box are collected &amp; reviewed or treated. </a:t>
            </a:r>
            <a:endParaRPr/>
          </a:p>
        </p:txBody>
      </p:sp>
      <p:sp>
        <p:nvSpPr>
          <p:cNvPr id="466" name="Google Shape;466;p17"/>
          <p:cNvSpPr txBox="1"/>
          <p:nvPr/>
        </p:nvSpPr>
        <p:spPr>
          <a:xfrm>
            <a:off x="776377" y="615662"/>
            <a:ext cx="299923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Case scenario</a:t>
            </a:r>
            <a:endParaRPr/>
          </a:p>
        </p:txBody>
      </p:sp>
      <p:sp>
        <p:nvSpPr>
          <p:cNvPr id="467" name="Google Shape;467;p17"/>
          <p:cNvSpPr txBox="1"/>
          <p:nvPr/>
        </p:nvSpPr>
        <p:spPr>
          <a:xfrm>
            <a:off x="8749896" y="1721100"/>
            <a:ext cx="3035704" cy="4228850"/>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Does this situation ensure the right to collective bargaining?</a:t>
            </a:r>
            <a:endParaRPr sz="2400" b="0" i="0" u="none" strike="noStrike" cap="none">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5DCC5F6-4524-6020-4004-B30D3EAD6441}"/>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3" name="Google Shape;473;p18"/>
          <p:cNvSpPr txBox="1">
            <a:spLocks noGrp="1"/>
          </p:cNvSpPr>
          <p:nvPr>
            <p:ph type="ctrTitle" idx="4294967295"/>
          </p:nvPr>
        </p:nvSpPr>
        <p:spPr>
          <a:xfrm>
            <a:off x="1495245" y="2034396"/>
            <a:ext cx="7275513" cy="19383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4400" b="0" i="0" u="none" strike="noStrike" cap="none">
                <a:solidFill>
                  <a:schemeClr val="dk1"/>
                </a:solidFill>
                <a:latin typeface="Calibri"/>
                <a:ea typeface="Calibri"/>
                <a:cs typeface="Calibri"/>
                <a:sym typeface="Calibri"/>
              </a:rPr>
              <a:t>End of Module 2</a:t>
            </a:r>
            <a:endParaRPr sz="4400" b="0" i="0" u="none" strike="noStrike" cap="none">
              <a:solidFill>
                <a:schemeClr val="dk1"/>
              </a:solidFill>
              <a:latin typeface="Calibri"/>
              <a:ea typeface="Calibri"/>
              <a:cs typeface="Calibri"/>
              <a:sym typeface="Calibri"/>
            </a:endParaRPr>
          </a:p>
        </p:txBody>
      </p:sp>
      <p:sp>
        <p:nvSpPr>
          <p:cNvPr id="474" name="Google Shape;474;p18"/>
          <p:cNvSpPr txBox="1"/>
          <p:nvPr/>
        </p:nvSpPr>
        <p:spPr>
          <a:xfrm>
            <a:off x="1498600" y="939800"/>
            <a:ext cx="346703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THANK YOU</a:t>
            </a:r>
            <a:endParaRPr/>
          </a:p>
        </p:txBody>
      </p:sp>
      <p:sp>
        <p:nvSpPr>
          <p:cNvPr id="2" name="Footer Placeholder 1">
            <a:extLst>
              <a:ext uri="{FF2B5EF4-FFF2-40B4-BE49-F238E27FC236}">
                <a16:creationId xmlns:a16="http://schemas.microsoft.com/office/drawing/2014/main" id="{557E6ADE-453C-6CB4-557C-BE53A2F02AE1}"/>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2e89abc793f_0_55"/>
          <p:cNvSpPr txBox="1"/>
          <p:nvPr/>
        </p:nvSpPr>
        <p:spPr>
          <a:xfrm>
            <a:off x="706251" y="3127248"/>
            <a:ext cx="8029699" cy="373075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3000"/>
              <a:buFont typeface="Avenir"/>
              <a:buNone/>
            </a:pPr>
            <a:r>
              <a:rPr lang="en-US" sz="2400" b="0" i="0" u="none" strike="noStrike" cap="none">
                <a:solidFill>
                  <a:schemeClr val="dk1"/>
                </a:solidFill>
                <a:latin typeface="Avenir"/>
                <a:ea typeface="Avenir"/>
                <a:cs typeface="Avenir"/>
                <a:sym typeface="Avenir"/>
              </a:rPr>
              <a:t>In the application of the FSC core labour requirements, the organization shall give </a:t>
            </a:r>
            <a:r>
              <a:rPr lang="en-US" sz="2400" b="0" i="0" u="sng" strike="noStrike" cap="none">
                <a:solidFill>
                  <a:schemeClr val="dk1"/>
                </a:solidFill>
                <a:latin typeface="Avenir"/>
                <a:ea typeface="Avenir"/>
                <a:cs typeface="Avenir"/>
                <a:sym typeface="Avenir"/>
              </a:rPr>
              <a:t>due consideration </a:t>
            </a:r>
            <a:r>
              <a:rPr lang="en-US" sz="2400" b="0" i="0" u="none" strike="noStrike" cap="none">
                <a:solidFill>
                  <a:schemeClr val="dk1"/>
                </a:solidFill>
                <a:latin typeface="Avenir"/>
                <a:ea typeface="Avenir"/>
                <a:cs typeface="Avenir"/>
                <a:sym typeface="Avenir"/>
              </a:rPr>
              <a:t>to the rights and obligations established by national law, while at the same time fulfilling the objectives of the requirements.</a:t>
            </a:r>
            <a:endParaRPr sz="2400" b="0" i="0" u="none" strike="noStrike" cap="none">
              <a:solidFill>
                <a:schemeClr val="dk1"/>
              </a:solidFill>
              <a:latin typeface="Avenir"/>
              <a:ea typeface="Avenir"/>
              <a:cs typeface="Avenir"/>
              <a:sym typeface="Avenir"/>
            </a:endParaRPr>
          </a:p>
          <a:p>
            <a:pPr marL="0" marR="0" lvl="0" indent="0" algn="ctr"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venir"/>
              <a:ea typeface="Avenir"/>
              <a:cs typeface="Avenir"/>
              <a:sym typeface="Avenir"/>
            </a:endParaRPr>
          </a:p>
          <a:p>
            <a:pPr marL="0" marR="0" lvl="0" indent="0" algn="ctr"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venir"/>
              <a:ea typeface="Avenir"/>
              <a:cs typeface="Avenir"/>
              <a:sym typeface="Avenir"/>
            </a:endParaRPr>
          </a:p>
        </p:txBody>
      </p:sp>
      <p:pic>
        <p:nvPicPr>
          <p:cNvPr id="258" name="Google Shape;258;g2e89abc793f_0_55"/>
          <p:cNvPicPr preferRelativeResize="0"/>
          <p:nvPr/>
        </p:nvPicPr>
        <p:blipFill rotWithShape="1">
          <a:blip r:embed="rId3">
            <a:alphaModFix/>
          </a:blip>
          <a:srcRect/>
          <a:stretch/>
        </p:blipFill>
        <p:spPr>
          <a:xfrm>
            <a:off x="8484440" y="2136006"/>
            <a:ext cx="2756227" cy="2259417"/>
          </a:xfrm>
          <a:prstGeom prst="rect">
            <a:avLst/>
          </a:prstGeom>
          <a:noFill/>
          <a:ln>
            <a:noFill/>
          </a:ln>
        </p:spPr>
      </p:pic>
      <p:sp>
        <p:nvSpPr>
          <p:cNvPr id="259" name="Google Shape;259;g2e89abc793f_0_55"/>
          <p:cNvSpPr txBox="1"/>
          <p:nvPr/>
        </p:nvSpPr>
        <p:spPr>
          <a:xfrm>
            <a:off x="584089" y="1987447"/>
            <a:ext cx="13148306"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2"/>
                </a:solidFill>
                <a:latin typeface="Avenir"/>
                <a:ea typeface="Avenir"/>
                <a:cs typeface="Avenir"/>
                <a:sym typeface="Avenir"/>
              </a:rPr>
              <a:t>Remember: The company </a:t>
            </a:r>
            <a:r>
              <a:rPr lang="en-US" sz="2800" b="1" i="0" u="sng" strike="noStrike" cap="none">
                <a:solidFill>
                  <a:schemeClr val="dk2"/>
                </a:solidFill>
                <a:latin typeface="Avenir"/>
                <a:ea typeface="Avenir"/>
                <a:cs typeface="Avenir"/>
                <a:sym typeface="Avenir"/>
              </a:rPr>
              <a:t>MUST</a:t>
            </a:r>
            <a:r>
              <a:rPr lang="en-US" sz="2800" b="1" i="0" u="none" strike="noStrike" cap="none">
                <a:solidFill>
                  <a:schemeClr val="dk2"/>
                </a:solidFill>
                <a:latin typeface="Avenir"/>
                <a:ea typeface="Avenir"/>
                <a:cs typeface="Avenir"/>
                <a:sym typeface="Avenir"/>
              </a:rPr>
              <a:t> comply with </a:t>
            </a:r>
            <a:endParaRPr sz="14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None/>
            </a:pPr>
            <a:r>
              <a:rPr lang="en-US" sz="2800" b="1" i="0" u="none" strike="noStrike" cap="none">
                <a:solidFill>
                  <a:schemeClr val="dk2"/>
                </a:solidFill>
                <a:latin typeface="Avenir"/>
                <a:ea typeface="Avenir"/>
                <a:cs typeface="Avenir"/>
                <a:sym typeface="Avenir"/>
              </a:rPr>
              <a:t>local laws in the country of operation</a:t>
            </a:r>
            <a:endParaRPr sz="1400" b="0" i="0" u="none" strike="noStrike" cap="none">
              <a:solidFill>
                <a:schemeClr val="dk2"/>
              </a:solidFill>
              <a:latin typeface="Arial"/>
              <a:ea typeface="Arial"/>
              <a:cs typeface="Arial"/>
              <a:sym typeface="Arial"/>
            </a:endParaRPr>
          </a:p>
        </p:txBody>
      </p:sp>
      <p:sp>
        <p:nvSpPr>
          <p:cNvPr id="260" name="Google Shape;260;g2e89abc793f_0_55"/>
          <p:cNvSpPr txBox="1"/>
          <p:nvPr/>
        </p:nvSpPr>
        <p:spPr>
          <a:xfrm>
            <a:off x="584089" y="664671"/>
            <a:ext cx="10761849"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a:solidFill>
                  <a:srgbClr val="000000"/>
                </a:solidFill>
                <a:latin typeface="Arial"/>
                <a:ea typeface="Arial"/>
                <a:cs typeface="Arial"/>
                <a:sym typeface="Arial"/>
              </a:rPr>
              <a:t>National Laws &amp; Regulations and FSC CLR</a:t>
            </a:r>
            <a:endParaRPr sz="3600" b="1"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DB75FE8E-BD4C-37F9-8F14-624F8FDDEB94}"/>
              </a:ext>
            </a:extLst>
          </p:cNvPr>
          <p:cNvSpPr>
            <a:spLocks noGrp="1"/>
          </p:cNvSpPr>
          <p:nvPr>
            <p:ph type="ftr" idx="11"/>
          </p:nvPr>
        </p:nvSpPr>
        <p:spPr/>
        <p:txBody>
          <a:bodyPr/>
          <a:lstStyle/>
          <a:p>
            <a:r>
              <a:rPr lang="en-US"/>
              <a:t>8.2.FSC-CLR-Training_Main-Course_Module-2_V1-0_EN</a:t>
            </a: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
          <p:cNvSpPr txBox="1"/>
          <p:nvPr/>
        </p:nvSpPr>
        <p:spPr>
          <a:xfrm>
            <a:off x="1085529" y="1718458"/>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3600" b="0" i="0" u="none" strike="noStrike" cap="none">
                <a:solidFill>
                  <a:schemeClr val="dk1"/>
                </a:solidFill>
                <a:latin typeface="Arial"/>
                <a:ea typeface="Arial"/>
                <a:cs typeface="Arial"/>
                <a:sym typeface="Arial"/>
              </a:rPr>
              <a:t>Module 2.1</a:t>
            </a:r>
            <a:endParaRPr sz="3600" b="0" i="0" u="none" strike="noStrike" cap="none">
              <a:solidFill>
                <a:schemeClr val="dk1"/>
              </a:solidFill>
              <a:latin typeface="Arial"/>
              <a:ea typeface="Arial"/>
              <a:cs typeface="Arial"/>
              <a:sym typeface="Arial"/>
            </a:endParaRPr>
          </a:p>
        </p:txBody>
      </p:sp>
      <p:sp>
        <p:nvSpPr>
          <p:cNvPr id="267" name="Google Shape;267;p4"/>
          <p:cNvSpPr txBox="1">
            <a:spLocks noGrp="1"/>
          </p:cNvSpPr>
          <p:nvPr>
            <p:ph type="ctrTitle" idx="4294967295"/>
          </p:nvPr>
        </p:nvSpPr>
        <p:spPr>
          <a:xfrm>
            <a:off x="1092679" y="2638875"/>
            <a:ext cx="5521325"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600" b="0" i="0" u="none" strike="noStrike" cap="none">
                <a:solidFill>
                  <a:schemeClr val="dk1"/>
                </a:solidFill>
                <a:latin typeface="Arial"/>
                <a:ea typeface="Arial"/>
                <a:cs typeface="Arial"/>
                <a:sym typeface="Arial"/>
              </a:rPr>
              <a:t>Child Labour</a:t>
            </a:r>
            <a:endParaRPr sz="36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43E91403-3493-1252-6C4B-422E2C5ECB11}"/>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2"/>
        <p:cNvGrpSpPr/>
        <p:nvPr/>
      </p:nvGrpSpPr>
      <p:grpSpPr>
        <a:xfrm>
          <a:off x="0" y="0"/>
          <a:ext cx="0" cy="0"/>
          <a:chOff x="0" y="0"/>
          <a:chExt cx="0" cy="0"/>
        </a:xfrm>
      </p:grpSpPr>
      <p:sp>
        <p:nvSpPr>
          <p:cNvPr id="273" name="Google Shape;273;g2d06f2e0a19_0_206"/>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4" name="Google Shape;274;g2d06f2e0a19_0_206"/>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5" name="Google Shape;275;g2d06f2e0a19_0_206"/>
          <p:cNvSpPr txBox="1"/>
          <p:nvPr/>
        </p:nvSpPr>
        <p:spPr>
          <a:xfrm>
            <a:off x="621873" y="1376500"/>
            <a:ext cx="10476900" cy="3742800"/>
          </a:xfrm>
          <a:prstGeom prst="rect">
            <a:avLst/>
          </a:prstGeom>
          <a:noFill/>
          <a:ln>
            <a:noFill/>
          </a:ln>
        </p:spPr>
        <p:txBody>
          <a:bodyPr spcFirstLastPara="1" wrap="square" lIns="91425" tIns="45700" rIns="91425" bIns="45700" anchor="t" anchorCtr="0">
            <a:normAutofit/>
          </a:bodyPr>
          <a:lstStyle/>
          <a:p>
            <a:pPr marL="457200" marR="0" lvl="0" indent="-228600" algn="l" rtl="0">
              <a:lnSpc>
                <a:spcPct val="90000"/>
              </a:lnSpc>
              <a:spcBef>
                <a:spcPts val="0"/>
              </a:spcBef>
              <a:spcAft>
                <a:spcPts val="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Who is defined as a child?</a:t>
            </a:r>
            <a:endParaRPr sz="2800" b="0" i="0" u="none" strike="noStrike" cap="none">
              <a:solidFill>
                <a:schemeClr val="dk1"/>
              </a:solidFill>
              <a:latin typeface="Arial"/>
              <a:ea typeface="Arial"/>
              <a:cs typeface="Arial"/>
              <a:sym typeface="Arial"/>
            </a:endParaRPr>
          </a:p>
          <a:p>
            <a:pPr marL="514350" marR="0" lvl="0" indent="-69850" algn="l" rtl="0">
              <a:lnSpc>
                <a:spcPct val="90000"/>
              </a:lnSpc>
              <a:spcBef>
                <a:spcPts val="600"/>
              </a:spcBef>
              <a:spcAft>
                <a:spcPts val="0"/>
              </a:spcAft>
              <a:buClr>
                <a:srgbClr val="000000"/>
              </a:buClr>
              <a:buSzPts val="2500"/>
              <a:buFont typeface="Arial"/>
              <a:buNone/>
            </a:pPr>
            <a:endParaRPr sz="2800" b="0" i="0" u="none" strike="noStrike" cap="none">
              <a:solidFill>
                <a:schemeClr val="dk1"/>
              </a:solidFill>
              <a:latin typeface="Arial"/>
              <a:ea typeface="Arial"/>
              <a:cs typeface="Arial"/>
              <a:sym typeface="Arial"/>
            </a:endParaRPr>
          </a:p>
          <a:p>
            <a:pPr marL="457200" marR="0" lvl="0" indent="-228600" algn="l" rtl="0">
              <a:lnSpc>
                <a:spcPct val="90000"/>
              </a:lnSpc>
              <a:spcBef>
                <a:spcPts val="600"/>
              </a:spcBef>
              <a:spcAft>
                <a:spcPts val="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What is FSC CLR’s definition of minimum age of employment? </a:t>
            </a:r>
            <a:endParaRPr sz="2800" b="0" i="0" u="none" strike="noStrike" cap="none">
              <a:solidFill>
                <a:schemeClr val="dk1"/>
              </a:solidFill>
              <a:latin typeface="Arial"/>
              <a:ea typeface="Arial"/>
              <a:cs typeface="Arial"/>
              <a:sym typeface="Arial"/>
            </a:endParaRPr>
          </a:p>
          <a:p>
            <a:pPr marL="514350" marR="0" lvl="0" indent="-69850" algn="l" rtl="0">
              <a:lnSpc>
                <a:spcPct val="90000"/>
              </a:lnSpc>
              <a:spcBef>
                <a:spcPts val="600"/>
              </a:spcBef>
              <a:spcAft>
                <a:spcPts val="0"/>
              </a:spcAft>
              <a:buClr>
                <a:srgbClr val="000000"/>
              </a:buClr>
              <a:buSzPts val="2500"/>
              <a:buFont typeface="Arial"/>
              <a:buNone/>
            </a:pPr>
            <a:endParaRPr sz="2800" b="0" i="0" u="none" strike="noStrike" cap="none">
              <a:solidFill>
                <a:schemeClr val="dk1"/>
              </a:solidFill>
              <a:latin typeface="Arial"/>
              <a:ea typeface="Arial"/>
              <a:cs typeface="Arial"/>
              <a:sym typeface="Arial"/>
            </a:endParaRPr>
          </a:p>
          <a:p>
            <a:pPr marL="457200" marR="0" lvl="0" indent="-228600" algn="l" rtl="0">
              <a:lnSpc>
                <a:spcPct val="90000"/>
              </a:lnSpc>
              <a:spcBef>
                <a:spcPts val="600"/>
              </a:spcBef>
              <a:spcAft>
                <a:spcPts val="60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Are there any exceptions?</a:t>
            </a:r>
            <a:endParaRPr sz="28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593682D3-CC97-9EB9-8198-7F7170AEECE1}"/>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3" name="Google Shape;283;g2e89abc793f_0_0"/>
          <p:cNvSpPr txBox="1"/>
          <p:nvPr/>
        </p:nvSpPr>
        <p:spPr>
          <a:xfrm>
            <a:off x="699644" y="1353313"/>
            <a:ext cx="11180978" cy="10173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United Nations:</a:t>
            </a:r>
            <a:br>
              <a:rPr lang="en-US" sz="1900" b="1" i="0" u="none" strike="noStrike" cap="none">
                <a:solidFill>
                  <a:schemeClr val="dk1"/>
                </a:solidFill>
                <a:latin typeface="Arial"/>
                <a:ea typeface="Arial"/>
                <a:cs typeface="Arial"/>
                <a:sym typeface="Arial"/>
              </a:rPr>
            </a:br>
            <a:r>
              <a:rPr lang="en-US" sz="1900" b="1" i="0" u="none" strike="noStrike" cap="none">
                <a:solidFill>
                  <a:schemeClr val="dk1"/>
                </a:solidFill>
                <a:latin typeface="Arial"/>
                <a:ea typeface="Arial"/>
                <a:cs typeface="Arial"/>
                <a:sym typeface="Arial"/>
              </a:rPr>
              <a:t>child</a:t>
            </a:r>
            <a:r>
              <a:rPr lang="en-US" sz="1900" b="0" i="0" u="none" strike="noStrike" cap="none">
                <a:solidFill>
                  <a:schemeClr val="dk1"/>
                </a:solidFill>
                <a:latin typeface="Arial"/>
                <a:ea typeface="Arial"/>
                <a:cs typeface="Arial"/>
                <a:sym typeface="Arial"/>
              </a:rPr>
              <a:t>: any person under the age of 18 years</a:t>
            </a:r>
            <a:endParaRPr sz="1900" b="0" i="0" u="none" strike="noStrike" cap="none">
              <a:solidFill>
                <a:schemeClr val="dk1"/>
              </a:solidFill>
              <a:latin typeface="Arial"/>
              <a:ea typeface="Arial"/>
              <a:cs typeface="Arial"/>
              <a:sym typeface="Arial"/>
            </a:endParaRPr>
          </a:p>
          <a:p>
            <a:pPr marL="457200" marR="0" lvl="0" indent="-368300" algn="l" rtl="0">
              <a:lnSpc>
                <a:spcPct val="10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The minimum working age is decided according to the national legislation.</a:t>
            </a:r>
            <a:endParaRPr sz="19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9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900" b="0" i="0" u="none" strike="noStrike" cap="none">
              <a:solidFill>
                <a:schemeClr val="dk1"/>
              </a:solidFill>
              <a:latin typeface="Arial"/>
              <a:ea typeface="Arial"/>
              <a:cs typeface="Arial"/>
              <a:sym typeface="Arial"/>
            </a:endParaRPr>
          </a:p>
        </p:txBody>
      </p:sp>
      <p:sp>
        <p:nvSpPr>
          <p:cNvPr id="284" name="Google Shape;284;g2e89abc793f_0_0"/>
          <p:cNvSpPr txBox="1"/>
          <p:nvPr/>
        </p:nvSpPr>
        <p:spPr>
          <a:xfrm>
            <a:off x="699644" y="405614"/>
            <a:ext cx="224644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Definitions</a:t>
            </a:r>
            <a:r>
              <a:rPr lang="en-US" sz="2000" b="1" i="0" u="none" strike="noStrike" cap="none">
                <a:solidFill>
                  <a:schemeClr val="dk1"/>
                </a:solidFill>
                <a:latin typeface="Arial"/>
                <a:ea typeface="Arial"/>
                <a:cs typeface="Arial"/>
                <a:sym typeface="Arial"/>
              </a:rPr>
              <a:t> </a:t>
            </a:r>
            <a:endParaRPr/>
          </a:p>
        </p:txBody>
      </p:sp>
      <p:sp>
        <p:nvSpPr>
          <p:cNvPr id="285" name="Google Shape;285;g2e89abc793f_0_0"/>
          <p:cNvSpPr txBox="1"/>
          <p:nvPr/>
        </p:nvSpPr>
        <p:spPr>
          <a:xfrm>
            <a:off x="699643" y="4605796"/>
            <a:ext cx="10953107" cy="109218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ILO Convention 182</a:t>
            </a:r>
            <a:r>
              <a:rPr lang="en-US" sz="1900" b="1" i="0" u="sng" strike="noStrike" cap="none">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a:t>
            </a:r>
            <a:endParaRPr sz="1900" b="1" i="0" u="sng" strike="noStrike" cap="none">
              <a:solidFill>
                <a:schemeClr val="dk1"/>
              </a:solidFill>
              <a:latin typeface="Arial"/>
              <a:ea typeface="Arial"/>
              <a:cs typeface="Arial"/>
              <a:sym typeface="Arial"/>
            </a:endParaRPr>
          </a:p>
          <a:p>
            <a:pPr marL="3048000" marR="0" lvl="0" indent="-3048000" algn="l" rtl="0">
              <a:lnSpc>
                <a:spcPct val="100000"/>
              </a:lnSpc>
              <a:spcBef>
                <a:spcPts val="0"/>
              </a:spcBef>
              <a:spcAft>
                <a:spcPts val="0"/>
              </a:spcAft>
              <a:buClr>
                <a:srgbClr val="000000"/>
              </a:buClr>
              <a:buSzPts val="1500"/>
              <a:buFont typeface="Arial"/>
              <a:buNone/>
            </a:pPr>
            <a:r>
              <a:rPr lang="en-US" sz="1900" b="1" i="0" u="none" strike="noStrike" cap="none">
                <a:solidFill>
                  <a:schemeClr val="dk1"/>
                </a:solidFill>
                <a:latin typeface="Arial"/>
                <a:ea typeface="Arial"/>
                <a:cs typeface="Arial"/>
                <a:sym typeface="Arial"/>
              </a:rPr>
              <a:t>worst forms of child labor: </a:t>
            </a:r>
            <a:r>
              <a:rPr lang="en-US" sz="1900" b="0" i="0" u="none" strike="noStrike" cap="none">
                <a:solidFill>
                  <a:schemeClr val="dk1"/>
                </a:solidFill>
                <a:latin typeface="Arial"/>
                <a:ea typeface="Arial"/>
                <a:cs typeface="Arial"/>
                <a:sym typeface="Arial"/>
              </a:rPr>
              <a:t>All forms of slavery or practices similar to slavery, use children for prostitution or for illicit activities, or any work that may harm the health, safety or morals of children. </a:t>
            </a:r>
            <a:endParaRPr/>
          </a:p>
          <a:p>
            <a:pPr marL="3048000" marR="0" lvl="0" indent="-3048000" algn="l" rtl="0">
              <a:lnSpc>
                <a:spcPct val="100000"/>
              </a:lnSpc>
              <a:spcBef>
                <a:spcPts val="0"/>
              </a:spcBef>
              <a:spcAft>
                <a:spcPts val="0"/>
              </a:spcAft>
              <a:buClr>
                <a:srgbClr val="000000"/>
              </a:buClr>
              <a:buSzPts val="1500"/>
              <a:buFont typeface="Arial"/>
              <a:buNone/>
            </a:pPr>
            <a:endParaRPr sz="1900" b="0" i="0" u="none" strike="noStrike" cap="none">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a:solidFill>
                  <a:schemeClr val="dk1"/>
                </a:solidFill>
                <a:latin typeface="Arial"/>
                <a:ea typeface="Arial"/>
                <a:cs typeface="Arial"/>
                <a:sym typeface="Arial"/>
              </a:rPr>
              <a:t>There is an age limit of 18 years for the worst forms of child labor and there are no exceptions.</a:t>
            </a:r>
            <a:endParaRPr sz="1900" b="0" i="0" u="none" strike="noStrike" cap="none">
              <a:solidFill>
                <a:schemeClr val="dk1"/>
              </a:solidFill>
              <a:latin typeface="Arial"/>
              <a:ea typeface="Arial"/>
              <a:cs typeface="Arial"/>
              <a:sym typeface="Arial"/>
            </a:endParaRPr>
          </a:p>
        </p:txBody>
      </p:sp>
      <p:sp>
        <p:nvSpPr>
          <p:cNvPr id="286" name="Google Shape;286;g2e89abc793f_0_0"/>
          <p:cNvSpPr txBox="1"/>
          <p:nvPr/>
        </p:nvSpPr>
        <p:spPr>
          <a:xfrm>
            <a:off x="699644" y="2589798"/>
            <a:ext cx="10953107" cy="179689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ILO Convention No. 138:</a:t>
            </a:r>
            <a:endParaRPr sz="1900" b="1" i="0" u="none" strike="noStrike" cap="none">
              <a:solidFill>
                <a:schemeClr val="dk1"/>
              </a:solidFill>
              <a:latin typeface="Arial"/>
              <a:ea typeface="Arial"/>
              <a:cs typeface="Arial"/>
              <a:sym typeface="Arial"/>
            </a:endParaRPr>
          </a:p>
          <a:p>
            <a:pPr marL="1524000" marR="0" lvl="0" indent="-1524000" algn="l" rtl="0">
              <a:lnSpc>
                <a:spcPct val="100000"/>
              </a:lnSpc>
              <a:spcBef>
                <a:spcPts val="0"/>
              </a:spcBef>
              <a:spcAft>
                <a:spcPts val="0"/>
              </a:spcAft>
              <a:buClr>
                <a:srgbClr val="000000"/>
              </a:buClr>
              <a:buSzPts val="1500"/>
              <a:buFont typeface="Arial"/>
              <a:buNone/>
            </a:pPr>
            <a:r>
              <a:rPr lang="en-US" sz="1900" b="1" i="0" u="none" strike="noStrike" cap="none">
                <a:solidFill>
                  <a:schemeClr val="dk1"/>
                </a:solidFill>
                <a:latin typeface="Arial"/>
                <a:ea typeface="Arial"/>
                <a:cs typeface="Arial"/>
                <a:sym typeface="Arial"/>
              </a:rPr>
              <a:t>child labour:</a:t>
            </a:r>
            <a:r>
              <a:rPr lang="en-US" sz="1900" b="0" i="0" u="none" strike="noStrike" cap="none">
                <a:solidFill>
                  <a:schemeClr val="dk1"/>
                </a:solidFill>
                <a:latin typeface="Arial"/>
                <a:ea typeface="Arial"/>
                <a:cs typeface="Arial"/>
                <a:sym typeface="Arial"/>
              </a:rPr>
              <a:t> any work that deprives children of their childhood, their potential and their dignity, and is detrimental to their physical and psychological development and interferes with their schooling.</a:t>
            </a:r>
            <a:endParaRPr sz="1900" b="0" i="0" u="none" strike="noStrike" cap="none">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a:solidFill>
                  <a:schemeClr val="dk1"/>
                </a:solidFill>
                <a:latin typeface="Arial"/>
                <a:ea typeface="Arial"/>
                <a:cs typeface="Arial"/>
                <a:sym typeface="Arial"/>
              </a:rPr>
              <a:t>sets the minimum working age at 15 (although there is an exception for developing countries)</a:t>
            </a:r>
            <a:endParaRPr sz="1900" b="0" i="0" u="none" strike="noStrike" cap="none">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a:solidFill>
                  <a:schemeClr val="dk1"/>
                </a:solidFill>
                <a:latin typeface="Arial"/>
                <a:ea typeface="Arial"/>
                <a:cs typeface="Arial"/>
                <a:sym typeface="Arial"/>
              </a:rPr>
              <a:t>provides States with a system for determining minimum ages for different types of work </a:t>
            </a:r>
            <a:endParaRPr sz="19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900" b="1"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273F97DD-F159-C29E-3C6C-28850B24C23A}"/>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3" name="Google Shape;293;g2d06f2e0a19_0_230"/>
          <p:cNvSpPr txBox="1"/>
          <p:nvPr/>
        </p:nvSpPr>
        <p:spPr>
          <a:xfrm>
            <a:off x="494871" y="462328"/>
            <a:ext cx="11265329" cy="867266"/>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Young Workers – What is light work?</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ILO definition </a:t>
            </a:r>
            <a:endParaRPr sz="2800" b="1" i="0" u="none" strike="noStrike" cap="none">
              <a:solidFill>
                <a:schemeClr val="dk1"/>
              </a:solidFill>
              <a:latin typeface="Arial"/>
              <a:ea typeface="Arial"/>
              <a:cs typeface="Arial"/>
              <a:sym typeface="Arial"/>
            </a:endParaRPr>
          </a:p>
        </p:txBody>
      </p:sp>
      <p:sp>
        <p:nvSpPr>
          <p:cNvPr id="294" name="Google Shape;294;g2d06f2e0a19_0_230"/>
          <p:cNvSpPr txBox="1"/>
          <p:nvPr/>
        </p:nvSpPr>
        <p:spPr>
          <a:xfrm>
            <a:off x="393346" y="2960861"/>
            <a:ext cx="8214134" cy="3469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2000" b="1" i="0" u="sng" strike="noStrike" cap="none">
                <a:solidFill>
                  <a:schemeClr val="dk1"/>
                </a:solidFill>
                <a:latin typeface="Arial"/>
                <a:ea typeface="Arial"/>
                <a:cs typeface="Arial"/>
                <a:sym typeface="Arial"/>
              </a:rPr>
              <a:t>Young workers </a:t>
            </a:r>
            <a:r>
              <a:rPr lang="en-US" sz="2000" b="0" i="0" u="none" strike="noStrike" cap="none">
                <a:solidFill>
                  <a:schemeClr val="dk1"/>
                </a:solidFill>
                <a:latin typeface="Arial"/>
                <a:ea typeface="Arial"/>
                <a:cs typeface="Arial"/>
                <a:sym typeface="Arial"/>
              </a:rPr>
              <a:t>are particularly vulnerable to many forms of violence, exploitation and abuse, so auditors may check the following points:</a:t>
            </a:r>
            <a:endParaRPr sz="2000" b="0" i="0" u="none" strike="noStrike" cap="none">
              <a:solidFill>
                <a:schemeClr val="dk1"/>
              </a:solidFill>
              <a:latin typeface="Arial"/>
              <a:ea typeface="Arial"/>
              <a:cs typeface="Arial"/>
              <a:sym typeface="Arial"/>
            </a:endParaRPr>
          </a:p>
          <a:p>
            <a:pPr marL="914400" marR="0" lvl="0" indent="0" algn="l" rtl="0">
              <a:lnSpc>
                <a:spcPct val="100000"/>
              </a:lnSpc>
              <a:spcBef>
                <a:spcPts val="0"/>
              </a:spcBef>
              <a:spcAft>
                <a:spcPts val="0"/>
              </a:spcAft>
              <a:buClr>
                <a:srgbClr val="000000"/>
              </a:buClr>
              <a:buSzPts val="1700"/>
              <a:buFont typeface="Arial"/>
              <a:buNone/>
            </a:pP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Positions</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Age records of all employees under the age of 18 and closely above</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Provision of ongoing supervision</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Provision of training</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Special measures for protection</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Hazardous tasks </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Working time</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Apprenticeship agreements</a:t>
            </a:r>
            <a:endParaRPr sz="2000" b="0" i="0" u="none" strike="noStrike" cap="none">
              <a:solidFill>
                <a:schemeClr val="dk1"/>
              </a:solidFill>
              <a:latin typeface="Arial"/>
              <a:ea typeface="Arial"/>
              <a:cs typeface="Arial"/>
              <a:sym typeface="Arial"/>
            </a:endParaRPr>
          </a:p>
        </p:txBody>
      </p:sp>
      <p:sp>
        <p:nvSpPr>
          <p:cNvPr id="295" name="Google Shape;295;g2d06f2e0a19_0_230"/>
          <p:cNvSpPr txBox="1"/>
          <p:nvPr/>
        </p:nvSpPr>
        <p:spPr>
          <a:xfrm>
            <a:off x="0" y="1525740"/>
            <a:ext cx="9791700" cy="1509132"/>
          </a:xfrm>
          <a:prstGeom prst="rect">
            <a:avLst/>
          </a:prstGeom>
          <a:noFill/>
          <a:ln>
            <a:noFill/>
          </a:ln>
        </p:spPr>
        <p:txBody>
          <a:bodyPr spcFirstLastPara="1" wrap="square" lIns="91425" tIns="45700" rIns="91425" bIns="45700" anchor="t" anchorCtr="0">
            <a:noAutofit/>
          </a:bodyPr>
          <a:lstStyle/>
          <a:p>
            <a:pPr marL="342900" marR="0" lvl="0" indent="0" algn="l" rtl="0">
              <a:lnSpc>
                <a:spcPct val="100000"/>
              </a:lnSpc>
              <a:spcBef>
                <a:spcPts val="0"/>
              </a:spcBef>
              <a:spcAft>
                <a:spcPts val="0"/>
              </a:spcAft>
              <a:buClr>
                <a:schemeClr val="dk1"/>
              </a:buClr>
              <a:buSzPts val="1100"/>
              <a:buFont typeface="Arial"/>
              <a:buNone/>
            </a:pPr>
            <a:r>
              <a:rPr lang="en-US" sz="2000" b="1" i="0" u="none" strike="noStrike" cap="none">
                <a:solidFill>
                  <a:schemeClr val="dk1"/>
                </a:solidFill>
                <a:latin typeface="Arial"/>
                <a:ea typeface="Arial"/>
                <a:cs typeface="Arial"/>
                <a:sym typeface="Arial"/>
              </a:rPr>
              <a:t>According to ILO C138, Light Work is Work that should, </a:t>
            </a:r>
            <a:endParaRPr sz="2000" b="1" i="0" u="none" strike="noStrike" cap="none">
              <a:solidFill>
                <a:schemeClr val="dk1"/>
              </a:solidFill>
              <a:latin typeface="Arial"/>
              <a:ea typeface="Arial"/>
              <a:cs typeface="Arial"/>
              <a:sym typeface="Arial"/>
            </a:endParaRPr>
          </a:p>
          <a:p>
            <a:pPr marL="742950" marR="0" lvl="0" indent="0" algn="l" rtl="0">
              <a:lnSpc>
                <a:spcPct val="100000"/>
              </a:lnSpc>
              <a:spcBef>
                <a:spcPts val="0"/>
              </a:spcBef>
              <a:spcAft>
                <a:spcPts val="0"/>
              </a:spcAft>
              <a:buClr>
                <a:schemeClr val="dk1"/>
              </a:buClr>
              <a:buSzPts val="1100"/>
              <a:buFont typeface="Arial"/>
              <a:buNone/>
            </a:pPr>
            <a:r>
              <a:rPr lang="en-US" sz="2000" b="0" i="0" u="none" strike="noStrike" cap="none">
                <a:solidFill>
                  <a:schemeClr val="dk1"/>
                </a:solidFill>
                <a:latin typeface="Arial"/>
                <a:ea typeface="Arial"/>
                <a:cs typeface="Arial"/>
                <a:sym typeface="Arial"/>
              </a:rPr>
              <a:t>(a) </a:t>
            </a:r>
            <a:r>
              <a:rPr lang="en-US" sz="2000" b="1" i="0" u="none" strike="noStrike" cap="none">
                <a:solidFill>
                  <a:schemeClr val="dk1"/>
                </a:solidFill>
                <a:latin typeface="Arial"/>
                <a:ea typeface="Arial"/>
                <a:cs typeface="Arial"/>
                <a:sym typeface="Arial"/>
              </a:rPr>
              <a:t>not</a:t>
            </a:r>
            <a:r>
              <a:rPr lang="en-US" sz="2000" b="0" i="0" u="none" strike="noStrike" cap="none">
                <a:solidFill>
                  <a:schemeClr val="dk1"/>
                </a:solidFill>
                <a:latin typeface="Arial"/>
                <a:ea typeface="Arial"/>
                <a:cs typeface="Arial"/>
                <a:sym typeface="Arial"/>
              </a:rPr>
              <a:t> likely to be harmful to a child's health and development</a:t>
            </a:r>
            <a:endParaRPr sz="2000" b="0" i="0" u="none" strike="noStrike" cap="none">
              <a:solidFill>
                <a:schemeClr val="dk1"/>
              </a:solidFill>
              <a:latin typeface="Arial"/>
              <a:ea typeface="Arial"/>
              <a:cs typeface="Arial"/>
              <a:sym typeface="Arial"/>
            </a:endParaRPr>
          </a:p>
          <a:p>
            <a:pPr marL="742950" marR="0" lvl="0" indent="0" algn="l" rtl="0">
              <a:lnSpc>
                <a:spcPct val="100000"/>
              </a:lnSpc>
              <a:spcBef>
                <a:spcPts val="0"/>
              </a:spcBef>
              <a:spcAft>
                <a:spcPts val="0"/>
              </a:spcAft>
              <a:buClr>
                <a:schemeClr val="dk1"/>
              </a:buClr>
              <a:buSzPts val="1100"/>
              <a:buFont typeface="Arial"/>
              <a:buNone/>
            </a:pPr>
            <a:r>
              <a:rPr lang="en-US" sz="2000" b="0" i="0" u="none" strike="noStrike" cap="none">
                <a:solidFill>
                  <a:schemeClr val="dk1"/>
                </a:solidFill>
                <a:latin typeface="Arial"/>
                <a:ea typeface="Arial"/>
                <a:cs typeface="Arial"/>
                <a:sym typeface="Arial"/>
              </a:rPr>
              <a:t>(b) </a:t>
            </a:r>
            <a:r>
              <a:rPr lang="en-US" sz="2000" b="1" i="0" u="none" strike="noStrike" cap="none">
                <a:solidFill>
                  <a:schemeClr val="dk1"/>
                </a:solidFill>
                <a:latin typeface="Arial"/>
                <a:ea typeface="Arial"/>
                <a:cs typeface="Arial"/>
                <a:sym typeface="Arial"/>
              </a:rPr>
              <a:t>not</a:t>
            </a:r>
            <a:r>
              <a:rPr lang="en-US" sz="2000" b="0" i="0" u="none" strike="noStrike" cap="none">
                <a:solidFill>
                  <a:schemeClr val="dk1"/>
                </a:solidFill>
                <a:latin typeface="Arial"/>
                <a:ea typeface="Arial"/>
                <a:cs typeface="Arial"/>
                <a:sym typeface="Arial"/>
              </a:rPr>
              <a:t> prejudice attendance at school and participation in vocational training or “the capacity to benefit from the instruction received”</a:t>
            </a:r>
            <a:endParaRPr sz="2000" b="1" i="0" u="none" strike="noStrike" cap="none">
              <a:solidFill>
                <a:srgbClr val="094B66"/>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C102EFB0-724C-5932-E48D-7DC0EEA7DD50}"/>
              </a:ext>
            </a:extLst>
          </p:cNvPr>
          <p:cNvSpPr>
            <a:spLocks noGrp="1"/>
          </p:cNvSpPr>
          <p:nvPr>
            <p:ph type="ftr" idx="11"/>
          </p:nvPr>
        </p:nvSpPr>
        <p:spPr/>
        <p:txBody>
          <a:bodyPr/>
          <a:lstStyle/>
          <a:p>
            <a:r>
              <a:rPr lang="en-US"/>
              <a:t>8.2.FSC-CLR-Training_Main-Course_Module-2_V1-0_EN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5"/>
                                        </p:tgtEl>
                                        <p:attrNameLst>
                                          <p:attrName>style.visibility</p:attrName>
                                        </p:attrNameLst>
                                      </p:cBhvr>
                                      <p:to>
                                        <p:strVal val="visible"/>
                                      </p:to>
                                    </p:set>
                                    <p:animEffect transition="in" filter="fade">
                                      <p:cBhvr>
                                        <p:cTn id="7" dur="1000"/>
                                        <p:tgtEl>
                                          <p:spTgt spid="29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4"/>
                                        </p:tgtEl>
                                        <p:attrNameLst>
                                          <p:attrName>style.visibility</p:attrName>
                                        </p:attrNameLst>
                                      </p:cBhvr>
                                      <p:to>
                                        <p:strVal val="visible"/>
                                      </p:to>
                                    </p:set>
                                    <p:animEffect transition="in" filter="fade">
                                      <p:cBhvr>
                                        <p:cTn id="12" dur="1000"/>
                                        <p:tgtEl>
                                          <p:spTgt spid="29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2" name="Google Shape;302;p5"/>
          <p:cNvSpPr txBox="1"/>
          <p:nvPr/>
        </p:nvSpPr>
        <p:spPr>
          <a:xfrm>
            <a:off x="479695" y="462328"/>
            <a:ext cx="10466609" cy="931166"/>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venir"/>
                <a:ea typeface="Avenir"/>
                <a:cs typeface="Avenir"/>
                <a:sym typeface="Avenir"/>
              </a:rPr>
              <a:t>Young Workers – What is light work?</a:t>
            </a:r>
            <a:br>
              <a:rPr lang="en-US" sz="2800" b="1" i="0" u="none" strike="noStrike" cap="none">
                <a:solidFill>
                  <a:schemeClr val="dk1"/>
                </a:solidFill>
                <a:latin typeface="Avenir"/>
                <a:ea typeface="Avenir"/>
                <a:cs typeface="Avenir"/>
                <a:sym typeface="Avenir"/>
              </a:rPr>
            </a:br>
            <a:r>
              <a:rPr lang="en-US" sz="2800" b="1" i="0" u="none" strike="noStrike" cap="none">
                <a:solidFill>
                  <a:schemeClr val="dk1"/>
                </a:solidFill>
                <a:latin typeface="Avenir"/>
                <a:ea typeface="Avenir"/>
                <a:cs typeface="Avenir"/>
                <a:sym typeface="Avenir"/>
              </a:rPr>
              <a:t>FSC Definition </a:t>
            </a:r>
            <a:endParaRPr sz="2800" b="1" i="0" u="none" strike="noStrike" cap="none">
              <a:solidFill>
                <a:schemeClr val="dk1"/>
              </a:solidFill>
              <a:latin typeface="Avenir"/>
              <a:ea typeface="Avenir"/>
              <a:cs typeface="Avenir"/>
              <a:sym typeface="Avenir"/>
            </a:endParaRPr>
          </a:p>
        </p:txBody>
      </p:sp>
      <p:sp>
        <p:nvSpPr>
          <p:cNvPr id="303" name="Google Shape;303;p5"/>
          <p:cNvSpPr txBox="1"/>
          <p:nvPr/>
        </p:nvSpPr>
        <p:spPr>
          <a:xfrm>
            <a:off x="483080" y="1920815"/>
            <a:ext cx="7847161" cy="34163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rgbClr val="333333"/>
                </a:solidFill>
                <a:latin typeface="Arial"/>
                <a:ea typeface="Arial"/>
                <a:cs typeface="Arial"/>
                <a:sym typeface="Arial"/>
              </a:rPr>
              <a:t>Light work: </a:t>
            </a:r>
            <a:endParaRPr/>
          </a:p>
          <a:p>
            <a:pPr marL="0" marR="0" lvl="0" indent="0" algn="l" rtl="0">
              <a:lnSpc>
                <a:spcPct val="100000"/>
              </a:lnSpc>
              <a:spcBef>
                <a:spcPts val="0"/>
              </a:spcBef>
              <a:spcAft>
                <a:spcPts val="0"/>
              </a:spcAft>
              <a:buNone/>
            </a:pPr>
            <a:r>
              <a:rPr lang="en-US" sz="2400" b="0" i="1" u="none" strike="noStrike" cap="none">
                <a:solidFill>
                  <a:srgbClr val="333333"/>
                </a:solidFill>
                <a:latin typeface="Arial"/>
                <a:ea typeface="Arial"/>
                <a:cs typeface="Arial"/>
                <a:sym typeface="Arial"/>
              </a:rPr>
              <a:t>National laws or regulations may permit the employment or work of persons 13 to 15 years of age on light work which is - a) not likely to be harmful to their health or development; and b) not such as to prejudice their attendance at school, their participation in vocational orientation or training programs approved by the competent authority or their capacity to benefit from the instruction received (ILO Convention 138, Article 7).</a:t>
            </a:r>
            <a:endParaRPr sz="1400" b="0" i="1"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26549A5-F400-35A9-0CE3-930789AACD7D}"/>
              </a:ext>
            </a:extLst>
          </p:cNvPr>
          <p:cNvSpPr>
            <a:spLocks noGrp="1"/>
          </p:cNvSpPr>
          <p:nvPr>
            <p:ph type="ftr" idx="11"/>
          </p:nvPr>
        </p:nvSpPr>
        <p:spPr/>
        <p:txBody>
          <a:bodyPr/>
          <a:lstStyle/>
          <a:p>
            <a:r>
              <a:rPr lang="en-US"/>
              <a:t>8.2.FSC-CLR-Training_Main-Course_Module-2_V1-0_EN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2d269b3218f_0_0"/>
          <p:cNvSpPr txBox="1"/>
          <p:nvPr/>
        </p:nvSpPr>
        <p:spPr>
          <a:xfrm>
            <a:off x="441248" y="1465225"/>
            <a:ext cx="8541600" cy="53952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Wang is 14 years old and has not completed compulsory education (e.g., Secondary school) yet.</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He has been helping his mother on their family business occasionally, but since the mother got sick, he started to work every day and sometimes from early morning until late at night.</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Avenir"/>
              <a:buNone/>
            </a:pPr>
            <a:r>
              <a:rPr lang="en-US" sz="2400" b="0" i="0" u="none" strike="noStrike" cap="none">
                <a:solidFill>
                  <a:schemeClr val="dk1"/>
                </a:solidFill>
                <a:latin typeface="Arial"/>
                <a:ea typeface="Arial"/>
                <a:cs typeface="Arial"/>
                <a:sym typeface="Arial"/>
              </a:rPr>
              <a:t>Currently Wang is missing classes, and he is not sure if he'll be able to attend school regularly.</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rial"/>
              <a:ea typeface="Arial"/>
              <a:cs typeface="Arial"/>
              <a:sym typeface="Arial"/>
            </a:endParaRPr>
          </a:p>
        </p:txBody>
      </p:sp>
      <p:sp>
        <p:nvSpPr>
          <p:cNvPr id="310" name="Google Shape;310;g2d269b3218f_0_0"/>
          <p:cNvSpPr txBox="1"/>
          <p:nvPr/>
        </p:nvSpPr>
        <p:spPr>
          <a:xfrm>
            <a:off x="382518" y="356374"/>
            <a:ext cx="5866750" cy="832291"/>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100000"/>
              </a:lnSpc>
              <a:spcBef>
                <a:spcPts val="0"/>
              </a:spcBef>
              <a:spcAft>
                <a:spcPts val="0"/>
              </a:spcAft>
              <a:buNone/>
            </a:pPr>
            <a:r>
              <a:rPr lang="en-US" sz="2900" b="1" i="0" u="none" strike="noStrike" cap="none">
                <a:solidFill>
                  <a:schemeClr val="dk1"/>
                </a:solidFill>
                <a:latin typeface="Arial"/>
                <a:ea typeface="Arial"/>
                <a:cs typeface="Arial"/>
                <a:sym typeface="Arial"/>
              </a:rPr>
              <a:t>Scenario – Child Labour? </a:t>
            </a:r>
            <a:endParaRPr/>
          </a:p>
        </p:txBody>
      </p:sp>
      <p:sp>
        <p:nvSpPr>
          <p:cNvPr id="2" name="Footer Placeholder 1">
            <a:extLst>
              <a:ext uri="{FF2B5EF4-FFF2-40B4-BE49-F238E27FC236}">
                <a16:creationId xmlns:a16="http://schemas.microsoft.com/office/drawing/2014/main" id="{E1ACE608-5455-0AC5-4EC2-A19A1D223B7B}"/>
              </a:ext>
            </a:extLst>
          </p:cNvPr>
          <p:cNvSpPr>
            <a:spLocks noGrp="1"/>
          </p:cNvSpPr>
          <p:nvPr>
            <p:ph type="ftr" idx="11"/>
          </p:nvPr>
        </p:nvSpPr>
        <p:spPr/>
        <p:txBody>
          <a:bodyPr/>
          <a:lstStyle/>
          <a:p>
            <a:r>
              <a:rPr lang="en-US"/>
              <a:t>8.2.FSC-CLR-Training_Main-Course_Module-2_V1-0_EN</a:t>
            </a: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4702</Words>
  <Application>Microsoft Office PowerPoint</Application>
  <PresentationFormat>Widescreen</PresentationFormat>
  <Paragraphs>371</Paragraphs>
  <Slides>28</Slides>
  <Notes>28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28</vt:i4>
      </vt:variant>
    </vt:vector>
  </HeadingPairs>
  <TitlesOfParts>
    <vt:vector size="37" baseType="lpstr">
      <vt:lpstr>Arial</vt:lpstr>
      <vt:lpstr>Arial Black</vt:lpstr>
      <vt:lpstr>Avenir</vt:lpstr>
      <vt:lpstr>Montserrat</vt:lpstr>
      <vt:lpstr>Noto Sans Symbols</vt:lpstr>
      <vt:lpstr>Calibri</vt:lpstr>
      <vt:lpstr>Georgia</vt:lpstr>
      <vt:lpstr>1_Office Theme</vt:lpstr>
      <vt:lpstr>Office Theme</vt:lpstr>
      <vt:lpstr>Auditor Training on FSC CoC Core Labor Requirements (CLR)</vt:lpstr>
      <vt:lpstr>This module provides guidance on the significance of international labour standards, fundamental principles, and rights at work (FPRW), focused on FSC CLR and emphasizing the relevant FSC normative requirements. </vt:lpstr>
      <vt:lpstr>PowerPoint Presentation</vt:lpstr>
      <vt:lpstr>Child Labour</vt:lpstr>
      <vt:lpstr>PowerPoint Presentation</vt:lpstr>
      <vt:lpstr>PowerPoint Presentation</vt:lpstr>
      <vt:lpstr>PowerPoint Presentation</vt:lpstr>
      <vt:lpstr>PowerPoint Presentation</vt:lpstr>
      <vt:lpstr>PowerPoint Presentation</vt:lpstr>
      <vt:lpstr>Exercise 1</vt:lpstr>
      <vt:lpstr>During an assessment, CH records (payroll data and employment contracts) did not include the date of birth of the workers in at least 3 cases.   In one of the cases, the worker was selected for interview because he clearly looked very young and when interviewed, he indicated that he was 18 years old.   According to his pay slip and employee register, he has been in the company for 1 year 3 months now.   There is no document in the CH records or data or employee files showing his age. </vt:lpstr>
      <vt:lpstr>Forced or Compulsory Labour</vt:lpstr>
      <vt:lpstr>PowerPoint Presentation</vt:lpstr>
      <vt:lpstr>PowerPoint Presentation</vt:lpstr>
      <vt:lpstr>PowerPoint Presentation</vt:lpstr>
      <vt:lpstr>Exercise</vt:lpstr>
      <vt:lpstr>The following was found during an audit:  On national holidays (e.g. Reunification Day and Labor Day 2022), if there are urgent orders, workers are required to work. If they refuse, monetary penalties will be deducted from their salaries (up to 30 USD per day).  In general, workers have monetary penalties (20 -1000 USD deducted from salary) when: - leaving without reason (have to ask permission from two different supervisors for approval; criteria for approval are not clear) - penalty for late coming :20-50 USD; should be noted that workers are paid on a production basis – per piece) - defects on the product (up to 1000 USD)</vt:lpstr>
      <vt:lpstr>Discrimination</vt:lpstr>
      <vt:lpstr>PowerPoint Presentation</vt:lpstr>
      <vt:lpstr>PowerPoint Presentation</vt:lpstr>
      <vt:lpstr>Exercise</vt:lpstr>
      <vt:lpstr>During an audit at Super Bamboo Inc, it was confirmed that one contractor has a policy not to hire employees younger than 18 years old. During interviews with HR and management, it was mentioned that this policy was to avoid administrative complications for hiring younger workers, although the minimum working age in the country is 15.   Why do you think this should be an NC?</vt:lpstr>
      <vt:lpstr>Freedom of Association and Collective Bargaining</vt:lpstr>
      <vt:lpstr>PowerPoint Presentation</vt:lpstr>
      <vt:lpstr>PowerPoint Presentation</vt:lpstr>
      <vt:lpstr>Exercise</vt:lpstr>
      <vt:lpstr>In the country where the CH is located, workers’ unions are not legally recognized or required.   The CH does not have any workers representatives. In terms of collective bargaining, the CH indicated that there are suggestion boxes in fixed positions.   However, there is no details in its procedures on how the suggestions from the suggestion box are collected &amp; reviewed or treated. </vt:lpstr>
      <vt:lpstr>End of Module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modified xsi:type="dcterms:W3CDTF">2025-06-20T05:50:14Z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1100500.00000000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