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8" r:id="rId2"/>
  </p:sldMasterIdLst>
  <p:notesMasterIdLst>
    <p:notesMasterId r:id="rId2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12192000" cy="6858000"/>
  <p:notesSz cx="6858000" cy="9144000"/>
  <p:embeddedFontLst>
    <p:embeddedFont>
      <p:font typeface="Arial Black" panose="020B0A04020102020204" pitchFamily="34" charset="0"/>
      <p:regular r:id="rId30"/>
      <p:bold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4" roundtripDataSignature="AMtx7mgiPzufLp3tp4i6gY5FR5KSaHY/6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84B353B-EDB4-47D4-80E6-8C116A7DC877}">
  <a:tblStyle styleId="{A84B353B-EDB4-47D4-80E6-8C116A7DC877}"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7"/>
          </a:solidFill>
        </a:fill>
      </a:tcStyle>
    </a:wholeTbl>
    <a:band1H>
      <a:tcTxStyle/>
      <a:tcStyle>
        <a:tcBdr/>
        <a:fill>
          <a:solidFill>
            <a:srgbClr val="CBCCCC"/>
          </a:solidFill>
        </a:fill>
      </a:tcStyle>
    </a:band1H>
    <a:band2H>
      <a:tcTxStyle/>
      <a:tcStyle>
        <a:tcBdr/>
      </a:tcStyle>
    </a:band2H>
    <a:band1V>
      <a:tcTxStyle/>
      <a:tcStyle>
        <a:tcBdr/>
        <a:fill>
          <a:solidFill>
            <a:srgbClr val="CBCCCC"/>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customschemas.google.com/relationships/presentationmetadata" Target="meta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2.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1.fntdata"/><Relationship Id="rId35"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5" name="Google Shape;27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9" name="Google Shape;32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4" name="Google Shape;33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1" name="Google Shape;341;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9" name="Google Shape;34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7" name="Google Shape;35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5" name="Google Shape;365;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Term ratification: </a:t>
            </a:r>
            <a:r>
              <a:rPr lang="en-US" b="1"/>
              <a:t>ratification</a:t>
            </a:r>
            <a:r>
              <a:rPr lang="en-US"/>
              <a:t> refers to the formal approval of an ILO convention by a member state. When a country </a:t>
            </a:r>
            <a:r>
              <a:rPr lang="en-US" b="1"/>
              <a:t>ratifies</a:t>
            </a:r>
            <a:r>
              <a:rPr lang="en-US"/>
              <a:t> an ILO convention, it legally commits to implementing its provisions and aligning its national laws and policies with the convention’s standards.</a:t>
            </a:r>
            <a:endParaRPr/>
          </a:p>
        </p:txBody>
      </p:sp>
      <p:sp>
        <p:nvSpPr>
          <p:cNvPr id="366" name="Google Shape;366;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4" name="Google Shape;374;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0" name="Google Shape;390;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8" name="Google Shape;39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1" name="Google Shape;28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6" name="Google Shape;40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4" name="Google Shape;41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2" name="Google Shape;42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8" name="Google Shape;428;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These lists of questions are not exhaustive. These are just a few examples to illustrate what potential questions are there. Of course, any of these questions can be asked to any other stakeholders depending on context.  Using “children” and not under the age of 18 is a way of catching attention and making it less formal. This helps to break the ice. </a:t>
            </a:r>
            <a:endParaRPr dirty="0"/>
          </a:p>
        </p:txBody>
      </p:sp>
      <p:sp>
        <p:nvSpPr>
          <p:cNvPr id="436" name="Google Shape;436;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These lists of questions are not exhaustive. These are just a few examples to illustrate what potential questions are there. </a:t>
            </a:r>
            <a:endParaRPr/>
          </a:p>
        </p:txBody>
      </p:sp>
      <p:sp>
        <p:nvSpPr>
          <p:cNvPr id="444" name="Google Shape;444;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1" name="Google Shape;451;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7" name="Google Shape;28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3" name="Google Shape;29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8" name="Google Shape;29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5" name="Google Shape;30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1" name="Google Shape;31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7" name="Google Shape;31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3" name="Google Shape;32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5"/>
        <p:cNvGrpSpPr/>
        <p:nvPr/>
      </p:nvGrpSpPr>
      <p:grpSpPr>
        <a:xfrm>
          <a:off x="0" y="0"/>
          <a:ext cx="0" cy="0"/>
          <a:chOff x="0" y="0"/>
          <a:chExt cx="0" cy="0"/>
        </a:xfrm>
      </p:grpSpPr>
      <p:sp>
        <p:nvSpPr>
          <p:cNvPr id="16" name="Google Shape;16;p28"/>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7" name="Google Shape;17;p28"/>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9.3.FSC-CLR-Training_Pre-Course_Module-4_V1-0_EN</a:t>
            </a:r>
            <a:endParaRPr/>
          </a:p>
        </p:txBody>
      </p:sp>
      <p:sp>
        <p:nvSpPr>
          <p:cNvPr id="18" name="Google Shape;18;p28"/>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84"/>
        <p:cNvGrpSpPr/>
        <p:nvPr/>
      </p:nvGrpSpPr>
      <p:grpSpPr>
        <a:xfrm>
          <a:off x="0" y="0"/>
          <a:ext cx="0" cy="0"/>
          <a:chOff x="0" y="0"/>
          <a:chExt cx="0" cy="0"/>
        </a:xfrm>
      </p:grpSpPr>
      <p:sp>
        <p:nvSpPr>
          <p:cNvPr id="85" name="Google Shape;85;p37"/>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88" name="Google Shape;88;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9" name="Google Shape;89;p37"/>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90" name="Google Shape;90;p37"/>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1" name="Google Shape;91;p37"/>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92"/>
        <p:cNvGrpSpPr/>
        <p:nvPr/>
      </p:nvGrpSpPr>
      <p:grpSpPr>
        <a:xfrm>
          <a:off x="0" y="0"/>
          <a:ext cx="0" cy="0"/>
          <a:chOff x="0" y="0"/>
          <a:chExt cx="0" cy="0"/>
        </a:xfrm>
      </p:grpSpPr>
      <p:sp>
        <p:nvSpPr>
          <p:cNvPr id="93" name="Google Shape;93;p3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4" name="Google Shape;94;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96" name="Google Shape;96;p38"/>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97" name="Google Shape;97;p38"/>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98"/>
        <p:cNvGrpSpPr/>
        <p:nvPr/>
      </p:nvGrpSpPr>
      <p:grpSpPr>
        <a:xfrm>
          <a:off x="0" y="0"/>
          <a:ext cx="0" cy="0"/>
          <a:chOff x="0" y="0"/>
          <a:chExt cx="0" cy="0"/>
        </a:xfrm>
      </p:grpSpPr>
      <p:sp>
        <p:nvSpPr>
          <p:cNvPr id="99" name="Google Shape;99;p39"/>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0" name="Google Shape;100;p39"/>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1" name="Google Shape;101;p39"/>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02" name="Google Shape;102;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104" name="Google Shape;104;p39"/>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05"/>
        <p:cNvGrpSpPr/>
        <p:nvPr/>
      </p:nvGrpSpPr>
      <p:grpSpPr>
        <a:xfrm>
          <a:off x="0" y="0"/>
          <a:ext cx="0" cy="0"/>
          <a:chOff x="0" y="0"/>
          <a:chExt cx="0" cy="0"/>
        </a:xfrm>
      </p:grpSpPr>
      <p:sp>
        <p:nvSpPr>
          <p:cNvPr id="106" name="Google Shape;106;p40"/>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7" name="Google Shape;107;p4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8" name="Google Shape;108;p40"/>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9" name="Google Shape;109;p40"/>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0" name="Google Shape;110;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112" name="Google Shape;112;p40"/>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3" name="Google Shape;113;p40"/>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4" name="Google Shape;114;p40"/>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5"/>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16"/>
        <p:cNvGrpSpPr/>
        <p:nvPr/>
      </p:nvGrpSpPr>
      <p:grpSpPr>
        <a:xfrm>
          <a:off x="0" y="0"/>
          <a:ext cx="0" cy="0"/>
          <a:chOff x="0" y="0"/>
          <a:chExt cx="0" cy="0"/>
        </a:xfrm>
      </p:grpSpPr>
      <p:cxnSp>
        <p:nvCxnSpPr>
          <p:cNvPr id="117" name="Google Shape;117;p42"/>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18" name="Google Shape;118;p42"/>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19"/>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0"/>
        <p:cNvGrpSpPr/>
        <p:nvPr/>
      </p:nvGrpSpPr>
      <p:grpSpPr>
        <a:xfrm>
          <a:off x="0" y="0"/>
          <a:ext cx="0" cy="0"/>
          <a:chOff x="0" y="0"/>
          <a:chExt cx="0" cy="0"/>
        </a:xfrm>
      </p:grpSpPr>
      <p:sp>
        <p:nvSpPr>
          <p:cNvPr id="121" name="Google Shape;121;p44"/>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2" name="Google Shape;122;p44"/>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3" name="Google Shape;123;p44"/>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4" name="Google Shape;124;p44"/>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9.3.FSC-CLR-Training_Pre-Course_Module-4_V1-0_EN</a:t>
            </a:r>
            <a:endParaRPr/>
          </a:p>
        </p:txBody>
      </p:sp>
      <p:sp>
        <p:nvSpPr>
          <p:cNvPr id="125" name="Google Shape;125;p44"/>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Emty white copy" type="tx">
  <p:cSld name="TITLE_AND_BODY">
    <p:spTree>
      <p:nvGrpSpPr>
        <p:cNvPr id="1" name="Shape 126"/>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27"/>
        <p:cNvGrpSpPr/>
        <p:nvPr/>
      </p:nvGrpSpPr>
      <p:grpSpPr>
        <a:xfrm>
          <a:off x="0" y="0"/>
          <a:ext cx="0" cy="0"/>
          <a:chOff x="0" y="0"/>
          <a:chExt cx="0" cy="0"/>
        </a:xfrm>
      </p:grpSpPr>
      <p:pic>
        <p:nvPicPr>
          <p:cNvPr id="128" name="Google Shape;128;p46"/>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29" name="Google Shape;129;p46"/>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0" name="Google Shape;130;p46"/>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1" name="Google Shape;131;p46"/>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32" name="Google Shape;132;p46"/>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33" name="Google Shape;133;p46"/>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34" name="Google Shape;134;p46"/>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35" name="Google Shape;135;p46"/>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36" name="Google Shape;136;p46"/>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6"/>
              </a:buClr>
              <a:buSzPts val="4400"/>
              <a:buFont typeface="Avenir"/>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9"/>
        <p:cNvGrpSpPr/>
        <p:nvPr/>
      </p:nvGrpSpPr>
      <p:grpSpPr>
        <a:xfrm>
          <a:off x="0" y="0"/>
          <a:ext cx="0" cy="0"/>
          <a:chOff x="0" y="0"/>
          <a:chExt cx="0" cy="0"/>
        </a:xfrm>
      </p:grpSpPr>
      <p:pic>
        <p:nvPicPr>
          <p:cNvPr id="20" name="Google Shape;20;p29"/>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21" name="Google Shape;21;p29"/>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2" name="Google Shape;22;p29"/>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 name="Google Shape;23;p29"/>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4" name="Google Shape;24;p29"/>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5" name="Google Shape;25;p29"/>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6" name="Google Shape;26;p29"/>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43"/>
        <p:cNvGrpSpPr/>
        <p:nvPr/>
      </p:nvGrpSpPr>
      <p:grpSpPr>
        <a:xfrm>
          <a:off x="0" y="0"/>
          <a:ext cx="0" cy="0"/>
          <a:chOff x="0" y="0"/>
          <a:chExt cx="0" cy="0"/>
        </a:xfrm>
      </p:grpSpPr>
      <p:pic>
        <p:nvPicPr>
          <p:cNvPr id="144" name="Google Shape;144;p48"/>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45" name="Google Shape;145;p48"/>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46" name="Google Shape;146;p48"/>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47" name="Google Shape;147;p48"/>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148" name="Google Shape;148;p48"/>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149" name="Google Shape;149;p48"/>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150" name="Google Shape;150;p48"/>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151"/>
        <p:cNvGrpSpPr/>
        <p:nvPr/>
      </p:nvGrpSpPr>
      <p:grpSpPr>
        <a:xfrm>
          <a:off x="0" y="0"/>
          <a:ext cx="0" cy="0"/>
          <a:chOff x="0" y="0"/>
          <a:chExt cx="0" cy="0"/>
        </a:xfrm>
      </p:grpSpPr>
      <p:pic>
        <p:nvPicPr>
          <p:cNvPr id="152" name="Google Shape;152;p49"/>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153" name="Google Shape;153;p49"/>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54" name="Google Shape;154;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5" name="Google Shape;155;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156" name="Google Shape;156;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57" name="Google Shape;157;p49"/>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58" name="Google Shape;158;p49"/>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159"/>
        <p:cNvGrpSpPr/>
        <p:nvPr/>
      </p:nvGrpSpPr>
      <p:grpSpPr>
        <a:xfrm>
          <a:off x="0" y="0"/>
          <a:ext cx="0" cy="0"/>
          <a:chOff x="0" y="0"/>
          <a:chExt cx="0" cy="0"/>
        </a:xfrm>
      </p:grpSpPr>
      <p:pic>
        <p:nvPicPr>
          <p:cNvPr id="160" name="Google Shape;160;p50"/>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161" name="Google Shape;161;p50"/>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2" name="Google Shape;162;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164" name="Google Shape;164;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165" name="Google Shape;165;p50"/>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166" name="Google Shape;166;p50"/>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167"/>
        <p:cNvGrpSpPr/>
        <p:nvPr/>
      </p:nvGrpSpPr>
      <p:grpSpPr>
        <a:xfrm>
          <a:off x="0" y="0"/>
          <a:ext cx="0" cy="0"/>
          <a:chOff x="0" y="0"/>
          <a:chExt cx="0" cy="0"/>
        </a:xfrm>
      </p:grpSpPr>
      <p:pic>
        <p:nvPicPr>
          <p:cNvPr id="168" name="Google Shape;168;p51"/>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169" name="Google Shape;169;p51"/>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170" name="Google Shape;170;p51"/>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171" name="Google Shape;171;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73" name="Google Shape;173;p51"/>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75"/>
        <p:cNvGrpSpPr/>
        <p:nvPr/>
      </p:nvGrpSpPr>
      <p:grpSpPr>
        <a:xfrm>
          <a:off x="0" y="0"/>
          <a:ext cx="0" cy="0"/>
          <a:chOff x="0" y="0"/>
          <a:chExt cx="0" cy="0"/>
        </a:xfrm>
      </p:grpSpPr>
      <p:sp>
        <p:nvSpPr>
          <p:cNvPr id="176" name="Google Shape;176;p52"/>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7" name="Google Shape;177;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8" name="Google Shape;178;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179" name="Google Shape;179;p52"/>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80" name="Google Shape;180;p52"/>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181"/>
        <p:cNvGrpSpPr/>
        <p:nvPr/>
      </p:nvGrpSpPr>
      <p:grpSpPr>
        <a:xfrm>
          <a:off x="0" y="0"/>
          <a:ext cx="0" cy="0"/>
          <a:chOff x="0" y="0"/>
          <a:chExt cx="0" cy="0"/>
        </a:xfrm>
      </p:grpSpPr>
      <p:sp>
        <p:nvSpPr>
          <p:cNvPr id="182" name="Google Shape;182;p53"/>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83" name="Google Shape;183;p53"/>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84" name="Google Shape;184;p53"/>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85" name="Google Shape;185;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187" name="Google Shape;187;p53"/>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188"/>
        <p:cNvGrpSpPr/>
        <p:nvPr/>
      </p:nvGrpSpPr>
      <p:grpSpPr>
        <a:xfrm>
          <a:off x="0" y="0"/>
          <a:ext cx="0" cy="0"/>
          <a:chOff x="0" y="0"/>
          <a:chExt cx="0" cy="0"/>
        </a:xfrm>
      </p:grpSpPr>
      <p:pic>
        <p:nvPicPr>
          <p:cNvPr id="189" name="Google Shape;189;p54"/>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190" name="Google Shape;190;p54"/>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191" name="Google Shape;191;p54"/>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192" name="Google Shape;192;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194" name="Google Shape;194;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95" name="Google Shape;195;p54"/>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196"/>
        <p:cNvGrpSpPr/>
        <p:nvPr/>
      </p:nvGrpSpPr>
      <p:grpSpPr>
        <a:xfrm>
          <a:off x="0" y="0"/>
          <a:ext cx="0" cy="0"/>
          <a:chOff x="0" y="0"/>
          <a:chExt cx="0" cy="0"/>
        </a:xfrm>
      </p:grpSpPr>
      <p:pic>
        <p:nvPicPr>
          <p:cNvPr id="197" name="Google Shape;197;p55"/>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198" name="Google Shape;198;p55"/>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9" name="Google Shape;199;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0" name="Google Shape;200;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201" name="Google Shape;201;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02" name="Google Shape;202;p55"/>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03" name="Google Shape;203;p55"/>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204"/>
        <p:cNvGrpSpPr/>
        <p:nvPr/>
      </p:nvGrpSpPr>
      <p:grpSpPr>
        <a:xfrm>
          <a:off x="0" y="0"/>
          <a:ext cx="0" cy="0"/>
          <a:chOff x="0" y="0"/>
          <a:chExt cx="0" cy="0"/>
        </a:xfrm>
      </p:grpSpPr>
      <p:pic>
        <p:nvPicPr>
          <p:cNvPr id="205" name="Google Shape;205;p56"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206" name="Google Shape;206;p56"/>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07" name="Google Shape;207;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8" name="Google Shape;208;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209" name="Google Shape;209;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10" name="Google Shape;210;p56"/>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11" name="Google Shape;211;p56"/>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212"/>
        <p:cNvGrpSpPr/>
        <p:nvPr/>
      </p:nvGrpSpPr>
      <p:grpSpPr>
        <a:xfrm>
          <a:off x="0" y="0"/>
          <a:ext cx="0" cy="0"/>
          <a:chOff x="0" y="0"/>
          <a:chExt cx="0" cy="0"/>
        </a:xfrm>
      </p:grpSpPr>
      <p:pic>
        <p:nvPicPr>
          <p:cNvPr id="213" name="Google Shape;213;p57"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214" name="Google Shape;214;p57"/>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15" name="Google Shape;215;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6" name="Google Shape;216;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217" name="Google Shape;217;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18" name="Google Shape;218;p57"/>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19" name="Google Shape;219;p5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220" name="Google Shape;220;p57"/>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27"/>
        <p:cNvGrpSpPr/>
        <p:nvPr/>
      </p:nvGrpSpPr>
      <p:grpSpPr>
        <a:xfrm>
          <a:off x="0" y="0"/>
          <a:ext cx="0" cy="0"/>
          <a:chOff x="0" y="0"/>
          <a:chExt cx="0" cy="0"/>
        </a:xfrm>
      </p:grpSpPr>
      <p:pic>
        <p:nvPicPr>
          <p:cNvPr id="28" name="Google Shape;28;p30"/>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29" name="Google Shape;29;p30"/>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30" name="Google Shape;30;p30"/>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31" name="Google Shape;3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33" name="Google Shape;3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4" name="Google Shape;34;p30"/>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221"/>
        <p:cNvGrpSpPr/>
        <p:nvPr/>
      </p:nvGrpSpPr>
      <p:grpSpPr>
        <a:xfrm>
          <a:off x="0" y="0"/>
          <a:ext cx="0" cy="0"/>
          <a:chOff x="0" y="0"/>
          <a:chExt cx="0" cy="0"/>
        </a:xfrm>
      </p:grpSpPr>
      <p:pic>
        <p:nvPicPr>
          <p:cNvPr id="222" name="Google Shape;222;p58"/>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223" name="Google Shape;223;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4" name="Google Shape;224;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225" name="Google Shape;225;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26" name="Google Shape;226;p58"/>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7" name="Google Shape;227;p58"/>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28" name="Google Shape;228;p58"/>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229"/>
        <p:cNvGrpSpPr/>
        <p:nvPr/>
      </p:nvGrpSpPr>
      <p:grpSpPr>
        <a:xfrm>
          <a:off x="0" y="0"/>
          <a:ext cx="0" cy="0"/>
          <a:chOff x="0" y="0"/>
          <a:chExt cx="0" cy="0"/>
        </a:xfrm>
      </p:grpSpPr>
      <p:sp>
        <p:nvSpPr>
          <p:cNvPr id="230" name="Google Shape;230;p59"/>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231" name="Google Shape;231;p5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2" name="Google Shape;232;p5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233" name="Google Shape;233;p5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34" name="Google Shape;234;p59"/>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35" name="Google Shape;235;p59"/>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6" name="Google Shape;236;p59"/>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237"/>
        <p:cNvGrpSpPr/>
        <p:nvPr/>
      </p:nvGrpSpPr>
      <p:grpSpPr>
        <a:xfrm>
          <a:off x="0" y="0"/>
          <a:ext cx="0" cy="0"/>
          <a:chOff x="0" y="0"/>
          <a:chExt cx="0" cy="0"/>
        </a:xfrm>
      </p:grpSpPr>
      <p:sp>
        <p:nvSpPr>
          <p:cNvPr id="238" name="Google Shape;238;p60"/>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9" name="Google Shape;239;p6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240" name="Google Shape;240;p60"/>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241" name="Google Shape;241;p60"/>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242" name="Google Shape;242;p6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3" name="Google Shape;243;p6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244" name="Google Shape;244;p60"/>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45" name="Google Shape;245;p60"/>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46" name="Google Shape;246;p60"/>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47"/>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248"/>
        <p:cNvGrpSpPr/>
        <p:nvPr/>
      </p:nvGrpSpPr>
      <p:grpSpPr>
        <a:xfrm>
          <a:off x="0" y="0"/>
          <a:ext cx="0" cy="0"/>
          <a:chOff x="0" y="0"/>
          <a:chExt cx="0" cy="0"/>
        </a:xfrm>
      </p:grpSpPr>
      <p:cxnSp>
        <p:nvCxnSpPr>
          <p:cNvPr id="249" name="Google Shape;249;p62"/>
          <p:cNvCxnSpPr/>
          <p:nvPr/>
        </p:nvCxnSpPr>
        <p:spPr>
          <a:xfrm rot="5400000">
            <a:off x="1658675" y="3454385"/>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cxnSp>
        <p:nvCxnSpPr>
          <p:cNvPr id="250" name="Google Shape;250;p62"/>
          <p:cNvCxnSpPr/>
          <p:nvPr/>
        </p:nvCxnSpPr>
        <p:spPr>
          <a:xfrm rot="5400000">
            <a:off x="5748077" y="3454383"/>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51"/>
        <p:cNvGrpSpPr/>
        <p:nvPr/>
      </p:nvGrpSpPr>
      <p:grpSpPr>
        <a:xfrm>
          <a:off x="0" y="0"/>
          <a:ext cx="0" cy="0"/>
          <a:chOff x="0" y="0"/>
          <a:chExt cx="0" cy="0"/>
        </a:xfrm>
      </p:grpSpPr>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252"/>
        <p:cNvGrpSpPr/>
        <p:nvPr/>
      </p:nvGrpSpPr>
      <p:grpSpPr>
        <a:xfrm>
          <a:off x="0" y="0"/>
          <a:ext cx="0" cy="0"/>
          <a:chOff x="0" y="0"/>
          <a:chExt cx="0" cy="0"/>
        </a:xfrm>
      </p:grpSpPr>
      <p:sp>
        <p:nvSpPr>
          <p:cNvPr id="253" name="Google Shape;253;p64"/>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254" name="Google Shape;254;p64"/>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55" name="Google Shape;255;p64"/>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56" name="Google Shape;256;p64"/>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9.3.FSC-CLR-Training_Pre-Course_Module-4_V1-0_EN</a:t>
            </a:r>
            <a:endParaRPr/>
          </a:p>
        </p:txBody>
      </p:sp>
      <p:sp>
        <p:nvSpPr>
          <p:cNvPr id="257" name="Google Shape;257;p64"/>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258"/>
        <p:cNvGrpSpPr/>
        <p:nvPr/>
      </p:nvGrpSpPr>
      <p:grpSpPr>
        <a:xfrm>
          <a:off x="0" y="0"/>
          <a:ext cx="0" cy="0"/>
          <a:chOff x="0" y="0"/>
          <a:chExt cx="0" cy="0"/>
        </a:xfrm>
      </p:grpSpPr>
      <p:sp>
        <p:nvSpPr>
          <p:cNvPr id="259" name="Google Shape;259;p6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260" name="Google Shape;260;p6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9.3.FSC-CLR-Training_Pre-Course_Module-4_V1-0_EN</a:t>
            </a:r>
            <a:endParaRPr/>
          </a:p>
        </p:txBody>
      </p:sp>
      <p:sp>
        <p:nvSpPr>
          <p:cNvPr id="261" name="Google Shape;261;p6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262"/>
        <p:cNvGrpSpPr/>
        <p:nvPr/>
      </p:nvGrpSpPr>
      <p:grpSpPr>
        <a:xfrm>
          <a:off x="0" y="0"/>
          <a:ext cx="0" cy="0"/>
          <a:chOff x="0" y="0"/>
          <a:chExt cx="0" cy="0"/>
        </a:xfrm>
      </p:grpSpPr>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263"/>
        <p:cNvGrpSpPr/>
        <p:nvPr/>
      </p:nvGrpSpPr>
      <p:grpSpPr>
        <a:xfrm>
          <a:off x="0" y="0"/>
          <a:ext cx="0" cy="0"/>
          <a:chOff x="0" y="0"/>
          <a:chExt cx="0" cy="0"/>
        </a:xfrm>
      </p:grpSpPr>
      <p:pic>
        <p:nvPicPr>
          <p:cNvPr id="264" name="Google Shape;264;p67"/>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265" name="Google Shape;265;p67"/>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266" name="Google Shape;266;p67"/>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267" name="Google Shape;267;p67"/>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268" name="Google Shape;268;p67"/>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269" name="Google Shape;269;p67"/>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270" name="Google Shape;270;p67"/>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271" name="Google Shape;271;p67"/>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272" name="Google Shape;272;p67"/>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35"/>
        <p:cNvGrpSpPr/>
        <p:nvPr/>
      </p:nvGrpSpPr>
      <p:grpSpPr>
        <a:xfrm>
          <a:off x="0" y="0"/>
          <a:ext cx="0" cy="0"/>
          <a:chOff x="0" y="0"/>
          <a:chExt cx="0" cy="0"/>
        </a:xfrm>
      </p:grpSpPr>
      <p:pic>
        <p:nvPicPr>
          <p:cNvPr id="36" name="Google Shape;36;p31"/>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37" name="Google Shape;37;p31"/>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8" name="Google Shape;38;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40" name="Google Shape;40;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41" name="Google Shape;41;p31"/>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42" name="Google Shape;42;p31"/>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43"/>
        <p:cNvGrpSpPr/>
        <p:nvPr/>
      </p:nvGrpSpPr>
      <p:grpSpPr>
        <a:xfrm>
          <a:off x="0" y="0"/>
          <a:ext cx="0" cy="0"/>
          <a:chOff x="0" y="0"/>
          <a:chExt cx="0" cy="0"/>
        </a:xfrm>
      </p:grpSpPr>
      <p:pic>
        <p:nvPicPr>
          <p:cNvPr id="44" name="Google Shape;44;p32"/>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45" name="Google Shape;45;p32"/>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48" name="Google Shape;48;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9" name="Google Shape;49;p32"/>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0" name="Google Shape;50;p32"/>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51"/>
        <p:cNvGrpSpPr/>
        <p:nvPr/>
      </p:nvGrpSpPr>
      <p:grpSpPr>
        <a:xfrm>
          <a:off x="0" y="0"/>
          <a:ext cx="0" cy="0"/>
          <a:chOff x="0" y="0"/>
          <a:chExt cx="0" cy="0"/>
        </a:xfrm>
      </p:grpSpPr>
      <p:pic>
        <p:nvPicPr>
          <p:cNvPr id="52" name="Google Shape;52;p33"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53" name="Google Shape;53;p33"/>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54" name="Google Shape;54;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56" name="Google Shape;56;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7" name="Google Shape;57;p33"/>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8" name="Google Shape;58;p33"/>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59"/>
        <p:cNvGrpSpPr/>
        <p:nvPr/>
      </p:nvGrpSpPr>
      <p:grpSpPr>
        <a:xfrm>
          <a:off x="0" y="0"/>
          <a:ext cx="0" cy="0"/>
          <a:chOff x="0" y="0"/>
          <a:chExt cx="0" cy="0"/>
        </a:xfrm>
      </p:grpSpPr>
      <p:pic>
        <p:nvPicPr>
          <p:cNvPr id="60" name="Google Shape;60;p34"/>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61" name="Google Shape;61;p34"/>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2" name="Google Shape;62;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64" name="Google Shape;64;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5" name="Google Shape;65;p34"/>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6" name="Google Shape;66;p3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67"/>
        <p:cNvGrpSpPr/>
        <p:nvPr/>
      </p:nvGrpSpPr>
      <p:grpSpPr>
        <a:xfrm>
          <a:off x="0" y="0"/>
          <a:ext cx="0" cy="0"/>
          <a:chOff x="0" y="0"/>
          <a:chExt cx="0" cy="0"/>
        </a:xfrm>
      </p:grpSpPr>
      <p:pic>
        <p:nvPicPr>
          <p:cNvPr id="68" name="Google Shape;68;p35"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69" name="Google Shape;69;p35"/>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0" name="Google Shape;70;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72" name="Google Shape;72;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3" name="Google Shape;73;p35"/>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4" name="Google Shape;74;p35"/>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75" name="Google Shape;75;p35"/>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76"/>
        <p:cNvGrpSpPr/>
        <p:nvPr/>
      </p:nvGrpSpPr>
      <p:grpSpPr>
        <a:xfrm>
          <a:off x="0" y="0"/>
          <a:ext cx="0" cy="0"/>
          <a:chOff x="0" y="0"/>
          <a:chExt cx="0" cy="0"/>
        </a:xfrm>
      </p:grpSpPr>
      <p:pic>
        <p:nvPicPr>
          <p:cNvPr id="77" name="Google Shape;77;p36"/>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78" name="Google Shape;78;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9.3.FSC-CLR-Training_Pre-Course_Module-4_V1-0_EN</a:t>
            </a:r>
            <a:endParaRPr/>
          </a:p>
        </p:txBody>
      </p:sp>
      <p:sp>
        <p:nvSpPr>
          <p:cNvPr id="80" name="Google Shape;80;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1" name="Google Shape;81;p36"/>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2" name="Google Shape;82;p36"/>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3" name="Google Shape;83;p36"/>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21" Type="http://schemas.openxmlformats.org/officeDocument/2006/relationships/theme" Target="../theme/theme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9.3.FSC-CLR-Training_Pre-Course_Module-4_V1-0_EN</a:t>
            </a:r>
            <a:endParaRPr/>
          </a:p>
        </p:txBody>
      </p:sp>
      <p:sp>
        <p:nvSpPr>
          <p:cNvPr id="14" name="Google Shape;14;p27"/>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7"/>
        <p:cNvGrpSpPr/>
        <p:nvPr/>
      </p:nvGrpSpPr>
      <p:grpSpPr>
        <a:xfrm>
          <a:off x="0" y="0"/>
          <a:ext cx="0" cy="0"/>
          <a:chOff x="0" y="0"/>
          <a:chExt cx="0" cy="0"/>
        </a:xfrm>
      </p:grpSpPr>
      <p:sp>
        <p:nvSpPr>
          <p:cNvPr id="138" name="Google Shape;138;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39" name="Google Shape;139;p4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0" name="Google Shape;140;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1" name="Google Shape;141;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9.3.FSC-CLR-Training_Pre-Course_Module-4_V1-0_EN</a:t>
            </a:r>
            <a:endParaRPr/>
          </a:p>
        </p:txBody>
      </p:sp>
      <p:sp>
        <p:nvSpPr>
          <p:cNvPr id="142" name="Google Shape;142;p47"/>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1"/>
          <p:cNvSpPr txBox="1">
            <a:spLocks noGrp="1"/>
          </p:cNvSpPr>
          <p:nvPr>
            <p:ph type="ctrTitle" idx="4294967295"/>
          </p:nvPr>
        </p:nvSpPr>
        <p:spPr>
          <a:xfrm>
            <a:off x="843412" y="1921055"/>
            <a:ext cx="11434313" cy="23368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Auditor Training on FSC</a:t>
            </a:r>
            <a:r>
              <a:rPr lang="en-US" sz="2800" b="1" i="0" u="none" strike="noStrike" cap="none" baseline="30000">
                <a:solidFill>
                  <a:schemeClr val="dk1"/>
                </a:solidFill>
                <a:latin typeface="Arial"/>
                <a:ea typeface="Arial"/>
                <a:cs typeface="Arial"/>
                <a:sym typeface="Arial"/>
              </a:rPr>
              <a:t>(R)</a:t>
            </a:r>
            <a:r>
              <a:rPr lang="en-US" sz="2800" b="1" i="0" u="none" strike="noStrike" cap="none">
                <a:solidFill>
                  <a:schemeClr val="dk1"/>
                </a:solidFill>
                <a:latin typeface="Arial"/>
                <a:ea typeface="Arial"/>
                <a:cs typeface="Arial"/>
                <a:sym typeface="Arial"/>
              </a:rPr>
              <a:t> CoC Core Labor Requirements (CLR)</a:t>
            </a:r>
            <a:endParaRPr/>
          </a:p>
        </p:txBody>
      </p:sp>
      <p:sp>
        <p:nvSpPr>
          <p:cNvPr id="278" name="Google Shape;278;p1"/>
          <p:cNvSpPr txBox="1">
            <a:spLocks noGrp="1"/>
          </p:cNvSpPr>
          <p:nvPr>
            <p:ph type="body" idx="4294967295"/>
          </p:nvPr>
        </p:nvSpPr>
        <p:spPr>
          <a:xfrm>
            <a:off x="646981" y="3431456"/>
            <a:ext cx="11135444" cy="1379538"/>
          </a:xfrm>
          <a:prstGeom prst="rect">
            <a:avLst/>
          </a:prstGeom>
          <a:noFill/>
          <a:ln>
            <a:noFill/>
          </a:ln>
        </p:spPr>
        <p:txBody>
          <a:bodyPr spcFirstLastPara="1" wrap="square" lIns="91425" tIns="45700" rIns="91425" bIns="45700" anchor="t" anchorCtr="0">
            <a:normAutofit/>
          </a:bodyPr>
          <a:lstStyle/>
          <a:p>
            <a:pPr marL="177800" lvl="0" indent="0" algn="l" rtl="0">
              <a:lnSpc>
                <a:spcPct val="90000"/>
              </a:lnSpc>
              <a:spcBef>
                <a:spcPts val="1000"/>
              </a:spcBef>
              <a:spcAft>
                <a:spcPts val="0"/>
              </a:spcAft>
              <a:buSzPts val="2800"/>
              <a:buNone/>
            </a:pPr>
            <a:r>
              <a:rPr lang="en-US" sz="2800">
                <a:latin typeface="Arial"/>
                <a:ea typeface="Arial"/>
                <a:cs typeface="Arial"/>
                <a:sym typeface="Arial"/>
              </a:rPr>
              <a:t>Pre-Course Preparatory Reading</a:t>
            </a:r>
            <a:endParaRPr/>
          </a:p>
          <a:p>
            <a:pPr marL="177800" lvl="0" indent="0" algn="l" rtl="0">
              <a:lnSpc>
                <a:spcPct val="90000"/>
              </a:lnSpc>
              <a:spcBef>
                <a:spcPts val="1000"/>
              </a:spcBef>
              <a:spcAft>
                <a:spcPts val="0"/>
              </a:spcAft>
              <a:buSzPts val="2800"/>
              <a:buNone/>
            </a:pPr>
            <a:r>
              <a:rPr lang="en-US" sz="2800">
                <a:latin typeface="Arial"/>
                <a:ea typeface="Arial"/>
                <a:cs typeface="Arial"/>
                <a:sym typeface="Arial"/>
              </a:rPr>
              <a:t>Module 4</a:t>
            </a:r>
            <a:r>
              <a:rPr lang="en-US">
                <a:latin typeface="Arial"/>
                <a:ea typeface="Arial"/>
                <a:cs typeface="Arial"/>
                <a:sym typeface="Arial"/>
              </a:rPr>
              <a:t>:</a:t>
            </a:r>
            <a:r>
              <a:rPr lang="en-US" sz="2800">
                <a:latin typeface="Arial"/>
                <a:ea typeface="Arial"/>
                <a:cs typeface="Arial"/>
                <a:sym typeface="Arial"/>
              </a:rPr>
              <a:t> Evaluating FSC CLR</a:t>
            </a:r>
            <a:endParaRPr>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10"/>
          <p:cNvSpPr txBox="1">
            <a:spLocks noGrp="1"/>
          </p:cNvSpPr>
          <p:nvPr>
            <p:ph type="ctrTitle" idx="4294967295"/>
          </p:nvPr>
        </p:nvSpPr>
        <p:spPr>
          <a:xfrm>
            <a:off x="736120" y="2767012"/>
            <a:ext cx="10103329" cy="13239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Module 4.2 </a:t>
            </a: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Guidance for Certification Requirements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11"/>
          <p:cNvSpPr txBox="1">
            <a:spLocks noGrp="1"/>
          </p:cNvSpPr>
          <p:nvPr>
            <p:ph type="title" idx="4294967295"/>
          </p:nvPr>
        </p:nvSpPr>
        <p:spPr>
          <a:xfrm>
            <a:off x="675736" y="621641"/>
            <a:ext cx="10402408" cy="67945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Key/relevant FSC CoC CLR Requirements</a:t>
            </a:r>
            <a:endParaRPr/>
          </a:p>
        </p:txBody>
      </p:sp>
      <p:sp>
        <p:nvSpPr>
          <p:cNvPr id="337" name="Google Shape;337;p11"/>
          <p:cNvSpPr txBox="1">
            <a:spLocks noGrp="1"/>
          </p:cNvSpPr>
          <p:nvPr>
            <p:ph type="body" idx="4294967295"/>
          </p:nvPr>
        </p:nvSpPr>
        <p:spPr>
          <a:xfrm>
            <a:off x="704104" y="1543405"/>
            <a:ext cx="7029990" cy="4736891"/>
          </a:xfrm>
          <a:prstGeom prst="rect">
            <a:avLst/>
          </a:prstGeom>
          <a:noFill/>
          <a:ln>
            <a:noFill/>
          </a:ln>
        </p:spPr>
        <p:txBody>
          <a:bodyPr spcFirstLastPara="1" wrap="square" lIns="91425" tIns="45700" rIns="91425" bIns="45700" anchor="t" anchorCtr="0">
            <a:normAutofit lnSpcReduction="10000"/>
          </a:bodyPr>
          <a:lstStyle/>
          <a:p>
            <a:pPr marL="50800" lvl="0" indent="0" algn="l" rtl="0">
              <a:lnSpc>
                <a:spcPct val="90000"/>
              </a:lnSpc>
              <a:spcBef>
                <a:spcPts val="1000"/>
              </a:spcBef>
              <a:spcAft>
                <a:spcPts val="0"/>
              </a:spcAft>
              <a:buSzPts val="2800"/>
              <a:buNone/>
            </a:pPr>
            <a:r>
              <a:rPr lang="en-US" sz="2400">
                <a:latin typeface="Arial"/>
                <a:ea typeface="Arial"/>
                <a:cs typeface="Arial"/>
                <a:sym typeface="Arial"/>
              </a:rPr>
              <a:t>CBs are expected to audit against all up to date certification requirements applicable to the scope of the organization being audited. </a:t>
            </a:r>
            <a:endParaRPr/>
          </a:p>
          <a:p>
            <a:pPr marL="457200" marR="0" lvl="0" indent="-228600" algn="l" rtl="0">
              <a:lnSpc>
                <a:spcPct val="90000"/>
              </a:lnSpc>
              <a:spcBef>
                <a:spcPts val="1000"/>
              </a:spcBef>
              <a:spcAft>
                <a:spcPts val="0"/>
              </a:spcAft>
              <a:buClr>
                <a:schemeClr val="dk1"/>
              </a:buClr>
              <a:buSzPts val="2800"/>
              <a:buFont typeface="Arial"/>
              <a:buNone/>
            </a:pPr>
            <a:endParaRPr sz="2400">
              <a:latin typeface="Arial"/>
              <a:ea typeface="Arial"/>
              <a:cs typeface="Arial"/>
              <a:sym typeface="Arial"/>
            </a:endParaRPr>
          </a:p>
          <a:p>
            <a:pPr marL="50800" lvl="0" indent="0" algn="l" rtl="0">
              <a:lnSpc>
                <a:spcPct val="90000"/>
              </a:lnSpc>
              <a:spcBef>
                <a:spcPts val="1000"/>
              </a:spcBef>
              <a:spcAft>
                <a:spcPts val="0"/>
              </a:spcAft>
              <a:buSzPts val="2800"/>
              <a:buNone/>
            </a:pPr>
            <a:r>
              <a:rPr lang="en-US" sz="2400">
                <a:latin typeface="Arial"/>
                <a:ea typeface="Arial"/>
                <a:cs typeface="Arial"/>
                <a:sym typeface="Arial"/>
              </a:rPr>
              <a:t>However, the following requirements are indispensable for ensuring a complete evaluation of the FSC CoC CLRs:</a:t>
            </a:r>
            <a:endParaRPr/>
          </a:p>
          <a:p>
            <a:pPr marL="914400" lvl="1" indent="-381000" algn="l" rtl="0">
              <a:lnSpc>
                <a:spcPct val="90000"/>
              </a:lnSpc>
              <a:spcBef>
                <a:spcPts val="500"/>
              </a:spcBef>
              <a:spcAft>
                <a:spcPts val="0"/>
              </a:spcAft>
              <a:buSzPts val="2400"/>
              <a:buChar char="•"/>
            </a:pPr>
            <a:r>
              <a:rPr lang="en-US">
                <a:latin typeface="Arial"/>
                <a:ea typeface="Arial"/>
                <a:cs typeface="Arial"/>
                <a:sym typeface="Arial"/>
              </a:rPr>
              <a:t>FSC-STD-40-004 V3-1, Section 1 </a:t>
            </a:r>
            <a:endParaRPr/>
          </a:p>
          <a:p>
            <a:pPr marL="914400" lvl="1" indent="-381000" algn="l" rtl="0">
              <a:lnSpc>
                <a:spcPct val="90000"/>
              </a:lnSpc>
              <a:spcBef>
                <a:spcPts val="500"/>
              </a:spcBef>
              <a:spcAft>
                <a:spcPts val="0"/>
              </a:spcAft>
              <a:buSzPts val="2400"/>
              <a:buChar char="•"/>
            </a:pPr>
            <a:r>
              <a:rPr lang="en-US">
                <a:latin typeface="Arial"/>
                <a:ea typeface="Arial"/>
                <a:cs typeface="Arial"/>
                <a:sym typeface="Arial"/>
              </a:rPr>
              <a:t>FSC-STD-40-004 V3-1, Section 7</a:t>
            </a:r>
            <a:endParaRPr/>
          </a:p>
          <a:p>
            <a:pPr marL="914400" lvl="1" indent="-381000" algn="l" rtl="0">
              <a:lnSpc>
                <a:spcPct val="90000"/>
              </a:lnSpc>
              <a:spcBef>
                <a:spcPts val="500"/>
              </a:spcBef>
              <a:spcAft>
                <a:spcPts val="0"/>
              </a:spcAft>
              <a:buSzPts val="2400"/>
              <a:buChar char="•"/>
            </a:pPr>
            <a:r>
              <a:rPr lang="en-US">
                <a:latin typeface="Arial"/>
                <a:ea typeface="Arial"/>
                <a:cs typeface="Arial"/>
                <a:sym typeface="Arial"/>
              </a:rPr>
              <a:t>FSC-STD-40-004 V3-1, Annex D</a:t>
            </a:r>
            <a:endParaRPr/>
          </a:p>
          <a:p>
            <a:pPr marL="914400" lvl="1" indent="-381000" algn="l" rtl="0">
              <a:lnSpc>
                <a:spcPct val="90000"/>
              </a:lnSpc>
              <a:spcBef>
                <a:spcPts val="500"/>
              </a:spcBef>
              <a:spcAft>
                <a:spcPts val="0"/>
              </a:spcAft>
              <a:buSzPts val="2400"/>
              <a:buChar char="•"/>
            </a:pPr>
            <a:r>
              <a:rPr lang="en-US">
                <a:latin typeface="Arial"/>
                <a:ea typeface="Arial"/>
                <a:cs typeface="Arial"/>
                <a:sym typeface="Arial"/>
              </a:rPr>
              <a:t>FSC-DIR-40-004 - ADVICE-40-004-23</a:t>
            </a:r>
            <a:endParaRPr/>
          </a:p>
          <a:p>
            <a:pPr marL="914400" lvl="1" indent="-381000" algn="l" rtl="0">
              <a:lnSpc>
                <a:spcPct val="90000"/>
              </a:lnSpc>
              <a:spcBef>
                <a:spcPts val="500"/>
              </a:spcBef>
              <a:spcAft>
                <a:spcPts val="0"/>
              </a:spcAft>
              <a:buSzPts val="2400"/>
              <a:buChar char="•"/>
            </a:pPr>
            <a:r>
              <a:rPr lang="en-US">
                <a:latin typeface="Arial"/>
                <a:ea typeface="Arial"/>
                <a:cs typeface="Arial"/>
                <a:sym typeface="Arial"/>
              </a:rPr>
              <a:t>FSC-DIR-40-004 - ADVICE-40-004-24</a:t>
            </a:r>
            <a:endParaRPr/>
          </a:p>
        </p:txBody>
      </p:sp>
      <p:pic>
        <p:nvPicPr>
          <p:cNvPr id="338" name="Google Shape;338;p11"/>
          <p:cNvPicPr preferRelativeResize="0"/>
          <p:nvPr/>
        </p:nvPicPr>
        <p:blipFill rotWithShape="1">
          <a:blip r:embed="rId3">
            <a:alphaModFix/>
          </a:blip>
          <a:srcRect/>
          <a:stretch/>
        </p:blipFill>
        <p:spPr>
          <a:xfrm>
            <a:off x="7905646" y="577703"/>
            <a:ext cx="4038808" cy="570259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graphicFrame>
        <p:nvGraphicFramePr>
          <p:cNvPr id="343" name="Google Shape;343;p12"/>
          <p:cNvGraphicFramePr/>
          <p:nvPr/>
        </p:nvGraphicFramePr>
        <p:xfrm>
          <a:off x="504880" y="1133917"/>
          <a:ext cx="5591900" cy="5224628"/>
        </p:xfrm>
        <a:graphic>
          <a:graphicData uri="http://schemas.openxmlformats.org/drawingml/2006/table">
            <a:tbl>
              <a:tblPr firstRow="1" firstCol="1" bandRow="1">
                <a:noFill/>
                <a:tableStyleId>{A84B353B-EDB4-47D4-80E6-8C116A7DC877}</a:tableStyleId>
              </a:tblPr>
              <a:tblGrid>
                <a:gridCol w="1728200">
                  <a:extLst>
                    <a:ext uri="{9D8B030D-6E8A-4147-A177-3AD203B41FA5}">
                      <a16:colId xmlns:a16="http://schemas.microsoft.com/office/drawing/2014/main" val="20000"/>
                    </a:ext>
                  </a:extLst>
                </a:gridCol>
                <a:gridCol w="1639950">
                  <a:extLst>
                    <a:ext uri="{9D8B030D-6E8A-4147-A177-3AD203B41FA5}">
                      <a16:colId xmlns:a16="http://schemas.microsoft.com/office/drawing/2014/main" val="20001"/>
                    </a:ext>
                  </a:extLst>
                </a:gridCol>
                <a:gridCol w="2223750">
                  <a:extLst>
                    <a:ext uri="{9D8B030D-6E8A-4147-A177-3AD203B41FA5}">
                      <a16:colId xmlns:a16="http://schemas.microsoft.com/office/drawing/2014/main" val="20002"/>
                    </a:ext>
                  </a:extLst>
                </a:gridCol>
              </a:tblGrid>
              <a:tr h="729800">
                <a:tc rowSpan="4">
                  <a:txBody>
                    <a:bodyPr/>
                    <a:lstStyle/>
                    <a:p>
                      <a:pPr marL="0" marR="0" lvl="0" indent="0" algn="l" rtl="0">
                        <a:lnSpc>
                          <a:spcPct val="107000"/>
                        </a:lnSpc>
                        <a:spcBef>
                          <a:spcPts val="0"/>
                        </a:spcBef>
                        <a:spcAft>
                          <a:spcPts val="0"/>
                        </a:spcAft>
                        <a:buNone/>
                      </a:pPr>
                      <a:r>
                        <a:rPr lang="en-US" sz="1600" b="1" u="none" strike="noStrike" cap="none"/>
                        <a:t>Management system, Training and Awareness on FSC CLR</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Clr>
                          <a:srgbClr val="000000"/>
                        </a:buClr>
                        <a:buSzPts val="1600"/>
                        <a:buFont typeface="Arial"/>
                        <a:buNone/>
                      </a:pPr>
                      <a:r>
                        <a:rPr lang="en-US" sz="1600" b="1" u="none" strike="noStrike" cap="none"/>
                        <a:t>FSC-STD- 40-004 v3.1 clause 1.1 and 1.4</a:t>
                      </a:r>
                      <a:endParaRPr/>
                    </a:p>
                    <a:p>
                      <a:pPr marL="0" marR="0" lvl="0" indent="0" algn="l" rtl="0">
                        <a:lnSpc>
                          <a:spcPct val="107000"/>
                        </a:lnSpc>
                        <a:spcBef>
                          <a:spcPts val="0"/>
                        </a:spcBef>
                        <a:spcAft>
                          <a:spcPts val="0"/>
                        </a:spcAft>
                        <a:buNone/>
                      </a:pP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Key Elements</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Why?</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10181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Management system / Procedures</a:t>
                      </a:r>
                      <a:endParaRPr sz="16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a:t>CH COC procedures must incorporate requirements for FSC CLR implementation. </a:t>
                      </a:r>
                      <a:endParaRPr sz="16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1"/>
                  </a:ext>
                </a:extLst>
              </a:tr>
              <a:tr h="24332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Training </a:t>
                      </a:r>
                      <a:endParaRPr sz="16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a:t>Staff should be aware of procedures and policies.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Those responsible for FSC CLR should be aware of the requirements and policies</a:t>
                      </a:r>
                      <a:endParaRPr sz="16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2"/>
                  </a:ext>
                </a:extLst>
              </a:tr>
              <a:tr h="10311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Records</a:t>
                      </a:r>
                      <a:endParaRPr sz="16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u="none" strike="noStrike" cap="none"/>
                        <a:t>Records showing conformance with FSC CLR must be available</a:t>
                      </a:r>
                      <a:endParaRPr sz="16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3"/>
                  </a:ext>
                </a:extLst>
              </a:tr>
            </a:tbl>
          </a:graphicData>
        </a:graphic>
      </p:graphicFrame>
      <p:graphicFrame>
        <p:nvGraphicFramePr>
          <p:cNvPr id="344" name="Google Shape;344;p12"/>
          <p:cNvGraphicFramePr/>
          <p:nvPr/>
        </p:nvGraphicFramePr>
        <p:xfrm>
          <a:off x="6539290" y="1133917"/>
          <a:ext cx="5396100" cy="5212250"/>
        </p:xfrm>
        <a:graphic>
          <a:graphicData uri="http://schemas.openxmlformats.org/drawingml/2006/table">
            <a:tbl>
              <a:tblPr firstRow="1" bandCol="1">
                <a:noFill/>
                <a:tableStyleId>{A84B353B-EDB4-47D4-80E6-8C116A7DC877}</a:tableStyleId>
              </a:tblPr>
              <a:tblGrid>
                <a:gridCol w="1979675">
                  <a:extLst>
                    <a:ext uri="{9D8B030D-6E8A-4147-A177-3AD203B41FA5}">
                      <a16:colId xmlns:a16="http://schemas.microsoft.com/office/drawing/2014/main" val="20000"/>
                    </a:ext>
                  </a:extLst>
                </a:gridCol>
                <a:gridCol w="2028825">
                  <a:extLst>
                    <a:ext uri="{9D8B030D-6E8A-4147-A177-3AD203B41FA5}">
                      <a16:colId xmlns:a16="http://schemas.microsoft.com/office/drawing/2014/main" val="20001"/>
                    </a:ext>
                  </a:extLst>
                </a:gridCol>
                <a:gridCol w="1387600">
                  <a:extLst>
                    <a:ext uri="{9D8B030D-6E8A-4147-A177-3AD203B41FA5}">
                      <a16:colId xmlns:a16="http://schemas.microsoft.com/office/drawing/2014/main" val="20002"/>
                    </a:ext>
                  </a:extLst>
                </a:gridCol>
              </a:tblGrid>
              <a:tr h="723450">
                <a:tc>
                  <a:txBody>
                    <a:bodyPr/>
                    <a:lstStyle/>
                    <a:p>
                      <a:pPr marL="0" marR="0" lvl="0" indent="0" algn="l" rtl="0">
                        <a:lnSpc>
                          <a:spcPct val="107000"/>
                        </a:lnSpc>
                        <a:spcBef>
                          <a:spcPts val="0"/>
                        </a:spcBef>
                        <a:spcAft>
                          <a:spcPts val="0"/>
                        </a:spcAft>
                        <a:buClr>
                          <a:srgbClr val="000000"/>
                        </a:buClr>
                        <a:buSzPts val="1600"/>
                        <a:buFont typeface="Arial"/>
                        <a:buNone/>
                      </a:pPr>
                      <a:r>
                        <a:rPr lang="en-US" sz="1600" b="1" u="none" strike="noStrike" cap="none"/>
                        <a:t>What to look for and where</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Clr>
                          <a:srgbClr val="000000"/>
                        </a:buClr>
                        <a:buSzPts val="1600"/>
                        <a:buFont typeface="Arial"/>
                        <a:buNone/>
                      </a:pPr>
                      <a:r>
                        <a:rPr lang="en-US" sz="1600" b="1" u="none" strike="noStrike" cap="none"/>
                        <a:t>Who to Talk to</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Clr>
                          <a:srgbClr val="000000"/>
                        </a:buClr>
                        <a:buSzPts val="1600"/>
                        <a:buFont typeface="Arial"/>
                        <a:buNone/>
                      </a:pPr>
                      <a:r>
                        <a:rPr lang="en-US" sz="1600" b="1" u="none" strike="noStrike" cap="none"/>
                        <a:t>Dos and Don’ts</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4488800">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Policies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Company Manuals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Interviews with staff and responsible persons</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COC Representative</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HR department</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Legal department</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Workers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Be aware of the relevant requirements (but not necessarily everything)</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345" name="Google Shape;345;p12"/>
          <p:cNvSpPr txBox="1"/>
          <p:nvPr/>
        </p:nvSpPr>
        <p:spPr>
          <a:xfrm>
            <a:off x="451354" y="333833"/>
            <a:ext cx="10302817" cy="64857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sp>
        <p:nvSpPr>
          <p:cNvPr id="346" name="Google Shape;346;p12"/>
          <p:cNvSpPr/>
          <p:nvPr/>
        </p:nvSpPr>
        <p:spPr>
          <a:xfrm rot="5400000">
            <a:off x="5541635" y="3819624"/>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4"/>
                                        </p:tgtEl>
                                        <p:attrNameLst>
                                          <p:attrName>style.visibility</p:attrName>
                                        </p:attrNameLst>
                                      </p:cBhvr>
                                      <p:to>
                                        <p:strVal val="visible"/>
                                      </p:to>
                                    </p:set>
                                    <p:animEffect transition="in" filter="fade">
                                      <p:cBhvr>
                                        <p:cTn id="7" dur="500"/>
                                        <p:tgtEl>
                                          <p:spTgt spid="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graphicFrame>
        <p:nvGraphicFramePr>
          <p:cNvPr id="351" name="Google Shape;351;p13"/>
          <p:cNvGraphicFramePr/>
          <p:nvPr/>
        </p:nvGraphicFramePr>
        <p:xfrm>
          <a:off x="451354" y="1149349"/>
          <a:ext cx="5151400" cy="5263308"/>
        </p:xfrm>
        <a:graphic>
          <a:graphicData uri="http://schemas.openxmlformats.org/drawingml/2006/table">
            <a:tbl>
              <a:tblPr firstRow="1" firstCol="1" bandRow="1">
                <a:noFill/>
                <a:tableStyleId>{A84B353B-EDB4-47D4-80E6-8C116A7DC877}</a:tableStyleId>
              </a:tblPr>
              <a:tblGrid>
                <a:gridCol w="1444775">
                  <a:extLst>
                    <a:ext uri="{9D8B030D-6E8A-4147-A177-3AD203B41FA5}">
                      <a16:colId xmlns:a16="http://schemas.microsoft.com/office/drawing/2014/main" val="20000"/>
                    </a:ext>
                  </a:extLst>
                </a:gridCol>
                <a:gridCol w="1685275">
                  <a:extLst>
                    <a:ext uri="{9D8B030D-6E8A-4147-A177-3AD203B41FA5}">
                      <a16:colId xmlns:a16="http://schemas.microsoft.com/office/drawing/2014/main" val="20001"/>
                    </a:ext>
                  </a:extLst>
                </a:gridCol>
                <a:gridCol w="2021350">
                  <a:extLst>
                    <a:ext uri="{9D8B030D-6E8A-4147-A177-3AD203B41FA5}">
                      <a16:colId xmlns:a16="http://schemas.microsoft.com/office/drawing/2014/main" val="20002"/>
                    </a:ext>
                  </a:extLst>
                </a:gridCol>
              </a:tblGrid>
              <a:tr h="517525">
                <a:tc rowSpan="5">
                  <a:txBody>
                    <a:bodyPr/>
                    <a:lstStyle/>
                    <a:p>
                      <a:pPr marL="0" marR="0" lvl="0" indent="0" algn="l" rtl="0">
                        <a:lnSpc>
                          <a:spcPct val="107000"/>
                        </a:lnSpc>
                        <a:spcBef>
                          <a:spcPts val="0"/>
                        </a:spcBef>
                        <a:spcAft>
                          <a:spcPts val="0"/>
                        </a:spcAft>
                        <a:buNone/>
                      </a:pPr>
                      <a:r>
                        <a:rPr lang="en-US" sz="1600" b="1" u="none" strike="noStrike" cap="none"/>
                        <a:t>Policy Statement (s)</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Clr>
                          <a:srgbClr val="000000"/>
                        </a:buClr>
                        <a:buSzPts val="1600"/>
                        <a:buFont typeface="Arial"/>
                        <a:buNone/>
                      </a:pPr>
                      <a:r>
                        <a:rPr lang="en-US" sz="1600" b="1" u="none" strike="noStrike" cap="none"/>
                        <a:t>FSC-STD- 40-004 V3-1, Clauses 1.5 and 1.6</a:t>
                      </a:r>
                      <a:endParaRPr/>
                    </a:p>
                    <a:p>
                      <a:pPr marL="0" marR="0" lvl="0" indent="0" algn="l" rtl="0">
                        <a:lnSpc>
                          <a:spcPct val="107000"/>
                        </a:lnSpc>
                        <a:spcBef>
                          <a:spcPts val="0"/>
                        </a:spcBef>
                        <a:spcAft>
                          <a:spcPts val="0"/>
                        </a:spcAft>
                        <a:buNone/>
                      </a:pP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Key Elements</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Why?</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7854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Policy Statement</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Must be Written and must refer to or contain ALL 4 FSC CLR topics</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8127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Implementation</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The statements are binding and must be implemented.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087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Availability to stakeholders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Those affected (e.g. workers) must be aware of the policies - LANGUAGE</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322125">
                <a:tc vMerge="1">
                  <a:txBody>
                    <a:bodyPr/>
                    <a:lstStyle/>
                    <a:p>
                      <a:endParaRPr lang="en-DE"/>
                    </a:p>
                  </a:txBody>
                  <a:tcPr/>
                </a:tc>
                <a:tc>
                  <a:txBody>
                    <a:bodyPr/>
                    <a:lstStyle/>
                    <a:p>
                      <a:pPr marL="0" marR="0" lvl="0" indent="0" algn="l" rtl="0">
                        <a:lnSpc>
                          <a:spcPct val="107000"/>
                        </a:lnSpc>
                        <a:spcBef>
                          <a:spcPts val="0"/>
                        </a:spcBef>
                        <a:spcAft>
                          <a:spcPts val="0"/>
                        </a:spcAft>
                        <a:buClr>
                          <a:srgbClr val="000000"/>
                        </a:buClr>
                        <a:buSzPts val="1600"/>
                        <a:buFont typeface="Arial"/>
                        <a:buNone/>
                      </a:pPr>
                      <a:r>
                        <a:rPr lang="en-US" sz="1600" u="none" strike="noStrike" cap="none"/>
                        <a:t>Self-assessment</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CH evaluates themselves on how they meet the FSC CLRs</a:t>
                      </a:r>
                      <a:endParaRPr/>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0" marR="0" lvl="0" indent="0" algn="l" rtl="0">
                        <a:lnSpc>
                          <a:spcPct val="107000"/>
                        </a:lnSpc>
                        <a:spcBef>
                          <a:spcPts val="0"/>
                        </a:spcBef>
                        <a:spcAft>
                          <a:spcPts val="0"/>
                        </a:spcAft>
                        <a:buClr>
                          <a:srgbClr val="000000"/>
                        </a:buClr>
                        <a:buSzPts val="1600"/>
                        <a:buFont typeface="Arial"/>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bl>
          </a:graphicData>
        </a:graphic>
      </p:graphicFrame>
      <p:graphicFrame>
        <p:nvGraphicFramePr>
          <p:cNvPr id="352" name="Google Shape;352;p13"/>
          <p:cNvGraphicFramePr/>
          <p:nvPr/>
        </p:nvGraphicFramePr>
        <p:xfrm>
          <a:off x="6095998" y="1149349"/>
          <a:ext cx="5991000" cy="5263325"/>
        </p:xfrm>
        <a:graphic>
          <a:graphicData uri="http://schemas.openxmlformats.org/drawingml/2006/table">
            <a:tbl>
              <a:tblPr firstRow="1" bandCol="1">
                <a:noFill/>
                <a:tableStyleId>{A84B353B-EDB4-47D4-80E6-8C116A7DC877}</a:tableStyleId>
              </a:tblPr>
              <a:tblGrid>
                <a:gridCol w="2625450">
                  <a:extLst>
                    <a:ext uri="{9D8B030D-6E8A-4147-A177-3AD203B41FA5}">
                      <a16:colId xmlns:a16="http://schemas.microsoft.com/office/drawing/2014/main" val="20000"/>
                    </a:ext>
                  </a:extLst>
                </a:gridCol>
                <a:gridCol w="1542200">
                  <a:extLst>
                    <a:ext uri="{9D8B030D-6E8A-4147-A177-3AD203B41FA5}">
                      <a16:colId xmlns:a16="http://schemas.microsoft.com/office/drawing/2014/main" val="20001"/>
                    </a:ext>
                  </a:extLst>
                </a:gridCol>
                <a:gridCol w="1823350">
                  <a:extLst>
                    <a:ext uri="{9D8B030D-6E8A-4147-A177-3AD203B41FA5}">
                      <a16:colId xmlns:a16="http://schemas.microsoft.com/office/drawing/2014/main" val="20002"/>
                    </a:ext>
                  </a:extLst>
                </a:gridCol>
              </a:tblGrid>
              <a:tr h="561025">
                <a:tc>
                  <a:txBody>
                    <a:bodyPr/>
                    <a:lstStyle/>
                    <a:p>
                      <a:pPr marL="0" marR="0" lvl="0" indent="0" algn="l" rtl="0">
                        <a:lnSpc>
                          <a:spcPct val="107000"/>
                        </a:lnSpc>
                        <a:spcBef>
                          <a:spcPts val="0"/>
                        </a:spcBef>
                        <a:spcAft>
                          <a:spcPts val="0"/>
                        </a:spcAft>
                        <a:buNone/>
                      </a:pPr>
                      <a:r>
                        <a:rPr lang="en-US" sz="1600" b="1" u="none" strike="noStrike" cap="none"/>
                        <a:t>What to look for and where</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Who to Talk to</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Dos and Don’ts</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887175">
                <a:tc>
                  <a:txBody>
                    <a:bodyPr/>
                    <a:lstStyle/>
                    <a:p>
                      <a:pPr marL="0" marR="0" lvl="0" indent="0" algn="l" rtl="0">
                        <a:lnSpc>
                          <a:spcPct val="107000"/>
                        </a:lnSpc>
                        <a:spcBef>
                          <a:spcPts val="0"/>
                        </a:spcBef>
                        <a:spcAft>
                          <a:spcPts val="0"/>
                        </a:spcAft>
                        <a:buClr>
                          <a:srgbClr val="000000"/>
                        </a:buClr>
                        <a:buSzPts val="1600"/>
                        <a:buFont typeface="Arial"/>
                        <a:buNone/>
                      </a:pPr>
                      <a:r>
                        <a:rPr lang="en-US" sz="1600" u="none" strike="noStrike" cap="none"/>
                        <a:t>Policy statement(s) (could be included in procedures).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COC Representative</a:t>
                      </a:r>
                      <a:endParaRPr sz="1600" u="none" strike="noStrike" cap="none"/>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rowSpan="4">
                  <a:txBody>
                    <a:bodyPr/>
                    <a:lstStyle/>
                    <a:p>
                      <a:pPr marL="0" marR="0" lvl="0" indent="0" algn="l" rtl="0">
                        <a:lnSpc>
                          <a:spcPct val="107000"/>
                        </a:lnSpc>
                        <a:spcBef>
                          <a:spcPts val="0"/>
                        </a:spcBef>
                        <a:spcAft>
                          <a:spcPts val="0"/>
                        </a:spcAft>
                        <a:buNone/>
                      </a:pPr>
                      <a:r>
                        <a:rPr lang="en-US" sz="1600" u="none" strike="noStrike" cap="none"/>
                        <a:t>Policy statement(s): There could be multiple and must not be the standard requirements  written out Verbatim.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Self Assessment: Use template provided by FSC and must be filled-in and signed by CH.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918300">
                <a:tc>
                  <a:txBody>
                    <a:bodyPr/>
                    <a:lstStyle/>
                    <a:p>
                      <a:pPr marL="0" marR="0" lvl="0" indent="0" algn="l" rtl="0">
                        <a:lnSpc>
                          <a:spcPct val="107000"/>
                        </a:lnSpc>
                        <a:spcBef>
                          <a:spcPts val="0"/>
                        </a:spcBef>
                        <a:spcAft>
                          <a:spcPts val="0"/>
                        </a:spcAft>
                        <a:buClr>
                          <a:srgbClr val="2B2E2F"/>
                        </a:buClr>
                        <a:buSzPts val="1600"/>
                        <a:buFont typeface="Arial"/>
                        <a:buNone/>
                      </a:pPr>
                      <a:r>
                        <a:rPr lang="en-US" sz="1600" b="0" u="none" strike="noStrike" cap="none">
                          <a:solidFill>
                            <a:srgbClr val="2B2E2F"/>
                          </a:solidFill>
                        </a:rPr>
                        <a:t>Policy could be in Manuals</a:t>
                      </a:r>
                      <a:endParaRPr sz="1600" b="0" i="0" u="none" strike="noStrike" cap="none">
                        <a:solidFill>
                          <a:srgbClr val="2B2E2F"/>
                        </a:solidFill>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HR department</a:t>
                      </a:r>
                      <a:endParaRPr sz="1600" b="0" i="0" u="none" strike="noStrike" cap="none">
                        <a:solidFill>
                          <a:srgbClr val="2B2E2F"/>
                        </a:solidFill>
                        <a:latin typeface="Avenir"/>
                        <a:ea typeface="Avenir"/>
                        <a:cs typeface="Avenir"/>
                        <a:sym typeface="Avenir"/>
                      </a:endParaRPr>
                    </a:p>
                  </a:txBody>
                  <a:tcPr marL="68575" marR="68575" marT="0" marB="0" anchor="ctr"/>
                </a:tc>
                <a:tc vMerge="1">
                  <a:txBody>
                    <a:bodyPr/>
                    <a:lstStyle/>
                    <a:p>
                      <a:endParaRPr lang="en-DE"/>
                    </a:p>
                  </a:txBody>
                  <a:tcPr/>
                </a:tc>
                <a:extLst>
                  <a:ext uri="{0D108BD9-81ED-4DB2-BD59-A6C34878D82A}">
                    <a16:rowId xmlns:a16="http://schemas.microsoft.com/office/drawing/2014/main" val="10002"/>
                  </a:ext>
                </a:extLst>
              </a:tr>
              <a:tr h="1182900">
                <a:tc>
                  <a:txBody>
                    <a:bodyPr/>
                    <a:lstStyle/>
                    <a:p>
                      <a:pPr marL="0" marR="0" lvl="0" indent="0" algn="l" rtl="0">
                        <a:lnSpc>
                          <a:spcPct val="107000"/>
                        </a:lnSpc>
                        <a:spcBef>
                          <a:spcPts val="0"/>
                        </a:spcBef>
                        <a:spcAft>
                          <a:spcPts val="0"/>
                        </a:spcAft>
                        <a:buClr>
                          <a:srgbClr val="2B2E2F"/>
                        </a:buClr>
                        <a:buSzPts val="1600"/>
                        <a:buFont typeface="Arial"/>
                        <a:buNone/>
                      </a:pPr>
                      <a:r>
                        <a:rPr lang="en-US" sz="1600" b="0" u="none" strike="noStrike" cap="none">
                          <a:solidFill>
                            <a:srgbClr val="2B2E2F"/>
                          </a:solidFill>
                        </a:rPr>
                        <a:t>Made available e.g., </a:t>
                      </a:r>
                      <a:br>
                        <a:rPr lang="en-US" sz="1600" b="0" u="none" strike="noStrike" cap="none">
                          <a:solidFill>
                            <a:srgbClr val="2B2E2F"/>
                          </a:solidFill>
                        </a:rPr>
                      </a:br>
                      <a:r>
                        <a:rPr lang="en-US" sz="1600" b="0" u="none" strike="noStrike" cap="none">
                          <a:solidFill>
                            <a:srgbClr val="2B2E2F"/>
                          </a:solidFill>
                        </a:rPr>
                        <a:t>on Notice Boards, websites, in training material(s)</a:t>
                      </a:r>
                      <a:endParaRPr sz="1600" b="0" i="0" u="none" strike="noStrike" cap="none">
                        <a:solidFill>
                          <a:srgbClr val="2B2E2F"/>
                        </a:solidFill>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Legal department</a:t>
                      </a:r>
                      <a:endParaRPr/>
                    </a:p>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 </a:t>
                      </a:r>
                      <a:endParaRPr sz="1600" u="none" strike="noStrike" cap="none">
                        <a:latin typeface="Avenir"/>
                        <a:ea typeface="Avenir"/>
                        <a:cs typeface="Avenir"/>
                        <a:sym typeface="Avenir"/>
                      </a:endParaRPr>
                    </a:p>
                  </a:txBody>
                  <a:tcPr marL="68575" marR="68575" marT="0" marB="0" anchor="ctr"/>
                </a:tc>
                <a:tc vMerge="1">
                  <a:txBody>
                    <a:bodyPr/>
                    <a:lstStyle/>
                    <a:p>
                      <a:endParaRPr lang="en-DE"/>
                    </a:p>
                  </a:txBody>
                  <a:tcPr/>
                </a:tc>
                <a:extLst>
                  <a:ext uri="{0D108BD9-81ED-4DB2-BD59-A6C34878D82A}">
                    <a16:rowId xmlns:a16="http://schemas.microsoft.com/office/drawing/2014/main" val="10003"/>
                  </a:ext>
                </a:extLst>
              </a:tr>
              <a:tr h="1713925">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Self-declaration</a:t>
                      </a:r>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rgbClr val="2B2E2F"/>
                        </a:solidFill>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rgbClr val="2B2E2F"/>
                        </a:solidFill>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rgbClr val="2B2E2F"/>
                        </a:solidFill>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rgbClr val="2B2E2F"/>
                        </a:solidFill>
                      </a:endParaRPr>
                    </a:p>
                    <a:p>
                      <a:pPr marL="0" marR="0" lvl="0" indent="0" algn="l" rtl="0">
                        <a:lnSpc>
                          <a:spcPct val="107000"/>
                        </a:lnSpc>
                        <a:spcBef>
                          <a:spcPts val="0"/>
                        </a:spcBef>
                        <a:spcAft>
                          <a:spcPts val="0"/>
                        </a:spcAft>
                        <a:buClr>
                          <a:srgbClr val="000000"/>
                        </a:buClr>
                        <a:buSzPts val="1600"/>
                        <a:buFont typeface="Arial"/>
                        <a:buNone/>
                      </a:pPr>
                      <a:endParaRPr sz="1600" b="0" i="0" u="none" strike="noStrike" cap="none">
                        <a:solidFill>
                          <a:srgbClr val="2B2E2F"/>
                        </a:solidFill>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rgbClr val="2B2E2F"/>
                          </a:solidFill>
                        </a:rPr>
                        <a:t>Workers</a:t>
                      </a:r>
                      <a:endParaRPr sz="1600" u="none" strike="noStrike" cap="none">
                        <a:latin typeface="Avenir"/>
                        <a:ea typeface="Avenir"/>
                        <a:cs typeface="Avenir"/>
                        <a:sym typeface="Avenir"/>
                      </a:endParaRPr>
                    </a:p>
                  </a:txBody>
                  <a:tcPr marL="68575" marR="68575" marT="0" marB="0" anchor="ctr"/>
                </a:tc>
                <a:tc vMerge="1">
                  <a:txBody>
                    <a:bodyPr/>
                    <a:lstStyle/>
                    <a:p>
                      <a:endParaRPr lang="en-DE"/>
                    </a:p>
                  </a:txBody>
                  <a:tcPr/>
                </a:tc>
                <a:extLst>
                  <a:ext uri="{0D108BD9-81ED-4DB2-BD59-A6C34878D82A}">
                    <a16:rowId xmlns:a16="http://schemas.microsoft.com/office/drawing/2014/main" val="10004"/>
                  </a:ext>
                </a:extLst>
              </a:tr>
            </a:tbl>
          </a:graphicData>
        </a:graphic>
      </p:graphicFrame>
      <p:sp>
        <p:nvSpPr>
          <p:cNvPr id="353" name="Google Shape;353;p13"/>
          <p:cNvSpPr/>
          <p:nvPr/>
        </p:nvSpPr>
        <p:spPr>
          <a:xfrm rot="5400000">
            <a:off x="5059158" y="3544991"/>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54" name="Google Shape;354;p13"/>
          <p:cNvSpPr txBox="1"/>
          <p:nvPr/>
        </p:nvSpPr>
        <p:spPr>
          <a:xfrm>
            <a:off x="451354" y="333833"/>
            <a:ext cx="10302817" cy="64857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2"/>
                                        </p:tgtEl>
                                        <p:attrNameLst>
                                          <p:attrName>style.visibility</p:attrName>
                                        </p:attrNameLst>
                                      </p:cBhvr>
                                      <p:to>
                                        <p:strVal val="visible"/>
                                      </p:to>
                                    </p:set>
                                    <p:animEffect transition="in" filter="fade">
                                      <p:cBhvr>
                                        <p:cTn id="7" dur="500"/>
                                        <p:tgtEl>
                                          <p:spTgt spid="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graphicFrame>
        <p:nvGraphicFramePr>
          <p:cNvPr id="359" name="Google Shape;359;p14"/>
          <p:cNvGraphicFramePr/>
          <p:nvPr/>
        </p:nvGraphicFramePr>
        <p:xfrm>
          <a:off x="347519" y="1013438"/>
          <a:ext cx="5585125" cy="5298600"/>
        </p:xfrm>
        <a:graphic>
          <a:graphicData uri="http://schemas.openxmlformats.org/drawingml/2006/table">
            <a:tbl>
              <a:tblPr firstRow="1" firstCol="1" bandRow="1">
                <a:noFill/>
                <a:tableStyleId>{A84B353B-EDB4-47D4-80E6-8C116A7DC877}</a:tableStyleId>
              </a:tblPr>
              <a:tblGrid>
                <a:gridCol w="1900375">
                  <a:extLst>
                    <a:ext uri="{9D8B030D-6E8A-4147-A177-3AD203B41FA5}">
                      <a16:colId xmlns:a16="http://schemas.microsoft.com/office/drawing/2014/main" val="20000"/>
                    </a:ext>
                  </a:extLst>
                </a:gridCol>
                <a:gridCol w="3684750">
                  <a:extLst>
                    <a:ext uri="{9D8B030D-6E8A-4147-A177-3AD203B41FA5}">
                      <a16:colId xmlns:a16="http://schemas.microsoft.com/office/drawing/2014/main" val="20001"/>
                    </a:ext>
                  </a:extLst>
                </a:gridCol>
              </a:tblGrid>
              <a:tr h="613125">
                <a:tc rowSpan="5">
                  <a:txBody>
                    <a:bodyPr/>
                    <a:lstStyle/>
                    <a:p>
                      <a:pPr marL="0" marR="0" lvl="0" indent="0" algn="l" rtl="0">
                        <a:lnSpc>
                          <a:spcPct val="107000"/>
                        </a:lnSpc>
                        <a:spcBef>
                          <a:spcPts val="0"/>
                        </a:spcBef>
                        <a:spcAft>
                          <a:spcPts val="0"/>
                        </a:spcAft>
                        <a:buNone/>
                      </a:pPr>
                      <a:r>
                        <a:rPr lang="en-US" sz="1800" b="1" u="none" strike="noStrike" cap="none"/>
                        <a:t>FSC CLR Self-Assessment</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a:t>
                      </a:r>
                      <a:br>
                        <a:rPr lang="en-US" sz="1800" b="1" u="none" strike="noStrike" cap="none"/>
                      </a:br>
                      <a:r>
                        <a:rPr lang="en-US" sz="1800" b="1" u="none" strike="noStrike" cap="none"/>
                        <a:t>Annex D</a:t>
                      </a:r>
                      <a:endParaRPr/>
                    </a:p>
                    <a:p>
                      <a:pPr marL="0" marR="0" lvl="0" indent="0" algn="l" rtl="0">
                        <a:lnSpc>
                          <a:spcPct val="107000"/>
                        </a:lnSpc>
                        <a:spcBef>
                          <a:spcPts val="0"/>
                        </a:spcBef>
                        <a:spcAft>
                          <a:spcPts val="0"/>
                        </a:spcAft>
                        <a:buNone/>
                      </a:pPr>
                      <a:endParaRPr sz="1800" b="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Key elements</a:t>
                      </a:r>
                      <a:endParaRPr sz="1800" b="1"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0"/>
                  </a:ext>
                </a:extLst>
              </a:tr>
              <a:tr h="9324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For Multi-sites or Groups, self-assessment can be centralized. </a:t>
                      </a:r>
                      <a:endParaRPr/>
                    </a:p>
                    <a:p>
                      <a:pPr marL="0" marR="0" lvl="0" indent="0" algn="l" rtl="0">
                        <a:lnSpc>
                          <a:spcPct val="107000"/>
                        </a:lnSpc>
                        <a:spcBef>
                          <a:spcPts val="0"/>
                        </a:spcBef>
                        <a:spcAft>
                          <a:spcPts val="0"/>
                        </a:spcAft>
                        <a:buNone/>
                      </a:pP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1"/>
                  </a:ext>
                </a:extLst>
              </a:tr>
              <a:tr h="12510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Annex D is normative and therefore the CB can raise an NC against its contents. </a:t>
                      </a:r>
                      <a:endParaRPr/>
                    </a:p>
                    <a:p>
                      <a:pPr marL="0" marR="0" lvl="0" indent="0" algn="l" rtl="0">
                        <a:lnSpc>
                          <a:spcPct val="107000"/>
                        </a:lnSpc>
                        <a:spcBef>
                          <a:spcPts val="0"/>
                        </a:spcBef>
                        <a:spcAft>
                          <a:spcPts val="0"/>
                        </a:spcAft>
                        <a:buNone/>
                      </a:pP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2"/>
                  </a:ext>
                </a:extLst>
              </a:tr>
              <a:tr h="1251000">
                <a:tc vMerge="1">
                  <a:txBody>
                    <a:bodyPr/>
                    <a:lstStyle/>
                    <a:p>
                      <a:endParaRPr lang="en-DE"/>
                    </a:p>
                  </a:txBody>
                  <a:tcP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Self-Assessment must be up to date and be filled and signed by CH. </a:t>
                      </a:r>
                      <a:endParaRPr/>
                    </a:p>
                    <a:p>
                      <a:pPr marL="0" marR="0" lvl="0" indent="0" algn="l" rtl="0">
                        <a:lnSpc>
                          <a:spcPct val="107000"/>
                        </a:lnSpc>
                        <a:spcBef>
                          <a:spcPts val="0"/>
                        </a:spcBef>
                        <a:spcAft>
                          <a:spcPts val="0"/>
                        </a:spcAft>
                        <a:buNone/>
                      </a:pP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3"/>
                  </a:ext>
                </a:extLst>
              </a:tr>
              <a:tr h="1251000">
                <a:tc vMerge="1">
                  <a:txBody>
                    <a:bodyPr/>
                    <a:lstStyle/>
                    <a:p>
                      <a:endParaRPr lang="en-DE"/>
                    </a:p>
                  </a:txBody>
                  <a:tcP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Self-Assessment is using template provided by FSC. </a:t>
                      </a:r>
                      <a:br>
                        <a:rPr lang="en-US" sz="1800" u="none" strike="noStrike" cap="none"/>
                      </a:br>
                      <a:r>
                        <a:rPr lang="en-US" sz="1800" u="none" strike="noStrike" cap="none"/>
                        <a:t>Could also use own style but contents must be FSC’s </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4"/>
                  </a:ext>
                </a:extLst>
              </a:tr>
            </a:tbl>
          </a:graphicData>
        </a:graphic>
      </p:graphicFrame>
      <p:graphicFrame>
        <p:nvGraphicFramePr>
          <p:cNvPr id="360" name="Google Shape;360;p14"/>
          <p:cNvGraphicFramePr/>
          <p:nvPr/>
        </p:nvGraphicFramePr>
        <p:xfrm>
          <a:off x="6586054" y="983730"/>
          <a:ext cx="5364200" cy="5328275"/>
        </p:xfrm>
        <a:graphic>
          <a:graphicData uri="http://schemas.openxmlformats.org/drawingml/2006/table">
            <a:tbl>
              <a:tblPr firstRow="1" bandCol="1">
                <a:noFill/>
                <a:tableStyleId>{A84B353B-EDB4-47D4-80E6-8C116A7DC877}</a:tableStyleId>
              </a:tblPr>
              <a:tblGrid>
                <a:gridCol w="1806225">
                  <a:extLst>
                    <a:ext uri="{9D8B030D-6E8A-4147-A177-3AD203B41FA5}">
                      <a16:colId xmlns:a16="http://schemas.microsoft.com/office/drawing/2014/main" val="20000"/>
                    </a:ext>
                  </a:extLst>
                </a:gridCol>
                <a:gridCol w="2047125">
                  <a:extLst>
                    <a:ext uri="{9D8B030D-6E8A-4147-A177-3AD203B41FA5}">
                      <a16:colId xmlns:a16="http://schemas.microsoft.com/office/drawing/2014/main" val="20001"/>
                    </a:ext>
                  </a:extLst>
                </a:gridCol>
                <a:gridCol w="1510850">
                  <a:extLst>
                    <a:ext uri="{9D8B030D-6E8A-4147-A177-3AD203B41FA5}">
                      <a16:colId xmlns:a16="http://schemas.microsoft.com/office/drawing/2014/main" val="20002"/>
                    </a:ext>
                  </a:extLst>
                </a:gridCol>
              </a:tblGrid>
              <a:tr h="683150">
                <a:tc>
                  <a:txBody>
                    <a:bodyPr/>
                    <a:lstStyle/>
                    <a:p>
                      <a:pPr marL="0" marR="0" lvl="0" indent="0" algn="l" rtl="0">
                        <a:lnSpc>
                          <a:spcPct val="107000"/>
                        </a:lnSpc>
                        <a:spcBef>
                          <a:spcPts val="0"/>
                        </a:spcBef>
                        <a:spcAft>
                          <a:spcPts val="0"/>
                        </a:spcAft>
                        <a:buNone/>
                      </a:pPr>
                      <a:r>
                        <a:rPr lang="en-US" sz="1800" b="1" u="none" strike="noStrike" cap="none"/>
                        <a:t>What to look for and where</a:t>
                      </a:r>
                      <a:endParaRPr sz="18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Who to Talk to</a:t>
                      </a:r>
                      <a:endParaRPr sz="18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Dos and Don’ts</a:t>
                      </a:r>
                      <a:endParaRPr sz="18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4645125">
                <a:tc>
                  <a:txBody>
                    <a:bodyPr/>
                    <a:lstStyle/>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Policies and Manuals</a:t>
                      </a:r>
                      <a:endParaRPr/>
                    </a:p>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Self Assessment</a:t>
                      </a:r>
                      <a:endParaRPr/>
                    </a:p>
                    <a:p>
                      <a:pPr marL="0" marR="0" lvl="0" indent="0" algn="l" rtl="0">
                        <a:lnSpc>
                          <a:spcPct val="107000"/>
                        </a:lnSpc>
                        <a:spcBef>
                          <a:spcPts val="0"/>
                        </a:spcBef>
                        <a:spcAft>
                          <a:spcPts val="0"/>
                        </a:spcAft>
                        <a:buNone/>
                      </a:pPr>
                      <a:endParaRPr sz="1800" u="none" strike="noStrike" cap="none">
                        <a:latin typeface="Calibri"/>
                        <a:ea typeface="Calibri"/>
                        <a:cs typeface="Calibri"/>
                        <a:sym typeface="Calibri"/>
                      </a:endParaRPr>
                    </a:p>
                  </a:txBody>
                  <a:tcPr marL="68575" marR="68575" marT="0" marB="0" anchor="ctr"/>
                </a:tc>
                <a:tc>
                  <a:txBody>
                    <a:bodyPr/>
                    <a:lstStyle/>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COC Representative</a:t>
                      </a:r>
                      <a:endParaRPr/>
                    </a:p>
                    <a:p>
                      <a:pPr marL="0" marR="0" lvl="0" indent="0" algn="l" rtl="0">
                        <a:lnSpc>
                          <a:spcPct val="107000"/>
                        </a:lnSpc>
                        <a:spcBef>
                          <a:spcPts val="0"/>
                        </a:spcBef>
                        <a:spcAft>
                          <a:spcPts val="0"/>
                        </a:spcAft>
                        <a:buNone/>
                      </a:pPr>
                      <a:endParaRPr sz="1800" u="none" strike="noStrike" cap="none">
                        <a:latin typeface="Calibri"/>
                        <a:ea typeface="Calibri"/>
                        <a:cs typeface="Calibri"/>
                        <a:sym typeface="Calibri"/>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Do verify / evaluate implementation of the aspects indicated in the Self-Assessment</a:t>
                      </a:r>
                      <a:endParaRPr sz="1400" u="none" strike="noStrike" cap="none"/>
                    </a:p>
                    <a:p>
                      <a:pPr marL="0" marR="0" lvl="0" indent="0" algn="l" rtl="0">
                        <a:lnSpc>
                          <a:spcPct val="107000"/>
                        </a:lnSpc>
                        <a:spcBef>
                          <a:spcPts val="0"/>
                        </a:spcBef>
                        <a:spcAft>
                          <a:spcPts val="0"/>
                        </a:spcAft>
                        <a:buNone/>
                      </a:pPr>
                      <a:endParaRPr sz="18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1"/>
                  </a:ext>
                </a:extLst>
              </a:tr>
            </a:tbl>
          </a:graphicData>
        </a:graphic>
      </p:graphicFrame>
      <p:sp>
        <p:nvSpPr>
          <p:cNvPr id="361" name="Google Shape;361;p14"/>
          <p:cNvSpPr txBox="1"/>
          <p:nvPr/>
        </p:nvSpPr>
        <p:spPr>
          <a:xfrm>
            <a:off x="347519" y="224905"/>
            <a:ext cx="9282256"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sp>
        <p:nvSpPr>
          <p:cNvPr id="362" name="Google Shape;362;p14"/>
          <p:cNvSpPr/>
          <p:nvPr/>
        </p:nvSpPr>
        <p:spPr>
          <a:xfrm rot="5400000">
            <a:off x="5469130" y="3617587"/>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0"/>
                                        </p:tgtEl>
                                        <p:attrNameLst>
                                          <p:attrName>style.visibility</p:attrName>
                                        </p:attrNameLst>
                                      </p:cBhvr>
                                      <p:to>
                                        <p:strVal val="visible"/>
                                      </p:to>
                                    </p:set>
                                    <p:animEffect transition="in" filter="fade">
                                      <p:cBhvr>
                                        <p:cTn id="7" dur="500"/>
                                        <p:tgtEl>
                                          <p:spTgt spid="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graphicFrame>
        <p:nvGraphicFramePr>
          <p:cNvPr id="368" name="Google Shape;368;p15"/>
          <p:cNvGraphicFramePr/>
          <p:nvPr/>
        </p:nvGraphicFramePr>
        <p:xfrm>
          <a:off x="353621" y="1103839"/>
          <a:ext cx="5685925" cy="5460725"/>
        </p:xfrm>
        <a:graphic>
          <a:graphicData uri="http://schemas.openxmlformats.org/drawingml/2006/table">
            <a:tbl>
              <a:tblPr firstRow="1" firstCol="1" bandRow="1">
                <a:noFill/>
                <a:tableStyleId>{A84B353B-EDB4-47D4-80E6-8C116A7DC877}</a:tableStyleId>
              </a:tblPr>
              <a:tblGrid>
                <a:gridCol w="1528475">
                  <a:extLst>
                    <a:ext uri="{9D8B030D-6E8A-4147-A177-3AD203B41FA5}">
                      <a16:colId xmlns:a16="http://schemas.microsoft.com/office/drawing/2014/main" val="20000"/>
                    </a:ext>
                  </a:extLst>
                </a:gridCol>
                <a:gridCol w="1658100">
                  <a:extLst>
                    <a:ext uri="{9D8B030D-6E8A-4147-A177-3AD203B41FA5}">
                      <a16:colId xmlns:a16="http://schemas.microsoft.com/office/drawing/2014/main" val="20001"/>
                    </a:ext>
                  </a:extLst>
                </a:gridCol>
                <a:gridCol w="2499350">
                  <a:extLst>
                    <a:ext uri="{9D8B030D-6E8A-4147-A177-3AD203B41FA5}">
                      <a16:colId xmlns:a16="http://schemas.microsoft.com/office/drawing/2014/main" val="20002"/>
                    </a:ext>
                  </a:extLst>
                </a:gridCol>
              </a:tblGrid>
              <a:tr h="450125">
                <a:tc rowSpan="5">
                  <a:txBody>
                    <a:bodyPr/>
                    <a:lstStyle/>
                    <a:p>
                      <a:pPr marL="0" marR="0" lvl="0" indent="0" algn="l" rtl="0">
                        <a:lnSpc>
                          <a:spcPct val="107000"/>
                        </a:lnSpc>
                        <a:spcBef>
                          <a:spcPts val="0"/>
                        </a:spcBef>
                        <a:spcAft>
                          <a:spcPts val="0"/>
                        </a:spcAft>
                        <a:buNone/>
                      </a:pPr>
                      <a:r>
                        <a:rPr lang="en-US" sz="1600" b="1" u="none" strike="noStrike" cap="none"/>
                        <a:t>National Laws</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FSC-STD- 40-004 V3-1, Clause 7.1</a:t>
                      </a:r>
                      <a:endParaRPr sz="1600" b="1" i="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Key Elements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Why?</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14139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National Laws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u="none" strike="noStrike" cap="none"/>
                        <a:t>ILO Conventions are normally part of Legal Framework.</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1102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Ratification of ILO Conventions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Not all countries have ratified (agreed to follow) all ILO conventions, so careful consideration is needed.</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3899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Awareness / Training</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u="none" strike="noStrike" cap="none"/>
                        <a:t>Ensure that CH knows the laws and follow these.</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915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FSC CLRs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All FSC CLRs have legal requirements behind them.</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bl>
          </a:graphicData>
        </a:graphic>
      </p:graphicFrame>
      <p:graphicFrame>
        <p:nvGraphicFramePr>
          <p:cNvPr id="369" name="Google Shape;369;p15"/>
          <p:cNvGraphicFramePr/>
          <p:nvPr/>
        </p:nvGraphicFramePr>
        <p:xfrm>
          <a:off x="6473456" y="1103838"/>
          <a:ext cx="5364925" cy="5460700"/>
        </p:xfrm>
        <a:graphic>
          <a:graphicData uri="http://schemas.openxmlformats.org/drawingml/2006/table">
            <a:tbl>
              <a:tblPr firstRow="1" bandCol="1">
                <a:noFill/>
                <a:tableStyleId>{A84B353B-EDB4-47D4-80E6-8C116A7DC877}</a:tableStyleId>
              </a:tblPr>
              <a:tblGrid>
                <a:gridCol w="2327650">
                  <a:extLst>
                    <a:ext uri="{9D8B030D-6E8A-4147-A177-3AD203B41FA5}">
                      <a16:colId xmlns:a16="http://schemas.microsoft.com/office/drawing/2014/main" val="20000"/>
                    </a:ext>
                  </a:extLst>
                </a:gridCol>
                <a:gridCol w="1638300">
                  <a:extLst>
                    <a:ext uri="{9D8B030D-6E8A-4147-A177-3AD203B41FA5}">
                      <a16:colId xmlns:a16="http://schemas.microsoft.com/office/drawing/2014/main" val="20001"/>
                    </a:ext>
                  </a:extLst>
                </a:gridCol>
                <a:gridCol w="1398975">
                  <a:extLst>
                    <a:ext uri="{9D8B030D-6E8A-4147-A177-3AD203B41FA5}">
                      <a16:colId xmlns:a16="http://schemas.microsoft.com/office/drawing/2014/main" val="20002"/>
                    </a:ext>
                  </a:extLst>
                </a:gridCol>
              </a:tblGrid>
              <a:tr h="549450">
                <a:tc>
                  <a:txBody>
                    <a:bodyPr/>
                    <a:lstStyle/>
                    <a:p>
                      <a:pPr marL="0" marR="0" lvl="0" indent="0" algn="l" rtl="0">
                        <a:lnSpc>
                          <a:spcPct val="107000"/>
                        </a:lnSpc>
                        <a:spcBef>
                          <a:spcPts val="0"/>
                        </a:spcBef>
                        <a:spcAft>
                          <a:spcPts val="0"/>
                        </a:spcAft>
                        <a:buNone/>
                      </a:pPr>
                      <a:r>
                        <a:rPr lang="en-US" sz="1600" b="1" u="none" strike="noStrike" cap="none"/>
                        <a:t>What to look for and where</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Who to Talk to</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Dos and Don’ts</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4911250">
                <a:tc>
                  <a:txBody>
                    <a:bodyPr/>
                    <a:lstStyle/>
                    <a:p>
                      <a:pPr marL="0" marR="0" lvl="0" indent="0" algn="l" rtl="0">
                        <a:lnSpc>
                          <a:spcPct val="107000"/>
                        </a:lnSpc>
                        <a:spcBef>
                          <a:spcPts val="0"/>
                        </a:spcBef>
                        <a:spcAft>
                          <a:spcPts val="0"/>
                        </a:spcAft>
                        <a:buNone/>
                      </a:pPr>
                      <a:r>
                        <a:rPr lang="en-US" sz="1600" u="none" strike="noStrike" cap="none"/>
                        <a:t>Applicable to all of section 7 and all FSC CLRs.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There will be some aspects that do not clearly fit into any of the FSC CLRs but still represent a violation of Workers’ rights e.g. non-payment of required worker’s social insurance to government.</a:t>
                      </a:r>
                      <a:endParaRPr sz="1600" u="none" strike="noStrike" cap="none">
                        <a:latin typeface="Avenir"/>
                        <a:ea typeface="Avenir"/>
                        <a:cs typeface="Avenir"/>
                        <a:sym typeface="Avenir"/>
                      </a:endParaRPr>
                    </a:p>
                  </a:txBody>
                  <a:tcPr marL="68575" marR="68575" marT="0" marB="0" anchor="ctr"/>
                </a:tc>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HR department</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Legal department (if any)</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Payroll department</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Employees</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Interns </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chemeClr val="dk1"/>
                          </a:solidFill>
                        </a:rPr>
                        <a:t>Do consult Annex D and always refer back to legal requirements. </a:t>
                      </a:r>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chemeClr val="dk1"/>
                        </a:solidFill>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chemeClr val="dk1"/>
                        </a:solidFill>
                      </a:endParaRPr>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chemeClr val="dk1"/>
                        </a:solidFill>
                      </a:endParaRPr>
                    </a:p>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chemeClr val="dk1"/>
                          </a:solidFill>
                        </a:rPr>
                        <a:t>Don’t only focus on standard clauses. They both go together.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370" name="Google Shape;370;p15"/>
          <p:cNvSpPr txBox="1"/>
          <p:nvPr/>
        </p:nvSpPr>
        <p:spPr>
          <a:xfrm>
            <a:off x="367732" y="207869"/>
            <a:ext cx="9481118" cy="75882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sp>
        <p:nvSpPr>
          <p:cNvPr id="371" name="Google Shape;371;p15"/>
          <p:cNvSpPr/>
          <p:nvPr/>
        </p:nvSpPr>
        <p:spPr>
          <a:xfrm rot="5400000">
            <a:off x="5475111" y="3570585"/>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9"/>
                                        </p:tgtEl>
                                        <p:attrNameLst>
                                          <p:attrName>style.visibility</p:attrName>
                                        </p:attrNameLst>
                                      </p:cBhvr>
                                      <p:to>
                                        <p:strVal val="visible"/>
                                      </p:to>
                                    </p:set>
                                    <p:animEffect transition="in" filter="fade">
                                      <p:cBhvr>
                                        <p:cTn id="7" dur="500"/>
                                        <p:tgtEl>
                                          <p:spTgt spid="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graphicFrame>
        <p:nvGraphicFramePr>
          <p:cNvPr id="376" name="Google Shape;376;p16"/>
          <p:cNvGraphicFramePr/>
          <p:nvPr/>
        </p:nvGraphicFramePr>
        <p:xfrm>
          <a:off x="335972" y="1442274"/>
          <a:ext cx="5716625" cy="4768000"/>
        </p:xfrm>
        <a:graphic>
          <a:graphicData uri="http://schemas.openxmlformats.org/drawingml/2006/table">
            <a:tbl>
              <a:tblPr firstRow="1" firstCol="1" bandRow="1">
                <a:noFill/>
                <a:tableStyleId>{A84B353B-EDB4-47D4-80E6-8C116A7DC877}</a:tableStyleId>
              </a:tblPr>
              <a:tblGrid>
                <a:gridCol w="1712725">
                  <a:extLst>
                    <a:ext uri="{9D8B030D-6E8A-4147-A177-3AD203B41FA5}">
                      <a16:colId xmlns:a16="http://schemas.microsoft.com/office/drawing/2014/main" val="20000"/>
                    </a:ext>
                  </a:extLst>
                </a:gridCol>
                <a:gridCol w="1708575">
                  <a:extLst>
                    <a:ext uri="{9D8B030D-6E8A-4147-A177-3AD203B41FA5}">
                      <a16:colId xmlns:a16="http://schemas.microsoft.com/office/drawing/2014/main" val="20001"/>
                    </a:ext>
                  </a:extLst>
                </a:gridCol>
                <a:gridCol w="2295325">
                  <a:extLst>
                    <a:ext uri="{9D8B030D-6E8A-4147-A177-3AD203B41FA5}">
                      <a16:colId xmlns:a16="http://schemas.microsoft.com/office/drawing/2014/main" val="20002"/>
                    </a:ext>
                  </a:extLst>
                </a:gridCol>
              </a:tblGrid>
              <a:tr h="441575">
                <a:tc rowSpan="5">
                  <a:txBody>
                    <a:bodyPr/>
                    <a:lstStyle/>
                    <a:p>
                      <a:pPr marL="0" marR="0" lvl="0" indent="0" algn="l" rtl="0">
                        <a:lnSpc>
                          <a:spcPct val="107000"/>
                        </a:lnSpc>
                        <a:spcBef>
                          <a:spcPts val="0"/>
                        </a:spcBef>
                        <a:spcAft>
                          <a:spcPts val="0"/>
                        </a:spcAft>
                        <a:buNone/>
                      </a:pPr>
                      <a:r>
                        <a:rPr lang="en-US" sz="1600" b="1" u="none" strike="noStrike" cap="none"/>
                        <a:t>Child Labour</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ILO C138 and C182</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FSC-STD- 40-004 V3-1, Clause 7.2</a:t>
                      </a:r>
                      <a:endParaRPr sz="1600" b="1" i="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Key Elements</a:t>
                      </a:r>
                      <a:endParaRPr sz="1600" b="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Why?</a:t>
                      </a:r>
                      <a:endParaRPr sz="1600" b="1"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0"/>
                  </a:ext>
                </a:extLst>
              </a:tr>
              <a:tr h="11148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Minimum Age</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No employment below 15 years (permitted in certain cases as per FSC standard).</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1"/>
                  </a:ext>
                </a:extLst>
              </a:tr>
              <a:tr h="9500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Hazardous Tasks</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No dangerous work for anyone below 18 years (non-adults). </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2"/>
                  </a:ext>
                </a:extLst>
              </a:tr>
              <a:tr h="13635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National Laws and Regulations</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Ensure that CH knows the laws and follows these</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3"/>
                  </a:ext>
                </a:extLst>
              </a:tr>
              <a:tr h="8979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Worst Forms of Child Labour</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Prohibited. </a:t>
                      </a:r>
                      <a:endParaRPr/>
                    </a:p>
                    <a:p>
                      <a:pPr marL="0" marR="0" lvl="0" indent="0" algn="l" rtl="0">
                        <a:lnSpc>
                          <a:spcPct val="107000"/>
                        </a:lnSpc>
                        <a:spcBef>
                          <a:spcPts val="0"/>
                        </a:spcBef>
                        <a:spcAft>
                          <a:spcPts val="0"/>
                        </a:spcAft>
                        <a:buNone/>
                      </a:pPr>
                      <a:r>
                        <a:rPr lang="en-US" sz="1600" u="none" strike="noStrike" cap="none">
                          <a:latin typeface="Arial"/>
                          <a:ea typeface="Arial"/>
                          <a:cs typeface="Arial"/>
                          <a:sym typeface="Arial"/>
                        </a:rPr>
                        <a:t>See definition in Annex E. </a:t>
                      </a:r>
                      <a:endParaRPr/>
                    </a:p>
                  </a:txBody>
                  <a:tcPr marL="68575" marR="68575" marT="0" marB="0" anchor="ctr"/>
                </a:tc>
                <a:extLst>
                  <a:ext uri="{0D108BD9-81ED-4DB2-BD59-A6C34878D82A}">
                    <a16:rowId xmlns:a16="http://schemas.microsoft.com/office/drawing/2014/main" val="10004"/>
                  </a:ext>
                </a:extLst>
              </a:tr>
            </a:tbl>
          </a:graphicData>
        </a:graphic>
      </p:graphicFrame>
      <p:graphicFrame>
        <p:nvGraphicFramePr>
          <p:cNvPr id="377" name="Google Shape;377;p16"/>
          <p:cNvGraphicFramePr/>
          <p:nvPr/>
        </p:nvGraphicFramePr>
        <p:xfrm>
          <a:off x="6564910" y="1442274"/>
          <a:ext cx="5377950" cy="4768025"/>
        </p:xfrm>
        <a:graphic>
          <a:graphicData uri="http://schemas.openxmlformats.org/drawingml/2006/table">
            <a:tbl>
              <a:tblPr firstRow="1" bandCol="1">
                <a:noFill/>
                <a:tableStyleId>{A84B353B-EDB4-47D4-80E6-8C116A7DC877}</a:tableStyleId>
              </a:tblPr>
              <a:tblGrid>
                <a:gridCol w="2192525">
                  <a:extLst>
                    <a:ext uri="{9D8B030D-6E8A-4147-A177-3AD203B41FA5}">
                      <a16:colId xmlns:a16="http://schemas.microsoft.com/office/drawing/2014/main" val="20000"/>
                    </a:ext>
                  </a:extLst>
                </a:gridCol>
                <a:gridCol w="1612575">
                  <a:extLst>
                    <a:ext uri="{9D8B030D-6E8A-4147-A177-3AD203B41FA5}">
                      <a16:colId xmlns:a16="http://schemas.microsoft.com/office/drawing/2014/main" val="20001"/>
                    </a:ext>
                  </a:extLst>
                </a:gridCol>
                <a:gridCol w="1572850">
                  <a:extLst>
                    <a:ext uri="{9D8B030D-6E8A-4147-A177-3AD203B41FA5}">
                      <a16:colId xmlns:a16="http://schemas.microsoft.com/office/drawing/2014/main" val="20002"/>
                    </a:ext>
                  </a:extLst>
                </a:gridCol>
              </a:tblGrid>
              <a:tr h="523875">
                <a:tc>
                  <a:txBody>
                    <a:bodyPr/>
                    <a:lstStyle/>
                    <a:p>
                      <a:pPr marL="0" marR="0" lvl="0" indent="0" algn="l" rtl="0">
                        <a:lnSpc>
                          <a:spcPct val="107000"/>
                        </a:lnSpc>
                        <a:spcBef>
                          <a:spcPts val="0"/>
                        </a:spcBef>
                        <a:spcAft>
                          <a:spcPts val="0"/>
                        </a:spcAft>
                        <a:buNone/>
                      </a:pPr>
                      <a:r>
                        <a:rPr lang="en-US" sz="1600" b="1" u="none" strike="noStrike" cap="none"/>
                        <a:t>What to look for and where</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Who to Talk to</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Dos and Don’ts</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4244150">
                <a:tc>
                  <a:txBody>
                    <a:bodyPr/>
                    <a:lstStyle/>
                    <a:p>
                      <a:pPr marL="0" marR="0" lvl="0" indent="0" algn="l" rtl="0">
                        <a:lnSpc>
                          <a:spcPct val="107000"/>
                        </a:lnSpc>
                        <a:spcBef>
                          <a:spcPts val="0"/>
                        </a:spcBef>
                        <a:spcAft>
                          <a:spcPts val="0"/>
                        </a:spcAft>
                        <a:buNone/>
                      </a:pPr>
                      <a:r>
                        <a:rPr lang="en-US" sz="1600" u="none" strike="noStrike" cap="none"/>
                        <a:t>Workers ID documents</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Employment contracts</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Policies</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Employee registers/directory/ Payroll</a:t>
                      </a:r>
                      <a:endParaRPr sz="1600" u="none" strike="noStrike" cap="none">
                        <a:latin typeface="Avenir"/>
                        <a:ea typeface="Avenir"/>
                        <a:cs typeface="Avenir"/>
                        <a:sym typeface="Avenir"/>
                      </a:endParaRPr>
                    </a:p>
                  </a:txBody>
                  <a:tcPr marL="68575" marR="68575" marT="0" marB="0" anchor="ctr"/>
                </a:tc>
                <a:tc>
                  <a:txBody>
                    <a:bodyPr/>
                    <a:lstStyle/>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HR department</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Legal department </a:t>
                      </a:r>
                      <a:br>
                        <a:rPr lang="en-US" sz="1600" u="none" strike="noStrike" cap="none"/>
                      </a:br>
                      <a:r>
                        <a:rPr lang="en-US" sz="1600" u="none" strike="noStrike" cap="none"/>
                        <a:t>(if any)</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Payroll department</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Employees</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Interns </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Do not limit discussions to Certification team.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Do check workers IDs on file. Don’t only look at faces</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378" name="Google Shape;378;p16"/>
          <p:cNvSpPr txBox="1"/>
          <p:nvPr/>
        </p:nvSpPr>
        <p:spPr>
          <a:xfrm>
            <a:off x="311287" y="448232"/>
            <a:ext cx="8923148"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sp>
        <p:nvSpPr>
          <p:cNvPr id="379" name="Google Shape;379;p16"/>
          <p:cNvSpPr/>
          <p:nvPr/>
        </p:nvSpPr>
        <p:spPr>
          <a:xfrm rot="5400000">
            <a:off x="5518526" y="3738033"/>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7"/>
                                        </p:tgtEl>
                                        <p:attrNameLst>
                                          <p:attrName>style.visibility</p:attrName>
                                        </p:attrNameLst>
                                      </p:cBhvr>
                                      <p:to>
                                        <p:strVal val="visible"/>
                                      </p:to>
                                    </p:set>
                                    <p:animEffect transition="in" filter="fade">
                                      <p:cBhvr>
                                        <p:cTn id="7" dur="500"/>
                                        <p:tgtEl>
                                          <p:spTgt spid="3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graphicFrame>
        <p:nvGraphicFramePr>
          <p:cNvPr id="384" name="Google Shape;384;p17"/>
          <p:cNvGraphicFramePr/>
          <p:nvPr/>
        </p:nvGraphicFramePr>
        <p:xfrm>
          <a:off x="340243" y="1376993"/>
          <a:ext cx="5682400" cy="5264921"/>
        </p:xfrm>
        <a:graphic>
          <a:graphicData uri="http://schemas.openxmlformats.org/drawingml/2006/table">
            <a:tbl>
              <a:tblPr firstRow="1" firstCol="1" bandRow="1">
                <a:noFill/>
                <a:tableStyleId>{A84B353B-EDB4-47D4-80E6-8C116A7DC877}</a:tableStyleId>
              </a:tblPr>
              <a:tblGrid>
                <a:gridCol w="1764700">
                  <a:extLst>
                    <a:ext uri="{9D8B030D-6E8A-4147-A177-3AD203B41FA5}">
                      <a16:colId xmlns:a16="http://schemas.microsoft.com/office/drawing/2014/main" val="20000"/>
                    </a:ext>
                  </a:extLst>
                </a:gridCol>
                <a:gridCol w="2024675">
                  <a:extLst>
                    <a:ext uri="{9D8B030D-6E8A-4147-A177-3AD203B41FA5}">
                      <a16:colId xmlns:a16="http://schemas.microsoft.com/office/drawing/2014/main" val="20001"/>
                    </a:ext>
                  </a:extLst>
                </a:gridCol>
                <a:gridCol w="1893025">
                  <a:extLst>
                    <a:ext uri="{9D8B030D-6E8A-4147-A177-3AD203B41FA5}">
                      <a16:colId xmlns:a16="http://schemas.microsoft.com/office/drawing/2014/main" val="20002"/>
                    </a:ext>
                  </a:extLst>
                </a:gridCol>
              </a:tblGrid>
              <a:tr h="516550">
                <a:tc rowSpan="5">
                  <a:txBody>
                    <a:bodyPr/>
                    <a:lstStyle/>
                    <a:p>
                      <a:pPr marL="0" marR="0" lvl="0" indent="0" algn="l" rtl="0">
                        <a:lnSpc>
                          <a:spcPct val="107000"/>
                        </a:lnSpc>
                        <a:spcBef>
                          <a:spcPts val="0"/>
                        </a:spcBef>
                        <a:spcAft>
                          <a:spcPts val="0"/>
                        </a:spcAft>
                        <a:buNone/>
                      </a:pPr>
                      <a:r>
                        <a:rPr lang="en-US" sz="1600" b="1" u="none" strike="noStrike" cap="none"/>
                        <a:t>Forced or Compulsory Labour (FCL)</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ILO C029 and C105</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Clr>
                          <a:srgbClr val="000000"/>
                        </a:buClr>
                        <a:buSzPts val="1600"/>
                        <a:buFont typeface="Arial"/>
                        <a:buNone/>
                      </a:pPr>
                      <a:r>
                        <a:rPr lang="en-US" sz="1600" b="1" u="none" strike="noStrike" cap="none"/>
                        <a:t>FSC-STD- 40-004 V3-1, Clause 7.3</a:t>
                      </a:r>
                      <a:endParaRPr sz="1600" b="1" i="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Key Elements</a:t>
                      </a:r>
                      <a:endParaRPr sz="1600" b="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Why? </a:t>
                      </a:r>
                      <a:endParaRPr sz="1600" b="1"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0"/>
                  </a:ext>
                </a:extLst>
              </a:tr>
              <a:tr h="8958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Overtime</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Overtime is voluntary and correctly compensated. </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1"/>
                  </a:ext>
                </a:extLst>
              </a:tr>
              <a:tr h="8958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Debts and credit facilities to Workers</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Existence flags potential debt bondage.</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2"/>
                  </a:ext>
                </a:extLst>
              </a:tr>
              <a:tr h="10019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Contracts contents</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FCL is sometimes contractual; check for wording for consent and voluntariness. </a:t>
                      </a:r>
                      <a:endParaRPr/>
                    </a:p>
                  </a:txBody>
                  <a:tcPr marL="68575" marR="68575" marT="0" marB="0" anchor="ctr"/>
                </a:tc>
                <a:extLst>
                  <a:ext uri="{0D108BD9-81ED-4DB2-BD59-A6C34878D82A}">
                    <a16:rowId xmlns:a16="http://schemas.microsoft.com/office/drawing/2014/main" val="10003"/>
                  </a:ext>
                </a:extLst>
              </a:tr>
              <a:tr h="15422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Document Retention</a:t>
                      </a:r>
                      <a:endParaRPr sz="1600"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Workers must be free to move (and leave) and have their documents with them. </a:t>
                      </a:r>
                      <a:endParaRPr sz="1600" u="none" strike="noStrike" cap="none">
                        <a:latin typeface="Arial"/>
                        <a:ea typeface="Arial"/>
                        <a:cs typeface="Arial"/>
                        <a:sym typeface="Arial"/>
                      </a:endParaRPr>
                    </a:p>
                  </a:txBody>
                  <a:tcPr marL="68575" marR="68575" marT="0" marB="0" anchor="ctr"/>
                </a:tc>
                <a:extLst>
                  <a:ext uri="{0D108BD9-81ED-4DB2-BD59-A6C34878D82A}">
                    <a16:rowId xmlns:a16="http://schemas.microsoft.com/office/drawing/2014/main" val="10004"/>
                  </a:ext>
                </a:extLst>
              </a:tr>
            </a:tbl>
          </a:graphicData>
        </a:graphic>
      </p:graphicFrame>
      <p:graphicFrame>
        <p:nvGraphicFramePr>
          <p:cNvPr id="385" name="Google Shape;385;p17"/>
          <p:cNvGraphicFramePr/>
          <p:nvPr/>
        </p:nvGraphicFramePr>
        <p:xfrm>
          <a:off x="6474281" y="1376992"/>
          <a:ext cx="5430650" cy="5264925"/>
        </p:xfrm>
        <a:graphic>
          <a:graphicData uri="http://schemas.openxmlformats.org/drawingml/2006/table">
            <a:tbl>
              <a:tblPr firstRow="1" bandCol="1">
                <a:noFill/>
                <a:tableStyleId>{A84B353B-EDB4-47D4-80E6-8C116A7DC877}</a:tableStyleId>
              </a:tblPr>
              <a:tblGrid>
                <a:gridCol w="2356550">
                  <a:extLst>
                    <a:ext uri="{9D8B030D-6E8A-4147-A177-3AD203B41FA5}">
                      <a16:colId xmlns:a16="http://schemas.microsoft.com/office/drawing/2014/main" val="20000"/>
                    </a:ext>
                  </a:extLst>
                </a:gridCol>
                <a:gridCol w="1799075">
                  <a:extLst>
                    <a:ext uri="{9D8B030D-6E8A-4147-A177-3AD203B41FA5}">
                      <a16:colId xmlns:a16="http://schemas.microsoft.com/office/drawing/2014/main" val="20001"/>
                    </a:ext>
                  </a:extLst>
                </a:gridCol>
                <a:gridCol w="1275025">
                  <a:extLst>
                    <a:ext uri="{9D8B030D-6E8A-4147-A177-3AD203B41FA5}">
                      <a16:colId xmlns:a16="http://schemas.microsoft.com/office/drawing/2014/main" val="20002"/>
                    </a:ext>
                  </a:extLst>
                </a:gridCol>
              </a:tblGrid>
              <a:tr h="571100">
                <a:tc>
                  <a:txBody>
                    <a:bodyPr/>
                    <a:lstStyle/>
                    <a:p>
                      <a:pPr marL="0" marR="0" lvl="0" indent="0" algn="l" rtl="0">
                        <a:lnSpc>
                          <a:spcPct val="107000"/>
                        </a:lnSpc>
                        <a:spcBef>
                          <a:spcPts val="0"/>
                        </a:spcBef>
                        <a:spcAft>
                          <a:spcPts val="0"/>
                        </a:spcAft>
                        <a:buNone/>
                      </a:pPr>
                      <a:r>
                        <a:rPr lang="en-US" sz="1600" b="1" u="none" strike="noStrike" cap="none"/>
                        <a:t>What to look for and where</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Who to Talk to</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Dos and Don’ts</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4693825">
                <a:tc>
                  <a:txBody>
                    <a:bodyPr/>
                    <a:lstStyle/>
                    <a:p>
                      <a:pPr marL="0" marR="0" lvl="0" indent="0" algn="l" rtl="0">
                        <a:lnSpc>
                          <a:spcPct val="107000"/>
                        </a:lnSpc>
                        <a:spcBef>
                          <a:spcPts val="0"/>
                        </a:spcBef>
                        <a:spcAft>
                          <a:spcPts val="0"/>
                        </a:spcAft>
                        <a:buNone/>
                      </a:pPr>
                      <a:r>
                        <a:rPr lang="en-US" sz="1600" u="none" strike="noStrike" cap="none"/>
                        <a:t>Policy statements</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Employment Contracts</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Payslips  / Payroll</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(Daily) Work Attendance registers</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Salary softwares</a:t>
                      </a:r>
                      <a:endParaRPr sz="1600" u="none" strike="noStrike" cap="none"/>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Leave / Resign or Dismissal records</a:t>
                      </a:r>
                      <a:endParaRPr/>
                    </a:p>
                    <a:p>
                      <a:pPr marL="0" marR="0" lvl="0" indent="0" algn="l" rtl="0">
                        <a:lnSpc>
                          <a:spcPct val="107000"/>
                        </a:lnSpc>
                        <a:spcBef>
                          <a:spcPts val="0"/>
                        </a:spcBef>
                        <a:spcAft>
                          <a:spcPts val="0"/>
                        </a:spcAft>
                        <a:buNone/>
                      </a:pPr>
                      <a:r>
                        <a:rPr lang="en-US" sz="1600" u="none" strike="noStrike" cap="none"/>
                        <a:t>Grievance records</a:t>
                      </a:r>
                      <a:endParaRPr sz="1600" u="none" strike="noStrike" cap="none">
                        <a:latin typeface="Avenir"/>
                        <a:ea typeface="Avenir"/>
                        <a:cs typeface="Avenir"/>
                        <a:sym typeface="Avenir"/>
                      </a:endParaRPr>
                    </a:p>
                  </a:txBody>
                  <a:tcPr marL="68575" marR="68575" marT="0" marB="0" anchor="ctr"/>
                </a:tc>
                <a:tc>
                  <a:txBody>
                    <a:bodyPr/>
                    <a:lstStyle/>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HR department</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Employees</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Employee Representatives</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Worker’s Union (Representatives)</a:t>
                      </a:r>
                      <a:endParaRPr/>
                    </a:p>
                    <a:p>
                      <a:pPr marL="180975" marR="0" lvl="0" indent="-79375" algn="l" rtl="0">
                        <a:lnSpc>
                          <a:spcPct val="107000"/>
                        </a:lnSpc>
                        <a:spcBef>
                          <a:spcPts val="0"/>
                        </a:spcBef>
                        <a:spcAft>
                          <a:spcPts val="0"/>
                        </a:spcAft>
                        <a:buClr>
                          <a:srgbClr val="000000"/>
                        </a:buClr>
                        <a:buSzPts val="1600"/>
                        <a:buFont typeface="Arial"/>
                        <a:buNone/>
                      </a:pPr>
                      <a:endParaRPr sz="1600" u="none" strike="noStrike" cap="none"/>
                    </a:p>
                    <a:p>
                      <a:pPr marL="180975" marR="0" lvl="0" indent="-180975" algn="l" rtl="0">
                        <a:lnSpc>
                          <a:spcPct val="107000"/>
                        </a:lnSpc>
                        <a:spcBef>
                          <a:spcPts val="0"/>
                        </a:spcBef>
                        <a:spcAft>
                          <a:spcPts val="0"/>
                        </a:spcAft>
                        <a:buClr>
                          <a:srgbClr val="000000"/>
                        </a:buClr>
                        <a:buSzPts val="1600"/>
                        <a:buFont typeface="Arial"/>
                        <a:buChar char="•"/>
                      </a:pPr>
                      <a:r>
                        <a:rPr lang="en-US" sz="1600" u="none" strike="noStrike" cap="none"/>
                        <a:t>Legal department</a:t>
                      </a: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Do not limit discussions to the Certification team.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Read the Employment contracts in detail (sample).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Review the calculation of overtime payments</a:t>
                      </a:r>
                      <a:endParaRPr/>
                    </a:p>
                  </a:txBody>
                  <a:tcPr marL="68575" marR="68575" marT="0" marB="0" anchor="ctr"/>
                </a:tc>
                <a:extLst>
                  <a:ext uri="{0D108BD9-81ED-4DB2-BD59-A6C34878D82A}">
                    <a16:rowId xmlns:a16="http://schemas.microsoft.com/office/drawing/2014/main" val="10001"/>
                  </a:ext>
                </a:extLst>
              </a:tr>
            </a:tbl>
          </a:graphicData>
        </a:graphic>
      </p:graphicFrame>
      <p:sp>
        <p:nvSpPr>
          <p:cNvPr id="386" name="Google Shape;386;p17"/>
          <p:cNvSpPr txBox="1"/>
          <p:nvPr/>
        </p:nvSpPr>
        <p:spPr>
          <a:xfrm>
            <a:off x="340243" y="529666"/>
            <a:ext cx="8879840" cy="672389"/>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sp>
        <p:nvSpPr>
          <p:cNvPr id="387" name="Google Shape;387;p17"/>
          <p:cNvSpPr/>
          <p:nvPr/>
        </p:nvSpPr>
        <p:spPr>
          <a:xfrm rot="5400000">
            <a:off x="5475111" y="3633837"/>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5"/>
                                        </p:tgtEl>
                                        <p:attrNameLst>
                                          <p:attrName>style.visibility</p:attrName>
                                        </p:attrNameLst>
                                      </p:cBhvr>
                                      <p:to>
                                        <p:strVal val="visible"/>
                                      </p:to>
                                    </p:set>
                                    <p:animEffect transition="in" filter="fade">
                                      <p:cBhvr>
                                        <p:cTn id="7" dur="500"/>
                                        <p:tgtEl>
                                          <p:spTgt spid="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graphicFrame>
        <p:nvGraphicFramePr>
          <p:cNvPr id="392" name="Google Shape;392;p18"/>
          <p:cNvGraphicFramePr/>
          <p:nvPr/>
        </p:nvGraphicFramePr>
        <p:xfrm>
          <a:off x="411555" y="1058895"/>
          <a:ext cx="5107025" cy="5332350"/>
        </p:xfrm>
        <a:graphic>
          <a:graphicData uri="http://schemas.openxmlformats.org/drawingml/2006/table">
            <a:tbl>
              <a:tblPr firstRow="1" firstCol="1" bandRow="1">
                <a:noFill/>
                <a:tableStyleId>{A84B353B-EDB4-47D4-80E6-8C116A7DC877}</a:tableStyleId>
              </a:tblPr>
              <a:tblGrid>
                <a:gridCol w="1682050">
                  <a:extLst>
                    <a:ext uri="{9D8B030D-6E8A-4147-A177-3AD203B41FA5}">
                      <a16:colId xmlns:a16="http://schemas.microsoft.com/office/drawing/2014/main" val="20000"/>
                    </a:ext>
                  </a:extLst>
                </a:gridCol>
                <a:gridCol w="1733600">
                  <a:extLst>
                    <a:ext uri="{9D8B030D-6E8A-4147-A177-3AD203B41FA5}">
                      <a16:colId xmlns:a16="http://schemas.microsoft.com/office/drawing/2014/main" val="20001"/>
                    </a:ext>
                  </a:extLst>
                </a:gridCol>
                <a:gridCol w="1691375">
                  <a:extLst>
                    <a:ext uri="{9D8B030D-6E8A-4147-A177-3AD203B41FA5}">
                      <a16:colId xmlns:a16="http://schemas.microsoft.com/office/drawing/2014/main" val="20002"/>
                    </a:ext>
                  </a:extLst>
                </a:gridCol>
              </a:tblGrid>
              <a:tr h="539800">
                <a:tc rowSpan="5">
                  <a:txBody>
                    <a:bodyPr/>
                    <a:lstStyle/>
                    <a:p>
                      <a:pPr marL="0" marR="0" lvl="0" indent="0" algn="l" rtl="0">
                        <a:lnSpc>
                          <a:spcPct val="107000"/>
                        </a:lnSpc>
                        <a:spcBef>
                          <a:spcPts val="0"/>
                        </a:spcBef>
                        <a:spcAft>
                          <a:spcPts val="0"/>
                        </a:spcAft>
                        <a:buNone/>
                      </a:pPr>
                      <a:r>
                        <a:rPr lang="en-US" sz="1400" b="1" u="none" strike="noStrike" cap="none"/>
                        <a:t>Discrimination (DIS) </a:t>
                      </a:r>
                      <a:endParaRPr/>
                    </a:p>
                    <a:p>
                      <a:pPr marL="0" marR="0" lvl="0" indent="0" algn="l" rtl="0">
                        <a:lnSpc>
                          <a:spcPct val="107000"/>
                        </a:lnSpc>
                        <a:spcBef>
                          <a:spcPts val="0"/>
                        </a:spcBef>
                        <a:spcAft>
                          <a:spcPts val="0"/>
                        </a:spcAft>
                        <a:buNone/>
                      </a:pPr>
                      <a:endParaRPr sz="1400" b="1" u="none" strike="noStrike" cap="none"/>
                    </a:p>
                    <a:p>
                      <a:pPr marL="0" marR="0" lvl="0" indent="0" algn="l" rtl="0">
                        <a:lnSpc>
                          <a:spcPct val="107000"/>
                        </a:lnSpc>
                        <a:spcBef>
                          <a:spcPts val="0"/>
                        </a:spcBef>
                        <a:spcAft>
                          <a:spcPts val="0"/>
                        </a:spcAft>
                        <a:buNone/>
                      </a:pPr>
                      <a:r>
                        <a:rPr lang="en-US" sz="1400" b="1" u="none" strike="noStrike" cap="none"/>
                        <a:t>ILO C111 and C100</a:t>
                      </a:r>
                      <a:endParaRPr/>
                    </a:p>
                    <a:p>
                      <a:pPr marL="0" marR="0" lvl="0" indent="0" algn="l" rtl="0">
                        <a:lnSpc>
                          <a:spcPct val="107000"/>
                        </a:lnSpc>
                        <a:spcBef>
                          <a:spcPts val="0"/>
                        </a:spcBef>
                        <a:spcAft>
                          <a:spcPts val="0"/>
                        </a:spcAft>
                        <a:buClr>
                          <a:srgbClr val="000000"/>
                        </a:buClr>
                        <a:buSzPts val="1400"/>
                        <a:buFont typeface="Arial"/>
                        <a:buNone/>
                      </a:pPr>
                      <a:endParaRPr sz="1400" b="1" u="none" strike="noStrike" cap="none"/>
                    </a:p>
                    <a:p>
                      <a:pPr marL="0" marR="0" lvl="0" indent="0" algn="l" rtl="0">
                        <a:lnSpc>
                          <a:spcPct val="107000"/>
                        </a:lnSpc>
                        <a:spcBef>
                          <a:spcPts val="0"/>
                        </a:spcBef>
                        <a:spcAft>
                          <a:spcPts val="0"/>
                        </a:spcAft>
                        <a:buClr>
                          <a:srgbClr val="000000"/>
                        </a:buClr>
                        <a:buSzPts val="1400"/>
                        <a:buFont typeface="Arial"/>
                        <a:buNone/>
                      </a:pPr>
                      <a:r>
                        <a:rPr lang="en-US" sz="1400" b="1" u="none" strike="noStrike" cap="none"/>
                        <a:t>FSC-STD- 40-004 V3-1, Clause 7.4</a:t>
                      </a:r>
                      <a:endParaRPr sz="1400" b="1" i="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b="1" u="none" strike="noStrike" cap="none"/>
                        <a:t>Key Elements</a:t>
                      </a:r>
                      <a:endParaRPr sz="14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b="1" u="none" strike="noStrike" cap="none"/>
                        <a:t>Why?</a:t>
                      </a:r>
                      <a:endParaRPr sz="14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11829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Legal Discrimination</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Countries often have rules on discrimination in law.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11829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Gender and Diversity</a:t>
                      </a:r>
                      <a:endParaRPr sz="1400" u="none" strike="noStrike" cap="none">
                        <a:latin typeface="Avenir"/>
                        <a:ea typeface="Avenir"/>
                        <a:cs typeface="Avenir"/>
                        <a:sym typeface="Avenir"/>
                      </a:endParaRPr>
                    </a:p>
                  </a:txBody>
                  <a:tcPr marL="68575" marR="68575" marT="0" marB="0" anchor="ctr">
                    <a:lnL w="12700" cap="flat" cmpd="sng">
                      <a:solidFill>
                        <a:srgbClr val="000000"/>
                      </a:solidFill>
                      <a:prstDash val="solid"/>
                      <a:round/>
                      <a:headEnd type="none" w="sm" len="sm"/>
                      <a:tailEnd type="none" w="sm" len="sm"/>
                    </a:lnL>
                  </a:tcPr>
                </a:tc>
                <a:tc>
                  <a:txBody>
                    <a:bodyPr/>
                    <a:lstStyle/>
                    <a:p>
                      <a:pPr marL="0" marR="0" lvl="0" indent="0" algn="l" rtl="0">
                        <a:lnSpc>
                          <a:spcPct val="107000"/>
                        </a:lnSpc>
                        <a:spcBef>
                          <a:spcPts val="0"/>
                        </a:spcBef>
                        <a:spcAft>
                          <a:spcPts val="0"/>
                        </a:spcAft>
                        <a:buNone/>
                      </a:pPr>
                      <a:r>
                        <a:rPr lang="en-US" sz="1400" u="none" strike="noStrike" cap="none"/>
                        <a:t>Gender discrimination is the most common form.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2124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Equality</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400"/>
                        <a:buFont typeface="Arial"/>
                        <a:buNone/>
                      </a:pPr>
                      <a:r>
                        <a:rPr lang="en-US" sz="1400" b="0" u="none" strike="noStrike" cap="none">
                          <a:solidFill>
                            <a:schemeClr val="dk1"/>
                          </a:solidFill>
                        </a:rPr>
                        <a:t>Check if there is fair treatment and equal opportunities for all workers. </a:t>
                      </a:r>
                      <a:endParaRPr sz="1400" b="0" i="0" u="none" strike="noStrike" cap="none">
                        <a:solidFill>
                          <a:schemeClr val="dk1"/>
                        </a:solidFill>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2143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Others (age, handicap, sexual orientation, religion, etc.)</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400"/>
                        <a:buFont typeface="Arial"/>
                        <a:buNone/>
                      </a:pPr>
                      <a:r>
                        <a:rPr lang="en-US" sz="1400" b="0" u="none" strike="noStrike" cap="none">
                          <a:solidFill>
                            <a:schemeClr val="dk1"/>
                          </a:solidFill>
                        </a:rPr>
                        <a:t>Check for unjust/unfair disparities in the workplace</a:t>
                      </a:r>
                      <a:endParaRPr/>
                    </a:p>
                  </a:txBody>
                  <a:tcPr marL="68575" marR="68575" marT="0" marB="0" anchor="ctr"/>
                </a:tc>
                <a:extLst>
                  <a:ext uri="{0D108BD9-81ED-4DB2-BD59-A6C34878D82A}">
                    <a16:rowId xmlns:a16="http://schemas.microsoft.com/office/drawing/2014/main" val="10004"/>
                  </a:ext>
                </a:extLst>
              </a:tr>
            </a:tbl>
          </a:graphicData>
        </a:graphic>
      </p:graphicFrame>
      <p:graphicFrame>
        <p:nvGraphicFramePr>
          <p:cNvPr id="393" name="Google Shape;393;p18"/>
          <p:cNvGraphicFramePr/>
          <p:nvPr/>
        </p:nvGraphicFramePr>
        <p:xfrm>
          <a:off x="6226386" y="1058894"/>
          <a:ext cx="5554075" cy="5332400"/>
        </p:xfrm>
        <a:graphic>
          <a:graphicData uri="http://schemas.openxmlformats.org/drawingml/2006/table">
            <a:tbl>
              <a:tblPr firstRow="1" bandCol="1">
                <a:noFill/>
                <a:tableStyleId>{A84B353B-EDB4-47D4-80E6-8C116A7DC877}</a:tableStyleId>
              </a:tblPr>
              <a:tblGrid>
                <a:gridCol w="2374700">
                  <a:extLst>
                    <a:ext uri="{9D8B030D-6E8A-4147-A177-3AD203B41FA5}">
                      <a16:colId xmlns:a16="http://schemas.microsoft.com/office/drawing/2014/main" val="20000"/>
                    </a:ext>
                  </a:extLst>
                </a:gridCol>
                <a:gridCol w="1628775">
                  <a:extLst>
                    <a:ext uri="{9D8B030D-6E8A-4147-A177-3AD203B41FA5}">
                      <a16:colId xmlns:a16="http://schemas.microsoft.com/office/drawing/2014/main" val="20001"/>
                    </a:ext>
                  </a:extLst>
                </a:gridCol>
                <a:gridCol w="1550600">
                  <a:extLst>
                    <a:ext uri="{9D8B030D-6E8A-4147-A177-3AD203B41FA5}">
                      <a16:colId xmlns:a16="http://schemas.microsoft.com/office/drawing/2014/main" val="20002"/>
                    </a:ext>
                  </a:extLst>
                </a:gridCol>
              </a:tblGrid>
              <a:tr h="535525">
                <a:tc>
                  <a:txBody>
                    <a:bodyPr/>
                    <a:lstStyle/>
                    <a:p>
                      <a:pPr marL="0" marR="0" lvl="0" indent="0" algn="l" rtl="0">
                        <a:lnSpc>
                          <a:spcPct val="107000"/>
                        </a:lnSpc>
                        <a:spcBef>
                          <a:spcPts val="0"/>
                        </a:spcBef>
                        <a:spcAft>
                          <a:spcPts val="0"/>
                        </a:spcAft>
                        <a:buClr>
                          <a:srgbClr val="000000"/>
                        </a:buClr>
                        <a:buSzPts val="1600"/>
                        <a:buFont typeface="Arial"/>
                        <a:buNone/>
                      </a:pPr>
                      <a:r>
                        <a:rPr lang="en-US" sz="1600" b="1" u="none" strike="noStrike" cap="none"/>
                        <a:t>What to look for and where</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Who to Talk to</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Dos and Don’ts</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4796875">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Policies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Diversity in workers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Employee registers/directory/ Payroll</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CH Vacancy/Job ads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Compare payslips of workers in same positions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Promotions and Recruitments </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Grievance records</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HR department</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Legal department</a:t>
                      </a:r>
                      <a:endParaRPr/>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Payroll department</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Top Management</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Employees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Do not limit discussions to the Certification team. </a:t>
                      </a:r>
                      <a:endParaRPr/>
                    </a:p>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Watch out for things like access to training, promotion, compensation.</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394" name="Google Shape;394;p18"/>
          <p:cNvSpPr txBox="1"/>
          <p:nvPr/>
        </p:nvSpPr>
        <p:spPr>
          <a:xfrm>
            <a:off x="411554" y="300069"/>
            <a:ext cx="9114533"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 </a:t>
            </a:r>
            <a:endParaRPr/>
          </a:p>
        </p:txBody>
      </p:sp>
      <p:sp>
        <p:nvSpPr>
          <p:cNvPr id="395" name="Google Shape;395;p18"/>
          <p:cNvSpPr/>
          <p:nvPr/>
        </p:nvSpPr>
        <p:spPr>
          <a:xfrm rot="5400000">
            <a:off x="5082257" y="3555749"/>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3"/>
                                        </p:tgtEl>
                                        <p:attrNameLst>
                                          <p:attrName>style.visibility</p:attrName>
                                        </p:attrNameLst>
                                      </p:cBhvr>
                                      <p:to>
                                        <p:strVal val="visible"/>
                                      </p:to>
                                    </p:set>
                                    <p:animEffect transition="in" filter="fade">
                                      <p:cBhvr>
                                        <p:cTn id="7" dur="500"/>
                                        <p:tgtEl>
                                          <p:spTgt spid="3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graphicFrame>
        <p:nvGraphicFramePr>
          <p:cNvPr id="400" name="Google Shape;400;p19"/>
          <p:cNvGraphicFramePr/>
          <p:nvPr/>
        </p:nvGraphicFramePr>
        <p:xfrm>
          <a:off x="536221" y="972766"/>
          <a:ext cx="5024075" cy="5630410"/>
        </p:xfrm>
        <a:graphic>
          <a:graphicData uri="http://schemas.openxmlformats.org/drawingml/2006/table">
            <a:tbl>
              <a:tblPr firstRow="1" firstCol="1" bandRow="1">
                <a:noFill/>
                <a:tableStyleId>{A84B353B-EDB4-47D4-80E6-8C116A7DC877}</a:tableStyleId>
              </a:tblPr>
              <a:tblGrid>
                <a:gridCol w="1417050">
                  <a:extLst>
                    <a:ext uri="{9D8B030D-6E8A-4147-A177-3AD203B41FA5}">
                      <a16:colId xmlns:a16="http://schemas.microsoft.com/office/drawing/2014/main" val="20000"/>
                    </a:ext>
                  </a:extLst>
                </a:gridCol>
                <a:gridCol w="1807550">
                  <a:extLst>
                    <a:ext uri="{9D8B030D-6E8A-4147-A177-3AD203B41FA5}">
                      <a16:colId xmlns:a16="http://schemas.microsoft.com/office/drawing/2014/main" val="20001"/>
                    </a:ext>
                  </a:extLst>
                </a:gridCol>
                <a:gridCol w="1799475">
                  <a:extLst>
                    <a:ext uri="{9D8B030D-6E8A-4147-A177-3AD203B41FA5}">
                      <a16:colId xmlns:a16="http://schemas.microsoft.com/office/drawing/2014/main" val="20002"/>
                    </a:ext>
                  </a:extLst>
                </a:gridCol>
              </a:tblGrid>
              <a:tr h="469550">
                <a:tc rowSpan="6">
                  <a:txBody>
                    <a:bodyPr/>
                    <a:lstStyle/>
                    <a:p>
                      <a:pPr marL="0" marR="0" lvl="0" indent="0" algn="l" rtl="0">
                        <a:lnSpc>
                          <a:spcPct val="107000"/>
                        </a:lnSpc>
                        <a:spcBef>
                          <a:spcPts val="0"/>
                        </a:spcBef>
                        <a:spcAft>
                          <a:spcPts val="0"/>
                        </a:spcAft>
                        <a:buNone/>
                      </a:pPr>
                      <a:r>
                        <a:rPr lang="en-US" sz="1600" b="1" u="none" strike="noStrike" cap="none"/>
                        <a:t>Freedom of Association and Collective Bargaining (FOA &amp; CB)</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ILO C098</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Clr>
                          <a:srgbClr val="000000"/>
                        </a:buClr>
                        <a:buSzPts val="1600"/>
                        <a:buFont typeface="Arial"/>
                        <a:buNone/>
                      </a:pPr>
                      <a:r>
                        <a:rPr lang="en-US" sz="1600" b="1" u="none" strike="noStrike" cap="none"/>
                        <a:t>FSC-STD- 40-004 V3-1, Clause 7.5</a:t>
                      </a:r>
                      <a:endParaRPr/>
                    </a:p>
                    <a:p>
                      <a:pPr marL="0" marR="0" lvl="0" indent="0" algn="l" rtl="0">
                        <a:lnSpc>
                          <a:spcPct val="107000"/>
                        </a:lnSpc>
                        <a:spcBef>
                          <a:spcPts val="0"/>
                        </a:spcBef>
                        <a:spcAft>
                          <a:spcPts val="0"/>
                        </a:spcAft>
                        <a:buNone/>
                      </a:pPr>
                      <a:endParaRPr sz="14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Key Elements</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Why?</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6504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Trade Unions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Legal platforms to collectively represent workers</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9460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Collective Bargaining Agreements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Outcome of voluntary negotiations.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2416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Workers Representations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Any instances where workers can discuss issues with Management.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1234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Internal Complaints mechanism</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Indicates workers’ freedom to raise issues (grievances). </a:t>
                      </a:r>
                      <a:endParaRPr/>
                    </a:p>
                  </a:txBody>
                  <a:tcPr marL="68575" marR="68575" marT="0" marB="0" anchor="ctr"/>
                </a:tc>
                <a:extLst>
                  <a:ext uri="{0D108BD9-81ED-4DB2-BD59-A6C34878D82A}">
                    <a16:rowId xmlns:a16="http://schemas.microsoft.com/office/drawing/2014/main" val="10004"/>
                  </a:ext>
                </a:extLst>
              </a:tr>
              <a:tr h="9460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Strike(s)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A means of workers’ exercising their rights.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5"/>
                  </a:ext>
                </a:extLst>
              </a:tr>
            </a:tbl>
          </a:graphicData>
        </a:graphic>
      </p:graphicFrame>
      <p:graphicFrame>
        <p:nvGraphicFramePr>
          <p:cNvPr id="401" name="Google Shape;401;p19"/>
          <p:cNvGraphicFramePr/>
          <p:nvPr/>
        </p:nvGraphicFramePr>
        <p:xfrm>
          <a:off x="6096000" y="972766"/>
          <a:ext cx="5962650" cy="5630400"/>
        </p:xfrm>
        <a:graphic>
          <a:graphicData uri="http://schemas.openxmlformats.org/drawingml/2006/table">
            <a:tbl>
              <a:tblPr firstRow="1" bandCol="1">
                <a:noFill/>
                <a:tableStyleId>{A84B353B-EDB4-47D4-80E6-8C116A7DC877}</a:tableStyleId>
              </a:tblPr>
              <a:tblGrid>
                <a:gridCol w="2618800">
                  <a:extLst>
                    <a:ext uri="{9D8B030D-6E8A-4147-A177-3AD203B41FA5}">
                      <a16:colId xmlns:a16="http://schemas.microsoft.com/office/drawing/2014/main" val="20000"/>
                    </a:ext>
                  </a:extLst>
                </a:gridCol>
                <a:gridCol w="1753175">
                  <a:extLst>
                    <a:ext uri="{9D8B030D-6E8A-4147-A177-3AD203B41FA5}">
                      <a16:colId xmlns:a16="http://schemas.microsoft.com/office/drawing/2014/main" val="20001"/>
                    </a:ext>
                  </a:extLst>
                </a:gridCol>
                <a:gridCol w="1590675">
                  <a:extLst>
                    <a:ext uri="{9D8B030D-6E8A-4147-A177-3AD203B41FA5}">
                      <a16:colId xmlns:a16="http://schemas.microsoft.com/office/drawing/2014/main" val="20002"/>
                    </a:ext>
                  </a:extLst>
                </a:gridCol>
              </a:tblGrid>
              <a:tr h="518550">
                <a:tc>
                  <a:txBody>
                    <a:bodyPr/>
                    <a:lstStyle/>
                    <a:p>
                      <a:pPr marL="0" marR="0" lvl="0" indent="0" algn="l" rtl="0">
                        <a:lnSpc>
                          <a:spcPct val="107000"/>
                        </a:lnSpc>
                        <a:spcBef>
                          <a:spcPts val="0"/>
                        </a:spcBef>
                        <a:spcAft>
                          <a:spcPts val="0"/>
                        </a:spcAft>
                        <a:buNone/>
                      </a:pPr>
                      <a:r>
                        <a:rPr lang="en-US" sz="1600" b="1" u="none" strike="noStrike" cap="none"/>
                        <a:t>What to look for and where</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Who to Talk to</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1" u="none" strike="noStrike" cap="none"/>
                        <a:t>Dos and Don'ts</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5111850">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Policies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CBA (Collective Bargaining Agreements)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ToRs / Duties of Workers Reps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Trade Union ToRs or meeting notes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Worker’s Representatives reports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Communications between management and Workers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Complaints records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News articles about strikes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Suggestion Boxes</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Grievance records</a:t>
                      </a:r>
                      <a:endParaRPr sz="1600" u="none" strike="noStrike" cap="none">
                        <a:latin typeface="Avenir"/>
                        <a:ea typeface="Avenir"/>
                        <a:cs typeface="Avenir"/>
                        <a:sym typeface="Avenir"/>
                      </a:endParaRPr>
                    </a:p>
                  </a:txBody>
                  <a:tcPr marL="68575" marR="68575" marT="0" marB="0" anchor="ctr"/>
                </a:tc>
                <a:tc>
                  <a:txBody>
                    <a:bodyPr/>
                    <a:lstStyle/>
                    <a:p>
                      <a:pPr marL="85725" marR="0" lvl="0" indent="-101600" algn="l" rtl="0">
                        <a:lnSpc>
                          <a:spcPct val="107000"/>
                        </a:lnSpc>
                        <a:spcBef>
                          <a:spcPts val="0"/>
                        </a:spcBef>
                        <a:spcAft>
                          <a:spcPts val="0"/>
                        </a:spcAft>
                        <a:buClr>
                          <a:srgbClr val="000000"/>
                        </a:buClr>
                        <a:buSzPts val="1600"/>
                        <a:buFont typeface="Arial"/>
                        <a:buChar char="•"/>
                      </a:pPr>
                      <a:r>
                        <a:rPr lang="en-US" sz="1600" u="none" strike="noStrike" cap="none"/>
                        <a:t>HR department</a:t>
                      </a:r>
                      <a:endParaRPr/>
                    </a:p>
                    <a:p>
                      <a:pPr marL="85725" marR="0" lvl="0" indent="-85725" algn="l" rtl="0">
                        <a:lnSpc>
                          <a:spcPct val="107000"/>
                        </a:lnSpc>
                        <a:spcBef>
                          <a:spcPts val="0"/>
                        </a:spcBef>
                        <a:spcAft>
                          <a:spcPts val="0"/>
                        </a:spcAft>
                        <a:buClr>
                          <a:srgbClr val="000000"/>
                        </a:buClr>
                        <a:buSzPts val="1600"/>
                        <a:buFont typeface="Arial"/>
                        <a:buNone/>
                      </a:pPr>
                      <a:endParaRPr sz="1600" u="none" strike="noStrike" cap="none"/>
                    </a:p>
                    <a:p>
                      <a:pPr marL="85725" marR="0" lvl="0" indent="-101600" algn="l" rtl="0">
                        <a:lnSpc>
                          <a:spcPct val="107000"/>
                        </a:lnSpc>
                        <a:spcBef>
                          <a:spcPts val="0"/>
                        </a:spcBef>
                        <a:spcAft>
                          <a:spcPts val="0"/>
                        </a:spcAft>
                        <a:buClr>
                          <a:srgbClr val="000000"/>
                        </a:buClr>
                        <a:buSzPts val="1600"/>
                        <a:buFont typeface="Arial"/>
                        <a:buChar char="•"/>
                      </a:pPr>
                      <a:r>
                        <a:rPr lang="en-US" sz="1600" u="none" strike="noStrike" cap="none"/>
                        <a:t>Legal department</a:t>
                      </a:r>
                      <a:endParaRPr/>
                    </a:p>
                    <a:p>
                      <a:pPr marL="85725" marR="0" lvl="0" indent="0" algn="l" rtl="0">
                        <a:lnSpc>
                          <a:spcPct val="107000"/>
                        </a:lnSpc>
                        <a:spcBef>
                          <a:spcPts val="0"/>
                        </a:spcBef>
                        <a:spcAft>
                          <a:spcPts val="0"/>
                        </a:spcAft>
                        <a:buClr>
                          <a:srgbClr val="000000"/>
                        </a:buClr>
                        <a:buSzPts val="1600"/>
                        <a:buFont typeface="Arial"/>
                        <a:buNone/>
                      </a:pPr>
                      <a:endParaRPr sz="1600" u="none" strike="noStrike" cap="none"/>
                    </a:p>
                    <a:p>
                      <a:pPr marL="85725" marR="0" lvl="0" indent="-101600" algn="l" rtl="0">
                        <a:lnSpc>
                          <a:spcPct val="107000"/>
                        </a:lnSpc>
                        <a:spcBef>
                          <a:spcPts val="0"/>
                        </a:spcBef>
                        <a:spcAft>
                          <a:spcPts val="0"/>
                        </a:spcAft>
                        <a:buClr>
                          <a:srgbClr val="000000"/>
                        </a:buClr>
                        <a:buSzPts val="1600"/>
                        <a:buFont typeface="Arial"/>
                        <a:buChar char="•"/>
                      </a:pPr>
                      <a:r>
                        <a:rPr lang="en-US" sz="1600" u="none" strike="noStrike" cap="none"/>
                        <a:t>Workers Representatives</a:t>
                      </a:r>
                      <a:endParaRPr/>
                    </a:p>
                    <a:p>
                      <a:pPr marL="85725" marR="0" lvl="0" indent="0" algn="l" rtl="0">
                        <a:lnSpc>
                          <a:spcPct val="107000"/>
                        </a:lnSpc>
                        <a:spcBef>
                          <a:spcPts val="0"/>
                        </a:spcBef>
                        <a:spcAft>
                          <a:spcPts val="0"/>
                        </a:spcAft>
                        <a:buClr>
                          <a:srgbClr val="000000"/>
                        </a:buClr>
                        <a:buSzPts val="1600"/>
                        <a:buFont typeface="Arial"/>
                        <a:buNone/>
                      </a:pPr>
                      <a:endParaRPr sz="1600" u="none" strike="noStrike" cap="none"/>
                    </a:p>
                    <a:p>
                      <a:pPr marL="85725" marR="0" lvl="0" indent="-101600" algn="l" rtl="0">
                        <a:lnSpc>
                          <a:spcPct val="107000"/>
                        </a:lnSpc>
                        <a:spcBef>
                          <a:spcPts val="0"/>
                        </a:spcBef>
                        <a:spcAft>
                          <a:spcPts val="0"/>
                        </a:spcAft>
                        <a:buClr>
                          <a:srgbClr val="000000"/>
                        </a:buClr>
                        <a:buSzPts val="1600"/>
                        <a:buFont typeface="Arial"/>
                        <a:buChar char="•"/>
                      </a:pPr>
                      <a:r>
                        <a:rPr lang="en-US" sz="1600" u="none" strike="noStrike" cap="none"/>
                        <a:t>Trade Union Representatives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chemeClr val="dk1"/>
                          </a:solidFill>
                        </a:rPr>
                        <a:t>Do:</a:t>
                      </a:r>
                      <a:endParaRPr sz="1600" b="0" u="none" strike="noStrike" cap="none">
                        <a:solidFill>
                          <a:schemeClr val="dk1"/>
                        </a:solidFill>
                      </a:endParaRPr>
                    </a:p>
                    <a:p>
                      <a:pPr marL="285750" marR="0" lvl="0" indent="-285750" algn="l" rtl="0">
                        <a:lnSpc>
                          <a:spcPct val="107000"/>
                        </a:lnSpc>
                        <a:spcBef>
                          <a:spcPts val="0"/>
                        </a:spcBef>
                        <a:spcAft>
                          <a:spcPts val="0"/>
                        </a:spcAft>
                        <a:buClr>
                          <a:srgbClr val="000000"/>
                        </a:buClr>
                        <a:buSzPts val="1600"/>
                        <a:buFont typeface="Arial"/>
                        <a:buChar char="•"/>
                      </a:pPr>
                      <a:r>
                        <a:rPr lang="en-US" sz="1600" b="0" u="none" strike="noStrike" cap="none">
                          <a:solidFill>
                            <a:schemeClr val="dk1"/>
                          </a:solidFill>
                        </a:rPr>
                        <a:t>check how these are recorded</a:t>
                      </a: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b="0" u="none" strike="noStrike" cap="none">
                          <a:solidFill>
                            <a:srgbClr val="2B2E2F"/>
                          </a:solidFill>
                        </a:rPr>
                        <a:t>triangulate information</a:t>
                      </a:r>
                      <a:endParaRPr sz="1600" u="none" strike="noStrike" cap="none"/>
                    </a:p>
                    <a:p>
                      <a:pPr marL="0" marR="0" lvl="0" indent="0" algn="l" rtl="0">
                        <a:lnSpc>
                          <a:spcPct val="107000"/>
                        </a:lnSpc>
                        <a:spcBef>
                          <a:spcPts val="0"/>
                        </a:spcBef>
                        <a:spcAft>
                          <a:spcPts val="0"/>
                        </a:spcAft>
                        <a:buClr>
                          <a:srgbClr val="000000"/>
                        </a:buClr>
                        <a:buSzPts val="1600"/>
                        <a:buFont typeface="Arial"/>
                        <a:buNone/>
                      </a:pPr>
                      <a:endParaRPr sz="1600" b="0" u="none" strike="noStrike" cap="none">
                        <a:solidFill>
                          <a:schemeClr val="dk1"/>
                        </a:solidFill>
                      </a:endParaRPr>
                    </a:p>
                    <a:p>
                      <a:pPr marL="0" marR="0" lvl="0" indent="0" algn="l" rtl="0">
                        <a:lnSpc>
                          <a:spcPct val="107000"/>
                        </a:lnSpc>
                        <a:spcBef>
                          <a:spcPts val="0"/>
                        </a:spcBef>
                        <a:spcAft>
                          <a:spcPts val="0"/>
                        </a:spcAft>
                        <a:buClr>
                          <a:srgbClr val="000000"/>
                        </a:buClr>
                        <a:buSzPts val="1600"/>
                        <a:buFont typeface="Arial"/>
                        <a:buNone/>
                      </a:pPr>
                      <a:r>
                        <a:rPr lang="en-US" sz="1600" b="0" u="none" strike="noStrike" cap="none">
                          <a:solidFill>
                            <a:schemeClr val="dk1"/>
                          </a:solidFill>
                        </a:rPr>
                        <a:t>Don’t assume the existence of a committee means it is effective</a:t>
                      </a:r>
                      <a:endParaRPr sz="1600" u="none" strike="noStrike" cap="none"/>
                    </a:p>
                    <a:p>
                      <a:pPr marL="0" marR="0" lvl="0" indent="0" algn="l" rtl="0">
                        <a:lnSpc>
                          <a:spcPct val="107000"/>
                        </a:lnSpc>
                        <a:spcBef>
                          <a:spcPts val="0"/>
                        </a:spcBef>
                        <a:spcAft>
                          <a:spcPts val="0"/>
                        </a:spcAft>
                        <a:buClr>
                          <a:srgbClr val="000000"/>
                        </a:buClr>
                        <a:buSzPts val="1600"/>
                        <a:buFont typeface="Arial"/>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402" name="Google Shape;402;p19"/>
          <p:cNvSpPr txBox="1"/>
          <p:nvPr/>
        </p:nvSpPr>
        <p:spPr>
          <a:xfrm>
            <a:off x="536221" y="213941"/>
            <a:ext cx="8807803" cy="75882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sp>
        <p:nvSpPr>
          <p:cNvPr id="403" name="Google Shape;403;p19"/>
          <p:cNvSpPr/>
          <p:nvPr/>
        </p:nvSpPr>
        <p:spPr>
          <a:xfrm rot="5400000">
            <a:off x="5037920" y="3678001"/>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1"/>
                                        </p:tgtEl>
                                        <p:attrNameLst>
                                          <p:attrName>style.visibility</p:attrName>
                                        </p:attrNameLst>
                                      </p:cBhvr>
                                      <p:to>
                                        <p:strVal val="visible"/>
                                      </p:to>
                                    </p:set>
                                    <p:animEffect transition="in" filter="fade">
                                      <p:cBhvr>
                                        <p:cTn id="7" dur="500"/>
                                        <p:tgtEl>
                                          <p:spTgt spid="4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4" name="Google Shape;284;p2"/>
          <p:cNvSpPr txBox="1"/>
          <p:nvPr/>
        </p:nvSpPr>
        <p:spPr>
          <a:xfrm>
            <a:off x="885282" y="1469690"/>
            <a:ext cx="10300093" cy="4074708"/>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rgbClr val="2B2E2F"/>
                </a:solidFill>
                <a:latin typeface="Arial"/>
                <a:ea typeface="Arial"/>
                <a:cs typeface="Arial"/>
                <a:sym typeface="Arial"/>
              </a:rPr>
              <a:t>In Module 4, participants will learn key and important FSC accreditation and certification requirements governing FSC CoC CLR evaluation by CBs and their audit teams.</a:t>
            </a:r>
            <a:endParaRPr/>
          </a:p>
          <a:p>
            <a:pPr marL="0" marR="0" lvl="0" indent="0" algn="l" rtl="0">
              <a:lnSpc>
                <a:spcPct val="90000"/>
              </a:lnSpc>
              <a:spcBef>
                <a:spcPts val="0"/>
              </a:spcBef>
              <a:spcAft>
                <a:spcPts val="0"/>
              </a:spcAft>
              <a:buClr>
                <a:schemeClr val="dk1"/>
              </a:buClr>
              <a:buSzPts val="4400"/>
              <a:buFont typeface="Avenir"/>
              <a:buNone/>
            </a:pPr>
            <a:br>
              <a:rPr lang="en-US" sz="2800" b="1" i="0" u="none" strike="noStrike" cap="none">
                <a:solidFill>
                  <a:srgbClr val="2B2E2F"/>
                </a:solidFill>
                <a:latin typeface="Arial"/>
                <a:ea typeface="Arial"/>
                <a:cs typeface="Arial"/>
                <a:sym typeface="Arial"/>
              </a:rPr>
            </a:br>
            <a:r>
              <a:rPr lang="en-US" sz="2800" b="1" i="0" u="none" strike="noStrike" cap="none">
                <a:solidFill>
                  <a:srgbClr val="2B2E2F"/>
                </a:solidFill>
                <a:latin typeface="Arial"/>
                <a:ea typeface="Arial"/>
                <a:cs typeface="Arial"/>
                <a:sym typeface="Arial"/>
              </a:rPr>
              <a:t>This module provides directions or guidance from FSC on how the CB shall evaluate FSC CLR, as well as expectations from ASI regarding evidence of conformance. </a:t>
            </a:r>
            <a:endParaRPr/>
          </a:p>
          <a:p>
            <a:pPr marL="0" marR="0" lvl="0" indent="0" algn="l" rtl="0">
              <a:lnSpc>
                <a:spcPct val="90000"/>
              </a:lnSpc>
              <a:spcBef>
                <a:spcPts val="0"/>
              </a:spcBef>
              <a:spcAft>
                <a:spcPts val="0"/>
              </a:spcAft>
              <a:buClr>
                <a:schemeClr val="dk1"/>
              </a:buClr>
              <a:buSzPts val="4400"/>
              <a:buFont typeface="Avenir"/>
              <a:buNone/>
            </a:pPr>
            <a:endParaRPr sz="2800" b="1" i="0" u="none" strike="noStrike" cap="none">
              <a:solidFill>
                <a:srgbClr val="2B2E2F"/>
              </a:solidFill>
              <a:latin typeface="Avenir"/>
              <a:ea typeface="Avenir"/>
              <a:cs typeface="Avenir"/>
              <a:sym typeface="Avenir"/>
            </a:endParaRPr>
          </a:p>
          <a:p>
            <a:pPr marL="0" marR="0" lvl="0" indent="0" algn="l" rtl="0">
              <a:lnSpc>
                <a:spcPct val="90000"/>
              </a:lnSpc>
              <a:spcBef>
                <a:spcPts val="0"/>
              </a:spcBef>
              <a:spcAft>
                <a:spcPts val="0"/>
              </a:spcAft>
              <a:buClr>
                <a:schemeClr val="dk1"/>
              </a:buClr>
              <a:buSzPts val="4400"/>
              <a:buFont typeface="Avenir"/>
              <a:buNone/>
            </a:pPr>
            <a:endParaRPr sz="2800" b="1" i="0" u="none" strike="noStrike" cap="none">
              <a:solidFill>
                <a:srgbClr val="2B2E2F"/>
              </a:solidFill>
              <a:latin typeface="Avenir"/>
              <a:ea typeface="Avenir"/>
              <a:cs typeface="Avenir"/>
              <a:sym typeface="Aveni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graphicFrame>
        <p:nvGraphicFramePr>
          <p:cNvPr id="408" name="Google Shape;408;p20"/>
          <p:cNvGraphicFramePr/>
          <p:nvPr/>
        </p:nvGraphicFramePr>
        <p:xfrm>
          <a:off x="356503" y="1184142"/>
          <a:ext cx="5951175" cy="5215025"/>
        </p:xfrm>
        <a:graphic>
          <a:graphicData uri="http://schemas.openxmlformats.org/drawingml/2006/table">
            <a:tbl>
              <a:tblPr firstRow="1" firstCol="1" bandRow="1">
                <a:noFill/>
                <a:tableStyleId>{A84B353B-EDB4-47D4-80E6-8C116A7DC877}</a:tableStyleId>
              </a:tblPr>
              <a:tblGrid>
                <a:gridCol w="1515775">
                  <a:extLst>
                    <a:ext uri="{9D8B030D-6E8A-4147-A177-3AD203B41FA5}">
                      <a16:colId xmlns:a16="http://schemas.microsoft.com/office/drawing/2014/main" val="20000"/>
                    </a:ext>
                  </a:extLst>
                </a:gridCol>
                <a:gridCol w="1299050">
                  <a:extLst>
                    <a:ext uri="{9D8B030D-6E8A-4147-A177-3AD203B41FA5}">
                      <a16:colId xmlns:a16="http://schemas.microsoft.com/office/drawing/2014/main" val="20001"/>
                    </a:ext>
                  </a:extLst>
                </a:gridCol>
                <a:gridCol w="3136350">
                  <a:extLst>
                    <a:ext uri="{9D8B030D-6E8A-4147-A177-3AD203B41FA5}">
                      <a16:colId xmlns:a16="http://schemas.microsoft.com/office/drawing/2014/main" val="20002"/>
                    </a:ext>
                  </a:extLst>
                </a:gridCol>
              </a:tblGrid>
              <a:tr h="549650">
                <a:tc rowSpan="6">
                  <a:txBody>
                    <a:bodyPr/>
                    <a:lstStyle/>
                    <a:p>
                      <a:pPr marL="0" marR="0" lvl="0" indent="0" algn="l" rtl="0">
                        <a:lnSpc>
                          <a:spcPct val="107000"/>
                        </a:lnSpc>
                        <a:spcBef>
                          <a:spcPts val="0"/>
                        </a:spcBef>
                        <a:spcAft>
                          <a:spcPts val="0"/>
                        </a:spcAft>
                        <a:buNone/>
                      </a:pPr>
                      <a:r>
                        <a:rPr lang="en-US" sz="1400" b="1" u="none" strike="noStrike" cap="none"/>
                        <a:t>Evaluation of FSC CLR of Contractors </a:t>
                      </a:r>
                      <a:endParaRPr/>
                    </a:p>
                    <a:p>
                      <a:pPr marL="0" marR="0" lvl="0" indent="0" algn="l" rtl="0">
                        <a:lnSpc>
                          <a:spcPct val="107000"/>
                        </a:lnSpc>
                        <a:spcBef>
                          <a:spcPts val="0"/>
                        </a:spcBef>
                        <a:spcAft>
                          <a:spcPts val="0"/>
                        </a:spcAft>
                        <a:buNone/>
                      </a:pPr>
                      <a:endParaRPr sz="1400" b="1" u="none" strike="noStrike" cap="none"/>
                    </a:p>
                    <a:p>
                      <a:pPr marL="0" marR="0" lvl="0" indent="0" algn="l" rtl="0">
                        <a:lnSpc>
                          <a:spcPct val="107000"/>
                        </a:lnSpc>
                        <a:spcBef>
                          <a:spcPts val="0"/>
                        </a:spcBef>
                        <a:spcAft>
                          <a:spcPts val="0"/>
                        </a:spcAft>
                        <a:buNone/>
                      </a:pPr>
                      <a:r>
                        <a:rPr lang="en-US" sz="1400" b="1" u="none" strike="noStrike" cap="none"/>
                        <a:t>FSC-ADV-40-004-23</a:t>
                      </a:r>
                      <a:endParaRPr/>
                    </a:p>
                    <a:p>
                      <a:pPr marL="0" marR="0" lvl="0" indent="0" algn="l" rtl="0">
                        <a:lnSpc>
                          <a:spcPct val="107000"/>
                        </a:lnSpc>
                        <a:spcBef>
                          <a:spcPts val="0"/>
                        </a:spcBef>
                        <a:spcAft>
                          <a:spcPts val="0"/>
                        </a:spcAft>
                        <a:buNone/>
                      </a:pPr>
                      <a:endParaRPr sz="1400" b="1" u="none" strike="noStrike" cap="none"/>
                    </a:p>
                    <a:p>
                      <a:pPr marL="0" marR="0" lvl="0" indent="0" algn="l" rtl="0">
                        <a:lnSpc>
                          <a:spcPct val="107000"/>
                        </a:lnSpc>
                        <a:spcBef>
                          <a:spcPts val="0"/>
                        </a:spcBef>
                        <a:spcAft>
                          <a:spcPts val="0"/>
                        </a:spcAft>
                        <a:buClr>
                          <a:srgbClr val="000000"/>
                        </a:buClr>
                        <a:buSzPts val="1400"/>
                        <a:buFont typeface="Arial"/>
                        <a:buNone/>
                      </a:pPr>
                      <a:r>
                        <a:rPr lang="en-US" sz="1400" b="1" u="none" strike="noStrike" cap="none"/>
                        <a:t>FSC-STD- 40-004 V3-1, Clauses 1.6, and Section 13</a:t>
                      </a:r>
                      <a:endParaRPr/>
                    </a:p>
                    <a:p>
                      <a:pPr marL="0" marR="0" lvl="0" indent="0" algn="l" rtl="0">
                        <a:lnSpc>
                          <a:spcPct val="107000"/>
                        </a:lnSpc>
                        <a:spcBef>
                          <a:spcPts val="0"/>
                        </a:spcBef>
                        <a:spcAft>
                          <a:spcPts val="0"/>
                        </a:spcAft>
                        <a:buNone/>
                      </a:pPr>
                      <a:endParaRPr sz="14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b="1" u="none" strike="noStrike" cap="none"/>
                        <a:t>Key Elements</a:t>
                      </a:r>
                      <a:endParaRPr sz="14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b="1" u="none" strike="noStrike" cap="none"/>
                        <a:t>Why?</a:t>
                      </a:r>
                      <a:endParaRPr sz="14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7494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Outsourcing</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Section 13 provides general requirements for outsourcing agreements.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8138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Certification Scope</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Activities shall be within the COC certification scope</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9153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Sampling</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FSC-STD-20-011 V4-2, Clauses  9.5 and 9.6.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187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Inclusion in Self-Assessment</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CH confirms in its self-assessment how they have confirmed conformity at contractor level (non-FSC).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r h="9990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400" u="none" strike="noStrike" cap="none"/>
                        <a:t>Risk Assessment</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Assess risk of contractors’ conformity with FSC CLRs (consider scope, scale, and intensity).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5"/>
                  </a:ext>
                </a:extLst>
              </a:tr>
            </a:tbl>
          </a:graphicData>
        </a:graphic>
      </p:graphicFrame>
      <p:graphicFrame>
        <p:nvGraphicFramePr>
          <p:cNvPr id="409" name="Google Shape;409;p20"/>
          <p:cNvGraphicFramePr/>
          <p:nvPr/>
        </p:nvGraphicFramePr>
        <p:xfrm>
          <a:off x="6843888" y="1184141"/>
          <a:ext cx="5050450" cy="5215025"/>
        </p:xfrm>
        <a:graphic>
          <a:graphicData uri="http://schemas.openxmlformats.org/drawingml/2006/table">
            <a:tbl>
              <a:tblPr firstRow="1" bandCol="1">
                <a:noFill/>
                <a:tableStyleId>{A84B353B-EDB4-47D4-80E6-8C116A7DC877}</a:tableStyleId>
              </a:tblPr>
              <a:tblGrid>
                <a:gridCol w="1649625">
                  <a:extLst>
                    <a:ext uri="{9D8B030D-6E8A-4147-A177-3AD203B41FA5}">
                      <a16:colId xmlns:a16="http://schemas.microsoft.com/office/drawing/2014/main" val="20000"/>
                    </a:ext>
                  </a:extLst>
                </a:gridCol>
                <a:gridCol w="1374700">
                  <a:extLst>
                    <a:ext uri="{9D8B030D-6E8A-4147-A177-3AD203B41FA5}">
                      <a16:colId xmlns:a16="http://schemas.microsoft.com/office/drawing/2014/main" val="20001"/>
                    </a:ext>
                  </a:extLst>
                </a:gridCol>
                <a:gridCol w="2026125">
                  <a:extLst>
                    <a:ext uri="{9D8B030D-6E8A-4147-A177-3AD203B41FA5}">
                      <a16:colId xmlns:a16="http://schemas.microsoft.com/office/drawing/2014/main" val="20002"/>
                    </a:ext>
                  </a:extLst>
                </a:gridCol>
              </a:tblGrid>
              <a:tr h="520825">
                <a:tc>
                  <a:txBody>
                    <a:bodyPr/>
                    <a:lstStyle/>
                    <a:p>
                      <a:pPr marL="0" marR="0" lvl="0" indent="0" algn="l" rtl="0">
                        <a:lnSpc>
                          <a:spcPct val="107000"/>
                        </a:lnSpc>
                        <a:spcBef>
                          <a:spcPts val="0"/>
                        </a:spcBef>
                        <a:spcAft>
                          <a:spcPts val="0"/>
                        </a:spcAft>
                        <a:buNone/>
                      </a:pPr>
                      <a:r>
                        <a:rPr lang="en-US" sz="1400" b="1" u="none" strike="noStrike" cap="none"/>
                        <a:t>What to look for and where</a:t>
                      </a:r>
                      <a:endParaRPr sz="14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400" b="1" u="none" strike="noStrike" cap="none"/>
                        <a:t>Who to Talk to</a:t>
                      </a:r>
                      <a:endParaRPr sz="14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400" b="1" u="none" strike="noStrike" cap="none"/>
                        <a:t>Dos and Don’ts</a:t>
                      </a:r>
                      <a:endParaRPr sz="14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4694200">
                <a:tc>
                  <a:txBody>
                    <a:bodyPr/>
                    <a:lstStyle/>
                    <a:p>
                      <a:pPr marL="285750" marR="0" lvl="0" indent="-285750" algn="l" rtl="0">
                        <a:lnSpc>
                          <a:spcPct val="107000"/>
                        </a:lnSpc>
                        <a:spcBef>
                          <a:spcPts val="0"/>
                        </a:spcBef>
                        <a:spcAft>
                          <a:spcPts val="0"/>
                        </a:spcAft>
                        <a:buClr>
                          <a:srgbClr val="000000"/>
                        </a:buClr>
                        <a:buSzPts val="1400"/>
                        <a:buFont typeface="Arial"/>
                        <a:buChar char="•"/>
                      </a:pPr>
                      <a:r>
                        <a:rPr lang="en-US" sz="1400" u="none" strike="noStrike" cap="none"/>
                        <a:t>Policies and Manual</a:t>
                      </a:r>
                      <a:endParaRPr/>
                    </a:p>
                    <a:p>
                      <a:pPr marL="285750" marR="0" lvl="0" indent="-285750" algn="l" rtl="0">
                        <a:lnSpc>
                          <a:spcPct val="107000"/>
                        </a:lnSpc>
                        <a:spcBef>
                          <a:spcPts val="0"/>
                        </a:spcBef>
                        <a:spcAft>
                          <a:spcPts val="0"/>
                        </a:spcAft>
                        <a:buClr>
                          <a:srgbClr val="000000"/>
                        </a:buClr>
                        <a:buSzPts val="1400"/>
                        <a:buFont typeface="Arial"/>
                        <a:buChar char="•"/>
                      </a:pPr>
                      <a:r>
                        <a:rPr lang="en-US" sz="1400" u="none" strike="noStrike" cap="none"/>
                        <a:t>Outsourcing agreements</a:t>
                      </a:r>
                      <a:endParaRPr/>
                    </a:p>
                    <a:p>
                      <a:pPr marL="285750" marR="0" lvl="0" indent="-285750" algn="l" rtl="0">
                        <a:lnSpc>
                          <a:spcPct val="107000"/>
                        </a:lnSpc>
                        <a:spcBef>
                          <a:spcPts val="0"/>
                        </a:spcBef>
                        <a:spcAft>
                          <a:spcPts val="0"/>
                        </a:spcAft>
                        <a:buClr>
                          <a:srgbClr val="000000"/>
                        </a:buClr>
                        <a:buSzPts val="1400"/>
                        <a:buFont typeface="Arial"/>
                        <a:buChar char="•"/>
                      </a:pPr>
                      <a:r>
                        <a:rPr lang="en-US" sz="1400" u="none" strike="noStrike" cap="none"/>
                        <a:t>Self Assessment</a:t>
                      </a:r>
                      <a:endParaRPr/>
                    </a:p>
                    <a:p>
                      <a:pPr marL="285750" marR="0" lvl="0" indent="-285750" algn="l" rtl="0">
                        <a:lnSpc>
                          <a:spcPct val="107000"/>
                        </a:lnSpc>
                        <a:spcBef>
                          <a:spcPts val="0"/>
                        </a:spcBef>
                        <a:spcAft>
                          <a:spcPts val="0"/>
                        </a:spcAft>
                        <a:buClr>
                          <a:srgbClr val="000000"/>
                        </a:buClr>
                        <a:buSzPts val="1400"/>
                        <a:buFont typeface="Arial"/>
                        <a:buChar char="•"/>
                      </a:pPr>
                      <a:r>
                        <a:rPr lang="en-US" sz="1400" u="none" strike="noStrike" cap="none"/>
                        <a:t>Process and outsourcing documents</a:t>
                      </a: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400" u="none" strike="noStrike" cap="none"/>
                        <a:t>COC Rep</a:t>
                      </a:r>
                      <a:endParaRPr/>
                    </a:p>
                    <a:p>
                      <a:pPr marL="0" marR="0" lvl="0" indent="0" algn="l" rtl="0">
                        <a:lnSpc>
                          <a:spcPct val="107000"/>
                        </a:lnSpc>
                        <a:spcBef>
                          <a:spcPts val="0"/>
                        </a:spcBef>
                        <a:spcAft>
                          <a:spcPts val="0"/>
                        </a:spcAft>
                        <a:buNone/>
                      </a:pPr>
                      <a:endParaRPr sz="1400" u="none" strike="noStrike" cap="none"/>
                    </a:p>
                    <a:p>
                      <a:pPr marL="0" marR="0" lvl="0" indent="0" algn="l" rtl="0">
                        <a:lnSpc>
                          <a:spcPct val="107000"/>
                        </a:lnSpc>
                        <a:spcBef>
                          <a:spcPts val="0"/>
                        </a:spcBef>
                        <a:spcAft>
                          <a:spcPts val="0"/>
                        </a:spcAft>
                        <a:buNone/>
                      </a:pPr>
                      <a:r>
                        <a:rPr lang="en-US" sz="1400" u="none" strike="noStrike" cap="none"/>
                        <a:t>Contractor Workers</a:t>
                      </a:r>
                      <a:endParaRPr/>
                    </a:p>
                    <a:p>
                      <a:pPr marL="0" marR="0" lvl="0" indent="0" algn="l" rtl="0">
                        <a:lnSpc>
                          <a:spcPct val="107000"/>
                        </a:lnSpc>
                        <a:spcBef>
                          <a:spcPts val="0"/>
                        </a:spcBef>
                        <a:spcAft>
                          <a:spcPts val="0"/>
                        </a:spcAft>
                        <a:buNone/>
                      </a:pPr>
                      <a:endParaRPr sz="14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400"/>
                        <a:buFont typeface="Arial"/>
                        <a:buNone/>
                      </a:pPr>
                      <a:r>
                        <a:rPr lang="en-US" sz="1400" u="none" strike="noStrike" cap="none"/>
                        <a:t>Do not only sample high-risk contractors</a:t>
                      </a:r>
                      <a:endParaRPr sz="1400" u="none" strike="noStrike" cap="none"/>
                    </a:p>
                    <a:p>
                      <a:pPr marL="0" marR="0" lvl="0" indent="0" algn="l" rtl="0">
                        <a:lnSpc>
                          <a:spcPct val="107000"/>
                        </a:lnSpc>
                        <a:spcBef>
                          <a:spcPts val="0"/>
                        </a:spcBef>
                        <a:spcAft>
                          <a:spcPts val="0"/>
                        </a:spcAft>
                        <a:buClr>
                          <a:srgbClr val="000000"/>
                        </a:buClr>
                        <a:buSzPts val="1400"/>
                        <a:buFont typeface="Arial"/>
                        <a:buNone/>
                      </a:pPr>
                      <a:endParaRPr sz="1400" u="none" strike="noStrike" cap="none"/>
                    </a:p>
                    <a:p>
                      <a:pPr marL="0" marR="0" lvl="0" indent="0" algn="l" rtl="0">
                        <a:lnSpc>
                          <a:spcPct val="107000"/>
                        </a:lnSpc>
                        <a:spcBef>
                          <a:spcPts val="0"/>
                        </a:spcBef>
                        <a:spcAft>
                          <a:spcPts val="0"/>
                        </a:spcAft>
                        <a:buClr>
                          <a:srgbClr val="000000"/>
                        </a:buClr>
                        <a:buSzPts val="1400"/>
                        <a:buFont typeface="Arial"/>
                        <a:buNone/>
                      </a:pPr>
                      <a:r>
                        <a:rPr lang="en-US" sz="1400" u="none" strike="noStrike" cap="none"/>
                        <a:t>Do an onsite visit to High-risk contractors</a:t>
                      </a:r>
                      <a:endParaRPr/>
                    </a:p>
                    <a:p>
                      <a:pPr marL="0" marR="0" lvl="0" indent="0" algn="l" rtl="0">
                        <a:lnSpc>
                          <a:spcPct val="107000"/>
                        </a:lnSpc>
                        <a:spcBef>
                          <a:spcPts val="0"/>
                        </a:spcBef>
                        <a:spcAft>
                          <a:spcPts val="0"/>
                        </a:spcAft>
                        <a:buClr>
                          <a:srgbClr val="000000"/>
                        </a:buClr>
                        <a:buSzPts val="1400"/>
                        <a:buFont typeface="Arial"/>
                        <a:buNone/>
                      </a:pPr>
                      <a:endParaRPr sz="1400" u="none" strike="noStrike" cap="none"/>
                    </a:p>
                    <a:p>
                      <a:pPr marL="0" marR="0" lvl="0" indent="0" algn="l" rtl="0">
                        <a:lnSpc>
                          <a:spcPct val="107000"/>
                        </a:lnSpc>
                        <a:spcBef>
                          <a:spcPts val="0"/>
                        </a:spcBef>
                        <a:spcAft>
                          <a:spcPts val="0"/>
                        </a:spcAft>
                        <a:buClr>
                          <a:srgbClr val="000000"/>
                        </a:buClr>
                        <a:buSzPts val="1400"/>
                        <a:buFont typeface="Arial"/>
                        <a:buNone/>
                      </a:pPr>
                      <a:r>
                        <a:rPr lang="en-US" sz="1400" u="none" strike="noStrike" cap="none"/>
                        <a:t>Do a document review to Low-risk contractors.</a:t>
                      </a:r>
                      <a:endParaRPr/>
                    </a:p>
                    <a:p>
                      <a:pPr marL="0" marR="0" lvl="0" indent="0" algn="l" rtl="0">
                        <a:lnSpc>
                          <a:spcPct val="107000"/>
                        </a:lnSpc>
                        <a:spcBef>
                          <a:spcPts val="0"/>
                        </a:spcBef>
                        <a:spcAft>
                          <a:spcPts val="0"/>
                        </a:spcAft>
                        <a:buNone/>
                      </a:pPr>
                      <a:endParaRPr sz="1400" u="none" strike="noStrike" cap="none"/>
                    </a:p>
                    <a:p>
                      <a:pPr marL="0" marR="0" lvl="0" indent="0" algn="l" rtl="0">
                        <a:lnSpc>
                          <a:spcPct val="107000"/>
                        </a:lnSpc>
                        <a:spcBef>
                          <a:spcPts val="0"/>
                        </a:spcBef>
                        <a:spcAft>
                          <a:spcPts val="0"/>
                        </a:spcAft>
                        <a:buNone/>
                      </a:pPr>
                      <a:r>
                        <a:rPr lang="en-US" sz="1400" u="none" strike="noStrike" cap="none"/>
                        <a:t>Do keep in mind that contractors with equivalent verification schemes are exempt.  </a:t>
                      </a:r>
                      <a:endParaRPr sz="14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410" name="Google Shape;410;p20"/>
          <p:cNvSpPr/>
          <p:nvPr/>
        </p:nvSpPr>
        <p:spPr>
          <a:xfrm rot="5400000">
            <a:off x="5785556" y="3815644"/>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11" name="Google Shape;411;p20"/>
          <p:cNvSpPr txBox="1"/>
          <p:nvPr/>
        </p:nvSpPr>
        <p:spPr>
          <a:xfrm>
            <a:off x="411554" y="300069"/>
            <a:ext cx="9114533"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
                                        </p:tgtEl>
                                        <p:attrNameLst>
                                          <p:attrName>style.visibility</p:attrName>
                                        </p:attrNameLst>
                                      </p:cBhvr>
                                      <p:to>
                                        <p:strVal val="visible"/>
                                      </p:to>
                                    </p:set>
                                    <p:animEffect transition="in" filter="fade">
                                      <p:cBhvr>
                                        <p:cTn id="7" dur="500"/>
                                        <p:tgtEl>
                                          <p:spTgt spid="4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graphicFrame>
        <p:nvGraphicFramePr>
          <p:cNvPr id="416" name="Google Shape;416;p21"/>
          <p:cNvGraphicFramePr/>
          <p:nvPr/>
        </p:nvGraphicFramePr>
        <p:xfrm>
          <a:off x="448054" y="1207470"/>
          <a:ext cx="5605625" cy="5245925"/>
        </p:xfrm>
        <a:graphic>
          <a:graphicData uri="http://schemas.openxmlformats.org/drawingml/2006/table">
            <a:tbl>
              <a:tblPr firstRow="1" firstCol="1" bandRow="1">
                <a:noFill/>
                <a:tableStyleId>{A84B353B-EDB4-47D4-80E6-8C116A7DC877}</a:tableStyleId>
              </a:tblPr>
              <a:tblGrid>
                <a:gridCol w="1631125">
                  <a:extLst>
                    <a:ext uri="{9D8B030D-6E8A-4147-A177-3AD203B41FA5}">
                      <a16:colId xmlns:a16="http://schemas.microsoft.com/office/drawing/2014/main" val="20000"/>
                    </a:ext>
                  </a:extLst>
                </a:gridCol>
                <a:gridCol w="1334550">
                  <a:extLst>
                    <a:ext uri="{9D8B030D-6E8A-4147-A177-3AD203B41FA5}">
                      <a16:colId xmlns:a16="http://schemas.microsoft.com/office/drawing/2014/main" val="20001"/>
                    </a:ext>
                  </a:extLst>
                </a:gridCol>
                <a:gridCol w="2639950">
                  <a:extLst>
                    <a:ext uri="{9D8B030D-6E8A-4147-A177-3AD203B41FA5}">
                      <a16:colId xmlns:a16="http://schemas.microsoft.com/office/drawing/2014/main" val="20002"/>
                    </a:ext>
                  </a:extLst>
                </a:gridCol>
              </a:tblGrid>
              <a:tr h="627625">
                <a:tc rowSpan="4">
                  <a:txBody>
                    <a:bodyPr/>
                    <a:lstStyle/>
                    <a:p>
                      <a:pPr marL="0" marR="0" lvl="0" indent="0" algn="l" rtl="0">
                        <a:lnSpc>
                          <a:spcPct val="107000"/>
                        </a:lnSpc>
                        <a:spcBef>
                          <a:spcPts val="0"/>
                        </a:spcBef>
                        <a:spcAft>
                          <a:spcPts val="0"/>
                        </a:spcAft>
                        <a:buNone/>
                      </a:pPr>
                      <a:r>
                        <a:rPr lang="en-US" sz="1600" b="1" u="none" strike="noStrike" cap="none"/>
                        <a:t>FSC Approved Verification Schemes</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None/>
                      </a:pPr>
                      <a:r>
                        <a:rPr lang="en-US" sz="1600" b="1" u="none" strike="noStrike" cap="none"/>
                        <a:t>FSC-ADV-40-004 - 24</a:t>
                      </a:r>
                      <a:endParaRPr/>
                    </a:p>
                    <a:p>
                      <a:pPr marL="0" marR="0" lvl="0" indent="0" algn="l" rtl="0">
                        <a:lnSpc>
                          <a:spcPct val="107000"/>
                        </a:lnSpc>
                        <a:spcBef>
                          <a:spcPts val="0"/>
                        </a:spcBef>
                        <a:spcAft>
                          <a:spcPts val="0"/>
                        </a:spcAft>
                        <a:buNone/>
                      </a:pPr>
                      <a:endParaRPr sz="1600" b="1" u="none" strike="noStrike" cap="none"/>
                    </a:p>
                    <a:p>
                      <a:pPr marL="0" marR="0" lvl="0" indent="0" algn="l" rtl="0">
                        <a:lnSpc>
                          <a:spcPct val="107000"/>
                        </a:lnSpc>
                        <a:spcBef>
                          <a:spcPts val="0"/>
                        </a:spcBef>
                        <a:spcAft>
                          <a:spcPts val="0"/>
                        </a:spcAft>
                        <a:buClr>
                          <a:srgbClr val="000000"/>
                        </a:buClr>
                        <a:buSzPts val="1600"/>
                        <a:buFont typeface="Arial"/>
                        <a:buNone/>
                      </a:pPr>
                      <a:r>
                        <a:rPr lang="en-US" sz="1600" b="1" u="none" strike="noStrike" cap="none"/>
                        <a:t>FSC-STD- 40-004 V3-1, Clauses 1.6, 1.11, Section 7 and Annex D</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Key Elements</a:t>
                      </a:r>
                      <a:endParaRPr sz="16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b="1" u="none" strike="noStrike" cap="none"/>
                        <a:t>Intent </a:t>
                      </a:r>
                      <a:endParaRPr sz="16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24861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FSC Approved Verification Scheme</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Third party verification schemes recognized as partially or fully equivalent to the requirements entailed under FSC CLRs. </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986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Which Scheme(s)?</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SA8000:2014</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1458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600" u="none" strike="noStrike" cap="none"/>
                        <a:t>Evaluation</a:t>
                      </a: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600" u="none" strike="noStrike" cap="none"/>
                        <a:t>CB may waive evaluation of FSC CLR if Approved Scheme certificate is valid at time of audit</a:t>
                      </a: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bl>
          </a:graphicData>
        </a:graphic>
      </p:graphicFrame>
      <p:graphicFrame>
        <p:nvGraphicFramePr>
          <p:cNvPr id="417" name="Google Shape;417;p21"/>
          <p:cNvGraphicFramePr/>
          <p:nvPr/>
        </p:nvGraphicFramePr>
        <p:xfrm>
          <a:off x="6561666" y="1207470"/>
          <a:ext cx="5183125" cy="5245925"/>
        </p:xfrm>
        <a:graphic>
          <a:graphicData uri="http://schemas.openxmlformats.org/drawingml/2006/table">
            <a:tbl>
              <a:tblPr firstRow="1" bandCol="1">
                <a:noFill/>
                <a:tableStyleId>{A84B353B-EDB4-47D4-80E6-8C116A7DC877}</a:tableStyleId>
              </a:tblPr>
              <a:tblGrid>
                <a:gridCol w="2197000">
                  <a:extLst>
                    <a:ext uri="{9D8B030D-6E8A-4147-A177-3AD203B41FA5}">
                      <a16:colId xmlns:a16="http://schemas.microsoft.com/office/drawing/2014/main" val="20000"/>
                    </a:ext>
                  </a:extLst>
                </a:gridCol>
                <a:gridCol w="1532450">
                  <a:extLst>
                    <a:ext uri="{9D8B030D-6E8A-4147-A177-3AD203B41FA5}">
                      <a16:colId xmlns:a16="http://schemas.microsoft.com/office/drawing/2014/main" val="20001"/>
                    </a:ext>
                  </a:extLst>
                </a:gridCol>
                <a:gridCol w="1453675">
                  <a:extLst>
                    <a:ext uri="{9D8B030D-6E8A-4147-A177-3AD203B41FA5}">
                      <a16:colId xmlns:a16="http://schemas.microsoft.com/office/drawing/2014/main" val="20002"/>
                    </a:ext>
                  </a:extLst>
                </a:gridCol>
              </a:tblGrid>
              <a:tr h="631725">
                <a:tc>
                  <a:txBody>
                    <a:bodyPr/>
                    <a:lstStyle/>
                    <a:p>
                      <a:pPr marL="0" marR="0" lvl="0" indent="0" algn="l" rtl="0">
                        <a:lnSpc>
                          <a:spcPct val="107000"/>
                        </a:lnSpc>
                        <a:spcBef>
                          <a:spcPts val="0"/>
                        </a:spcBef>
                        <a:spcAft>
                          <a:spcPts val="0"/>
                        </a:spcAft>
                        <a:buNone/>
                      </a:pPr>
                      <a:r>
                        <a:rPr lang="en-US" sz="1600" b="1" u="none" strike="noStrike" cap="none"/>
                        <a:t>What to look for and where</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Who to Talk to</a:t>
                      </a:r>
                      <a:endParaRPr sz="16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600" b="1" u="none" strike="noStrike" cap="none"/>
                        <a:t>Dos and Don’ts</a:t>
                      </a:r>
                      <a:endParaRPr sz="16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4614200">
                <a:tc>
                  <a:txBody>
                    <a:bodyPr/>
                    <a:lstStyle/>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Policies</a:t>
                      </a:r>
                      <a:endParaRPr/>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SA8000:2014 certificate</a:t>
                      </a:r>
                      <a:endParaRPr/>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SA8000:2014 audit reports</a:t>
                      </a:r>
                      <a:endParaRPr/>
                    </a:p>
                    <a:p>
                      <a:pPr marL="0" marR="0" lvl="0" indent="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Staff interviews still have to be conducted. </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Certification team / COC Rep</a:t>
                      </a:r>
                      <a:endParaRPr/>
                    </a:p>
                    <a:p>
                      <a:pPr marL="285750" marR="0" lvl="0" indent="-184150" algn="l" rtl="0">
                        <a:lnSpc>
                          <a:spcPct val="107000"/>
                        </a:lnSpc>
                        <a:spcBef>
                          <a:spcPts val="0"/>
                        </a:spcBef>
                        <a:spcAft>
                          <a:spcPts val="0"/>
                        </a:spcAft>
                        <a:buClr>
                          <a:srgbClr val="000000"/>
                        </a:buClr>
                        <a:buSzPts val="1600"/>
                        <a:buFont typeface="Arial"/>
                        <a:buNone/>
                      </a:pP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HR department</a:t>
                      </a:r>
                      <a:endParaRPr/>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endParaRPr sz="1600" u="none" strike="noStrike" cap="none"/>
                    </a:p>
                    <a:p>
                      <a:pPr marL="0" marR="0" lvl="0" indent="0" algn="l" rtl="0">
                        <a:lnSpc>
                          <a:spcPct val="107000"/>
                        </a:lnSpc>
                        <a:spcBef>
                          <a:spcPts val="0"/>
                        </a:spcBef>
                        <a:spcAft>
                          <a:spcPts val="0"/>
                        </a:spcAft>
                        <a:buNone/>
                      </a:pPr>
                      <a:r>
                        <a:rPr lang="en-US" sz="1600" u="none" strike="noStrike" cap="none"/>
                        <a:t>Do:</a:t>
                      </a:r>
                      <a:endParaRPr/>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Include reference in report.</a:t>
                      </a:r>
                      <a:endParaRPr sz="1600" u="none" strike="noStrike" cap="none"/>
                    </a:p>
                    <a:p>
                      <a:pPr marL="285750" marR="0" lvl="0" indent="-285750" algn="l" rtl="0">
                        <a:lnSpc>
                          <a:spcPct val="107000"/>
                        </a:lnSpc>
                        <a:spcBef>
                          <a:spcPts val="0"/>
                        </a:spcBef>
                        <a:spcAft>
                          <a:spcPts val="0"/>
                        </a:spcAft>
                        <a:buClr>
                          <a:srgbClr val="000000"/>
                        </a:buClr>
                        <a:buSzPts val="1600"/>
                        <a:buFont typeface="Arial"/>
                        <a:buChar char="•"/>
                      </a:pPr>
                      <a:r>
                        <a:rPr lang="en-US" sz="1600" u="none" strike="noStrike" cap="none"/>
                        <a:t>Verify authenticity of certificate. </a:t>
                      </a:r>
                      <a:endParaRPr sz="1600" u="none" strike="noStrike" cap="none"/>
                    </a:p>
                    <a:p>
                      <a:pPr marL="0" marR="0" lvl="0" indent="0" algn="l" rtl="0">
                        <a:lnSpc>
                          <a:spcPct val="107000"/>
                        </a:lnSpc>
                        <a:spcBef>
                          <a:spcPts val="0"/>
                        </a:spcBef>
                        <a:spcAft>
                          <a:spcPts val="0"/>
                        </a:spcAft>
                        <a:buNone/>
                      </a:pPr>
                      <a:endParaRPr sz="16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
        <p:nvSpPr>
          <p:cNvPr id="418" name="Google Shape;418;p21"/>
          <p:cNvSpPr/>
          <p:nvPr/>
        </p:nvSpPr>
        <p:spPr>
          <a:xfrm rot="5400000">
            <a:off x="5517445" y="3620514"/>
            <a:ext cx="1580444" cy="338666"/>
          </a:xfrm>
          <a:prstGeom prst="triangle">
            <a:avLst>
              <a:gd name="adj" fmla="val 50000"/>
            </a:avLst>
          </a:prstGeom>
          <a:solidFill>
            <a:schemeClr val="dk1"/>
          </a:solidFill>
          <a:ln w="25400" cap="flat" cmpd="sng">
            <a:solidFill>
              <a:srgbClr val="0D1D2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19" name="Google Shape;419;p21"/>
          <p:cNvSpPr txBox="1"/>
          <p:nvPr/>
        </p:nvSpPr>
        <p:spPr>
          <a:xfrm>
            <a:off x="411554" y="300069"/>
            <a:ext cx="9114533"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7"/>
                                        </p:tgtEl>
                                        <p:attrNameLst>
                                          <p:attrName>style.visibility</p:attrName>
                                        </p:attrNameLst>
                                      </p:cBhvr>
                                      <p:to>
                                        <p:strVal val="visible"/>
                                      </p:to>
                                    </p:set>
                                    <p:animEffect transition="in" filter="fade">
                                      <p:cBhvr>
                                        <p:cTn id="7" dur="500"/>
                                        <p:tgtEl>
                                          <p:spTgt spid="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5" name="Google Shape;425;p22"/>
          <p:cNvSpPr txBox="1">
            <a:spLocks noGrp="1"/>
          </p:cNvSpPr>
          <p:nvPr>
            <p:ph type="ctrTitle" idx="4294967295"/>
          </p:nvPr>
        </p:nvSpPr>
        <p:spPr>
          <a:xfrm>
            <a:off x="526806" y="2767012"/>
            <a:ext cx="8388594" cy="13239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Module 4.3</a:t>
            </a: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Practical FSC CLR interview questions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23"/>
          <p:cNvSpPr txBox="1">
            <a:spLocks noGrp="1"/>
          </p:cNvSpPr>
          <p:nvPr>
            <p:ph type="title" idx="4294967295"/>
          </p:nvPr>
        </p:nvSpPr>
        <p:spPr>
          <a:xfrm>
            <a:off x="441081" y="677863"/>
            <a:ext cx="10515600" cy="75247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Example of CLR Interview Questions:</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Freedom of Association and Collective Bargaining</a:t>
            </a:r>
            <a:endParaRPr/>
          </a:p>
        </p:txBody>
      </p:sp>
      <p:sp>
        <p:nvSpPr>
          <p:cNvPr id="431" name="Google Shape;431;p23"/>
          <p:cNvSpPr txBox="1">
            <a:spLocks noGrp="1"/>
          </p:cNvSpPr>
          <p:nvPr>
            <p:ph type="body" idx="4294967295"/>
          </p:nvPr>
        </p:nvSpPr>
        <p:spPr>
          <a:xfrm>
            <a:off x="441080" y="1828799"/>
            <a:ext cx="3671888" cy="4572000"/>
          </a:xfrm>
          <a:prstGeom prst="rect">
            <a:avLst/>
          </a:prstGeom>
          <a:noFill/>
          <a:ln>
            <a:noFill/>
          </a:ln>
        </p:spPr>
        <p:txBody>
          <a:bodyPr spcFirstLastPara="1" wrap="square" lIns="91425" tIns="45700" rIns="91425" bIns="45700" anchor="t" anchorCtr="0">
            <a:normAutofit/>
          </a:bodyPr>
          <a:lstStyle/>
          <a:p>
            <a:pPr marL="50800" lvl="0" indent="0" algn="l" rtl="0">
              <a:lnSpc>
                <a:spcPct val="90000"/>
              </a:lnSpc>
              <a:spcBef>
                <a:spcPts val="1000"/>
              </a:spcBef>
              <a:spcAft>
                <a:spcPts val="0"/>
              </a:spcAft>
              <a:buSzPts val="2800"/>
              <a:buNone/>
            </a:pPr>
            <a:r>
              <a:rPr lang="en-US" sz="1800" b="1">
                <a:latin typeface="Arial"/>
                <a:ea typeface="Arial"/>
                <a:cs typeface="Arial"/>
                <a:sym typeface="Arial"/>
              </a:rPr>
              <a:t>HR department / Management</a:t>
            </a:r>
            <a:endParaRPr/>
          </a:p>
          <a:p>
            <a:pPr marL="457200" marR="0" lvl="0" indent="-406400" algn="l" rtl="0">
              <a:lnSpc>
                <a:spcPct val="90000"/>
              </a:lnSpc>
              <a:spcBef>
                <a:spcPts val="1000"/>
              </a:spcBef>
              <a:spcAft>
                <a:spcPts val="0"/>
              </a:spcAft>
              <a:buClr>
                <a:schemeClr val="dk1"/>
              </a:buClr>
              <a:buSzPts val="2800"/>
              <a:buFont typeface="Arial"/>
              <a:buChar char="•"/>
            </a:pPr>
            <a:r>
              <a:rPr lang="en-US" sz="1800">
                <a:latin typeface="Arial"/>
                <a:ea typeface="Arial"/>
                <a:cs typeface="Arial"/>
                <a:sym typeface="Arial"/>
              </a:rPr>
              <a:t>Is there a recognized Union on site? If Yes, what is the name and what percentage of workers are members? If no, what alternative systems are there to represent workers? </a:t>
            </a:r>
            <a:endParaRPr/>
          </a:p>
          <a:p>
            <a:pPr marL="457200" marR="0" lvl="0" indent="-406400" algn="l" rtl="0">
              <a:lnSpc>
                <a:spcPct val="90000"/>
              </a:lnSpc>
              <a:spcBef>
                <a:spcPts val="1000"/>
              </a:spcBef>
              <a:spcAft>
                <a:spcPts val="0"/>
              </a:spcAft>
              <a:buClr>
                <a:schemeClr val="dk1"/>
              </a:buClr>
              <a:buSzPts val="2800"/>
              <a:buFont typeface="Arial"/>
              <a:buChar char="•"/>
            </a:pPr>
            <a:r>
              <a:rPr lang="en-US" sz="1800">
                <a:latin typeface="Arial"/>
                <a:ea typeface="Arial"/>
                <a:cs typeface="Arial"/>
                <a:sym typeface="Arial"/>
              </a:rPr>
              <a:t>When were the last elections for workers Reps and how was this managed? </a:t>
            </a:r>
            <a:endParaRPr/>
          </a:p>
        </p:txBody>
      </p:sp>
      <p:sp>
        <p:nvSpPr>
          <p:cNvPr id="432" name="Google Shape;432;p23"/>
          <p:cNvSpPr txBox="1"/>
          <p:nvPr/>
        </p:nvSpPr>
        <p:spPr>
          <a:xfrm>
            <a:off x="4183555" y="1828799"/>
            <a:ext cx="3824889" cy="4351338"/>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Workers Representatives / Union Representatives</a:t>
            </a:r>
            <a:endParaRPr sz="1800" b="1" i="0" u="none" strike="noStrike" cap="none">
              <a:solidFill>
                <a:schemeClr val="dk1"/>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How were you elected for this role?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How often do you have meetings?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What topics do you discuss?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How do you liaise with management?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Do you keep records of your requests or agreements? </a:t>
            </a:r>
            <a:endParaRPr sz="1800" b="0" i="0" u="none" strike="noStrike" cap="none">
              <a:solidFill>
                <a:srgbClr val="2B2E2F"/>
              </a:solidFill>
              <a:latin typeface="Arial"/>
              <a:ea typeface="Arial"/>
              <a:cs typeface="Arial"/>
              <a:sym typeface="Arial"/>
            </a:endParaRPr>
          </a:p>
        </p:txBody>
      </p:sp>
      <p:sp>
        <p:nvSpPr>
          <p:cNvPr id="433" name="Google Shape;433;p23"/>
          <p:cNvSpPr txBox="1"/>
          <p:nvPr/>
        </p:nvSpPr>
        <p:spPr>
          <a:xfrm>
            <a:off x="7926030" y="1828799"/>
            <a:ext cx="3824889" cy="4812242"/>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Employees/Workers</a:t>
            </a:r>
            <a:endParaRPr sz="1800" b="1" i="0" u="none" strike="noStrike" cap="none">
              <a:solidFill>
                <a:schemeClr val="dk1"/>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Are you aware of a Union or Workers’ Reps?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Do you know the name and who to contact? </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How were they elected?</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What would you do if you have a grievance?</a:t>
            </a:r>
            <a:endParaRPr sz="1800" b="0" i="0" u="none" strike="noStrike" cap="none">
              <a:solidFill>
                <a:srgbClr val="2B2E2F"/>
              </a:solidFill>
              <a:latin typeface="Arial"/>
              <a:ea typeface="Arial"/>
              <a:cs typeface="Arial"/>
              <a:sym typeface="Arial"/>
            </a:endParaRPr>
          </a:p>
          <a:p>
            <a:pPr marL="228600" marR="0" lvl="0" indent="-228600" algn="l" rtl="0">
              <a:lnSpc>
                <a:spcPct val="90000"/>
              </a:lnSpc>
              <a:spcBef>
                <a:spcPts val="10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Are you allowed to join any Union of your choice? </a:t>
            </a:r>
            <a:endParaRPr sz="1800" b="0" i="0" u="none" strike="noStrike" cap="none">
              <a:solidFill>
                <a:srgbClr val="2B2E2F"/>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24"/>
          <p:cNvSpPr txBox="1">
            <a:spLocks noGrp="1"/>
          </p:cNvSpPr>
          <p:nvPr>
            <p:ph type="title" idx="4294967295"/>
          </p:nvPr>
        </p:nvSpPr>
        <p:spPr>
          <a:xfrm>
            <a:off x="539262" y="381000"/>
            <a:ext cx="10515600" cy="76041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Examples of CLR Interview Questions:</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Child Labour</a:t>
            </a:r>
            <a:endParaRPr sz="2800">
              <a:solidFill>
                <a:schemeClr val="dk1"/>
              </a:solidFill>
              <a:latin typeface="Arial"/>
              <a:ea typeface="Arial"/>
              <a:cs typeface="Arial"/>
              <a:sym typeface="Arial"/>
            </a:endParaRPr>
          </a:p>
        </p:txBody>
      </p:sp>
      <p:sp>
        <p:nvSpPr>
          <p:cNvPr id="439" name="Google Shape;439;p24"/>
          <p:cNvSpPr txBox="1">
            <a:spLocks noGrp="1"/>
          </p:cNvSpPr>
          <p:nvPr>
            <p:ph type="body" idx="4294967295"/>
          </p:nvPr>
        </p:nvSpPr>
        <p:spPr>
          <a:xfrm>
            <a:off x="539262" y="1444625"/>
            <a:ext cx="3362325" cy="4927600"/>
          </a:xfrm>
          <a:prstGeom prst="rect">
            <a:avLst/>
          </a:prstGeom>
          <a:noFill/>
          <a:ln>
            <a:noFill/>
          </a:ln>
        </p:spPr>
        <p:txBody>
          <a:bodyPr spcFirstLastPara="1" wrap="square" lIns="91425" tIns="45700" rIns="91425" bIns="45700" anchor="t" anchorCtr="0">
            <a:normAutofit/>
          </a:bodyPr>
          <a:lstStyle/>
          <a:p>
            <a:pPr marL="50800" lvl="0" indent="0" algn="l" rtl="0">
              <a:lnSpc>
                <a:spcPct val="90000"/>
              </a:lnSpc>
              <a:spcBef>
                <a:spcPts val="1000"/>
              </a:spcBef>
              <a:spcAft>
                <a:spcPts val="0"/>
              </a:spcAft>
              <a:buSzPts val="2800"/>
              <a:buNone/>
            </a:pPr>
            <a:r>
              <a:rPr lang="en-US" sz="1800" b="1">
                <a:latin typeface="Arial"/>
                <a:ea typeface="Arial"/>
                <a:cs typeface="Arial"/>
                <a:sym typeface="Arial"/>
              </a:rPr>
              <a:t>HR department / Management (Policy)</a:t>
            </a:r>
            <a:endParaRPr/>
          </a:p>
          <a:p>
            <a:pPr marL="533400" lvl="1" indent="-381000" algn="l" rtl="0">
              <a:lnSpc>
                <a:spcPct val="90000"/>
              </a:lnSpc>
              <a:spcBef>
                <a:spcPts val="500"/>
              </a:spcBef>
              <a:spcAft>
                <a:spcPts val="0"/>
              </a:spcAft>
              <a:buSzPts val="2400"/>
              <a:buChar char="•"/>
            </a:pPr>
            <a:r>
              <a:rPr lang="en-US" sz="1800">
                <a:latin typeface="Arial"/>
                <a:ea typeface="Arial"/>
                <a:cs typeface="Arial"/>
                <a:sym typeface="Arial"/>
              </a:rPr>
              <a:t>What is the company Policy on minimum age? </a:t>
            </a:r>
            <a:endParaRPr/>
          </a:p>
          <a:p>
            <a:pPr marL="533400" lvl="1" indent="-381000" algn="l" rtl="0">
              <a:lnSpc>
                <a:spcPct val="90000"/>
              </a:lnSpc>
              <a:spcBef>
                <a:spcPts val="500"/>
              </a:spcBef>
              <a:spcAft>
                <a:spcPts val="0"/>
              </a:spcAft>
              <a:buSzPts val="2400"/>
              <a:buChar char="•"/>
            </a:pPr>
            <a:r>
              <a:rPr lang="en-US" sz="1800">
                <a:latin typeface="Arial"/>
                <a:ea typeface="Arial"/>
                <a:cs typeface="Arial"/>
                <a:sym typeface="Arial"/>
              </a:rPr>
              <a:t>How have you communicated this policy to workers?</a:t>
            </a:r>
            <a:endParaRPr/>
          </a:p>
          <a:p>
            <a:pPr marL="533400" lvl="1" indent="-381000" algn="l" rtl="0">
              <a:lnSpc>
                <a:spcPct val="90000"/>
              </a:lnSpc>
              <a:spcBef>
                <a:spcPts val="500"/>
              </a:spcBef>
              <a:spcAft>
                <a:spcPts val="0"/>
              </a:spcAft>
              <a:buSzPts val="2400"/>
              <a:buChar char="•"/>
            </a:pPr>
            <a:r>
              <a:rPr lang="en-US" sz="1800">
                <a:latin typeface="Arial"/>
                <a:ea typeface="Arial"/>
                <a:cs typeface="Arial"/>
                <a:sym typeface="Arial"/>
              </a:rPr>
              <a:t>How do you check to make sure workers meet the minimum age requirement? Who does it and where is the information stored?</a:t>
            </a:r>
            <a:endParaRPr/>
          </a:p>
        </p:txBody>
      </p:sp>
      <p:sp>
        <p:nvSpPr>
          <p:cNvPr id="440" name="Google Shape;440;p24"/>
          <p:cNvSpPr txBox="1"/>
          <p:nvPr/>
        </p:nvSpPr>
        <p:spPr>
          <a:xfrm>
            <a:off x="4249859" y="1549993"/>
            <a:ext cx="3682714" cy="3119998"/>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Workers / Union Representatives</a:t>
            </a:r>
            <a:endParaRPr sz="1800" b="1"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Do you know about any company policies on workers’ rights?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Have you ever seen children in the factory? If yes, under what circumstances? </a:t>
            </a:r>
            <a:endParaRPr sz="1800" b="0" i="0" u="none" strike="noStrike" cap="none">
              <a:solidFill>
                <a:srgbClr val="2B2E2F"/>
              </a:solidFill>
              <a:latin typeface="Arial"/>
              <a:ea typeface="Arial"/>
              <a:cs typeface="Arial"/>
              <a:sym typeface="Arial"/>
            </a:endParaRPr>
          </a:p>
        </p:txBody>
      </p:sp>
      <p:sp>
        <p:nvSpPr>
          <p:cNvPr id="441" name="Google Shape;441;p24"/>
          <p:cNvSpPr txBox="1"/>
          <p:nvPr/>
        </p:nvSpPr>
        <p:spPr>
          <a:xfrm>
            <a:off x="8249994" y="1549993"/>
            <a:ext cx="3593451" cy="383687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Employees/Workers</a:t>
            </a:r>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When did you start working here?</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What documents were you asked for?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Do you know about any company policies on employing children? </a:t>
            </a:r>
            <a:endParaRPr sz="1800" b="0" i="0" u="none" strike="noStrike" cap="none">
              <a:solidFill>
                <a:srgbClr val="2B2E2F"/>
              </a:solidFill>
              <a:latin typeface="Arial"/>
              <a:ea typeface="Arial"/>
              <a:cs typeface="Arial"/>
              <a:sym typeface="Arial"/>
            </a:endParaRPr>
          </a:p>
          <a:p>
            <a:pPr marL="457200" marR="0" lvl="1" indent="0" algn="l" rtl="0">
              <a:lnSpc>
                <a:spcPct val="90000"/>
              </a:lnSpc>
              <a:spcBef>
                <a:spcPts val="500"/>
              </a:spcBef>
              <a:spcAft>
                <a:spcPts val="0"/>
              </a:spcAft>
              <a:buClr>
                <a:schemeClr val="dk1"/>
              </a:buClr>
              <a:buSzPts val="1800"/>
              <a:buFont typeface="Arial"/>
              <a:buNone/>
            </a:pPr>
            <a:endParaRPr sz="1800" b="0" i="0" u="none" strike="noStrike" cap="none">
              <a:solidFill>
                <a:srgbClr val="2B2E2F"/>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25"/>
          <p:cNvSpPr txBox="1">
            <a:spLocks noGrp="1"/>
          </p:cNvSpPr>
          <p:nvPr>
            <p:ph type="title" idx="4294967295"/>
          </p:nvPr>
        </p:nvSpPr>
        <p:spPr>
          <a:xfrm>
            <a:off x="539262" y="377825"/>
            <a:ext cx="11193463" cy="817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Examples of CLR Interview Questions:</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Forced Labour</a:t>
            </a:r>
            <a:endParaRPr sz="2800">
              <a:solidFill>
                <a:schemeClr val="dk1"/>
              </a:solidFill>
              <a:latin typeface="Arial"/>
              <a:ea typeface="Arial"/>
              <a:cs typeface="Arial"/>
              <a:sym typeface="Arial"/>
            </a:endParaRPr>
          </a:p>
        </p:txBody>
      </p:sp>
      <p:sp>
        <p:nvSpPr>
          <p:cNvPr id="447" name="Google Shape;447;p25"/>
          <p:cNvSpPr txBox="1">
            <a:spLocks noGrp="1"/>
          </p:cNvSpPr>
          <p:nvPr>
            <p:ph type="body" idx="4294967295"/>
          </p:nvPr>
        </p:nvSpPr>
        <p:spPr>
          <a:xfrm>
            <a:off x="539262" y="1492250"/>
            <a:ext cx="5543550" cy="4327525"/>
          </a:xfrm>
          <a:prstGeom prst="rect">
            <a:avLst/>
          </a:prstGeom>
          <a:noFill/>
          <a:ln>
            <a:noFill/>
          </a:ln>
        </p:spPr>
        <p:txBody>
          <a:bodyPr spcFirstLastPara="1" wrap="square" lIns="91425" tIns="45700" rIns="91425" bIns="45700" anchor="t" anchorCtr="0">
            <a:normAutofit lnSpcReduction="10000"/>
          </a:bodyPr>
          <a:lstStyle/>
          <a:p>
            <a:pPr marL="50800" lvl="0" indent="0" algn="l" rtl="0">
              <a:lnSpc>
                <a:spcPct val="90000"/>
              </a:lnSpc>
              <a:spcBef>
                <a:spcPts val="1000"/>
              </a:spcBef>
              <a:spcAft>
                <a:spcPts val="0"/>
              </a:spcAft>
              <a:buSzPts val="2800"/>
              <a:buNone/>
            </a:pPr>
            <a:r>
              <a:rPr lang="en-US" sz="1800" b="1">
                <a:latin typeface="Arial"/>
                <a:ea typeface="Arial"/>
                <a:cs typeface="Arial"/>
                <a:sym typeface="Arial"/>
              </a:rPr>
              <a:t>HR department / Management (Policy)</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What is the company Policy on forced labour?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How have you communicated this to labour providers and contractors?</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What happens when a worker wants to quit the job?</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How are workers paid? What are the basis of salary calculations?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Are there any instances where workers documents are kept by you?</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How do you organize annual leaves (Vacation)?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What is the process of giving loans to workers? </a:t>
            </a:r>
            <a:endParaRPr/>
          </a:p>
        </p:txBody>
      </p:sp>
      <p:sp>
        <p:nvSpPr>
          <p:cNvPr id="448" name="Google Shape;448;p25"/>
          <p:cNvSpPr txBox="1"/>
          <p:nvPr/>
        </p:nvSpPr>
        <p:spPr>
          <a:xfrm>
            <a:off x="6100296" y="1492892"/>
            <a:ext cx="5869649" cy="4326129"/>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Employees/Workers / Workers’ Representatives</a:t>
            </a:r>
            <a:endParaRPr sz="1800" b="1"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What documents were you asked for when you started work?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Does the company keep any of your personal documents?</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What do you need to do if you want to go home or leave the job?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Do you know about any company policies on workers’ rights?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Do you have a contract? Can you explain me what is written in there?</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Do you have a payslip? Do you understand the contents, can you explain please?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Do you take annual leave (vacation) and when was the last time you took leave? </a:t>
            </a:r>
            <a:endParaRPr sz="1800" b="0" i="0" u="none" strike="noStrike" cap="none">
              <a:solidFill>
                <a:srgbClr val="2B2E2F"/>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2000" b="0" i="0" u="none" strike="noStrike" cap="none">
              <a:solidFill>
                <a:srgbClr val="2B2E2F"/>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26"/>
          <p:cNvSpPr txBox="1">
            <a:spLocks noGrp="1"/>
          </p:cNvSpPr>
          <p:nvPr>
            <p:ph type="title" idx="4294967295"/>
          </p:nvPr>
        </p:nvSpPr>
        <p:spPr>
          <a:xfrm>
            <a:off x="627332" y="431237"/>
            <a:ext cx="10515600" cy="74771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Example of CLR Interview Questions:</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Discrimination</a:t>
            </a:r>
            <a:endParaRPr/>
          </a:p>
        </p:txBody>
      </p:sp>
      <p:sp>
        <p:nvSpPr>
          <p:cNvPr id="454" name="Google Shape;454;p26"/>
          <p:cNvSpPr txBox="1">
            <a:spLocks noGrp="1"/>
          </p:cNvSpPr>
          <p:nvPr>
            <p:ph type="body" idx="4294967295"/>
          </p:nvPr>
        </p:nvSpPr>
        <p:spPr>
          <a:xfrm>
            <a:off x="694007" y="1444625"/>
            <a:ext cx="5634038" cy="5413375"/>
          </a:xfrm>
          <a:prstGeom prst="rect">
            <a:avLst/>
          </a:prstGeom>
          <a:noFill/>
          <a:ln>
            <a:noFill/>
          </a:ln>
        </p:spPr>
        <p:txBody>
          <a:bodyPr spcFirstLastPara="1" wrap="square" lIns="91425" tIns="45700" rIns="91425" bIns="45700" anchor="t" anchorCtr="0">
            <a:normAutofit/>
          </a:bodyPr>
          <a:lstStyle/>
          <a:p>
            <a:pPr marL="50800" lvl="0" indent="0" algn="l" rtl="0">
              <a:lnSpc>
                <a:spcPct val="90000"/>
              </a:lnSpc>
              <a:spcBef>
                <a:spcPts val="1000"/>
              </a:spcBef>
              <a:spcAft>
                <a:spcPts val="0"/>
              </a:spcAft>
              <a:buSzPts val="2800"/>
              <a:buNone/>
            </a:pPr>
            <a:r>
              <a:rPr lang="en-US" sz="1800" b="1">
                <a:latin typeface="Arial"/>
                <a:ea typeface="Arial"/>
                <a:cs typeface="Arial"/>
                <a:sym typeface="Arial"/>
              </a:rPr>
              <a:t>HR department / Management (Policy)</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What is the company Policy on discrimination?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How have you communicated this to employees?</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How are employees selected for training and promotion?</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Who manages complaints or grievances and what's the process?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How do ensure your recruitment processes are non-discriminatory?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How are wages calculated for each function? </a:t>
            </a:r>
            <a:endParaRPr/>
          </a:p>
          <a:p>
            <a:pPr marL="914400" lvl="1" indent="-381000" algn="l" rtl="0">
              <a:lnSpc>
                <a:spcPct val="90000"/>
              </a:lnSpc>
              <a:spcBef>
                <a:spcPts val="500"/>
              </a:spcBef>
              <a:spcAft>
                <a:spcPts val="0"/>
              </a:spcAft>
              <a:buSzPts val="2400"/>
              <a:buChar char="•"/>
            </a:pPr>
            <a:r>
              <a:rPr lang="en-US" sz="1800">
                <a:latin typeface="Arial"/>
                <a:ea typeface="Arial"/>
                <a:cs typeface="Arial"/>
                <a:sym typeface="Arial"/>
              </a:rPr>
              <a:t>Are there any special provisions for women? </a:t>
            </a:r>
            <a:endParaRPr/>
          </a:p>
        </p:txBody>
      </p:sp>
      <p:sp>
        <p:nvSpPr>
          <p:cNvPr id="455" name="Google Shape;455;p26"/>
          <p:cNvSpPr txBox="1"/>
          <p:nvPr/>
        </p:nvSpPr>
        <p:spPr>
          <a:xfrm>
            <a:off x="6328045" y="1444625"/>
            <a:ext cx="5320748" cy="4604711"/>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2B2E2F"/>
              </a:buClr>
              <a:buSzPts val="1800"/>
              <a:buFont typeface="Arial"/>
              <a:buNone/>
            </a:pPr>
            <a:r>
              <a:rPr lang="en-US" sz="1800" b="1" i="0" u="none" strike="noStrike" cap="none">
                <a:solidFill>
                  <a:srgbClr val="2B2E2F"/>
                </a:solidFill>
                <a:latin typeface="Arial"/>
                <a:ea typeface="Arial"/>
                <a:cs typeface="Arial"/>
                <a:sym typeface="Arial"/>
              </a:rPr>
              <a:t>Employees/Workers / Workers’ Representatives</a:t>
            </a:r>
            <a:endParaRPr sz="1800" b="1"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Do you know about any company policies on discrimination?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How do people get promoted? </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Do you feel treated the same as your colleague doing this same job?</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What do you do when you want to complain, suggest something, or raise a concern about something at work?</a:t>
            </a:r>
            <a:endParaRPr sz="1800" b="0" i="0" u="none" strike="noStrike" cap="none">
              <a:solidFill>
                <a:srgbClr val="2B2E2F"/>
              </a:solidFill>
              <a:latin typeface="Arial"/>
              <a:ea typeface="Arial"/>
              <a:cs typeface="Arial"/>
              <a:sym typeface="Arial"/>
            </a:endParaRPr>
          </a:p>
          <a:p>
            <a:pPr marL="685800" marR="0" lvl="1" indent="-228600" algn="l" rtl="0">
              <a:lnSpc>
                <a:spcPct val="90000"/>
              </a:lnSpc>
              <a:spcBef>
                <a:spcPts val="500"/>
              </a:spcBef>
              <a:spcAft>
                <a:spcPts val="0"/>
              </a:spcAft>
              <a:buClr>
                <a:srgbClr val="2B2E2F"/>
              </a:buClr>
              <a:buSzPts val="1800"/>
              <a:buFont typeface="Arial"/>
              <a:buChar char="•"/>
            </a:pPr>
            <a:r>
              <a:rPr lang="en-US" sz="1800" b="0" i="0" u="none" strike="noStrike" cap="none">
                <a:solidFill>
                  <a:srgbClr val="2B2E2F"/>
                </a:solidFill>
                <a:latin typeface="Arial"/>
                <a:ea typeface="Arial"/>
                <a:cs typeface="Arial"/>
                <a:sym typeface="Arial"/>
              </a:rPr>
              <a:t>Are there training opportunities and how are people chosen for these?</a:t>
            </a:r>
            <a:endParaRPr sz="1800" b="0" i="0" u="none" strike="noStrike" cap="none">
              <a:solidFill>
                <a:srgbClr val="2B2E2F"/>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1800"/>
              <a:buFont typeface="Arial"/>
              <a:buNone/>
            </a:pPr>
            <a:endParaRPr sz="1800" b="0" i="0" u="none" strike="noStrike" cap="none">
              <a:solidFill>
                <a:srgbClr val="2B2E2F"/>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90" name="Google Shape;290;p3"/>
          <p:cNvSpPr txBox="1">
            <a:spLocks noGrp="1"/>
          </p:cNvSpPr>
          <p:nvPr>
            <p:ph type="ctrTitle" idx="4294967295"/>
          </p:nvPr>
        </p:nvSpPr>
        <p:spPr>
          <a:xfrm>
            <a:off x="986826" y="1350813"/>
            <a:ext cx="10218348" cy="458152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Avenir"/>
              <a:buNone/>
            </a:pPr>
            <a:r>
              <a:rPr lang="en-US" sz="2800" b="1" i="0" u="none" strike="noStrike" cap="none">
                <a:solidFill>
                  <a:schemeClr val="dk1"/>
                </a:solidFill>
                <a:latin typeface="Arial"/>
                <a:ea typeface="Arial"/>
                <a:cs typeface="Arial"/>
                <a:sym typeface="Arial"/>
              </a:rPr>
              <a:t>This pre-reading material contains essential elements on how a CB conforms with accreditation requirements and how to evaluate each CLR, indicating who to talk to and what documents to review. </a:t>
            </a:r>
            <a:br>
              <a:rPr lang="en-US" sz="2800" b="1" i="0" u="none" strike="noStrike" cap="none">
                <a:solidFill>
                  <a:schemeClr val="dk1"/>
                </a:solidFill>
                <a:latin typeface="Arial"/>
                <a:ea typeface="Arial"/>
                <a:cs typeface="Arial"/>
                <a:sym typeface="Arial"/>
              </a:rPr>
            </a:br>
            <a:endParaRPr sz="2800" b="1" i="1" u="none" strike="noStrike" cap="non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4"/>
          <p:cNvSpPr txBox="1">
            <a:spLocks noGrp="1"/>
          </p:cNvSpPr>
          <p:nvPr>
            <p:ph type="ctrTitle" idx="4294967295"/>
          </p:nvPr>
        </p:nvSpPr>
        <p:spPr>
          <a:xfrm>
            <a:off x="1265208" y="2768360"/>
            <a:ext cx="9936192" cy="13239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4000" b="1" i="0" u="none" strike="noStrike" cap="none">
                <a:solidFill>
                  <a:schemeClr val="dk1"/>
                </a:solidFill>
                <a:latin typeface="Avenir"/>
                <a:ea typeface="Avenir"/>
                <a:cs typeface="Avenir"/>
                <a:sym typeface="Avenir"/>
              </a:rPr>
              <a:t>Module 4.1</a:t>
            </a:r>
            <a:br>
              <a:rPr lang="en-US" sz="4000" b="1" i="0" u="none" strike="noStrike" cap="none">
                <a:solidFill>
                  <a:schemeClr val="dk1"/>
                </a:solidFill>
                <a:latin typeface="Avenir"/>
                <a:ea typeface="Avenir"/>
                <a:cs typeface="Avenir"/>
                <a:sym typeface="Avenir"/>
              </a:rPr>
            </a:br>
            <a:r>
              <a:rPr lang="en-US" sz="4000" b="1" i="0" u="none" strike="noStrike" cap="none">
                <a:solidFill>
                  <a:schemeClr val="dk1"/>
                </a:solidFill>
                <a:latin typeface="Avenir"/>
                <a:ea typeface="Avenir"/>
                <a:cs typeface="Avenir"/>
                <a:sym typeface="Avenir"/>
              </a:rPr>
              <a:t>Guidance for Accreditation Requirements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5"/>
          <p:cNvSpPr txBox="1">
            <a:spLocks noGrp="1"/>
          </p:cNvSpPr>
          <p:nvPr>
            <p:ph type="title" idx="4294967295"/>
          </p:nvPr>
        </p:nvSpPr>
        <p:spPr>
          <a:xfrm>
            <a:off x="368240" y="525852"/>
            <a:ext cx="7653338"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latin typeface="Arial"/>
                <a:ea typeface="Arial"/>
                <a:cs typeface="Arial"/>
                <a:sym typeface="Arial"/>
              </a:rPr>
              <a:t>Key/Relevant FSC Accreditation Requirements for FSC CoC CLR </a:t>
            </a:r>
            <a:endParaRPr/>
          </a:p>
        </p:txBody>
      </p:sp>
      <p:sp>
        <p:nvSpPr>
          <p:cNvPr id="301" name="Google Shape;301;p5"/>
          <p:cNvSpPr txBox="1">
            <a:spLocks noGrp="1"/>
          </p:cNvSpPr>
          <p:nvPr>
            <p:ph type="body" idx="4294967295"/>
          </p:nvPr>
        </p:nvSpPr>
        <p:spPr>
          <a:xfrm>
            <a:off x="368240" y="1869685"/>
            <a:ext cx="7451786" cy="4462463"/>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sz="2000">
                <a:latin typeface="Arial"/>
                <a:ea typeface="Arial"/>
                <a:cs typeface="Arial"/>
                <a:sym typeface="Arial"/>
              </a:rPr>
              <a:t>CBs are expected to conform with all applicable accreditation requirements during all their activities. </a:t>
            </a:r>
            <a:endParaRPr/>
          </a:p>
          <a:p>
            <a:pPr marL="50800" lvl="0" indent="0" algn="l" rtl="0">
              <a:lnSpc>
                <a:spcPct val="90000"/>
              </a:lnSpc>
              <a:spcBef>
                <a:spcPts val="1000"/>
              </a:spcBef>
              <a:spcAft>
                <a:spcPts val="0"/>
              </a:spcAft>
              <a:buSzPts val="2800"/>
              <a:buNone/>
            </a:pPr>
            <a:endParaRPr sz="2000">
              <a:latin typeface="Arial"/>
              <a:ea typeface="Arial"/>
              <a:cs typeface="Arial"/>
              <a:sym typeface="Arial"/>
            </a:endParaRPr>
          </a:p>
          <a:p>
            <a:pPr marL="50800" lvl="0" indent="0" algn="l" rtl="0">
              <a:lnSpc>
                <a:spcPct val="90000"/>
              </a:lnSpc>
              <a:spcBef>
                <a:spcPts val="1000"/>
              </a:spcBef>
              <a:spcAft>
                <a:spcPts val="0"/>
              </a:spcAft>
              <a:buSzPts val="2800"/>
              <a:buNone/>
            </a:pPr>
            <a:r>
              <a:rPr lang="en-US" sz="2000">
                <a:latin typeface="Arial"/>
                <a:ea typeface="Arial"/>
                <a:cs typeface="Arial"/>
                <a:sym typeface="Arial"/>
              </a:rPr>
              <a:t>These are the main FSC accreditation requirements that are relevant for the evaluation of the FSC CoC CLRs:</a:t>
            </a:r>
            <a:endParaRPr/>
          </a:p>
          <a:p>
            <a:pPr marL="457200" marR="0" lvl="0" indent="-406400" algn="l" rtl="0">
              <a:lnSpc>
                <a:spcPct val="90000"/>
              </a:lnSpc>
              <a:spcBef>
                <a:spcPts val="1000"/>
              </a:spcBef>
              <a:spcAft>
                <a:spcPts val="0"/>
              </a:spcAft>
              <a:buClr>
                <a:schemeClr val="dk1"/>
              </a:buClr>
              <a:buSzPts val="2800"/>
              <a:buFont typeface="Arial"/>
              <a:buChar char="•"/>
            </a:pPr>
            <a:r>
              <a:rPr lang="en-US" sz="2000">
                <a:latin typeface="Arial"/>
                <a:ea typeface="Arial"/>
                <a:cs typeface="Arial"/>
                <a:sym typeface="Arial"/>
              </a:rPr>
              <a:t>FSC-STD-20-011 V4-2, Section 11 (Evaluation of FSC CLRs)</a:t>
            </a:r>
            <a:endParaRPr/>
          </a:p>
          <a:p>
            <a:pPr marL="457200" marR="0" lvl="0" indent="-406400" algn="l" rtl="0">
              <a:lnSpc>
                <a:spcPct val="90000"/>
              </a:lnSpc>
              <a:spcBef>
                <a:spcPts val="1000"/>
              </a:spcBef>
              <a:spcAft>
                <a:spcPts val="0"/>
              </a:spcAft>
              <a:buClr>
                <a:schemeClr val="dk1"/>
              </a:buClr>
              <a:buSzPts val="2800"/>
              <a:buFont typeface="Arial"/>
              <a:buChar char="•"/>
            </a:pPr>
            <a:r>
              <a:rPr lang="en-US" sz="2000">
                <a:latin typeface="Arial"/>
                <a:ea typeface="Arial"/>
                <a:cs typeface="Arial"/>
                <a:sym typeface="Arial"/>
              </a:rPr>
              <a:t>FSC-STD-20-011 V4-2, Section 2 (Onsite evaluation, especially clause 2.6)</a:t>
            </a:r>
            <a:endParaRPr/>
          </a:p>
          <a:p>
            <a:pPr marL="457200" marR="0" lvl="0" indent="-406400" algn="l" rtl="0">
              <a:lnSpc>
                <a:spcPct val="90000"/>
              </a:lnSpc>
              <a:spcBef>
                <a:spcPts val="1000"/>
              </a:spcBef>
              <a:spcAft>
                <a:spcPts val="0"/>
              </a:spcAft>
              <a:buClr>
                <a:schemeClr val="dk1"/>
              </a:buClr>
              <a:buSzPts val="2800"/>
              <a:buFont typeface="Arial"/>
              <a:buChar char="•"/>
            </a:pPr>
            <a:r>
              <a:rPr lang="en-US" sz="2000">
                <a:latin typeface="Arial"/>
                <a:ea typeface="Arial"/>
                <a:cs typeface="Arial"/>
                <a:sym typeface="Arial"/>
              </a:rPr>
              <a:t>FSC-STD-20-011 V4-2, Section 12 (Reporting)</a:t>
            </a:r>
            <a:endParaRPr/>
          </a:p>
        </p:txBody>
      </p:sp>
      <p:pic>
        <p:nvPicPr>
          <p:cNvPr id="302" name="Google Shape;302;p5"/>
          <p:cNvPicPr preferRelativeResize="0"/>
          <p:nvPr/>
        </p:nvPicPr>
        <p:blipFill rotWithShape="1">
          <a:blip r:embed="rId3">
            <a:alphaModFix/>
          </a:blip>
          <a:srcRect/>
          <a:stretch/>
        </p:blipFill>
        <p:spPr>
          <a:xfrm>
            <a:off x="7820026" y="769250"/>
            <a:ext cx="4003734" cy="549425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6"/>
          <p:cNvSpPr txBox="1">
            <a:spLocks noGrp="1"/>
          </p:cNvSpPr>
          <p:nvPr>
            <p:ph type="title" idx="4294967295"/>
          </p:nvPr>
        </p:nvSpPr>
        <p:spPr>
          <a:xfrm>
            <a:off x="316301" y="433508"/>
            <a:ext cx="8178800" cy="56673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Auditing CLRs – What FSC-STD-20-011 says</a:t>
            </a:r>
            <a:endParaRPr/>
          </a:p>
        </p:txBody>
      </p:sp>
      <p:graphicFrame>
        <p:nvGraphicFramePr>
          <p:cNvPr id="308" name="Google Shape;308;p6"/>
          <p:cNvGraphicFramePr/>
          <p:nvPr/>
        </p:nvGraphicFramePr>
        <p:xfrm>
          <a:off x="429613" y="1000245"/>
          <a:ext cx="11332750" cy="5701045"/>
        </p:xfrm>
        <a:graphic>
          <a:graphicData uri="http://schemas.openxmlformats.org/drawingml/2006/table">
            <a:tbl>
              <a:tblPr firstRow="1" firstCol="1" bandRow="1">
                <a:noFill/>
                <a:tableStyleId>{A84B353B-EDB4-47D4-80E6-8C116A7DC877}</a:tableStyleId>
              </a:tblPr>
              <a:tblGrid>
                <a:gridCol w="3770900">
                  <a:extLst>
                    <a:ext uri="{9D8B030D-6E8A-4147-A177-3AD203B41FA5}">
                      <a16:colId xmlns:a16="http://schemas.microsoft.com/office/drawing/2014/main" val="20000"/>
                    </a:ext>
                  </a:extLst>
                </a:gridCol>
                <a:gridCol w="3247025">
                  <a:extLst>
                    <a:ext uri="{9D8B030D-6E8A-4147-A177-3AD203B41FA5}">
                      <a16:colId xmlns:a16="http://schemas.microsoft.com/office/drawing/2014/main" val="20001"/>
                    </a:ext>
                  </a:extLst>
                </a:gridCol>
                <a:gridCol w="4314825">
                  <a:extLst>
                    <a:ext uri="{9D8B030D-6E8A-4147-A177-3AD203B41FA5}">
                      <a16:colId xmlns:a16="http://schemas.microsoft.com/office/drawing/2014/main" val="20002"/>
                    </a:ext>
                  </a:extLst>
                </a:gridCol>
              </a:tblGrid>
              <a:tr h="373700">
                <a:tc>
                  <a:txBody>
                    <a:bodyPr/>
                    <a:lstStyle/>
                    <a:p>
                      <a:pPr marL="0" marR="0" lvl="0" indent="0" algn="l" rtl="0">
                        <a:lnSpc>
                          <a:spcPct val="107000"/>
                        </a:lnSpc>
                        <a:spcBef>
                          <a:spcPts val="0"/>
                        </a:spcBef>
                        <a:spcAft>
                          <a:spcPts val="0"/>
                        </a:spcAft>
                        <a:buNone/>
                      </a:pPr>
                      <a:r>
                        <a:rPr lang="en-US" sz="1800" b="1" u="none" strike="noStrike" cap="none"/>
                        <a:t>Requirement</a:t>
                      </a: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What does it mean?</a:t>
                      </a:r>
                      <a:endParaRPr sz="1800" u="none" strike="noStrike" cap="none"/>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 Guidance / Best Practice</a:t>
                      </a:r>
                      <a:endParaRPr sz="1800" u="none" strike="noStrike" cap="none"/>
                    </a:p>
                  </a:txBody>
                  <a:tcPr marL="68575" marR="68575" marT="0" marB="0" anchor="ctr"/>
                </a:tc>
                <a:extLst>
                  <a:ext uri="{0D108BD9-81ED-4DB2-BD59-A6C34878D82A}">
                    <a16:rowId xmlns:a16="http://schemas.microsoft.com/office/drawing/2014/main" val="10000"/>
                  </a:ext>
                </a:extLst>
              </a:tr>
              <a:tr h="2120150">
                <a:tc>
                  <a:txBody>
                    <a:bodyPr/>
                    <a:lstStyle/>
                    <a:p>
                      <a:pPr marL="0" marR="0" lvl="0" indent="0" algn="l" rtl="0">
                        <a:lnSpc>
                          <a:spcPct val="107000"/>
                        </a:lnSpc>
                        <a:spcBef>
                          <a:spcPts val="0"/>
                        </a:spcBef>
                        <a:spcAft>
                          <a:spcPts val="0"/>
                        </a:spcAft>
                        <a:buNone/>
                      </a:pPr>
                      <a:r>
                        <a:rPr lang="en-US" sz="1800" b="0" u="none" strike="noStrike" cap="none"/>
                        <a:t>11.1 The certification body shall verify that the organization has adopted and</a:t>
                      </a:r>
                      <a:endParaRPr/>
                    </a:p>
                    <a:p>
                      <a:pPr marL="0" marR="0" lvl="0" indent="0" algn="l" rtl="0">
                        <a:lnSpc>
                          <a:spcPct val="107000"/>
                        </a:lnSpc>
                        <a:spcBef>
                          <a:spcPts val="0"/>
                        </a:spcBef>
                        <a:spcAft>
                          <a:spcPts val="0"/>
                        </a:spcAft>
                        <a:buNone/>
                      </a:pPr>
                      <a:r>
                        <a:rPr lang="en-US" sz="1800" b="0" u="none" strike="noStrike" cap="none"/>
                        <a:t>implemented a </a:t>
                      </a:r>
                      <a:r>
                        <a:rPr lang="en-US" sz="1800" b="0" u="sng" strike="noStrike" cap="none"/>
                        <a:t>policy statement, or statements</a:t>
                      </a:r>
                      <a:r>
                        <a:rPr lang="en-US" sz="1800" b="0" u="none" strike="noStrike" cap="none"/>
                        <a:t>, that encompass the FSC core labour requirements.</a:t>
                      </a:r>
                      <a:endParaRPr sz="1800" b="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The CH must have incorporated the CLRs in its policy statements.</a:t>
                      </a:r>
                      <a:endParaRPr sz="1800" u="none" strike="noStrike" cap="none"/>
                    </a:p>
                  </a:txBody>
                  <a:tcPr marL="68575" marR="68575" marT="0" marB="0" anchor="ctr"/>
                </a:tc>
                <a:tc>
                  <a:txBody>
                    <a:bodyPr/>
                    <a:lstStyle/>
                    <a:p>
                      <a:pPr marL="342900" marR="0" lvl="0" indent="-342900" algn="l" rtl="0">
                        <a:lnSpc>
                          <a:spcPct val="107000"/>
                        </a:lnSpc>
                        <a:spcBef>
                          <a:spcPts val="0"/>
                        </a:spcBef>
                        <a:spcAft>
                          <a:spcPts val="0"/>
                        </a:spcAft>
                        <a:buClr>
                          <a:srgbClr val="000000"/>
                        </a:buClr>
                        <a:buSzPts val="1800"/>
                        <a:buFont typeface="Arial"/>
                        <a:buChar char="•"/>
                      </a:pPr>
                      <a:r>
                        <a:rPr lang="en-US" sz="1800" u="none" strike="noStrike" cap="none"/>
                        <a:t>Check various policies. </a:t>
                      </a:r>
                      <a:br>
                        <a:rPr lang="en-US" sz="1800" u="none" strike="noStrike" cap="none"/>
                      </a:br>
                      <a:r>
                        <a:rPr lang="en-US" sz="1800" u="none" strike="noStrike" cap="none"/>
                        <a:t>A Policy must be in place </a:t>
                      </a:r>
                      <a:endParaRPr sz="1800" u="none" strike="noStrike" cap="none"/>
                    </a:p>
                    <a:p>
                      <a:pPr marL="342900" marR="0" lvl="0" indent="-342900" algn="l" rtl="0">
                        <a:lnSpc>
                          <a:spcPct val="107000"/>
                        </a:lnSpc>
                        <a:spcBef>
                          <a:spcPts val="0"/>
                        </a:spcBef>
                        <a:spcAft>
                          <a:spcPts val="0"/>
                        </a:spcAft>
                        <a:buClr>
                          <a:srgbClr val="000000"/>
                        </a:buClr>
                        <a:buSzPts val="1800"/>
                        <a:buFont typeface="Arial"/>
                        <a:buChar char="•"/>
                      </a:pPr>
                      <a:r>
                        <a:rPr lang="en-US" sz="1800" u="none" strike="noStrike" cap="none"/>
                        <a:t>Could be many different documents</a:t>
                      </a:r>
                      <a:endParaRPr sz="1800" u="none" strike="noStrike" cap="none"/>
                    </a:p>
                    <a:p>
                      <a:pPr marL="342900" marR="0" lvl="0" indent="-342900" algn="l" rtl="0">
                        <a:lnSpc>
                          <a:spcPct val="107000"/>
                        </a:lnSpc>
                        <a:spcBef>
                          <a:spcPts val="0"/>
                        </a:spcBef>
                        <a:spcAft>
                          <a:spcPts val="0"/>
                        </a:spcAft>
                        <a:buClr>
                          <a:srgbClr val="000000"/>
                        </a:buClr>
                        <a:buSzPts val="1800"/>
                        <a:buFont typeface="Arial"/>
                        <a:buChar char="•"/>
                      </a:pPr>
                      <a:r>
                        <a:rPr lang="en-US" sz="1800" u="none" strike="noStrike" cap="none"/>
                        <a:t>Must not be exact copy of the requirement text</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2674825">
                <a:tc>
                  <a:txBody>
                    <a:bodyPr/>
                    <a:lstStyle/>
                    <a:p>
                      <a:pPr marL="0" marR="0" lvl="0" indent="0" algn="l" rtl="0">
                        <a:lnSpc>
                          <a:spcPct val="107000"/>
                        </a:lnSpc>
                        <a:spcBef>
                          <a:spcPts val="0"/>
                        </a:spcBef>
                        <a:spcAft>
                          <a:spcPts val="0"/>
                        </a:spcAft>
                        <a:buNone/>
                      </a:pPr>
                      <a:endParaRPr sz="1800" b="0" u="none" strike="noStrike" cap="none"/>
                    </a:p>
                    <a:p>
                      <a:pPr marL="0" marR="0" lvl="0" indent="0" algn="l" rtl="0">
                        <a:lnSpc>
                          <a:spcPct val="107000"/>
                        </a:lnSpc>
                        <a:spcBef>
                          <a:spcPts val="0"/>
                        </a:spcBef>
                        <a:spcAft>
                          <a:spcPts val="0"/>
                        </a:spcAft>
                        <a:buNone/>
                      </a:pPr>
                      <a:r>
                        <a:rPr lang="en-US" sz="1800" b="0" u="none" strike="noStrike" cap="none"/>
                        <a:t>11.2 The certification body shall verify that the policy statements are </a:t>
                      </a:r>
                      <a:r>
                        <a:rPr lang="en-US" sz="1800" b="0" u="sng" strike="noStrike" cap="none"/>
                        <a:t>made available to stakeholders</a:t>
                      </a:r>
                      <a:r>
                        <a:rPr lang="en-US" sz="1800" b="0" u="none" strike="noStrike" cap="none"/>
                        <a:t>.</a:t>
                      </a:r>
                      <a:endParaRPr sz="1800" b="0" u="none" strike="noStrike" cap="none">
                        <a:latin typeface="Avenir"/>
                        <a:ea typeface="Avenir"/>
                        <a:cs typeface="Avenir"/>
                        <a:sym typeface="Avenir"/>
                      </a:endParaRPr>
                    </a:p>
                  </a:txBody>
                  <a:tcPr marL="68575" marR="68575" marT="0" marB="0" anchor="ctr"/>
                </a:tc>
                <a:tc>
                  <a:txBody>
                    <a:bodyPr/>
                    <a:lstStyle/>
                    <a:p>
                      <a:pPr marL="342900" marR="0" lvl="0" indent="-22860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b="0" u="none" strike="noStrike" cap="none">
                          <a:solidFill>
                            <a:srgbClr val="2B2E2F"/>
                          </a:solidFill>
                        </a:rPr>
                        <a:t>They must be available to those concerned, especially WORKERs as they are the affected stakeholders</a:t>
                      </a:r>
                      <a:endParaRPr sz="1800" u="none" strike="noStrike" cap="none"/>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Check if workers are aware of these policies (that is where implementation starts) </a:t>
                      </a:r>
                      <a:endParaRPr sz="1800" u="none" strike="noStrike" cap="none"/>
                    </a:p>
                    <a:p>
                      <a:pPr marL="342900" marR="0" lvl="0" indent="-342900" algn="l" rtl="0">
                        <a:lnSpc>
                          <a:spcPct val="107000"/>
                        </a:lnSpc>
                        <a:spcBef>
                          <a:spcPts val="0"/>
                        </a:spcBef>
                        <a:spcAft>
                          <a:spcPts val="0"/>
                        </a:spcAft>
                        <a:buClr>
                          <a:srgbClr val="000000"/>
                        </a:buClr>
                        <a:buSzPts val="1800"/>
                        <a:buFont typeface="Calibri"/>
                        <a:buChar char="-"/>
                      </a:pPr>
                      <a:r>
                        <a:rPr lang="en-US" sz="1800" u="none" strike="noStrike" cap="none"/>
                        <a:t>Training</a:t>
                      </a:r>
                      <a:endParaRPr sz="1800" u="none" strike="noStrike" cap="none"/>
                    </a:p>
                    <a:p>
                      <a:pPr marL="342900" marR="0" lvl="0" indent="-342900" algn="l" rtl="0">
                        <a:lnSpc>
                          <a:spcPct val="107000"/>
                        </a:lnSpc>
                        <a:spcBef>
                          <a:spcPts val="0"/>
                        </a:spcBef>
                        <a:spcAft>
                          <a:spcPts val="0"/>
                        </a:spcAft>
                        <a:buClr>
                          <a:srgbClr val="000000"/>
                        </a:buClr>
                        <a:buSzPts val="1800"/>
                        <a:buFont typeface="Calibri"/>
                        <a:buChar char="-"/>
                      </a:pPr>
                      <a:r>
                        <a:rPr lang="en-US" sz="1800" u="none" strike="noStrike" cap="none"/>
                        <a:t>Notice Boards</a:t>
                      </a:r>
                      <a:endParaRPr sz="1800" u="none" strike="noStrike" cap="none"/>
                    </a:p>
                    <a:p>
                      <a:pPr marL="342900" marR="0" lvl="0" indent="-342900" algn="l" rtl="0">
                        <a:lnSpc>
                          <a:spcPct val="107000"/>
                        </a:lnSpc>
                        <a:spcBef>
                          <a:spcPts val="0"/>
                        </a:spcBef>
                        <a:spcAft>
                          <a:spcPts val="0"/>
                        </a:spcAft>
                        <a:buClr>
                          <a:srgbClr val="000000"/>
                        </a:buClr>
                        <a:buSzPts val="1800"/>
                        <a:buFont typeface="Calibri"/>
                        <a:buChar char="-"/>
                      </a:pPr>
                      <a:r>
                        <a:rPr lang="en-US" sz="1800" u="none" strike="noStrike" cap="none"/>
                        <a:t>Websites</a:t>
                      </a:r>
                      <a:endParaRPr sz="1800" u="none" strike="noStrike" cap="none"/>
                    </a:p>
                    <a:p>
                      <a:pPr marL="342900" marR="0" lvl="0" indent="-342900" algn="l" rtl="0">
                        <a:lnSpc>
                          <a:spcPct val="107000"/>
                        </a:lnSpc>
                        <a:spcBef>
                          <a:spcPts val="0"/>
                        </a:spcBef>
                        <a:spcAft>
                          <a:spcPts val="0"/>
                        </a:spcAft>
                        <a:buClr>
                          <a:srgbClr val="000000"/>
                        </a:buClr>
                        <a:buSzPts val="1800"/>
                        <a:buFont typeface="Calibri"/>
                        <a:buChar char="-"/>
                      </a:pPr>
                      <a:r>
                        <a:rPr lang="en-US" sz="1800" u="none" strike="noStrike" cap="none"/>
                        <a:t>Meeting minutes</a:t>
                      </a:r>
                      <a:endParaRPr sz="1800" u="none" strike="noStrike" cap="none"/>
                    </a:p>
                    <a:p>
                      <a:pPr marL="180975" marR="0" lvl="0" indent="0" algn="just" rtl="0">
                        <a:lnSpc>
                          <a:spcPct val="107000"/>
                        </a:lnSpc>
                        <a:spcBef>
                          <a:spcPts val="0"/>
                        </a:spcBef>
                        <a:spcAft>
                          <a:spcPts val="0"/>
                        </a:spcAft>
                        <a:buClr>
                          <a:srgbClr val="000000"/>
                        </a:buClr>
                        <a:buSzPts val="1800"/>
                        <a:buFont typeface="Arial"/>
                        <a:buNone/>
                      </a:pPr>
                      <a:r>
                        <a:rPr lang="en-US" sz="1800" u="none" strike="noStrike" cap="none"/>
                        <a:t>NB: Made Available On Request is not acceptable, as workers have to be aware of such policies in order to refer to them or ensure conformance</a:t>
                      </a:r>
                      <a:endParaRPr sz="1800" u="none" strike="noStrike" cap="none"/>
                    </a:p>
                  </a:txBody>
                  <a:tcPr marL="68575" marR="68575" marT="0" marB="0" anchor="ctr"/>
                </a:tc>
                <a:extLst>
                  <a:ext uri="{0D108BD9-81ED-4DB2-BD59-A6C34878D82A}">
                    <a16:rowId xmlns:a16="http://schemas.microsoft.com/office/drawing/2014/main" val="10002"/>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7"/>
          <p:cNvSpPr txBox="1">
            <a:spLocks noGrp="1"/>
          </p:cNvSpPr>
          <p:nvPr>
            <p:ph type="title" idx="4294967295"/>
          </p:nvPr>
        </p:nvSpPr>
        <p:spPr>
          <a:xfrm>
            <a:off x="546340" y="387560"/>
            <a:ext cx="8293100" cy="67468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Auditing CLRs – What FSC-STD-20-011 says..</a:t>
            </a:r>
            <a:endParaRPr/>
          </a:p>
        </p:txBody>
      </p:sp>
      <p:graphicFrame>
        <p:nvGraphicFramePr>
          <p:cNvPr id="314" name="Google Shape;314;p7"/>
          <p:cNvGraphicFramePr/>
          <p:nvPr/>
        </p:nvGraphicFramePr>
        <p:xfrm>
          <a:off x="641589" y="1062247"/>
          <a:ext cx="11194900" cy="5463952"/>
        </p:xfrm>
        <a:graphic>
          <a:graphicData uri="http://schemas.openxmlformats.org/drawingml/2006/table">
            <a:tbl>
              <a:tblPr firstRow="1" firstCol="1" bandRow="1">
                <a:noFill/>
                <a:tableStyleId>{A84B353B-EDB4-47D4-80E6-8C116A7DC877}</a:tableStyleId>
              </a:tblPr>
              <a:tblGrid>
                <a:gridCol w="2463550">
                  <a:extLst>
                    <a:ext uri="{9D8B030D-6E8A-4147-A177-3AD203B41FA5}">
                      <a16:colId xmlns:a16="http://schemas.microsoft.com/office/drawing/2014/main" val="20000"/>
                    </a:ext>
                  </a:extLst>
                </a:gridCol>
                <a:gridCol w="6419850">
                  <a:extLst>
                    <a:ext uri="{9D8B030D-6E8A-4147-A177-3AD203B41FA5}">
                      <a16:colId xmlns:a16="http://schemas.microsoft.com/office/drawing/2014/main" val="20001"/>
                    </a:ext>
                  </a:extLst>
                </a:gridCol>
                <a:gridCol w="2311500">
                  <a:extLst>
                    <a:ext uri="{9D8B030D-6E8A-4147-A177-3AD203B41FA5}">
                      <a16:colId xmlns:a16="http://schemas.microsoft.com/office/drawing/2014/main" val="20002"/>
                    </a:ext>
                  </a:extLst>
                </a:gridCol>
              </a:tblGrid>
              <a:tr h="495775">
                <a:tc>
                  <a:txBody>
                    <a:bodyPr/>
                    <a:lstStyle/>
                    <a:p>
                      <a:pPr marL="0" marR="0" lvl="0" indent="0" algn="l" rtl="0">
                        <a:lnSpc>
                          <a:spcPct val="107000"/>
                        </a:lnSpc>
                        <a:spcBef>
                          <a:spcPts val="0"/>
                        </a:spcBef>
                        <a:spcAft>
                          <a:spcPts val="0"/>
                        </a:spcAft>
                        <a:buNone/>
                      </a:pPr>
                      <a:r>
                        <a:rPr lang="en-US" sz="1800" b="1" u="none" strike="noStrike" cap="none"/>
                        <a:t>Requirement</a:t>
                      </a:r>
                      <a:endParaRPr sz="1800" b="1" u="none" strike="noStrike" cap="none">
                        <a:latin typeface="Avenir"/>
                        <a:ea typeface="Avenir"/>
                        <a:cs typeface="Avenir"/>
                        <a:sym typeface="Avenir"/>
                      </a:endParaRPr>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What does it include?</a:t>
                      </a:r>
                      <a:endParaRPr sz="1800" u="none" strike="noStrike" cap="none"/>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 Guidance</a:t>
                      </a:r>
                      <a:endParaRPr sz="1800" u="none" strike="noStrike" cap="none"/>
                    </a:p>
                  </a:txBody>
                  <a:tcPr marL="29275" marR="29275" marT="0" marB="0" anchor="ctr"/>
                </a:tc>
                <a:extLst>
                  <a:ext uri="{0D108BD9-81ED-4DB2-BD59-A6C34878D82A}">
                    <a16:rowId xmlns:a16="http://schemas.microsoft.com/office/drawing/2014/main" val="10000"/>
                  </a:ext>
                </a:extLst>
              </a:tr>
              <a:tr h="4768150">
                <a:tc>
                  <a:txBody>
                    <a:bodyPr/>
                    <a:lstStyle/>
                    <a:p>
                      <a:pPr marL="0" marR="0" lvl="0" indent="0" algn="l" rtl="0">
                        <a:lnSpc>
                          <a:spcPct val="107000"/>
                        </a:lnSpc>
                        <a:spcBef>
                          <a:spcPts val="0"/>
                        </a:spcBef>
                        <a:spcAft>
                          <a:spcPts val="0"/>
                        </a:spcAft>
                        <a:buNone/>
                      </a:pPr>
                      <a:r>
                        <a:rPr lang="en-US" sz="1800" b="0" u="none" strike="noStrike" cap="none"/>
                        <a:t>11.3 The certification body shall design and implement a system for evaluating the relevance, effectiveness, and adequacy of the organization’s self-assessment and conformity to Section 7 of FSC-STD-40-004, according to the scope, scale, intensity and risk of the organization's operation.</a:t>
                      </a:r>
                      <a:endParaRPr sz="1800" b="0" u="none" strike="noStrike" cap="none">
                        <a:latin typeface="Avenir"/>
                        <a:ea typeface="Avenir"/>
                        <a:cs typeface="Avenir"/>
                        <a:sym typeface="Avenir"/>
                      </a:endParaRPr>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The certification body shall specify, justify and document in its system the means of verification of the self-assessments, including, but not limited to:</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a) </a:t>
                      </a:r>
                      <a:r>
                        <a:rPr lang="en-US" sz="1800" b="1" u="sng" strike="noStrike" cap="none"/>
                        <a:t>a mechanism for verifying self-assessments</a:t>
                      </a:r>
                      <a:r>
                        <a:rPr lang="en-US" sz="1800" u="none" strike="noStrike" cap="none"/>
                        <a:t> against available sources of information and applicable requirements;</a:t>
                      </a: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b) </a:t>
                      </a:r>
                      <a:r>
                        <a:rPr lang="en-US" sz="1800" b="1" u="sng" strike="noStrike" cap="none"/>
                        <a:t>identifying the legal requirements </a:t>
                      </a:r>
                      <a:r>
                        <a:rPr lang="en-US" sz="1800" u="none" strike="noStrike" cap="none"/>
                        <a:t>related to the FSC CLRs and applicable to the organization/site.</a:t>
                      </a: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c) </a:t>
                      </a:r>
                      <a:r>
                        <a:rPr lang="en-US" sz="1800" b="1" u="sng" strike="noStrike" cap="none"/>
                        <a:t>corroborating evidence </a:t>
                      </a:r>
                      <a:r>
                        <a:rPr lang="en-US" sz="1800" u="none" strike="noStrike" cap="none"/>
                        <a:t>provided by the organization with inendent sources when possible. (e.g. documentation, interviews etc.) as required </a:t>
                      </a:r>
                      <a:r>
                        <a:rPr lang="en-US" sz="1800" b="1" u="sng" strike="noStrike" cap="none"/>
                        <a:t>according to Section 2.6 ‘Evaluation at the level of the operational site</a:t>
                      </a:r>
                      <a:r>
                        <a:rPr lang="en-US" sz="1800" u="none" strike="noStrike" cap="none"/>
                        <a:t>’.</a:t>
                      </a: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d) </a:t>
                      </a:r>
                      <a:r>
                        <a:rPr lang="en-US" sz="1800" b="0" u="none" strike="noStrike" cap="none"/>
                        <a:t>determining the </a:t>
                      </a:r>
                      <a:r>
                        <a:rPr lang="en-US" sz="1800" b="1" u="sng" strike="noStrike" cap="none"/>
                        <a:t>frequency and sampling requirements </a:t>
                      </a:r>
                      <a:r>
                        <a:rPr lang="en-US" sz="1800" u="none" strike="noStrike" cap="none"/>
                        <a:t>of future audits within the certification cycle for each organization based on the results of the previous audit related to the FSC CLRs and the self-assessment.</a:t>
                      </a: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e) including </a:t>
                      </a:r>
                      <a:r>
                        <a:rPr lang="en-US" sz="1800" b="1" u="sng" strike="noStrike" cap="none"/>
                        <a:t>auditors with specific competencies </a:t>
                      </a:r>
                      <a:r>
                        <a:rPr lang="en-US" sz="1800" u="none" strike="noStrike" cap="none"/>
                        <a:t>if needed.</a:t>
                      </a:r>
                      <a:endParaRPr sz="1800" u="none" strike="noStrike" cap="none"/>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r>
                        <a:rPr lang="en-US" sz="1800" u="none" strike="noStrike" cap="none"/>
                        <a:t>The CB has to develop such a guidance in their “Auditor Handbook” and auditors are to follow it. </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latin typeface="Avenir"/>
                        <a:ea typeface="Avenir"/>
                        <a:cs typeface="Avenir"/>
                        <a:sym typeface="Avenir"/>
                      </a:endParaRPr>
                    </a:p>
                  </a:txBody>
                  <a:tcPr marL="29275" marR="29275" marT="0" marB="0"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8"/>
          <p:cNvSpPr txBox="1">
            <a:spLocks noGrp="1"/>
          </p:cNvSpPr>
          <p:nvPr>
            <p:ph type="title" idx="4294967295"/>
          </p:nvPr>
        </p:nvSpPr>
        <p:spPr>
          <a:xfrm>
            <a:off x="287547" y="244415"/>
            <a:ext cx="8521700" cy="6731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Auditing CLRs – What FSC-STD-20-011 says..</a:t>
            </a:r>
            <a:endParaRPr/>
          </a:p>
        </p:txBody>
      </p:sp>
      <p:graphicFrame>
        <p:nvGraphicFramePr>
          <p:cNvPr id="320" name="Google Shape;320;p8"/>
          <p:cNvGraphicFramePr/>
          <p:nvPr/>
        </p:nvGraphicFramePr>
        <p:xfrm>
          <a:off x="401847" y="986360"/>
          <a:ext cx="11592450" cy="5757975"/>
        </p:xfrm>
        <a:graphic>
          <a:graphicData uri="http://schemas.openxmlformats.org/drawingml/2006/table">
            <a:tbl>
              <a:tblPr firstRow="1" firstCol="1" bandRow="1">
                <a:noFill/>
                <a:tableStyleId>{A84B353B-EDB4-47D4-80E6-8C116A7DC877}</a:tableStyleId>
              </a:tblPr>
              <a:tblGrid>
                <a:gridCol w="3864150">
                  <a:extLst>
                    <a:ext uri="{9D8B030D-6E8A-4147-A177-3AD203B41FA5}">
                      <a16:colId xmlns:a16="http://schemas.microsoft.com/office/drawing/2014/main" val="20000"/>
                    </a:ext>
                  </a:extLst>
                </a:gridCol>
                <a:gridCol w="5503550">
                  <a:extLst>
                    <a:ext uri="{9D8B030D-6E8A-4147-A177-3AD203B41FA5}">
                      <a16:colId xmlns:a16="http://schemas.microsoft.com/office/drawing/2014/main" val="20001"/>
                    </a:ext>
                  </a:extLst>
                </a:gridCol>
                <a:gridCol w="2224750">
                  <a:extLst>
                    <a:ext uri="{9D8B030D-6E8A-4147-A177-3AD203B41FA5}">
                      <a16:colId xmlns:a16="http://schemas.microsoft.com/office/drawing/2014/main" val="20002"/>
                    </a:ext>
                  </a:extLst>
                </a:gridCol>
              </a:tblGrid>
              <a:tr h="442400">
                <a:tc>
                  <a:txBody>
                    <a:bodyPr/>
                    <a:lstStyle/>
                    <a:p>
                      <a:pPr marL="0" marR="0" lvl="0" indent="0" algn="l" rtl="0">
                        <a:lnSpc>
                          <a:spcPct val="107000"/>
                        </a:lnSpc>
                        <a:spcBef>
                          <a:spcPts val="0"/>
                        </a:spcBef>
                        <a:spcAft>
                          <a:spcPts val="0"/>
                        </a:spcAft>
                        <a:buNone/>
                      </a:pPr>
                      <a:r>
                        <a:rPr lang="en-US" sz="1800" b="1" u="none" strike="noStrike" cap="none"/>
                        <a:t>Requirement</a:t>
                      </a:r>
                      <a:endParaRPr sz="1800" b="1" u="none" strike="noStrike" cap="none">
                        <a:latin typeface="Avenir"/>
                        <a:ea typeface="Avenir"/>
                        <a:cs typeface="Avenir"/>
                        <a:sym typeface="Avenir"/>
                      </a:endParaRPr>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Key aspects</a:t>
                      </a:r>
                      <a:endParaRPr sz="1800" u="none" strike="noStrike" cap="none"/>
                    </a:p>
                  </a:txBody>
                  <a:tcPr marL="29275" marR="29275" marT="0" marB="0" anchor="ctr"/>
                </a:tc>
                <a:tc>
                  <a:txBody>
                    <a:bodyPr/>
                    <a:lstStyle/>
                    <a:p>
                      <a:pPr marL="0" marR="0" lvl="0" indent="180975" algn="l" rtl="0">
                        <a:lnSpc>
                          <a:spcPct val="107000"/>
                        </a:lnSpc>
                        <a:spcBef>
                          <a:spcPts val="0"/>
                        </a:spcBef>
                        <a:spcAft>
                          <a:spcPts val="0"/>
                        </a:spcAft>
                        <a:buClr>
                          <a:srgbClr val="000000"/>
                        </a:buClr>
                        <a:buSzPts val="1800"/>
                        <a:buFont typeface="Arial"/>
                        <a:buNone/>
                      </a:pPr>
                      <a:r>
                        <a:rPr lang="en-US" sz="1800" b="1" u="none" strike="noStrike" cap="none"/>
                        <a:t>What to do? </a:t>
                      </a:r>
                      <a:endParaRPr sz="1800" u="none" strike="noStrike" cap="none"/>
                    </a:p>
                  </a:txBody>
                  <a:tcPr marL="29275" marR="29275" marT="0" marB="0" anchor="ctr"/>
                </a:tc>
                <a:extLst>
                  <a:ext uri="{0D108BD9-81ED-4DB2-BD59-A6C34878D82A}">
                    <a16:rowId xmlns:a16="http://schemas.microsoft.com/office/drawing/2014/main" val="10000"/>
                  </a:ext>
                </a:extLst>
              </a:tr>
              <a:tr h="5315575">
                <a:tc>
                  <a:txBody>
                    <a:bodyPr/>
                    <a:lstStyle/>
                    <a:p>
                      <a:pPr marL="266700" marR="0" lvl="0" indent="0" algn="l" rtl="0">
                        <a:lnSpc>
                          <a:spcPct val="100000"/>
                        </a:lnSpc>
                        <a:spcBef>
                          <a:spcPts val="0"/>
                        </a:spcBef>
                        <a:spcAft>
                          <a:spcPts val="0"/>
                        </a:spcAft>
                        <a:buNone/>
                      </a:pPr>
                      <a:r>
                        <a:rPr lang="en-US" sz="1800" b="1" u="none" strike="noStrike" cap="none">
                          <a:solidFill>
                            <a:schemeClr val="lt1"/>
                          </a:solidFill>
                        </a:rPr>
                        <a:t>Evaluation at the level of the operational site </a:t>
                      </a:r>
                      <a:endParaRPr/>
                    </a:p>
                    <a:p>
                      <a:pPr marL="266700" marR="0" lvl="0" indent="-180975" algn="l" rtl="0">
                        <a:lnSpc>
                          <a:spcPct val="100000"/>
                        </a:lnSpc>
                        <a:spcBef>
                          <a:spcPts val="0"/>
                        </a:spcBef>
                        <a:spcAft>
                          <a:spcPts val="0"/>
                        </a:spcAft>
                        <a:buNone/>
                      </a:pPr>
                      <a:endParaRPr sz="1800" b="0" u="none" strike="noStrike" cap="none">
                        <a:solidFill>
                          <a:schemeClr val="lt1"/>
                        </a:solidFill>
                      </a:endParaRPr>
                    </a:p>
                    <a:p>
                      <a:pPr marL="266700" marR="0" lvl="0" indent="-180975" algn="l" rtl="0">
                        <a:lnSpc>
                          <a:spcPct val="100000"/>
                        </a:lnSpc>
                        <a:spcBef>
                          <a:spcPts val="0"/>
                        </a:spcBef>
                        <a:spcAft>
                          <a:spcPts val="0"/>
                        </a:spcAft>
                        <a:buNone/>
                      </a:pPr>
                      <a:r>
                        <a:rPr lang="en-US" sz="1800" b="1" u="none" strike="noStrike" cap="none">
                          <a:solidFill>
                            <a:schemeClr val="lt1"/>
                          </a:solidFill>
                        </a:rPr>
                        <a:t>2.6</a:t>
                      </a:r>
                      <a:r>
                        <a:rPr lang="en-US" sz="1800" b="0" u="none" strike="noStrike" cap="none">
                          <a:solidFill>
                            <a:schemeClr val="lt1"/>
                          </a:solidFill>
                        </a:rPr>
                        <a:t> The certification body shall evaluate each operational site within the scope of the evaluation (including a sample of participating sites of group and multisite certificates and non-FSC-certified project members in the case of project certificates) in order to </a:t>
                      </a:r>
                      <a:r>
                        <a:rPr lang="en-US" sz="1800" b="1" u="sng" strike="noStrike" cap="none">
                          <a:solidFill>
                            <a:schemeClr val="lt1"/>
                          </a:solidFill>
                        </a:rPr>
                        <a:t>make direct, factual observations</a:t>
                      </a:r>
                      <a:r>
                        <a:rPr lang="en-US" sz="1800" b="0" u="none" strike="noStrike" cap="none">
                          <a:solidFill>
                            <a:schemeClr val="lt1"/>
                          </a:solidFill>
                        </a:rPr>
                        <a:t> to verify the organization’s conformance to all applicable certification requirements. The evaluation shall include</a:t>
                      </a:r>
                      <a:r>
                        <a:rPr lang="en-US" sz="1800" b="0" u="none" strike="noStrike" cap="none">
                          <a:solidFill>
                            <a:schemeClr val="dk1"/>
                          </a:solidFill>
                        </a:rPr>
                        <a:t>: (…)</a:t>
                      </a:r>
                      <a:endParaRPr sz="1800" u="none" strike="noStrike" cap="none">
                        <a:latin typeface="Avenir"/>
                        <a:ea typeface="Avenir"/>
                        <a:cs typeface="Avenir"/>
                        <a:sym typeface="Avenir"/>
                      </a:endParaRPr>
                    </a:p>
                  </a:txBody>
                  <a:tcPr marL="29275" marR="29275" marT="0" marB="0" anchor="ctr"/>
                </a:tc>
                <a:tc>
                  <a:txBody>
                    <a:bodyPr/>
                    <a:lstStyle/>
                    <a:p>
                      <a:pPr marL="628650" marR="0" lvl="0" indent="-447675" algn="l" rtl="0">
                        <a:lnSpc>
                          <a:spcPct val="100000"/>
                        </a:lnSpc>
                        <a:spcBef>
                          <a:spcPts val="0"/>
                        </a:spcBef>
                        <a:spcAft>
                          <a:spcPts val="0"/>
                        </a:spcAft>
                        <a:buClr>
                          <a:srgbClr val="000000"/>
                        </a:buClr>
                        <a:buSzPts val="1800"/>
                        <a:buFont typeface="Arial"/>
                        <a:buAutoNum type="alphaLcParenR"/>
                      </a:pPr>
                      <a:r>
                        <a:rPr lang="en-US" sz="1800" u="none" strike="noStrike" cap="none"/>
                        <a:t>identification and assessment of management documentation and a </a:t>
                      </a:r>
                      <a:r>
                        <a:rPr lang="en-US" sz="1800" b="1" u="sng" strike="noStrike" cap="none"/>
                        <a:t>sufficient variety and number of records</a:t>
                      </a:r>
                      <a:r>
                        <a:rPr lang="en-US" sz="1800" u="none" strike="noStrike" cap="none"/>
                        <a:t> at each operational site</a:t>
                      </a:r>
                      <a:endParaRPr sz="1800" u="none" strike="noStrike" cap="none"/>
                    </a:p>
                    <a:p>
                      <a:pPr marL="628650" marR="0" lvl="0" indent="-447675" algn="l" rtl="0">
                        <a:lnSpc>
                          <a:spcPct val="100000"/>
                        </a:lnSpc>
                        <a:spcBef>
                          <a:spcPts val="0"/>
                        </a:spcBef>
                        <a:spcAft>
                          <a:spcPts val="0"/>
                        </a:spcAft>
                        <a:buClr>
                          <a:srgbClr val="000000"/>
                        </a:buClr>
                        <a:buSzPts val="1800"/>
                        <a:buFont typeface="Arial"/>
                        <a:buAutoNum type="alphaLcParenR"/>
                      </a:pPr>
                      <a:r>
                        <a:rPr lang="en-US" sz="1800" b="1" u="sng" strike="noStrike" cap="none"/>
                        <a:t>interviews </a:t>
                      </a:r>
                      <a:r>
                        <a:rPr lang="en-US" sz="1800" u="none" strike="noStrike" cap="none"/>
                        <a:t>with a </a:t>
                      </a:r>
                      <a:r>
                        <a:rPr lang="en-US" sz="1800" b="1" u="sng" strike="noStrike" cap="none"/>
                        <a:t>sufficient variety and number </a:t>
                      </a:r>
                      <a:r>
                        <a:rPr lang="en-US" sz="1800" u="none" strike="noStrike" cap="none"/>
                        <a:t>of employees, their representatives, including worker’s organizations, employer’s representatives, and contractors, at each operational site selected for evaluation ... The interviewer </a:t>
                      </a:r>
                      <a:r>
                        <a:rPr lang="en-US" sz="1800" b="1" u="sng" strike="noStrike" cap="none"/>
                        <a:t>shall ensure that comments can be provided in confidence</a:t>
                      </a:r>
                      <a:r>
                        <a:rPr lang="en-US" sz="1800" u="none" strike="noStrike" cap="none"/>
                        <a:t>;</a:t>
                      </a:r>
                      <a:endParaRPr sz="1800" u="none" strike="noStrike" cap="none"/>
                    </a:p>
                    <a:p>
                      <a:pPr marL="628650" marR="0" lvl="0" indent="-447675" algn="l" rtl="0">
                        <a:lnSpc>
                          <a:spcPct val="100000"/>
                        </a:lnSpc>
                        <a:spcBef>
                          <a:spcPts val="0"/>
                        </a:spcBef>
                        <a:spcAft>
                          <a:spcPts val="0"/>
                        </a:spcAft>
                        <a:buClr>
                          <a:srgbClr val="000000"/>
                        </a:buClr>
                        <a:buSzPts val="1800"/>
                        <a:buFont typeface="Arial"/>
                        <a:buAutoNum type="alphaLcParenR"/>
                      </a:pPr>
                      <a:r>
                        <a:rPr lang="en-US" sz="1800" u="none" strike="noStrike" cap="none"/>
                        <a:t>…</a:t>
                      </a:r>
                      <a:endParaRPr sz="1800" u="none" strike="noStrike" cap="none"/>
                    </a:p>
                    <a:p>
                      <a:pPr marL="628650" marR="0" lvl="0" indent="-447675" algn="l" rtl="0">
                        <a:lnSpc>
                          <a:spcPct val="100000"/>
                        </a:lnSpc>
                        <a:spcBef>
                          <a:spcPts val="0"/>
                        </a:spcBef>
                        <a:spcAft>
                          <a:spcPts val="0"/>
                        </a:spcAft>
                        <a:buClr>
                          <a:srgbClr val="000000"/>
                        </a:buClr>
                        <a:buSzPts val="1800"/>
                        <a:buFont typeface="Arial"/>
                        <a:buAutoNum type="alphaLcParenR"/>
                      </a:pPr>
                      <a:r>
                        <a:rPr lang="en-US" sz="1800" u="none" strike="noStrike" cap="none"/>
                        <a:t>...</a:t>
                      </a:r>
                      <a:endParaRPr sz="1800" u="none" strike="noStrike" cap="none"/>
                    </a:p>
                    <a:p>
                      <a:pPr marL="628650" marR="0" lvl="0" indent="-447675" algn="l" rtl="0">
                        <a:lnSpc>
                          <a:spcPct val="100000"/>
                        </a:lnSpc>
                        <a:spcBef>
                          <a:spcPts val="0"/>
                        </a:spcBef>
                        <a:spcAft>
                          <a:spcPts val="0"/>
                        </a:spcAft>
                        <a:buClr>
                          <a:srgbClr val="000000"/>
                        </a:buClr>
                        <a:buSzPts val="1800"/>
                        <a:buFont typeface="Arial"/>
                        <a:buAutoNum type="alphaLcParenR"/>
                      </a:pPr>
                      <a:r>
                        <a:rPr lang="en-US" sz="1800" u="none" strike="noStrike" cap="none"/>
                        <a:t>…</a:t>
                      </a:r>
                      <a:endParaRPr sz="1800" u="none" strike="noStrike" cap="none"/>
                    </a:p>
                    <a:p>
                      <a:pPr marL="628650" marR="0" lvl="0" indent="-447675" algn="l" rtl="0">
                        <a:lnSpc>
                          <a:spcPct val="100000"/>
                        </a:lnSpc>
                        <a:spcBef>
                          <a:spcPts val="0"/>
                        </a:spcBef>
                        <a:spcAft>
                          <a:spcPts val="0"/>
                        </a:spcAft>
                        <a:buClr>
                          <a:srgbClr val="000000"/>
                        </a:buClr>
                        <a:buSzPts val="1800"/>
                        <a:buFont typeface="Arial"/>
                        <a:buAutoNum type="alphaLcParenR"/>
                      </a:pPr>
                      <a:r>
                        <a:rPr lang="en-US" sz="1800" b="1" u="sng" strike="noStrike" cap="none"/>
                        <a:t>physical inspection of all sites </a:t>
                      </a:r>
                      <a:r>
                        <a:rPr lang="en-US" sz="1800" u="none" strike="noStrike" cap="none"/>
                        <a:t>selected for evaluation, including inspection of all locations where operational activities under the scope of the certificate are carried out.</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latin typeface="Avenir"/>
                        <a:ea typeface="Avenir"/>
                        <a:cs typeface="Avenir"/>
                        <a:sym typeface="Avenir"/>
                      </a:endParaRPr>
                    </a:p>
                  </a:txBody>
                  <a:tcPr marL="29275" marR="29275" marT="0" marB="0" anchor="ctr"/>
                </a:tc>
                <a:tc>
                  <a:txBody>
                    <a:bodyPr/>
                    <a:lstStyle/>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180975" marR="0" lvl="0" indent="0" algn="l" rtl="0">
                        <a:lnSpc>
                          <a:spcPct val="107000"/>
                        </a:lnSpc>
                        <a:spcBef>
                          <a:spcPts val="0"/>
                        </a:spcBef>
                        <a:spcAft>
                          <a:spcPts val="0"/>
                        </a:spcAft>
                        <a:buClr>
                          <a:srgbClr val="000000"/>
                        </a:buClr>
                        <a:buSzPts val="1800"/>
                        <a:buFont typeface="Arial"/>
                        <a:buNone/>
                      </a:pPr>
                      <a:r>
                        <a:rPr lang="en-US" sz="1800" u="none" strike="noStrike" cap="none"/>
                        <a:t>This is one of the requirements where ASI has identified the most issues on COC audits and mostly around the highlighted keywords. </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latin typeface="Avenir"/>
                        <a:ea typeface="Avenir"/>
                        <a:cs typeface="Avenir"/>
                        <a:sym typeface="Avenir"/>
                      </a:endParaRPr>
                    </a:p>
                  </a:txBody>
                  <a:tcPr marL="29275" marR="29275" marT="0" marB="0"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9"/>
          <p:cNvSpPr txBox="1">
            <a:spLocks noGrp="1"/>
          </p:cNvSpPr>
          <p:nvPr>
            <p:ph type="title" idx="4294967295"/>
          </p:nvPr>
        </p:nvSpPr>
        <p:spPr>
          <a:xfrm>
            <a:off x="445698" y="347692"/>
            <a:ext cx="9105900" cy="65881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US" sz="2800">
                <a:solidFill>
                  <a:schemeClr val="dk1"/>
                </a:solidFill>
                <a:latin typeface="Arial"/>
                <a:ea typeface="Arial"/>
                <a:cs typeface="Arial"/>
                <a:sym typeface="Arial"/>
              </a:rPr>
              <a:t>Auditing CLRs – What FSC-STD-20-011 says..</a:t>
            </a:r>
            <a:endParaRPr/>
          </a:p>
        </p:txBody>
      </p:sp>
      <p:graphicFrame>
        <p:nvGraphicFramePr>
          <p:cNvPr id="326" name="Google Shape;326;p9"/>
          <p:cNvGraphicFramePr/>
          <p:nvPr/>
        </p:nvGraphicFramePr>
        <p:xfrm>
          <a:off x="510763" y="1089085"/>
          <a:ext cx="11170475" cy="5108550"/>
        </p:xfrm>
        <a:graphic>
          <a:graphicData uri="http://schemas.openxmlformats.org/drawingml/2006/table">
            <a:tbl>
              <a:tblPr firstRow="1" firstCol="1" bandRow="1">
                <a:noFill/>
                <a:tableStyleId>{A84B353B-EDB4-47D4-80E6-8C116A7DC877}</a:tableStyleId>
              </a:tblPr>
              <a:tblGrid>
                <a:gridCol w="4615125">
                  <a:extLst>
                    <a:ext uri="{9D8B030D-6E8A-4147-A177-3AD203B41FA5}">
                      <a16:colId xmlns:a16="http://schemas.microsoft.com/office/drawing/2014/main" val="20000"/>
                    </a:ext>
                  </a:extLst>
                </a:gridCol>
                <a:gridCol w="3330700">
                  <a:extLst>
                    <a:ext uri="{9D8B030D-6E8A-4147-A177-3AD203B41FA5}">
                      <a16:colId xmlns:a16="http://schemas.microsoft.com/office/drawing/2014/main" val="20001"/>
                    </a:ext>
                  </a:extLst>
                </a:gridCol>
                <a:gridCol w="3224650">
                  <a:extLst>
                    <a:ext uri="{9D8B030D-6E8A-4147-A177-3AD203B41FA5}">
                      <a16:colId xmlns:a16="http://schemas.microsoft.com/office/drawing/2014/main" val="20002"/>
                    </a:ext>
                  </a:extLst>
                </a:gridCol>
              </a:tblGrid>
              <a:tr h="564325">
                <a:tc>
                  <a:txBody>
                    <a:bodyPr/>
                    <a:lstStyle/>
                    <a:p>
                      <a:pPr marL="0" marR="0" lvl="0" indent="0" algn="l" rtl="0">
                        <a:lnSpc>
                          <a:spcPct val="107000"/>
                        </a:lnSpc>
                        <a:spcBef>
                          <a:spcPts val="0"/>
                        </a:spcBef>
                        <a:spcAft>
                          <a:spcPts val="0"/>
                        </a:spcAft>
                        <a:buNone/>
                      </a:pPr>
                      <a:r>
                        <a:rPr lang="en-US" sz="1800" b="1" u="none" strike="noStrike" cap="none"/>
                        <a:t>Requirement</a:t>
                      </a: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What does it mean?</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 Guidance/Best Practice</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4544225">
                <a:tc>
                  <a:txBody>
                    <a:bodyPr/>
                    <a:lstStyle/>
                    <a:p>
                      <a:pPr marL="0" marR="0" lvl="0" indent="0" algn="l" rtl="0">
                        <a:lnSpc>
                          <a:spcPct val="107000"/>
                        </a:lnSpc>
                        <a:spcBef>
                          <a:spcPts val="0"/>
                        </a:spcBef>
                        <a:spcAft>
                          <a:spcPts val="0"/>
                        </a:spcAft>
                        <a:buNone/>
                      </a:pPr>
                      <a:r>
                        <a:rPr lang="en-US" sz="1800" b="0" u="none" strike="noStrike" cap="none"/>
                        <a:t>12.1 The certification body shall document its evaluation findings and conclusions in a report according to the requirements specified in this standard, ... Evaluation reports shall …. include at least the information specified in Table B below.</a:t>
                      </a:r>
                      <a:endParaRPr/>
                    </a:p>
                    <a:p>
                      <a:pPr marL="0" marR="0" lvl="0" indent="0" algn="l" rtl="0">
                        <a:lnSpc>
                          <a:spcPct val="107000"/>
                        </a:lnSpc>
                        <a:spcBef>
                          <a:spcPts val="0"/>
                        </a:spcBef>
                        <a:spcAft>
                          <a:spcPts val="0"/>
                        </a:spcAft>
                        <a:buNone/>
                      </a:pPr>
                      <a:endParaRPr sz="1800" b="0" u="none" strike="noStrike" cap="none"/>
                    </a:p>
                    <a:p>
                      <a:pPr marL="0" marR="0" lvl="0" indent="0" algn="l" rtl="0">
                        <a:lnSpc>
                          <a:spcPct val="107000"/>
                        </a:lnSpc>
                        <a:spcBef>
                          <a:spcPts val="0"/>
                        </a:spcBef>
                        <a:spcAft>
                          <a:spcPts val="0"/>
                        </a:spcAft>
                        <a:buNone/>
                      </a:pPr>
                      <a:r>
                        <a:rPr lang="en-US" sz="1800" b="0" u="none" strike="noStrike" cap="none"/>
                        <a:t>Table B. Minimum content of evaluation reports Item 4 c) </a:t>
                      </a:r>
                      <a:endParaRPr/>
                    </a:p>
                    <a:p>
                      <a:pPr marL="0" marR="0" lvl="0" indent="0" algn="l" rtl="0">
                        <a:lnSpc>
                          <a:spcPct val="107000"/>
                        </a:lnSpc>
                        <a:spcBef>
                          <a:spcPts val="0"/>
                        </a:spcBef>
                        <a:spcAft>
                          <a:spcPts val="0"/>
                        </a:spcAft>
                        <a:buNone/>
                      </a:pPr>
                      <a:r>
                        <a:rPr lang="en-US" sz="1800" b="0" u="sng" strike="noStrike" cap="none"/>
                        <a:t>Systematic presentation of findings </a:t>
                      </a:r>
                      <a:r>
                        <a:rPr lang="en-US" sz="1800" b="0" u="none" strike="noStrike" cap="none"/>
                        <a:t>demonstrating conformity or nonconformity to </a:t>
                      </a:r>
                      <a:r>
                        <a:rPr lang="en-US" sz="1800" b="0" u="sng" strike="noStrike" cap="none"/>
                        <a:t>each element of all applicable FSC normative document</a:t>
                      </a:r>
                      <a:r>
                        <a:rPr lang="en-US" sz="1800" b="0" u="none" strike="noStrike" cap="none"/>
                        <a:t>(s) used for the evaluation (e.g. FSC-STD-40-004, FSC-STD-40-005).</a:t>
                      </a:r>
                      <a:endParaRPr sz="1800" b="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Reports must have clear and systematic presentation of observations and findings of how the CH conforms with each requirement – that includes the CLR requirements.</a:t>
                      </a:r>
                      <a:endParaRPr sz="1800" u="none" strike="noStrike" cap="none">
                        <a:latin typeface="Avenir"/>
                        <a:ea typeface="Avenir"/>
                        <a:cs typeface="Avenir"/>
                        <a:sym typeface="Avenir"/>
                      </a:endParaRPr>
                    </a:p>
                  </a:txBody>
                  <a:tcPr marL="68575" marR="68575" marT="0" marB="0" anchor="ctr"/>
                </a:tc>
                <a:tc>
                  <a:txBody>
                    <a:bodyPr/>
                    <a:lstStyle/>
                    <a:p>
                      <a:pPr marL="342900" marR="0" lvl="0" indent="-342900" algn="l" rtl="0">
                        <a:lnSpc>
                          <a:spcPct val="107000"/>
                        </a:lnSpc>
                        <a:spcBef>
                          <a:spcPts val="0"/>
                        </a:spcBef>
                        <a:spcAft>
                          <a:spcPts val="0"/>
                        </a:spcAft>
                        <a:buClr>
                          <a:srgbClr val="000000"/>
                        </a:buClr>
                        <a:buSzPts val="1800"/>
                        <a:buFont typeface="Arial"/>
                        <a:buChar char="•"/>
                      </a:pPr>
                      <a:r>
                        <a:rPr lang="en-US" sz="1800" u="none" strike="noStrike" cap="none"/>
                        <a:t>The CAB reports </a:t>
                      </a:r>
                      <a:r>
                        <a:rPr lang="en-US" sz="1800" b="1" u="none" strike="noStrike" cap="none"/>
                        <a:t>must</a:t>
                      </a:r>
                      <a:r>
                        <a:rPr lang="en-US" sz="1800" u="none" strike="noStrike" cap="none"/>
                        <a:t> give information on how the CH complies with the requirement</a:t>
                      </a:r>
                      <a:endParaRPr/>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342900" marR="0" lvl="0" indent="-342900" algn="l" rtl="0">
                        <a:lnSpc>
                          <a:spcPct val="107000"/>
                        </a:lnSpc>
                        <a:spcBef>
                          <a:spcPts val="0"/>
                        </a:spcBef>
                        <a:spcAft>
                          <a:spcPts val="0"/>
                        </a:spcAft>
                        <a:buClr>
                          <a:srgbClr val="000000"/>
                        </a:buClr>
                        <a:buSzPts val="1800"/>
                        <a:buFont typeface="Arial"/>
                        <a:buChar char="•"/>
                      </a:pPr>
                      <a:r>
                        <a:rPr lang="en-US" sz="1800" u="none" strike="noStrike" cap="none"/>
                        <a:t>CAB reports </a:t>
                      </a:r>
                      <a:r>
                        <a:rPr lang="en-US" sz="1800" b="1" u="none" strike="noStrike" cap="none"/>
                        <a:t>must</a:t>
                      </a:r>
                      <a:r>
                        <a:rPr lang="en-US" sz="1800" u="none" strike="noStrike" cap="none"/>
                        <a:t> provide the evidence that was used to evaluate compliance (document or interview or etc.)</a:t>
                      </a:r>
                      <a:endParaRPr/>
                    </a:p>
                    <a:p>
                      <a:pPr marL="0" marR="0" lvl="0" indent="0" algn="l" rtl="0">
                        <a:lnSpc>
                          <a:spcPct val="107000"/>
                        </a:lnSpc>
                        <a:spcBef>
                          <a:spcPts val="0"/>
                        </a:spcBef>
                        <a:spcAft>
                          <a:spcPts val="0"/>
                        </a:spcAft>
                        <a:buClr>
                          <a:srgbClr val="000000"/>
                        </a:buClr>
                        <a:buSzPts val="1800"/>
                        <a:buFont typeface="Arial"/>
                        <a:buNone/>
                      </a:pPr>
                      <a:endParaRPr sz="1800" u="none" strike="noStrike" cap="none"/>
                    </a:p>
                    <a:p>
                      <a:pPr marL="342900" marR="0" lvl="0" indent="-342900" algn="l" rtl="0">
                        <a:lnSpc>
                          <a:spcPct val="107000"/>
                        </a:lnSpc>
                        <a:spcBef>
                          <a:spcPts val="0"/>
                        </a:spcBef>
                        <a:spcAft>
                          <a:spcPts val="0"/>
                        </a:spcAft>
                        <a:buClr>
                          <a:srgbClr val="000000"/>
                        </a:buClr>
                        <a:buSzPts val="1800"/>
                        <a:buFont typeface="Arial"/>
                        <a:buChar char="•"/>
                      </a:pPr>
                      <a:r>
                        <a:rPr lang="en-US" sz="1800" b="1" u="none" strike="noStrike" cap="none"/>
                        <a:t>Objective evidence </a:t>
                      </a:r>
                      <a:r>
                        <a:rPr lang="en-US" sz="1800" u="none" strike="noStrike" cap="none"/>
                        <a:t>(traceable, tangible, verifiable). </a:t>
                      </a:r>
                      <a:endParaRPr sz="1800" u="none" strike="noStrike" cap="none"/>
                    </a:p>
                    <a:p>
                      <a:pPr marL="0" marR="0" lvl="0" indent="0" algn="l" rtl="0">
                        <a:lnSpc>
                          <a:spcPct val="107000"/>
                        </a:lnSpc>
                        <a:spcBef>
                          <a:spcPts val="0"/>
                        </a:spcBef>
                        <a:spcAft>
                          <a:spcPts val="0"/>
                        </a:spcAft>
                        <a:buClr>
                          <a:srgbClr val="000000"/>
                        </a:buClr>
                        <a:buSzPts val="1800"/>
                        <a:buFont typeface="Arial"/>
                        <a:buNone/>
                      </a:pP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bl>
          </a:graphicData>
        </a:graphic>
      </p:graphicFrame>
    </p:spTree>
  </p:cSld>
  <p:clrMapOvr>
    <a:masterClrMapping/>
  </p:clrMapOvr>
</p:sld>
</file>

<file path=ppt/theme/theme1.xml><?xml version="1.0" encoding="utf-8"?>
<a:theme xmlns:a="http://schemas.openxmlformats.org/drawingml/2006/main" name="2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3266</Words>
  <Application>Microsoft Office PowerPoint</Application>
  <PresentationFormat>Widescreen</PresentationFormat>
  <Paragraphs>503</Paragraphs>
  <Slides>26</Slides>
  <Notes>26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Arial</vt:lpstr>
      <vt:lpstr>Arial Black</vt:lpstr>
      <vt:lpstr>Avenir</vt:lpstr>
      <vt:lpstr>Calibri</vt:lpstr>
      <vt:lpstr>2_Office Theme</vt:lpstr>
      <vt:lpstr>3_Office Theme</vt:lpstr>
      <vt:lpstr>Auditor Training on FSC(R) CoC Core Labor Requirements (CLR)</vt:lpstr>
      <vt:lpstr>PowerPoint Presentation</vt:lpstr>
      <vt:lpstr>This pre-reading material contains essential elements on how a CB conforms with accreditation requirements and how to evaluate each CLR, indicating who to talk to and what documents to review.  </vt:lpstr>
      <vt:lpstr>Module 4.1 Guidance for Accreditation Requirements</vt:lpstr>
      <vt:lpstr>Key/Relevant FSC Accreditation Requirements for FSC CoC CLR </vt:lpstr>
      <vt:lpstr>Auditing CLRs – What FSC-STD-20-011 says</vt:lpstr>
      <vt:lpstr>Auditing CLRs – What FSC-STD-20-011 says..</vt:lpstr>
      <vt:lpstr>Auditing CLRs – What FSC-STD-20-011 says..</vt:lpstr>
      <vt:lpstr>Auditing CLRs – What FSC-STD-20-011 says..</vt:lpstr>
      <vt:lpstr>Module 4.2  Guidance for Certification Requirements</vt:lpstr>
      <vt:lpstr>Key/relevant FSC CoC CLR Requirements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Module 4.3 Practical FSC CLR interview questions </vt:lpstr>
      <vt:lpstr>Example of CLR Interview Questions: Freedom of Association and Collective Bargaining</vt:lpstr>
      <vt:lpstr>Examples of CLR Interview Questions: Child Labour</vt:lpstr>
      <vt:lpstr>Examples of CLR Interview Questions: Forced Labour</vt:lpstr>
      <vt:lpstr>Example of CLR Interview Questions: Discrimination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2</cp:revision>
  <dcterms:created xsi:type="dcterms:W3CDTF">2024-11-12T11:57:47Z</dcterms:created>
  <dcterms:modified xsi:type="dcterms:W3CDTF">2025-06-20T06:09:15Z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1100600.00000000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