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embeddedFontLst>
    <p:embeddedFont>
      <p:font typeface="Arial Black" panose="020B0A0402010202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iPzufLp3tp4i6gY5FR5KSaHY/6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4B353B-EDB4-47D4-80E6-8C116A7DC877}">
  <a:tblStyle styleId="{A84B353B-EDB4-47D4-80E6-8C116A7DC87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Term ratification: </a:t>
            </a:r>
            <a:r>
              <a:rPr lang="en-US" b="1"/>
              <a:t>ratification</a:t>
            </a:r>
            <a:r>
              <a:rPr lang="en-US"/>
              <a:t> refers to the formal approval of an ILO convention by a member state. When a country </a:t>
            </a:r>
            <a:r>
              <a:rPr lang="en-US" b="1"/>
              <a:t>ratifies</a:t>
            </a:r>
            <a:r>
              <a:rPr lang="en-US"/>
              <a:t> an ILO convention, it legally commits to implementing its provisions and aligning its national laws and policies with the convention’s standards.</a:t>
            </a:r>
            <a:endParaRPr/>
          </a:p>
        </p:txBody>
      </p:sp>
      <p:sp>
        <p:nvSpPr>
          <p:cNvPr id="366" name="Google Shape;36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These lists of questions are not exhaustive. These are just a few examples to illustrate what potential questions are there. Of course, any of these questions can be asked to any other stakeholders depending on context.  Using “children” and not under the age of 18 is a way of catching attention and making it less formal. This helps to break the ice. </a:t>
            </a:r>
            <a:endParaRPr dirty="0"/>
          </a:p>
        </p:txBody>
      </p:sp>
      <p:sp>
        <p:nvSpPr>
          <p:cNvPr id="436" name="Google Shape;43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These lists of questions are not exhaustive. These are just a few examples to illustrate what potential questions are there. </a:t>
            </a:r>
            <a:endParaRPr/>
          </a:p>
        </p:txBody>
      </p:sp>
      <p:sp>
        <p:nvSpPr>
          <p:cNvPr id="444" name="Google Shape;44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
        <p:nvSpPr>
          <p:cNvPr id="16" name="Google Shape;16;p28"/>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7" name="Google Shape;17;p28"/>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9.3.FSC-CLR-Training_Pre-Course_Module-4_V1-0_EN</a:t>
            </a:r>
            <a:endParaRPr/>
          </a:p>
        </p:txBody>
      </p:sp>
      <p:sp>
        <p:nvSpPr>
          <p:cNvPr id="18" name="Google Shape;18;p28"/>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84"/>
        <p:cNvGrpSpPr/>
        <p:nvPr/>
      </p:nvGrpSpPr>
      <p:grpSpPr>
        <a:xfrm>
          <a:off x="0" y="0"/>
          <a:ext cx="0" cy="0"/>
          <a:chOff x="0" y="0"/>
          <a:chExt cx="0" cy="0"/>
        </a:xfrm>
      </p:grpSpPr>
      <p:sp>
        <p:nvSpPr>
          <p:cNvPr id="85" name="Google Shape;85;p37"/>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88" name="Google Shape;88;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37"/>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90" name="Google Shape;90;p37"/>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1" name="Google Shape;91;p37"/>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92"/>
        <p:cNvGrpSpPr/>
        <p:nvPr/>
      </p:nvGrpSpPr>
      <p:grpSpPr>
        <a:xfrm>
          <a:off x="0" y="0"/>
          <a:ext cx="0" cy="0"/>
          <a:chOff x="0" y="0"/>
          <a:chExt cx="0" cy="0"/>
        </a:xfrm>
      </p:grpSpPr>
      <p:sp>
        <p:nvSpPr>
          <p:cNvPr id="93" name="Google Shape;93;p38"/>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96" name="Google Shape;96;p38"/>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97" name="Google Shape;97;p38"/>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98"/>
        <p:cNvGrpSpPr/>
        <p:nvPr/>
      </p:nvGrpSpPr>
      <p:grpSpPr>
        <a:xfrm>
          <a:off x="0" y="0"/>
          <a:ext cx="0" cy="0"/>
          <a:chOff x="0" y="0"/>
          <a:chExt cx="0" cy="0"/>
        </a:xfrm>
      </p:grpSpPr>
      <p:sp>
        <p:nvSpPr>
          <p:cNvPr id="99" name="Google Shape;99;p39"/>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0" name="Google Shape;100;p39"/>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1" name="Google Shape;101;p39"/>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02" name="Google Shape;10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04" name="Google Shape;104;p39"/>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05"/>
        <p:cNvGrpSpPr/>
        <p:nvPr/>
      </p:nvGrpSpPr>
      <p:grpSpPr>
        <a:xfrm>
          <a:off x="0" y="0"/>
          <a:ext cx="0" cy="0"/>
          <a:chOff x="0" y="0"/>
          <a:chExt cx="0" cy="0"/>
        </a:xfrm>
      </p:grpSpPr>
      <p:sp>
        <p:nvSpPr>
          <p:cNvPr id="106" name="Google Shape;106;p4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4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8" name="Google Shape;108;p4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09" name="Google Shape;109;p4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0" name="Google Shape;11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12" name="Google Shape;112;p4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13" name="Google Shape;113;p4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4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16"/>
        <p:cNvGrpSpPr/>
        <p:nvPr/>
      </p:nvGrpSpPr>
      <p:grpSpPr>
        <a:xfrm>
          <a:off x="0" y="0"/>
          <a:ext cx="0" cy="0"/>
          <a:chOff x="0" y="0"/>
          <a:chExt cx="0" cy="0"/>
        </a:xfrm>
      </p:grpSpPr>
      <p:cxnSp>
        <p:nvCxnSpPr>
          <p:cNvPr id="117" name="Google Shape;117;p42"/>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18" name="Google Shape;118;p42"/>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0"/>
        <p:cNvGrpSpPr/>
        <p:nvPr/>
      </p:nvGrpSpPr>
      <p:grpSpPr>
        <a:xfrm>
          <a:off x="0" y="0"/>
          <a:ext cx="0" cy="0"/>
          <a:chOff x="0" y="0"/>
          <a:chExt cx="0" cy="0"/>
        </a:xfrm>
      </p:grpSpPr>
      <p:sp>
        <p:nvSpPr>
          <p:cNvPr id="121" name="Google Shape;121;p4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22" name="Google Shape;122;p4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23" name="Google Shape;123;p4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24" name="Google Shape;124;p4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9.3.FSC-CLR-Training_Pre-Course_Module-4_V1-0_EN</a:t>
            </a:r>
            <a:endParaRPr/>
          </a:p>
        </p:txBody>
      </p:sp>
      <p:sp>
        <p:nvSpPr>
          <p:cNvPr id="125" name="Google Shape;125;p4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126"/>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27"/>
        <p:cNvGrpSpPr/>
        <p:nvPr/>
      </p:nvGrpSpPr>
      <p:grpSpPr>
        <a:xfrm>
          <a:off x="0" y="0"/>
          <a:ext cx="0" cy="0"/>
          <a:chOff x="0" y="0"/>
          <a:chExt cx="0" cy="0"/>
        </a:xfrm>
      </p:grpSpPr>
      <p:pic>
        <p:nvPicPr>
          <p:cNvPr id="128" name="Google Shape;128;p46"/>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29" name="Google Shape;129;p46"/>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0" name="Google Shape;130;p46"/>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1" name="Google Shape;131;p46"/>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32" name="Google Shape;132;p46"/>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33" name="Google Shape;133;p46"/>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34" name="Google Shape;134;p46"/>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35" name="Google Shape;135;p46"/>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36" name="Google Shape;136;p46"/>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9"/>
        <p:cNvGrpSpPr/>
        <p:nvPr/>
      </p:nvGrpSpPr>
      <p:grpSpPr>
        <a:xfrm>
          <a:off x="0" y="0"/>
          <a:ext cx="0" cy="0"/>
          <a:chOff x="0" y="0"/>
          <a:chExt cx="0" cy="0"/>
        </a:xfrm>
      </p:grpSpPr>
      <p:pic>
        <p:nvPicPr>
          <p:cNvPr id="20" name="Google Shape;20;p29"/>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1" name="Google Shape;21;p29"/>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 name="Google Shape;22;p29"/>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 name="Google Shape;23;p29"/>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4" name="Google Shape;24;p29"/>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5" name="Google Shape;25;p29"/>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6" name="Google Shape;26;p29"/>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43"/>
        <p:cNvGrpSpPr/>
        <p:nvPr/>
      </p:nvGrpSpPr>
      <p:grpSpPr>
        <a:xfrm>
          <a:off x="0" y="0"/>
          <a:ext cx="0" cy="0"/>
          <a:chOff x="0" y="0"/>
          <a:chExt cx="0" cy="0"/>
        </a:xfrm>
      </p:grpSpPr>
      <p:pic>
        <p:nvPicPr>
          <p:cNvPr id="144" name="Google Shape;144;p4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45" name="Google Shape;145;p4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46" name="Google Shape;146;p4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47" name="Google Shape;147;p4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148" name="Google Shape;148;p4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149" name="Google Shape;149;p4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0" name="Google Shape;150;p4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151"/>
        <p:cNvGrpSpPr/>
        <p:nvPr/>
      </p:nvGrpSpPr>
      <p:grpSpPr>
        <a:xfrm>
          <a:off x="0" y="0"/>
          <a:ext cx="0" cy="0"/>
          <a:chOff x="0" y="0"/>
          <a:chExt cx="0" cy="0"/>
        </a:xfrm>
      </p:grpSpPr>
      <p:pic>
        <p:nvPicPr>
          <p:cNvPr id="152" name="Google Shape;152;p49"/>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153" name="Google Shape;153;p49"/>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54" name="Google Shape;154;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56" name="Google Shape;156;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p49"/>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8" name="Google Shape;158;p49"/>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159"/>
        <p:cNvGrpSpPr/>
        <p:nvPr/>
      </p:nvGrpSpPr>
      <p:grpSpPr>
        <a:xfrm>
          <a:off x="0" y="0"/>
          <a:ext cx="0" cy="0"/>
          <a:chOff x="0" y="0"/>
          <a:chExt cx="0" cy="0"/>
        </a:xfrm>
      </p:grpSpPr>
      <p:pic>
        <p:nvPicPr>
          <p:cNvPr id="160" name="Google Shape;160;p5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161" name="Google Shape;161;p5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2" name="Google Shape;162;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64" name="Google Shape;164;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165" name="Google Shape;165;p5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166" name="Google Shape;166;p5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167"/>
        <p:cNvGrpSpPr/>
        <p:nvPr/>
      </p:nvGrpSpPr>
      <p:grpSpPr>
        <a:xfrm>
          <a:off x="0" y="0"/>
          <a:ext cx="0" cy="0"/>
          <a:chOff x="0" y="0"/>
          <a:chExt cx="0" cy="0"/>
        </a:xfrm>
      </p:grpSpPr>
      <p:pic>
        <p:nvPicPr>
          <p:cNvPr id="168" name="Google Shape;168;p51"/>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169" name="Google Shape;169;p51"/>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170" name="Google Shape;170;p51"/>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171" name="Google Shape;17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73" name="Google Shape;173;p51"/>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75"/>
        <p:cNvGrpSpPr/>
        <p:nvPr/>
      </p:nvGrpSpPr>
      <p:grpSpPr>
        <a:xfrm>
          <a:off x="0" y="0"/>
          <a:ext cx="0" cy="0"/>
          <a:chOff x="0" y="0"/>
          <a:chExt cx="0" cy="0"/>
        </a:xfrm>
      </p:grpSpPr>
      <p:sp>
        <p:nvSpPr>
          <p:cNvPr id="176" name="Google Shape;176;p5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 name="Google Shape;177;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79" name="Google Shape;179;p52"/>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80" name="Google Shape;180;p52"/>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81"/>
        <p:cNvGrpSpPr/>
        <p:nvPr/>
      </p:nvGrpSpPr>
      <p:grpSpPr>
        <a:xfrm>
          <a:off x="0" y="0"/>
          <a:ext cx="0" cy="0"/>
          <a:chOff x="0" y="0"/>
          <a:chExt cx="0" cy="0"/>
        </a:xfrm>
      </p:grpSpPr>
      <p:sp>
        <p:nvSpPr>
          <p:cNvPr id="182" name="Google Shape;182;p5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83" name="Google Shape;183;p5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84" name="Google Shape;184;p5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85" name="Google Shape;18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87" name="Google Shape;187;p5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188"/>
        <p:cNvGrpSpPr/>
        <p:nvPr/>
      </p:nvGrpSpPr>
      <p:grpSpPr>
        <a:xfrm>
          <a:off x="0" y="0"/>
          <a:ext cx="0" cy="0"/>
          <a:chOff x="0" y="0"/>
          <a:chExt cx="0" cy="0"/>
        </a:xfrm>
      </p:grpSpPr>
      <p:pic>
        <p:nvPicPr>
          <p:cNvPr id="189" name="Google Shape;189;p54"/>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190" name="Google Shape;190;p54"/>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191" name="Google Shape;191;p54"/>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192" name="Google Shape;192;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194" name="Google Shape;194;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95" name="Google Shape;195;p54"/>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196"/>
        <p:cNvGrpSpPr/>
        <p:nvPr/>
      </p:nvGrpSpPr>
      <p:grpSpPr>
        <a:xfrm>
          <a:off x="0" y="0"/>
          <a:ext cx="0" cy="0"/>
          <a:chOff x="0" y="0"/>
          <a:chExt cx="0" cy="0"/>
        </a:xfrm>
      </p:grpSpPr>
      <p:pic>
        <p:nvPicPr>
          <p:cNvPr id="197" name="Google Shape;197;p5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198" name="Google Shape;198;p5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01" name="Google Shape;20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p5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03" name="Google Shape;203;p5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204"/>
        <p:cNvGrpSpPr/>
        <p:nvPr/>
      </p:nvGrpSpPr>
      <p:grpSpPr>
        <a:xfrm>
          <a:off x="0" y="0"/>
          <a:ext cx="0" cy="0"/>
          <a:chOff x="0" y="0"/>
          <a:chExt cx="0" cy="0"/>
        </a:xfrm>
      </p:grpSpPr>
      <p:pic>
        <p:nvPicPr>
          <p:cNvPr id="205" name="Google Shape;205;p5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206" name="Google Shape;206;p5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07" name="Google Shape;207;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8" name="Google Shape;208;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09" name="Google Shape;209;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0" name="Google Shape;210;p5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11" name="Google Shape;211;p5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212"/>
        <p:cNvGrpSpPr/>
        <p:nvPr/>
      </p:nvGrpSpPr>
      <p:grpSpPr>
        <a:xfrm>
          <a:off x="0" y="0"/>
          <a:ext cx="0" cy="0"/>
          <a:chOff x="0" y="0"/>
          <a:chExt cx="0" cy="0"/>
        </a:xfrm>
      </p:grpSpPr>
      <p:pic>
        <p:nvPicPr>
          <p:cNvPr id="213" name="Google Shape;213;p5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214" name="Google Shape;214;p5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15" name="Google Shape;215;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17" name="Google Shape;217;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8" name="Google Shape;218;p5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19" name="Google Shape;219;p5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220" name="Google Shape;220;p5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27"/>
        <p:cNvGrpSpPr/>
        <p:nvPr/>
      </p:nvGrpSpPr>
      <p:grpSpPr>
        <a:xfrm>
          <a:off x="0" y="0"/>
          <a:ext cx="0" cy="0"/>
          <a:chOff x="0" y="0"/>
          <a:chExt cx="0" cy="0"/>
        </a:xfrm>
      </p:grpSpPr>
      <p:pic>
        <p:nvPicPr>
          <p:cNvPr id="28" name="Google Shape;28;p30"/>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29" name="Google Shape;29;p30"/>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30" name="Google Shape;30;p30"/>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31" name="Google Shape;3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33" name="Google Shape;3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30"/>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221"/>
        <p:cNvGrpSpPr/>
        <p:nvPr/>
      </p:nvGrpSpPr>
      <p:grpSpPr>
        <a:xfrm>
          <a:off x="0" y="0"/>
          <a:ext cx="0" cy="0"/>
          <a:chOff x="0" y="0"/>
          <a:chExt cx="0" cy="0"/>
        </a:xfrm>
      </p:grpSpPr>
      <p:pic>
        <p:nvPicPr>
          <p:cNvPr id="222" name="Google Shape;222;p5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223" name="Google Shape;223;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25" name="Google Shape;225;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5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7" name="Google Shape;227;p5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8" name="Google Shape;228;p5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229"/>
        <p:cNvGrpSpPr/>
        <p:nvPr/>
      </p:nvGrpSpPr>
      <p:grpSpPr>
        <a:xfrm>
          <a:off x="0" y="0"/>
          <a:ext cx="0" cy="0"/>
          <a:chOff x="0" y="0"/>
          <a:chExt cx="0" cy="0"/>
        </a:xfrm>
      </p:grpSpPr>
      <p:sp>
        <p:nvSpPr>
          <p:cNvPr id="230" name="Google Shape;230;p5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1" name="Google Shape;231;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33" name="Google Shape;233;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4" name="Google Shape;234;p5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35" name="Google Shape;235;p5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6" name="Google Shape;236;p5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237"/>
        <p:cNvGrpSpPr/>
        <p:nvPr/>
      </p:nvGrpSpPr>
      <p:grpSpPr>
        <a:xfrm>
          <a:off x="0" y="0"/>
          <a:ext cx="0" cy="0"/>
          <a:chOff x="0" y="0"/>
          <a:chExt cx="0" cy="0"/>
        </a:xfrm>
      </p:grpSpPr>
      <p:sp>
        <p:nvSpPr>
          <p:cNvPr id="238" name="Google Shape;238;p6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40" name="Google Shape;240;p6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241" name="Google Shape;241;p6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242" name="Google Shape;24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244" name="Google Shape;244;p6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45" name="Google Shape;245;p6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6" name="Google Shape;246;p6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7"/>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48"/>
        <p:cNvGrpSpPr/>
        <p:nvPr/>
      </p:nvGrpSpPr>
      <p:grpSpPr>
        <a:xfrm>
          <a:off x="0" y="0"/>
          <a:ext cx="0" cy="0"/>
          <a:chOff x="0" y="0"/>
          <a:chExt cx="0" cy="0"/>
        </a:xfrm>
      </p:grpSpPr>
      <p:cxnSp>
        <p:nvCxnSpPr>
          <p:cNvPr id="249" name="Google Shape;249;p6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250" name="Google Shape;250;p6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51"/>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52"/>
        <p:cNvGrpSpPr/>
        <p:nvPr/>
      </p:nvGrpSpPr>
      <p:grpSpPr>
        <a:xfrm>
          <a:off x="0" y="0"/>
          <a:ext cx="0" cy="0"/>
          <a:chOff x="0" y="0"/>
          <a:chExt cx="0" cy="0"/>
        </a:xfrm>
      </p:grpSpPr>
      <p:sp>
        <p:nvSpPr>
          <p:cNvPr id="253" name="Google Shape;253;p64"/>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54" name="Google Shape;254;p64"/>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55" name="Google Shape;255;p6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56" name="Google Shape;256;p6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9.3.FSC-CLR-Training_Pre-Course_Module-4_V1-0_EN</a:t>
            </a:r>
            <a:endParaRPr/>
          </a:p>
        </p:txBody>
      </p:sp>
      <p:sp>
        <p:nvSpPr>
          <p:cNvPr id="257" name="Google Shape;257;p6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58"/>
        <p:cNvGrpSpPr/>
        <p:nvPr/>
      </p:nvGrpSpPr>
      <p:grpSpPr>
        <a:xfrm>
          <a:off x="0" y="0"/>
          <a:ext cx="0" cy="0"/>
          <a:chOff x="0" y="0"/>
          <a:chExt cx="0" cy="0"/>
        </a:xfrm>
      </p:grpSpPr>
      <p:sp>
        <p:nvSpPr>
          <p:cNvPr id="259" name="Google Shape;259;p6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0" name="Google Shape;260;p6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9.3.FSC-CLR-Training_Pre-Course_Module-4_V1-0_EN</a:t>
            </a:r>
            <a:endParaRPr/>
          </a:p>
        </p:txBody>
      </p:sp>
      <p:sp>
        <p:nvSpPr>
          <p:cNvPr id="261" name="Google Shape;261;p6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62"/>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263"/>
        <p:cNvGrpSpPr/>
        <p:nvPr/>
      </p:nvGrpSpPr>
      <p:grpSpPr>
        <a:xfrm>
          <a:off x="0" y="0"/>
          <a:ext cx="0" cy="0"/>
          <a:chOff x="0" y="0"/>
          <a:chExt cx="0" cy="0"/>
        </a:xfrm>
      </p:grpSpPr>
      <p:pic>
        <p:nvPicPr>
          <p:cNvPr id="264" name="Google Shape;264;p6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265" name="Google Shape;265;p6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266" name="Google Shape;266;p6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267" name="Google Shape;267;p6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268" name="Google Shape;268;p6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269" name="Google Shape;269;p6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270" name="Google Shape;270;p6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271" name="Google Shape;271;p6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272" name="Google Shape;272;p6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35"/>
        <p:cNvGrpSpPr/>
        <p:nvPr/>
      </p:nvGrpSpPr>
      <p:grpSpPr>
        <a:xfrm>
          <a:off x="0" y="0"/>
          <a:ext cx="0" cy="0"/>
          <a:chOff x="0" y="0"/>
          <a:chExt cx="0" cy="0"/>
        </a:xfrm>
      </p:grpSpPr>
      <p:pic>
        <p:nvPicPr>
          <p:cNvPr id="36" name="Google Shape;36;p31"/>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37" name="Google Shape;37;p31"/>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Google Shape;3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40" name="Google Shape;4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31"/>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42" name="Google Shape;42;p31"/>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43"/>
        <p:cNvGrpSpPr/>
        <p:nvPr/>
      </p:nvGrpSpPr>
      <p:grpSpPr>
        <a:xfrm>
          <a:off x="0" y="0"/>
          <a:ext cx="0" cy="0"/>
          <a:chOff x="0" y="0"/>
          <a:chExt cx="0" cy="0"/>
        </a:xfrm>
      </p:grpSpPr>
      <p:pic>
        <p:nvPicPr>
          <p:cNvPr id="44" name="Google Shape;44;p32"/>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45" name="Google Shape;45;p32"/>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48" name="Google Shape;48;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32"/>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0" name="Google Shape;50;p32"/>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51"/>
        <p:cNvGrpSpPr/>
        <p:nvPr/>
      </p:nvGrpSpPr>
      <p:grpSpPr>
        <a:xfrm>
          <a:off x="0" y="0"/>
          <a:ext cx="0" cy="0"/>
          <a:chOff x="0" y="0"/>
          <a:chExt cx="0" cy="0"/>
        </a:xfrm>
      </p:grpSpPr>
      <p:pic>
        <p:nvPicPr>
          <p:cNvPr id="52" name="Google Shape;52;p33"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53" name="Google Shape;53;p33"/>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54" name="Google Shape;5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56" name="Google Shape;5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3"/>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3"/>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59"/>
        <p:cNvGrpSpPr/>
        <p:nvPr/>
      </p:nvGrpSpPr>
      <p:grpSpPr>
        <a:xfrm>
          <a:off x="0" y="0"/>
          <a:ext cx="0" cy="0"/>
          <a:chOff x="0" y="0"/>
          <a:chExt cx="0" cy="0"/>
        </a:xfrm>
      </p:grpSpPr>
      <p:pic>
        <p:nvPicPr>
          <p:cNvPr id="60" name="Google Shape;60;p34"/>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61" name="Google Shape;61;p34"/>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2" name="Google Shape;6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64" name="Google Shape;6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34"/>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6" name="Google Shape;66;p34"/>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67"/>
        <p:cNvGrpSpPr/>
        <p:nvPr/>
      </p:nvGrpSpPr>
      <p:grpSpPr>
        <a:xfrm>
          <a:off x="0" y="0"/>
          <a:ext cx="0" cy="0"/>
          <a:chOff x="0" y="0"/>
          <a:chExt cx="0" cy="0"/>
        </a:xfrm>
      </p:grpSpPr>
      <p:pic>
        <p:nvPicPr>
          <p:cNvPr id="68" name="Google Shape;68;p35"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69" name="Google Shape;69;p35"/>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0" name="Google Shape;7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72" name="Google Shape;7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35"/>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4" name="Google Shape;74;p35"/>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75" name="Google Shape;75;p35"/>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76"/>
        <p:cNvGrpSpPr/>
        <p:nvPr/>
      </p:nvGrpSpPr>
      <p:grpSpPr>
        <a:xfrm>
          <a:off x="0" y="0"/>
          <a:ext cx="0" cy="0"/>
          <a:chOff x="0" y="0"/>
          <a:chExt cx="0" cy="0"/>
        </a:xfrm>
      </p:grpSpPr>
      <p:pic>
        <p:nvPicPr>
          <p:cNvPr id="77" name="Google Shape;77;p36"/>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78" name="Google Shape;78;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9.3.FSC-CLR-Training_Pre-Course_Module-4_V1-0_EN</a:t>
            </a:r>
            <a:endParaRPr/>
          </a:p>
        </p:txBody>
      </p:sp>
      <p:sp>
        <p:nvSpPr>
          <p:cNvPr id="80" name="Google Shape;80;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36"/>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36"/>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3" name="Google Shape;83;p36"/>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theme" Target="../theme/theme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9.3.FSC-CLR-Training_Pre-Course_Module-4_V1-0_EN</a:t>
            </a:r>
            <a:endParaRPr/>
          </a:p>
        </p:txBody>
      </p:sp>
      <p:sp>
        <p:nvSpPr>
          <p:cNvPr id="14" name="Google Shape;14;p27"/>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9" name="Google Shape;139;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1" name="Google Shape;141;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9.3.FSC-CLR-Training_Pre-Course_Module-4_V1-0_EN</a:t>
            </a:r>
            <a:endParaRPr/>
          </a:p>
        </p:txBody>
      </p:sp>
      <p:sp>
        <p:nvSpPr>
          <p:cNvPr id="142" name="Google Shape;142;p47"/>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
          <p:cNvSpPr txBox="1">
            <a:spLocks noGrp="1"/>
          </p:cNvSpPr>
          <p:nvPr>
            <p:ph type="ctrTitle" idx="4294967295"/>
          </p:nvPr>
        </p:nvSpPr>
        <p:spPr>
          <a:xfrm>
            <a:off x="843412" y="1921055"/>
            <a:ext cx="11434313" cy="2336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Auditor Training on FSC</a:t>
            </a:r>
            <a:r>
              <a:rPr lang="en-US" sz="2800" b="1" i="0" u="none" strike="noStrike" cap="none" baseline="30000">
                <a:solidFill>
                  <a:schemeClr val="dk1"/>
                </a:solidFill>
                <a:latin typeface="Arial"/>
                <a:ea typeface="Arial"/>
                <a:cs typeface="Arial"/>
                <a:sym typeface="Arial"/>
              </a:rPr>
              <a:t>(R)</a:t>
            </a:r>
            <a:r>
              <a:rPr lang="en-US" sz="2800" b="1" i="0" u="none" strike="noStrike" cap="none">
                <a:solidFill>
                  <a:schemeClr val="dk1"/>
                </a:solidFill>
                <a:latin typeface="Arial"/>
                <a:ea typeface="Arial"/>
                <a:cs typeface="Arial"/>
                <a:sym typeface="Arial"/>
              </a:rPr>
              <a:t> CoC Core Labor Requirements (CLR)</a:t>
            </a:r>
            <a:endParaRPr/>
          </a:p>
        </p:txBody>
      </p:sp>
      <p:sp>
        <p:nvSpPr>
          <p:cNvPr id="278" name="Google Shape;278;p1"/>
          <p:cNvSpPr txBox="1">
            <a:spLocks noGrp="1"/>
          </p:cNvSpPr>
          <p:nvPr>
            <p:ph type="body" idx="4294967295"/>
          </p:nvPr>
        </p:nvSpPr>
        <p:spPr>
          <a:xfrm>
            <a:off x="646981" y="3431456"/>
            <a:ext cx="11135444" cy="1379538"/>
          </a:xfrm>
          <a:prstGeom prst="rect">
            <a:avLst/>
          </a:prstGeom>
          <a:noFill/>
          <a:ln>
            <a:noFill/>
          </a:ln>
        </p:spPr>
        <p:txBody>
          <a:bodyPr spcFirstLastPara="1" wrap="square" lIns="91425" tIns="45700" rIns="91425" bIns="45700" anchor="t" anchorCtr="0">
            <a:normAutofit/>
          </a:bodyPr>
          <a:lstStyle/>
          <a:p>
            <a:pPr marL="177800" lvl="0" indent="0" algn="l" rtl="0">
              <a:lnSpc>
                <a:spcPct val="90000"/>
              </a:lnSpc>
              <a:spcBef>
                <a:spcPts val="1000"/>
              </a:spcBef>
              <a:spcAft>
                <a:spcPts val="0"/>
              </a:spcAft>
              <a:buSzPts val="2800"/>
              <a:buNone/>
            </a:pPr>
            <a:r>
              <a:rPr lang="en-US" sz="2800">
                <a:latin typeface="Arial"/>
                <a:ea typeface="Arial"/>
                <a:cs typeface="Arial"/>
                <a:sym typeface="Arial"/>
              </a:rPr>
              <a:t>Pre-Course Preparatory Reading</a:t>
            </a:r>
            <a:endParaRPr/>
          </a:p>
          <a:p>
            <a:pPr marL="177800" lvl="0" indent="0" algn="l" rtl="0">
              <a:lnSpc>
                <a:spcPct val="90000"/>
              </a:lnSpc>
              <a:spcBef>
                <a:spcPts val="1000"/>
              </a:spcBef>
              <a:spcAft>
                <a:spcPts val="0"/>
              </a:spcAft>
              <a:buSzPts val="2800"/>
              <a:buNone/>
            </a:pPr>
            <a:r>
              <a:rPr lang="en-US" sz="2800">
                <a:latin typeface="Arial"/>
                <a:ea typeface="Arial"/>
                <a:cs typeface="Arial"/>
                <a:sym typeface="Arial"/>
              </a:rPr>
              <a:t>Module 4</a:t>
            </a:r>
            <a:r>
              <a:rPr lang="en-US">
                <a:latin typeface="Arial"/>
                <a:ea typeface="Arial"/>
                <a:cs typeface="Arial"/>
                <a:sym typeface="Arial"/>
              </a:rPr>
              <a:t>:</a:t>
            </a:r>
            <a:r>
              <a:rPr lang="en-US" sz="2800">
                <a:latin typeface="Arial"/>
                <a:ea typeface="Arial"/>
                <a:cs typeface="Arial"/>
                <a:sym typeface="Arial"/>
              </a:rPr>
              <a:t> Evaluating FSC CLR</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0"/>
          <p:cNvSpPr txBox="1">
            <a:spLocks noGrp="1"/>
          </p:cNvSpPr>
          <p:nvPr>
            <p:ph type="ctrTitle" idx="4294967295"/>
          </p:nvPr>
        </p:nvSpPr>
        <p:spPr>
          <a:xfrm>
            <a:off x="736120" y="2767012"/>
            <a:ext cx="10103329" cy="1323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Module 4.2 </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Guidance for Certification Requirements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1"/>
          <p:cNvSpPr txBox="1">
            <a:spLocks noGrp="1"/>
          </p:cNvSpPr>
          <p:nvPr>
            <p:ph type="title" idx="4294967295"/>
          </p:nvPr>
        </p:nvSpPr>
        <p:spPr>
          <a:xfrm>
            <a:off x="675736" y="621641"/>
            <a:ext cx="10402408" cy="6794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Key/relevant FSC CoC CLR Requirements</a:t>
            </a:r>
            <a:endParaRPr/>
          </a:p>
        </p:txBody>
      </p:sp>
      <p:sp>
        <p:nvSpPr>
          <p:cNvPr id="337" name="Google Shape;337;p11"/>
          <p:cNvSpPr txBox="1">
            <a:spLocks noGrp="1"/>
          </p:cNvSpPr>
          <p:nvPr>
            <p:ph type="body" idx="4294967295"/>
          </p:nvPr>
        </p:nvSpPr>
        <p:spPr>
          <a:xfrm>
            <a:off x="704104" y="1543405"/>
            <a:ext cx="7029990" cy="4736891"/>
          </a:xfrm>
          <a:prstGeom prst="rect">
            <a:avLst/>
          </a:prstGeom>
          <a:noFill/>
          <a:ln>
            <a:noFill/>
          </a:ln>
        </p:spPr>
        <p:txBody>
          <a:bodyPr spcFirstLastPara="1" wrap="square" lIns="91425" tIns="45700" rIns="91425" bIns="45700" anchor="t" anchorCtr="0">
            <a:normAutofit lnSpcReduction="10000"/>
          </a:bodyPr>
          <a:lstStyle/>
          <a:p>
            <a:pPr marL="50800" lvl="0" indent="0" algn="l" rtl="0">
              <a:lnSpc>
                <a:spcPct val="90000"/>
              </a:lnSpc>
              <a:spcBef>
                <a:spcPts val="1000"/>
              </a:spcBef>
              <a:spcAft>
                <a:spcPts val="0"/>
              </a:spcAft>
              <a:buSzPts val="2800"/>
              <a:buNone/>
            </a:pPr>
            <a:r>
              <a:rPr lang="en-US" sz="2400">
                <a:latin typeface="Arial"/>
                <a:ea typeface="Arial"/>
                <a:cs typeface="Arial"/>
                <a:sym typeface="Arial"/>
              </a:rPr>
              <a:t>CBs are expected to audit against all up to date certification requirements applicable to the scope of the organization being audited. </a:t>
            </a:r>
            <a:endParaRPr/>
          </a:p>
          <a:p>
            <a:pPr marL="457200" marR="0" lvl="0" indent="-228600" algn="l" rtl="0">
              <a:lnSpc>
                <a:spcPct val="90000"/>
              </a:lnSpc>
              <a:spcBef>
                <a:spcPts val="1000"/>
              </a:spcBef>
              <a:spcAft>
                <a:spcPts val="0"/>
              </a:spcAft>
              <a:buClr>
                <a:schemeClr val="dk1"/>
              </a:buClr>
              <a:buSzPts val="2800"/>
              <a:buFont typeface="Arial"/>
              <a:buNone/>
            </a:pPr>
            <a:endParaRPr sz="2400">
              <a:latin typeface="Arial"/>
              <a:ea typeface="Arial"/>
              <a:cs typeface="Arial"/>
              <a:sym typeface="Arial"/>
            </a:endParaRPr>
          </a:p>
          <a:p>
            <a:pPr marL="50800" lvl="0" indent="0" algn="l" rtl="0">
              <a:lnSpc>
                <a:spcPct val="90000"/>
              </a:lnSpc>
              <a:spcBef>
                <a:spcPts val="1000"/>
              </a:spcBef>
              <a:spcAft>
                <a:spcPts val="0"/>
              </a:spcAft>
              <a:buSzPts val="2800"/>
              <a:buNone/>
            </a:pPr>
            <a:r>
              <a:rPr lang="en-US" sz="2400">
                <a:latin typeface="Arial"/>
                <a:ea typeface="Arial"/>
                <a:cs typeface="Arial"/>
                <a:sym typeface="Arial"/>
              </a:rPr>
              <a:t>However, the following requirements are indispensable for ensuring a complete evaluation of the FSC CoC CLRs:</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Section 1 </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Section 7</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Annex D</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FSC-DIR-40-004 - ADVICE-40-004-23</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FSC-DIR-40-004 - ADVICE-40-004-24</a:t>
            </a:r>
            <a:endParaRPr/>
          </a:p>
        </p:txBody>
      </p:sp>
      <p:pic>
        <p:nvPicPr>
          <p:cNvPr id="338" name="Google Shape;338;p11"/>
          <p:cNvPicPr preferRelativeResize="0"/>
          <p:nvPr/>
        </p:nvPicPr>
        <p:blipFill rotWithShape="1">
          <a:blip r:embed="rId3">
            <a:alphaModFix/>
          </a:blip>
          <a:srcRect/>
          <a:stretch/>
        </p:blipFill>
        <p:spPr>
          <a:xfrm>
            <a:off x="7905646" y="577703"/>
            <a:ext cx="4038808" cy="57025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aphicFrame>
        <p:nvGraphicFramePr>
          <p:cNvPr id="343" name="Google Shape;343;p12"/>
          <p:cNvGraphicFramePr/>
          <p:nvPr/>
        </p:nvGraphicFramePr>
        <p:xfrm>
          <a:off x="504880" y="1133917"/>
          <a:ext cx="5591900" cy="5224628"/>
        </p:xfrm>
        <a:graphic>
          <a:graphicData uri="http://schemas.openxmlformats.org/drawingml/2006/table">
            <a:tbl>
              <a:tblPr firstRow="1" firstCol="1" bandRow="1">
                <a:noFill/>
                <a:tableStyleId>{A84B353B-EDB4-47D4-80E6-8C116A7DC877}</a:tableStyleId>
              </a:tblPr>
              <a:tblGrid>
                <a:gridCol w="1728200">
                  <a:extLst>
                    <a:ext uri="{9D8B030D-6E8A-4147-A177-3AD203B41FA5}">
                      <a16:colId xmlns:a16="http://schemas.microsoft.com/office/drawing/2014/main" val="20000"/>
                    </a:ext>
                  </a:extLst>
                </a:gridCol>
                <a:gridCol w="1639950">
                  <a:extLst>
                    <a:ext uri="{9D8B030D-6E8A-4147-A177-3AD203B41FA5}">
                      <a16:colId xmlns:a16="http://schemas.microsoft.com/office/drawing/2014/main" val="20001"/>
                    </a:ext>
                  </a:extLst>
                </a:gridCol>
                <a:gridCol w="2223750">
                  <a:extLst>
                    <a:ext uri="{9D8B030D-6E8A-4147-A177-3AD203B41FA5}">
                      <a16:colId xmlns:a16="http://schemas.microsoft.com/office/drawing/2014/main" val="20002"/>
                    </a:ext>
                  </a:extLst>
                </a:gridCol>
              </a:tblGrid>
              <a:tr h="729800">
                <a:tc rowSpan="4">
                  <a:txBody>
                    <a:bodyPr/>
                    <a:lstStyle/>
                    <a:p>
                      <a:pPr marL="0" marR="0" lvl="0" indent="0" algn="l" rtl="0">
                        <a:lnSpc>
                          <a:spcPct val="107000"/>
                        </a:lnSpc>
                        <a:spcBef>
                          <a:spcPts val="0"/>
                        </a:spcBef>
                        <a:spcAft>
                          <a:spcPts val="0"/>
                        </a:spcAft>
                        <a:buNone/>
                      </a:pPr>
                      <a:r>
                        <a:rPr lang="en-US" sz="1600" b="1" u="none" strike="noStrike" cap="none"/>
                        <a:t>Management system, Training and Awareness on FSC CLR</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clause 1.1 and 1.4</a:t>
                      </a:r>
                      <a:endParaRPr/>
                    </a:p>
                    <a:p>
                      <a:pPr marL="0" marR="0" lvl="0" indent="0" algn="l" rtl="0">
                        <a:lnSpc>
                          <a:spcPct val="107000"/>
                        </a:lnSpc>
                        <a:spcBef>
                          <a:spcPts val="0"/>
                        </a:spcBef>
                        <a:spcAft>
                          <a:spcPts val="0"/>
                        </a:spcAft>
                        <a:buNone/>
                      </a:pP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Why?</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10181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Management system / Procedures</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CH COC procedures must incorporate requirements for FSC CLR implementation. </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24332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Training </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Staff should be aware of procedures and policies.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Those responsible for FSC CLR should be aware of the requirements and policies</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10311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Records</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Records showing conformance with FSC CLR must be available</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bl>
          </a:graphicData>
        </a:graphic>
      </p:graphicFrame>
      <p:graphicFrame>
        <p:nvGraphicFramePr>
          <p:cNvPr id="344" name="Google Shape;344;p12"/>
          <p:cNvGraphicFramePr/>
          <p:nvPr/>
        </p:nvGraphicFramePr>
        <p:xfrm>
          <a:off x="6539290" y="1133917"/>
          <a:ext cx="5396100" cy="5212250"/>
        </p:xfrm>
        <a:graphic>
          <a:graphicData uri="http://schemas.openxmlformats.org/drawingml/2006/table">
            <a:tbl>
              <a:tblPr firstRow="1" bandCol="1">
                <a:noFill/>
                <a:tableStyleId>{A84B353B-EDB4-47D4-80E6-8C116A7DC877}</a:tableStyleId>
              </a:tblPr>
              <a:tblGrid>
                <a:gridCol w="1979675">
                  <a:extLst>
                    <a:ext uri="{9D8B030D-6E8A-4147-A177-3AD203B41FA5}">
                      <a16:colId xmlns:a16="http://schemas.microsoft.com/office/drawing/2014/main" val="20000"/>
                    </a:ext>
                  </a:extLst>
                </a:gridCol>
                <a:gridCol w="2028825">
                  <a:extLst>
                    <a:ext uri="{9D8B030D-6E8A-4147-A177-3AD203B41FA5}">
                      <a16:colId xmlns:a16="http://schemas.microsoft.com/office/drawing/2014/main" val="20001"/>
                    </a:ext>
                  </a:extLst>
                </a:gridCol>
                <a:gridCol w="1387600">
                  <a:extLst>
                    <a:ext uri="{9D8B030D-6E8A-4147-A177-3AD203B41FA5}">
                      <a16:colId xmlns:a16="http://schemas.microsoft.com/office/drawing/2014/main" val="20002"/>
                    </a:ext>
                  </a:extLst>
                </a:gridCol>
              </a:tblGrid>
              <a:tr h="723450">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48880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Policies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Company Manuals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Interviews with staff and responsible persons</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COC Representative</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Legal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Workers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Be aware of the relevant requirements (but not necessarily everything)</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345" name="Google Shape;345;p12"/>
          <p:cNvSpPr txBox="1"/>
          <p:nvPr/>
        </p:nvSpPr>
        <p:spPr>
          <a:xfrm>
            <a:off x="451354" y="333833"/>
            <a:ext cx="10302817"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346" name="Google Shape;346;p12"/>
          <p:cNvSpPr/>
          <p:nvPr/>
        </p:nvSpPr>
        <p:spPr>
          <a:xfrm rot="5400000">
            <a:off x="5541635" y="381962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animEffect transition="in" filter="fade">
                                      <p:cBhvr>
                                        <p:cTn id="7" dur="5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graphicFrame>
        <p:nvGraphicFramePr>
          <p:cNvPr id="351" name="Google Shape;351;p13"/>
          <p:cNvGraphicFramePr/>
          <p:nvPr/>
        </p:nvGraphicFramePr>
        <p:xfrm>
          <a:off x="451354" y="1149349"/>
          <a:ext cx="5151400" cy="5263308"/>
        </p:xfrm>
        <a:graphic>
          <a:graphicData uri="http://schemas.openxmlformats.org/drawingml/2006/table">
            <a:tbl>
              <a:tblPr firstRow="1" firstCol="1" bandRow="1">
                <a:noFill/>
                <a:tableStyleId>{A84B353B-EDB4-47D4-80E6-8C116A7DC877}</a:tableStyleId>
              </a:tblPr>
              <a:tblGrid>
                <a:gridCol w="1444775">
                  <a:extLst>
                    <a:ext uri="{9D8B030D-6E8A-4147-A177-3AD203B41FA5}">
                      <a16:colId xmlns:a16="http://schemas.microsoft.com/office/drawing/2014/main" val="20000"/>
                    </a:ext>
                  </a:extLst>
                </a:gridCol>
                <a:gridCol w="1685275">
                  <a:extLst>
                    <a:ext uri="{9D8B030D-6E8A-4147-A177-3AD203B41FA5}">
                      <a16:colId xmlns:a16="http://schemas.microsoft.com/office/drawing/2014/main" val="20001"/>
                    </a:ext>
                  </a:extLst>
                </a:gridCol>
                <a:gridCol w="2021350">
                  <a:extLst>
                    <a:ext uri="{9D8B030D-6E8A-4147-A177-3AD203B41FA5}">
                      <a16:colId xmlns:a16="http://schemas.microsoft.com/office/drawing/2014/main" val="20002"/>
                    </a:ext>
                  </a:extLst>
                </a:gridCol>
              </a:tblGrid>
              <a:tr h="517525">
                <a:tc rowSpan="5">
                  <a:txBody>
                    <a:bodyPr/>
                    <a:lstStyle/>
                    <a:p>
                      <a:pPr marL="0" marR="0" lvl="0" indent="0" algn="l" rtl="0">
                        <a:lnSpc>
                          <a:spcPct val="107000"/>
                        </a:lnSpc>
                        <a:spcBef>
                          <a:spcPts val="0"/>
                        </a:spcBef>
                        <a:spcAft>
                          <a:spcPts val="0"/>
                        </a:spcAft>
                        <a:buNone/>
                      </a:pPr>
                      <a:r>
                        <a:rPr lang="en-US" sz="1600" b="1" u="none" strike="noStrike" cap="none"/>
                        <a:t>Policy Statement (s)</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Clauses 1.5 and 1.6</a:t>
                      </a:r>
                      <a:endParaRPr/>
                    </a:p>
                    <a:p>
                      <a:pPr marL="0" marR="0" lvl="0" indent="0" algn="l" rtl="0">
                        <a:lnSpc>
                          <a:spcPct val="107000"/>
                        </a:lnSpc>
                        <a:spcBef>
                          <a:spcPts val="0"/>
                        </a:spcBef>
                        <a:spcAft>
                          <a:spcPts val="0"/>
                        </a:spcAft>
                        <a:buNone/>
                      </a:pP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Why?</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785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Policy Statement</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Must be Written and must refer to or contain ALL 4 FSC CLR topics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12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Implementation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The statements are binding and must be implemented.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087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Availability to stakeholders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Those affected (e.g. workers) must be aware of the policies - LANGUAGE</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322125">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Self-assessment</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CH evaluates themselves on how they meet the FSC CLRs</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352" name="Google Shape;352;p13"/>
          <p:cNvGraphicFramePr/>
          <p:nvPr/>
        </p:nvGraphicFramePr>
        <p:xfrm>
          <a:off x="6095998" y="1149349"/>
          <a:ext cx="5991000" cy="5263325"/>
        </p:xfrm>
        <a:graphic>
          <a:graphicData uri="http://schemas.openxmlformats.org/drawingml/2006/table">
            <a:tbl>
              <a:tblPr firstRow="1" bandCol="1">
                <a:noFill/>
                <a:tableStyleId>{A84B353B-EDB4-47D4-80E6-8C116A7DC877}</a:tableStyleId>
              </a:tblPr>
              <a:tblGrid>
                <a:gridCol w="2625450">
                  <a:extLst>
                    <a:ext uri="{9D8B030D-6E8A-4147-A177-3AD203B41FA5}">
                      <a16:colId xmlns:a16="http://schemas.microsoft.com/office/drawing/2014/main" val="20000"/>
                    </a:ext>
                  </a:extLst>
                </a:gridCol>
                <a:gridCol w="1542200">
                  <a:extLst>
                    <a:ext uri="{9D8B030D-6E8A-4147-A177-3AD203B41FA5}">
                      <a16:colId xmlns:a16="http://schemas.microsoft.com/office/drawing/2014/main" val="20001"/>
                    </a:ext>
                  </a:extLst>
                </a:gridCol>
                <a:gridCol w="1823350">
                  <a:extLst>
                    <a:ext uri="{9D8B030D-6E8A-4147-A177-3AD203B41FA5}">
                      <a16:colId xmlns:a16="http://schemas.microsoft.com/office/drawing/2014/main" val="20002"/>
                    </a:ext>
                  </a:extLst>
                </a:gridCol>
              </a:tblGrid>
              <a:tr h="561025">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887175">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Policy statement(s) (could be included in procedures).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COC Representative</a:t>
                      </a: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rowSpan="4">
                  <a:txBody>
                    <a:bodyPr/>
                    <a:lstStyle/>
                    <a:p>
                      <a:pPr marL="0" marR="0" lvl="0" indent="0" algn="l" rtl="0">
                        <a:lnSpc>
                          <a:spcPct val="107000"/>
                        </a:lnSpc>
                        <a:spcBef>
                          <a:spcPts val="0"/>
                        </a:spcBef>
                        <a:spcAft>
                          <a:spcPts val="0"/>
                        </a:spcAft>
                        <a:buNone/>
                      </a:pPr>
                      <a:r>
                        <a:rPr lang="en-US" sz="1600" u="none" strike="noStrike" cap="none"/>
                        <a:t>Policy statement(s): There could be multiple and must not be the standard requirements  written out Verbatim.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Self Assessment: Use template provided by FSC and must be filled-in and signed by CH.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18300">
                <a:tc>
                  <a:txBody>
                    <a:bodyPr/>
                    <a:lstStyle/>
                    <a:p>
                      <a:pPr marL="0" marR="0" lvl="0" indent="0" algn="l" rtl="0">
                        <a:lnSpc>
                          <a:spcPct val="107000"/>
                        </a:lnSpc>
                        <a:spcBef>
                          <a:spcPts val="0"/>
                        </a:spcBef>
                        <a:spcAft>
                          <a:spcPts val="0"/>
                        </a:spcAft>
                        <a:buClr>
                          <a:srgbClr val="2B2E2F"/>
                        </a:buClr>
                        <a:buSzPts val="1600"/>
                        <a:buFont typeface="Arial"/>
                        <a:buNone/>
                      </a:pPr>
                      <a:r>
                        <a:rPr lang="en-US" sz="1600" b="0" u="none" strike="noStrike" cap="none">
                          <a:solidFill>
                            <a:srgbClr val="2B2E2F"/>
                          </a:solidFill>
                        </a:rPr>
                        <a:t>Policy could be in Manuals</a:t>
                      </a: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HR department</a:t>
                      </a:r>
                      <a:endParaRPr sz="1600" b="0" i="0" u="none" strike="noStrike" cap="none">
                        <a:solidFill>
                          <a:srgbClr val="2B2E2F"/>
                        </a:solidFill>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2"/>
                  </a:ext>
                </a:extLst>
              </a:tr>
              <a:tr h="1182900">
                <a:tc>
                  <a:txBody>
                    <a:bodyPr/>
                    <a:lstStyle/>
                    <a:p>
                      <a:pPr marL="0" marR="0" lvl="0" indent="0" algn="l" rtl="0">
                        <a:lnSpc>
                          <a:spcPct val="107000"/>
                        </a:lnSpc>
                        <a:spcBef>
                          <a:spcPts val="0"/>
                        </a:spcBef>
                        <a:spcAft>
                          <a:spcPts val="0"/>
                        </a:spcAft>
                        <a:buClr>
                          <a:srgbClr val="2B2E2F"/>
                        </a:buClr>
                        <a:buSzPts val="1600"/>
                        <a:buFont typeface="Arial"/>
                        <a:buNone/>
                      </a:pPr>
                      <a:r>
                        <a:rPr lang="en-US" sz="1600" b="0" u="none" strike="noStrike" cap="none">
                          <a:solidFill>
                            <a:srgbClr val="2B2E2F"/>
                          </a:solidFill>
                        </a:rPr>
                        <a:t>Made available e.g., </a:t>
                      </a:r>
                      <a:br>
                        <a:rPr lang="en-US" sz="1600" b="0" u="none" strike="noStrike" cap="none">
                          <a:solidFill>
                            <a:srgbClr val="2B2E2F"/>
                          </a:solidFill>
                        </a:rPr>
                      </a:br>
                      <a:r>
                        <a:rPr lang="en-US" sz="1600" b="0" u="none" strike="noStrike" cap="none">
                          <a:solidFill>
                            <a:srgbClr val="2B2E2F"/>
                          </a:solidFill>
                        </a:rPr>
                        <a:t>on Notice Boards, websites, in training material(s)</a:t>
                      </a: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Legal department</a:t>
                      </a:r>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 </a:t>
                      </a:r>
                      <a:endParaRPr sz="1600" u="none" strike="noStrike" cap="none">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3"/>
                  </a:ext>
                </a:extLst>
              </a:tr>
              <a:tr h="1713925">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Self-declaration</a:t>
                      </a:r>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Workers</a:t>
                      </a:r>
                      <a:endParaRPr sz="1600" u="none" strike="noStrike" cap="none">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4"/>
                  </a:ext>
                </a:extLst>
              </a:tr>
            </a:tbl>
          </a:graphicData>
        </a:graphic>
      </p:graphicFrame>
      <p:sp>
        <p:nvSpPr>
          <p:cNvPr id="353" name="Google Shape;353;p13"/>
          <p:cNvSpPr/>
          <p:nvPr/>
        </p:nvSpPr>
        <p:spPr>
          <a:xfrm rot="5400000">
            <a:off x="5059158" y="3544991"/>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54" name="Google Shape;354;p13"/>
          <p:cNvSpPr txBox="1"/>
          <p:nvPr/>
        </p:nvSpPr>
        <p:spPr>
          <a:xfrm>
            <a:off x="451354" y="333833"/>
            <a:ext cx="10302817"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5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graphicFrame>
        <p:nvGraphicFramePr>
          <p:cNvPr id="359" name="Google Shape;359;p14"/>
          <p:cNvGraphicFramePr/>
          <p:nvPr/>
        </p:nvGraphicFramePr>
        <p:xfrm>
          <a:off x="347519" y="1013438"/>
          <a:ext cx="5585125" cy="5298600"/>
        </p:xfrm>
        <a:graphic>
          <a:graphicData uri="http://schemas.openxmlformats.org/drawingml/2006/table">
            <a:tbl>
              <a:tblPr firstRow="1" firstCol="1" bandRow="1">
                <a:noFill/>
                <a:tableStyleId>{A84B353B-EDB4-47D4-80E6-8C116A7DC877}</a:tableStyleId>
              </a:tblPr>
              <a:tblGrid>
                <a:gridCol w="1900375">
                  <a:extLst>
                    <a:ext uri="{9D8B030D-6E8A-4147-A177-3AD203B41FA5}">
                      <a16:colId xmlns:a16="http://schemas.microsoft.com/office/drawing/2014/main" val="20000"/>
                    </a:ext>
                  </a:extLst>
                </a:gridCol>
                <a:gridCol w="3684750">
                  <a:extLst>
                    <a:ext uri="{9D8B030D-6E8A-4147-A177-3AD203B41FA5}">
                      <a16:colId xmlns:a16="http://schemas.microsoft.com/office/drawing/2014/main" val="20001"/>
                    </a:ext>
                  </a:extLst>
                </a:gridCol>
              </a:tblGrid>
              <a:tr h="613125">
                <a:tc rowSpan="5">
                  <a:txBody>
                    <a:bodyPr/>
                    <a:lstStyle/>
                    <a:p>
                      <a:pPr marL="0" marR="0" lvl="0" indent="0" algn="l" rtl="0">
                        <a:lnSpc>
                          <a:spcPct val="107000"/>
                        </a:lnSpc>
                        <a:spcBef>
                          <a:spcPts val="0"/>
                        </a:spcBef>
                        <a:spcAft>
                          <a:spcPts val="0"/>
                        </a:spcAft>
                        <a:buNone/>
                      </a:pPr>
                      <a:r>
                        <a:rPr lang="en-US" sz="1800" b="1" u="none" strike="noStrike" cap="none"/>
                        <a:t>FSC CLR Self-Assessment</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a:t>
                      </a:r>
                      <a:br>
                        <a:rPr lang="en-US" sz="1800" b="1" u="none" strike="noStrike" cap="none"/>
                      </a:br>
                      <a:r>
                        <a:rPr lang="en-US" sz="1800" b="1" u="none" strike="noStrike" cap="none"/>
                        <a:t>Annex D</a:t>
                      </a:r>
                      <a:endParaRPr/>
                    </a:p>
                    <a:p>
                      <a:pPr marL="0" marR="0" lvl="0" indent="0" algn="l" rtl="0">
                        <a:lnSpc>
                          <a:spcPct val="107000"/>
                        </a:lnSpc>
                        <a:spcBef>
                          <a:spcPts val="0"/>
                        </a:spcBef>
                        <a:spcAft>
                          <a:spcPts val="0"/>
                        </a:spcAft>
                        <a:buNone/>
                      </a:pPr>
                      <a:endParaRPr sz="18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Key elements</a:t>
                      </a:r>
                      <a:endParaRPr sz="18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932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For Multi-sites or Groups, self-assessment can be centralized.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Annex D is normative and therefore the CB can raise an NC against its contents.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Self-Assessment must be up to date and be filled and signed by CH.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Self-Assessment is using template provided by FSC. </a:t>
                      </a:r>
                      <a:br>
                        <a:rPr lang="en-US" sz="1800" u="none" strike="noStrike" cap="none"/>
                      </a:br>
                      <a:r>
                        <a:rPr lang="en-US" sz="1800" u="none" strike="noStrike" cap="none"/>
                        <a:t>Could also use own style but contents must be FSC’s </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bl>
          </a:graphicData>
        </a:graphic>
      </p:graphicFrame>
      <p:graphicFrame>
        <p:nvGraphicFramePr>
          <p:cNvPr id="360" name="Google Shape;360;p14"/>
          <p:cNvGraphicFramePr/>
          <p:nvPr/>
        </p:nvGraphicFramePr>
        <p:xfrm>
          <a:off x="6586054" y="983730"/>
          <a:ext cx="5364200" cy="5328275"/>
        </p:xfrm>
        <a:graphic>
          <a:graphicData uri="http://schemas.openxmlformats.org/drawingml/2006/table">
            <a:tbl>
              <a:tblPr firstRow="1" bandCol="1">
                <a:noFill/>
                <a:tableStyleId>{A84B353B-EDB4-47D4-80E6-8C116A7DC877}</a:tableStyleId>
              </a:tblPr>
              <a:tblGrid>
                <a:gridCol w="1806225">
                  <a:extLst>
                    <a:ext uri="{9D8B030D-6E8A-4147-A177-3AD203B41FA5}">
                      <a16:colId xmlns:a16="http://schemas.microsoft.com/office/drawing/2014/main" val="20000"/>
                    </a:ext>
                  </a:extLst>
                </a:gridCol>
                <a:gridCol w="2047125">
                  <a:extLst>
                    <a:ext uri="{9D8B030D-6E8A-4147-A177-3AD203B41FA5}">
                      <a16:colId xmlns:a16="http://schemas.microsoft.com/office/drawing/2014/main" val="20001"/>
                    </a:ext>
                  </a:extLst>
                </a:gridCol>
                <a:gridCol w="1510850">
                  <a:extLst>
                    <a:ext uri="{9D8B030D-6E8A-4147-A177-3AD203B41FA5}">
                      <a16:colId xmlns:a16="http://schemas.microsoft.com/office/drawing/2014/main" val="20002"/>
                    </a:ext>
                  </a:extLst>
                </a:gridCol>
              </a:tblGrid>
              <a:tr h="683150">
                <a:tc>
                  <a:txBody>
                    <a:bodyPr/>
                    <a:lstStyle/>
                    <a:p>
                      <a:pPr marL="0" marR="0" lvl="0" indent="0" algn="l" rtl="0">
                        <a:lnSpc>
                          <a:spcPct val="107000"/>
                        </a:lnSpc>
                        <a:spcBef>
                          <a:spcPts val="0"/>
                        </a:spcBef>
                        <a:spcAft>
                          <a:spcPts val="0"/>
                        </a:spcAft>
                        <a:buNone/>
                      </a:pPr>
                      <a:r>
                        <a:rPr lang="en-US" sz="1800" b="1" u="none" strike="noStrike" cap="none"/>
                        <a:t>What to look for and where</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Who to Talk to</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Dos and Don’ts</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4645125">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Policies and Manuals</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Self Assessment</a:t>
                      </a:r>
                      <a:endParaRPr/>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COC Representative</a:t>
                      </a:r>
                      <a:endParaRPr/>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Do verify / evaluate implementation of the aspects indicated in the Self-Assessment</a:t>
                      </a:r>
                      <a:endParaRPr sz="1400" u="none" strike="noStrike" cap="none"/>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bl>
          </a:graphicData>
        </a:graphic>
      </p:graphicFrame>
      <p:sp>
        <p:nvSpPr>
          <p:cNvPr id="361" name="Google Shape;361;p14"/>
          <p:cNvSpPr txBox="1"/>
          <p:nvPr/>
        </p:nvSpPr>
        <p:spPr>
          <a:xfrm>
            <a:off x="347519" y="224905"/>
            <a:ext cx="9282256"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362" name="Google Shape;362;p14"/>
          <p:cNvSpPr/>
          <p:nvPr/>
        </p:nvSpPr>
        <p:spPr>
          <a:xfrm rot="5400000">
            <a:off x="5469130" y="3617587"/>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animEffect transition="in" filter="fade">
                                      <p:cBhvr>
                                        <p:cTn id="7" dur="500"/>
                                        <p:tgtEl>
                                          <p:spTgt spid="3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aphicFrame>
        <p:nvGraphicFramePr>
          <p:cNvPr id="368" name="Google Shape;368;p15"/>
          <p:cNvGraphicFramePr/>
          <p:nvPr/>
        </p:nvGraphicFramePr>
        <p:xfrm>
          <a:off x="353621" y="1103839"/>
          <a:ext cx="5685925" cy="5460725"/>
        </p:xfrm>
        <a:graphic>
          <a:graphicData uri="http://schemas.openxmlformats.org/drawingml/2006/table">
            <a:tbl>
              <a:tblPr firstRow="1" firstCol="1" bandRow="1">
                <a:noFill/>
                <a:tableStyleId>{A84B353B-EDB4-47D4-80E6-8C116A7DC877}</a:tableStyleId>
              </a:tblPr>
              <a:tblGrid>
                <a:gridCol w="1528475">
                  <a:extLst>
                    <a:ext uri="{9D8B030D-6E8A-4147-A177-3AD203B41FA5}">
                      <a16:colId xmlns:a16="http://schemas.microsoft.com/office/drawing/2014/main" val="20000"/>
                    </a:ext>
                  </a:extLst>
                </a:gridCol>
                <a:gridCol w="1658100">
                  <a:extLst>
                    <a:ext uri="{9D8B030D-6E8A-4147-A177-3AD203B41FA5}">
                      <a16:colId xmlns:a16="http://schemas.microsoft.com/office/drawing/2014/main" val="20001"/>
                    </a:ext>
                  </a:extLst>
                </a:gridCol>
                <a:gridCol w="2499350">
                  <a:extLst>
                    <a:ext uri="{9D8B030D-6E8A-4147-A177-3AD203B41FA5}">
                      <a16:colId xmlns:a16="http://schemas.microsoft.com/office/drawing/2014/main" val="20002"/>
                    </a:ext>
                  </a:extLst>
                </a:gridCol>
              </a:tblGrid>
              <a:tr h="450125">
                <a:tc rowSpan="5">
                  <a:txBody>
                    <a:bodyPr/>
                    <a:lstStyle/>
                    <a:p>
                      <a:pPr marL="0" marR="0" lvl="0" indent="0" algn="l" rtl="0">
                        <a:lnSpc>
                          <a:spcPct val="107000"/>
                        </a:lnSpc>
                        <a:spcBef>
                          <a:spcPts val="0"/>
                        </a:spcBef>
                        <a:spcAft>
                          <a:spcPts val="0"/>
                        </a:spcAft>
                        <a:buNone/>
                      </a:pPr>
                      <a:r>
                        <a:rPr lang="en-US" sz="1600" b="1" u="none" strike="noStrike" cap="none"/>
                        <a:t>National Laws</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FSC-STD- 40-004 V3-1, Clause 7.1</a:t>
                      </a:r>
                      <a:endParaRPr sz="16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Why?</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1413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National Laws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ILO Conventions are normally part of Legal Framework.</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1102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Ratification of ILO Conventions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Not all countries have ratified (agreed to follow) all ILO conventions, so careful consideration is needed.</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389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Awareness / Training</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Ensure that CH knows the laws and follow these.</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915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FSC CLRs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All FSC CLRs have legal requirements behind them.</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369" name="Google Shape;369;p15"/>
          <p:cNvGraphicFramePr/>
          <p:nvPr/>
        </p:nvGraphicFramePr>
        <p:xfrm>
          <a:off x="6473456" y="1103838"/>
          <a:ext cx="5364925" cy="5460700"/>
        </p:xfrm>
        <a:graphic>
          <a:graphicData uri="http://schemas.openxmlformats.org/drawingml/2006/table">
            <a:tbl>
              <a:tblPr firstRow="1" bandCol="1">
                <a:noFill/>
                <a:tableStyleId>{A84B353B-EDB4-47D4-80E6-8C116A7DC877}</a:tableStyleId>
              </a:tblPr>
              <a:tblGrid>
                <a:gridCol w="2327650">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398975">
                  <a:extLst>
                    <a:ext uri="{9D8B030D-6E8A-4147-A177-3AD203B41FA5}">
                      <a16:colId xmlns:a16="http://schemas.microsoft.com/office/drawing/2014/main" val="20002"/>
                    </a:ext>
                  </a:extLst>
                </a:gridCol>
              </a:tblGrid>
              <a:tr h="549450">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911250">
                <a:tc>
                  <a:txBody>
                    <a:bodyPr/>
                    <a:lstStyle/>
                    <a:p>
                      <a:pPr marL="0" marR="0" lvl="0" indent="0" algn="l" rtl="0">
                        <a:lnSpc>
                          <a:spcPct val="107000"/>
                        </a:lnSpc>
                        <a:spcBef>
                          <a:spcPts val="0"/>
                        </a:spcBef>
                        <a:spcAft>
                          <a:spcPts val="0"/>
                        </a:spcAft>
                        <a:buNone/>
                      </a:pPr>
                      <a:r>
                        <a:rPr lang="en-US" sz="1600" u="none" strike="noStrike" cap="none"/>
                        <a:t>Applicable to all of section 7 and all FSC CLRs.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There will be some aspects that do not clearly fit into any of the FSC CLRs but still represent a violation of Workers’ rights e.g. non-payment of required worker’s social insurance to government.</a:t>
                      </a: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Legal department (if any)</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Payroll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Employees</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Interns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Do consult Annex D and always refer back to legal requirements. </a:t>
                      </a:r>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Don’t only focus on standard clauses. They both go together.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370" name="Google Shape;370;p15"/>
          <p:cNvSpPr txBox="1"/>
          <p:nvPr/>
        </p:nvSpPr>
        <p:spPr>
          <a:xfrm>
            <a:off x="367732" y="207869"/>
            <a:ext cx="9481118" cy="7588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371" name="Google Shape;371;p15"/>
          <p:cNvSpPr/>
          <p:nvPr/>
        </p:nvSpPr>
        <p:spPr>
          <a:xfrm rot="5400000">
            <a:off x="5475111" y="3570585"/>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fade">
                                      <p:cBhvr>
                                        <p:cTn id="7" dur="5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graphicFrame>
        <p:nvGraphicFramePr>
          <p:cNvPr id="376" name="Google Shape;376;p16"/>
          <p:cNvGraphicFramePr/>
          <p:nvPr/>
        </p:nvGraphicFramePr>
        <p:xfrm>
          <a:off x="335972" y="1442274"/>
          <a:ext cx="5716625" cy="4768000"/>
        </p:xfrm>
        <a:graphic>
          <a:graphicData uri="http://schemas.openxmlformats.org/drawingml/2006/table">
            <a:tbl>
              <a:tblPr firstRow="1" firstCol="1" bandRow="1">
                <a:noFill/>
                <a:tableStyleId>{A84B353B-EDB4-47D4-80E6-8C116A7DC877}</a:tableStyleId>
              </a:tblPr>
              <a:tblGrid>
                <a:gridCol w="1712725">
                  <a:extLst>
                    <a:ext uri="{9D8B030D-6E8A-4147-A177-3AD203B41FA5}">
                      <a16:colId xmlns:a16="http://schemas.microsoft.com/office/drawing/2014/main" val="20000"/>
                    </a:ext>
                  </a:extLst>
                </a:gridCol>
                <a:gridCol w="1708575">
                  <a:extLst>
                    <a:ext uri="{9D8B030D-6E8A-4147-A177-3AD203B41FA5}">
                      <a16:colId xmlns:a16="http://schemas.microsoft.com/office/drawing/2014/main" val="20001"/>
                    </a:ext>
                  </a:extLst>
                </a:gridCol>
                <a:gridCol w="2295325">
                  <a:extLst>
                    <a:ext uri="{9D8B030D-6E8A-4147-A177-3AD203B41FA5}">
                      <a16:colId xmlns:a16="http://schemas.microsoft.com/office/drawing/2014/main" val="20002"/>
                    </a:ext>
                  </a:extLst>
                </a:gridCol>
              </a:tblGrid>
              <a:tr h="441575">
                <a:tc rowSpan="5">
                  <a:txBody>
                    <a:bodyPr/>
                    <a:lstStyle/>
                    <a:p>
                      <a:pPr marL="0" marR="0" lvl="0" indent="0" algn="l" rtl="0">
                        <a:lnSpc>
                          <a:spcPct val="107000"/>
                        </a:lnSpc>
                        <a:spcBef>
                          <a:spcPts val="0"/>
                        </a:spcBef>
                        <a:spcAft>
                          <a:spcPts val="0"/>
                        </a:spcAft>
                        <a:buNone/>
                      </a:pPr>
                      <a:r>
                        <a:rPr lang="en-US" sz="1600" b="1" u="none" strike="noStrike" cap="none"/>
                        <a:t>Child Labour</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ILO C138 and C182</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FSC-STD- 40-004 V3-1, Clause 7.2</a:t>
                      </a:r>
                      <a:endParaRPr sz="16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Why?</a:t>
                      </a:r>
                      <a:endParaRPr sz="16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1114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Minimum Age</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employment below 15 years (permitted in certain cases as per FSC standard).</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9500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Hazardous Tasks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dangerous work for anyone below 18 years (non-adults).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1363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National Laws and Regulations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Ensure that CH knows the laws and follows these</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3"/>
                  </a:ext>
                </a:extLst>
              </a:tr>
              <a:tr h="8979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Worst Forms of Child Labour</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Prohibited. </a:t>
                      </a:r>
                      <a:endParaRPr/>
                    </a:p>
                    <a:p>
                      <a:pPr marL="0" marR="0" lvl="0" indent="0" algn="l" rtl="0">
                        <a:lnSpc>
                          <a:spcPct val="107000"/>
                        </a:lnSpc>
                        <a:spcBef>
                          <a:spcPts val="0"/>
                        </a:spcBef>
                        <a:spcAft>
                          <a:spcPts val="0"/>
                        </a:spcAft>
                        <a:buNone/>
                      </a:pPr>
                      <a:r>
                        <a:rPr lang="en-US" sz="1600" u="none" strike="noStrike" cap="none">
                          <a:latin typeface="Arial"/>
                          <a:ea typeface="Arial"/>
                          <a:cs typeface="Arial"/>
                          <a:sym typeface="Arial"/>
                        </a:rPr>
                        <a:t>See definition in Annex E. </a:t>
                      </a: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377" name="Google Shape;377;p16"/>
          <p:cNvGraphicFramePr/>
          <p:nvPr/>
        </p:nvGraphicFramePr>
        <p:xfrm>
          <a:off x="6564910" y="1442274"/>
          <a:ext cx="5377950" cy="4768025"/>
        </p:xfrm>
        <a:graphic>
          <a:graphicData uri="http://schemas.openxmlformats.org/drawingml/2006/table">
            <a:tbl>
              <a:tblPr firstRow="1" bandCol="1">
                <a:noFill/>
                <a:tableStyleId>{A84B353B-EDB4-47D4-80E6-8C116A7DC877}</a:tableStyleId>
              </a:tblPr>
              <a:tblGrid>
                <a:gridCol w="2192525">
                  <a:extLst>
                    <a:ext uri="{9D8B030D-6E8A-4147-A177-3AD203B41FA5}">
                      <a16:colId xmlns:a16="http://schemas.microsoft.com/office/drawing/2014/main" val="20000"/>
                    </a:ext>
                  </a:extLst>
                </a:gridCol>
                <a:gridCol w="1612575">
                  <a:extLst>
                    <a:ext uri="{9D8B030D-6E8A-4147-A177-3AD203B41FA5}">
                      <a16:colId xmlns:a16="http://schemas.microsoft.com/office/drawing/2014/main" val="20001"/>
                    </a:ext>
                  </a:extLst>
                </a:gridCol>
                <a:gridCol w="1572850">
                  <a:extLst>
                    <a:ext uri="{9D8B030D-6E8A-4147-A177-3AD203B41FA5}">
                      <a16:colId xmlns:a16="http://schemas.microsoft.com/office/drawing/2014/main" val="20002"/>
                    </a:ext>
                  </a:extLst>
                </a:gridCol>
              </a:tblGrid>
              <a:tr h="523875">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244150">
                <a:tc>
                  <a:txBody>
                    <a:bodyPr/>
                    <a:lstStyle/>
                    <a:p>
                      <a:pPr marL="0" marR="0" lvl="0" indent="0" algn="l" rtl="0">
                        <a:lnSpc>
                          <a:spcPct val="107000"/>
                        </a:lnSpc>
                        <a:spcBef>
                          <a:spcPts val="0"/>
                        </a:spcBef>
                        <a:spcAft>
                          <a:spcPts val="0"/>
                        </a:spcAft>
                        <a:buNone/>
                      </a:pPr>
                      <a:r>
                        <a:rPr lang="en-US" sz="1600" u="none" strike="noStrike" cap="none"/>
                        <a:t>Workers ID documents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Employment contracts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Policies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Employee registers/directory/ Payroll</a:t>
                      </a:r>
                      <a:endParaRPr sz="1600" u="none" strike="noStrike" cap="none">
                        <a:latin typeface="Avenir"/>
                        <a:ea typeface="Avenir"/>
                        <a:cs typeface="Avenir"/>
                        <a:sym typeface="Avenir"/>
                      </a:endParaRPr>
                    </a:p>
                  </a:txBody>
                  <a:tcPr marL="68575" marR="68575" marT="0" marB="0" anchor="ctr"/>
                </a:tc>
                <a:tc>
                  <a:txBody>
                    <a:bodyPr/>
                    <a:lstStyle/>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Legal department </a:t>
                      </a:r>
                      <a:br>
                        <a:rPr lang="en-US" sz="1600" u="none" strike="noStrike" cap="none"/>
                      </a:br>
                      <a:r>
                        <a:rPr lang="en-US" sz="1600" u="none" strike="noStrike" cap="none"/>
                        <a:t>(if any)</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Payroll department</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Employees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Interns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Do not limit discussions to Certification team.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Do check workers IDs on file. Don’t only look at faces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378" name="Google Shape;378;p16"/>
          <p:cNvSpPr txBox="1"/>
          <p:nvPr/>
        </p:nvSpPr>
        <p:spPr>
          <a:xfrm>
            <a:off x="311287" y="448232"/>
            <a:ext cx="8923148"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379" name="Google Shape;379;p16"/>
          <p:cNvSpPr/>
          <p:nvPr/>
        </p:nvSpPr>
        <p:spPr>
          <a:xfrm rot="5400000">
            <a:off x="5518526" y="3738033"/>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7"/>
                                        </p:tgtEl>
                                        <p:attrNameLst>
                                          <p:attrName>style.visibility</p:attrName>
                                        </p:attrNameLst>
                                      </p:cBhvr>
                                      <p:to>
                                        <p:strVal val="visible"/>
                                      </p:to>
                                    </p:set>
                                    <p:animEffect transition="in" filter="fade">
                                      <p:cBhvr>
                                        <p:cTn id="7" dur="500"/>
                                        <p:tgtEl>
                                          <p:spTgt spid="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graphicFrame>
        <p:nvGraphicFramePr>
          <p:cNvPr id="384" name="Google Shape;384;p17"/>
          <p:cNvGraphicFramePr/>
          <p:nvPr/>
        </p:nvGraphicFramePr>
        <p:xfrm>
          <a:off x="340243" y="1376993"/>
          <a:ext cx="5682400" cy="5264921"/>
        </p:xfrm>
        <a:graphic>
          <a:graphicData uri="http://schemas.openxmlformats.org/drawingml/2006/table">
            <a:tbl>
              <a:tblPr firstRow="1" firstCol="1" bandRow="1">
                <a:noFill/>
                <a:tableStyleId>{A84B353B-EDB4-47D4-80E6-8C116A7DC877}</a:tableStyleId>
              </a:tblPr>
              <a:tblGrid>
                <a:gridCol w="1764700">
                  <a:extLst>
                    <a:ext uri="{9D8B030D-6E8A-4147-A177-3AD203B41FA5}">
                      <a16:colId xmlns:a16="http://schemas.microsoft.com/office/drawing/2014/main" val="20000"/>
                    </a:ext>
                  </a:extLst>
                </a:gridCol>
                <a:gridCol w="2024675">
                  <a:extLst>
                    <a:ext uri="{9D8B030D-6E8A-4147-A177-3AD203B41FA5}">
                      <a16:colId xmlns:a16="http://schemas.microsoft.com/office/drawing/2014/main" val="20001"/>
                    </a:ext>
                  </a:extLst>
                </a:gridCol>
                <a:gridCol w="1893025">
                  <a:extLst>
                    <a:ext uri="{9D8B030D-6E8A-4147-A177-3AD203B41FA5}">
                      <a16:colId xmlns:a16="http://schemas.microsoft.com/office/drawing/2014/main" val="20002"/>
                    </a:ext>
                  </a:extLst>
                </a:gridCol>
              </a:tblGrid>
              <a:tr h="516550">
                <a:tc rowSpan="5">
                  <a:txBody>
                    <a:bodyPr/>
                    <a:lstStyle/>
                    <a:p>
                      <a:pPr marL="0" marR="0" lvl="0" indent="0" algn="l" rtl="0">
                        <a:lnSpc>
                          <a:spcPct val="107000"/>
                        </a:lnSpc>
                        <a:spcBef>
                          <a:spcPts val="0"/>
                        </a:spcBef>
                        <a:spcAft>
                          <a:spcPts val="0"/>
                        </a:spcAft>
                        <a:buNone/>
                      </a:pPr>
                      <a:r>
                        <a:rPr lang="en-US" sz="1600" b="1" u="none" strike="noStrike" cap="none"/>
                        <a:t>Forced or Compulsory Labour (FCL)</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ILO C029 and C105</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Clause 7.3</a:t>
                      </a:r>
                      <a:endParaRPr sz="16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Why? </a:t>
                      </a:r>
                      <a:endParaRPr sz="16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895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Overtime</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Overtime is voluntary and correctly compensated.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895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Debts and credit facilities to Workers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Existence flags potential debt bondage.</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1001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Contracts contents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FCL is sometimes contractual; check for wording for consent and voluntariness. </a:t>
                      </a:r>
                      <a:endParaRPr/>
                    </a:p>
                  </a:txBody>
                  <a:tcPr marL="68575" marR="68575" marT="0" marB="0" anchor="ctr"/>
                </a:tc>
                <a:extLst>
                  <a:ext uri="{0D108BD9-81ED-4DB2-BD59-A6C34878D82A}">
                    <a16:rowId xmlns:a16="http://schemas.microsoft.com/office/drawing/2014/main" val="10003"/>
                  </a:ext>
                </a:extLst>
              </a:tr>
              <a:tr h="15422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Document Retention</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Workers must be free to move (and leave) and have their documents with them.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385" name="Google Shape;385;p17"/>
          <p:cNvGraphicFramePr/>
          <p:nvPr/>
        </p:nvGraphicFramePr>
        <p:xfrm>
          <a:off x="6474281" y="1376992"/>
          <a:ext cx="5430650" cy="5264925"/>
        </p:xfrm>
        <a:graphic>
          <a:graphicData uri="http://schemas.openxmlformats.org/drawingml/2006/table">
            <a:tbl>
              <a:tblPr firstRow="1" bandCol="1">
                <a:noFill/>
                <a:tableStyleId>{A84B353B-EDB4-47D4-80E6-8C116A7DC877}</a:tableStyleId>
              </a:tblPr>
              <a:tblGrid>
                <a:gridCol w="2356550">
                  <a:extLst>
                    <a:ext uri="{9D8B030D-6E8A-4147-A177-3AD203B41FA5}">
                      <a16:colId xmlns:a16="http://schemas.microsoft.com/office/drawing/2014/main" val="20000"/>
                    </a:ext>
                  </a:extLst>
                </a:gridCol>
                <a:gridCol w="1799075">
                  <a:extLst>
                    <a:ext uri="{9D8B030D-6E8A-4147-A177-3AD203B41FA5}">
                      <a16:colId xmlns:a16="http://schemas.microsoft.com/office/drawing/2014/main" val="20001"/>
                    </a:ext>
                  </a:extLst>
                </a:gridCol>
                <a:gridCol w="1275025">
                  <a:extLst>
                    <a:ext uri="{9D8B030D-6E8A-4147-A177-3AD203B41FA5}">
                      <a16:colId xmlns:a16="http://schemas.microsoft.com/office/drawing/2014/main" val="20002"/>
                    </a:ext>
                  </a:extLst>
                </a:gridCol>
              </a:tblGrid>
              <a:tr h="571100">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693825">
                <a:tc>
                  <a:txBody>
                    <a:bodyPr/>
                    <a:lstStyle/>
                    <a:p>
                      <a:pPr marL="0" marR="0" lvl="0" indent="0" algn="l" rtl="0">
                        <a:lnSpc>
                          <a:spcPct val="107000"/>
                        </a:lnSpc>
                        <a:spcBef>
                          <a:spcPts val="0"/>
                        </a:spcBef>
                        <a:spcAft>
                          <a:spcPts val="0"/>
                        </a:spcAft>
                        <a:buNone/>
                      </a:pPr>
                      <a:r>
                        <a:rPr lang="en-US" sz="1600" u="none" strike="noStrike" cap="none"/>
                        <a:t>Policy statements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Employment Contracts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Payslips  / Payroll</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(Daily) Work Attendance registers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Salary softwares</a:t>
                      </a:r>
                      <a:endParaRPr sz="1600" u="none" strike="noStrike" cap="none"/>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Leave / Resign or Dismissal records</a:t>
                      </a:r>
                      <a:endParaRPr/>
                    </a:p>
                    <a:p>
                      <a:pPr marL="0" marR="0" lvl="0" indent="0" algn="l" rtl="0">
                        <a:lnSpc>
                          <a:spcPct val="107000"/>
                        </a:lnSpc>
                        <a:spcBef>
                          <a:spcPts val="0"/>
                        </a:spcBef>
                        <a:spcAft>
                          <a:spcPts val="0"/>
                        </a:spcAft>
                        <a:buNone/>
                      </a:pPr>
                      <a:r>
                        <a:rPr lang="en-US" sz="1600" u="none" strike="noStrike" cap="none"/>
                        <a:t>Grievance records</a:t>
                      </a:r>
                      <a:endParaRPr sz="1600" u="none" strike="noStrike" cap="none">
                        <a:latin typeface="Avenir"/>
                        <a:ea typeface="Avenir"/>
                        <a:cs typeface="Avenir"/>
                        <a:sym typeface="Avenir"/>
                      </a:endParaRPr>
                    </a:p>
                  </a:txBody>
                  <a:tcPr marL="68575" marR="68575" marT="0" marB="0" anchor="ctr"/>
                </a:tc>
                <a:tc>
                  <a:txBody>
                    <a:bodyPr/>
                    <a:lstStyle/>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Employees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Employee Representatives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Worker’s Union (Representatives)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Legal department</a:t>
                      </a: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Do not limit discussions to the Certification team.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Read the Employment contracts in detail (sample).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Review the calculation of overtime payments</a:t>
                      </a:r>
                      <a:endParaRPr/>
                    </a:p>
                  </a:txBody>
                  <a:tcPr marL="68575" marR="68575" marT="0" marB="0" anchor="ctr"/>
                </a:tc>
                <a:extLst>
                  <a:ext uri="{0D108BD9-81ED-4DB2-BD59-A6C34878D82A}">
                    <a16:rowId xmlns:a16="http://schemas.microsoft.com/office/drawing/2014/main" val="10001"/>
                  </a:ext>
                </a:extLst>
              </a:tr>
            </a:tbl>
          </a:graphicData>
        </a:graphic>
      </p:graphicFrame>
      <p:sp>
        <p:nvSpPr>
          <p:cNvPr id="386" name="Google Shape;386;p17"/>
          <p:cNvSpPr txBox="1"/>
          <p:nvPr/>
        </p:nvSpPr>
        <p:spPr>
          <a:xfrm>
            <a:off x="340243" y="529666"/>
            <a:ext cx="8879840" cy="67238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387" name="Google Shape;387;p17"/>
          <p:cNvSpPr/>
          <p:nvPr/>
        </p:nvSpPr>
        <p:spPr>
          <a:xfrm rot="5400000">
            <a:off x="5475111" y="3633837"/>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fade">
                                      <p:cBhvr>
                                        <p:cTn id="7" dur="500"/>
                                        <p:tgtEl>
                                          <p:spTgt spid="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graphicFrame>
        <p:nvGraphicFramePr>
          <p:cNvPr id="392" name="Google Shape;392;p18"/>
          <p:cNvGraphicFramePr/>
          <p:nvPr/>
        </p:nvGraphicFramePr>
        <p:xfrm>
          <a:off x="411555" y="1058895"/>
          <a:ext cx="5107025" cy="5332350"/>
        </p:xfrm>
        <a:graphic>
          <a:graphicData uri="http://schemas.openxmlformats.org/drawingml/2006/table">
            <a:tbl>
              <a:tblPr firstRow="1" firstCol="1" bandRow="1">
                <a:noFill/>
                <a:tableStyleId>{A84B353B-EDB4-47D4-80E6-8C116A7DC877}</a:tableStyleId>
              </a:tblPr>
              <a:tblGrid>
                <a:gridCol w="1682050">
                  <a:extLst>
                    <a:ext uri="{9D8B030D-6E8A-4147-A177-3AD203B41FA5}">
                      <a16:colId xmlns:a16="http://schemas.microsoft.com/office/drawing/2014/main" val="20000"/>
                    </a:ext>
                  </a:extLst>
                </a:gridCol>
                <a:gridCol w="1733600">
                  <a:extLst>
                    <a:ext uri="{9D8B030D-6E8A-4147-A177-3AD203B41FA5}">
                      <a16:colId xmlns:a16="http://schemas.microsoft.com/office/drawing/2014/main" val="20001"/>
                    </a:ext>
                  </a:extLst>
                </a:gridCol>
                <a:gridCol w="1691375">
                  <a:extLst>
                    <a:ext uri="{9D8B030D-6E8A-4147-A177-3AD203B41FA5}">
                      <a16:colId xmlns:a16="http://schemas.microsoft.com/office/drawing/2014/main" val="20002"/>
                    </a:ext>
                  </a:extLst>
                </a:gridCol>
              </a:tblGrid>
              <a:tr h="539800">
                <a:tc rowSpan="5">
                  <a:txBody>
                    <a:bodyPr/>
                    <a:lstStyle/>
                    <a:p>
                      <a:pPr marL="0" marR="0" lvl="0" indent="0" algn="l" rtl="0">
                        <a:lnSpc>
                          <a:spcPct val="107000"/>
                        </a:lnSpc>
                        <a:spcBef>
                          <a:spcPts val="0"/>
                        </a:spcBef>
                        <a:spcAft>
                          <a:spcPts val="0"/>
                        </a:spcAft>
                        <a:buNone/>
                      </a:pPr>
                      <a:r>
                        <a:rPr lang="en-US" sz="1400" b="1" u="none" strike="noStrike" cap="none"/>
                        <a:t>Discrimination (DIS) </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None/>
                      </a:pPr>
                      <a:r>
                        <a:rPr lang="en-US" sz="1400" b="1" u="none" strike="noStrike" cap="none"/>
                        <a:t>ILO C111 and C100</a:t>
                      </a:r>
                      <a:endParaRPr/>
                    </a:p>
                    <a:p>
                      <a:pPr marL="0" marR="0" lvl="0" indent="0" algn="l" rtl="0">
                        <a:lnSpc>
                          <a:spcPct val="107000"/>
                        </a:lnSpc>
                        <a:spcBef>
                          <a:spcPts val="0"/>
                        </a:spcBef>
                        <a:spcAft>
                          <a:spcPts val="0"/>
                        </a:spcAft>
                        <a:buClr>
                          <a:srgbClr val="000000"/>
                        </a:buClr>
                        <a:buSzPts val="1400"/>
                        <a:buFont typeface="Arial"/>
                        <a:buNone/>
                      </a:pPr>
                      <a:endParaRPr sz="1400" b="1" u="none" strike="noStrike" cap="none"/>
                    </a:p>
                    <a:p>
                      <a:pPr marL="0" marR="0" lvl="0" indent="0" algn="l" rtl="0">
                        <a:lnSpc>
                          <a:spcPct val="107000"/>
                        </a:lnSpc>
                        <a:spcBef>
                          <a:spcPts val="0"/>
                        </a:spcBef>
                        <a:spcAft>
                          <a:spcPts val="0"/>
                        </a:spcAft>
                        <a:buClr>
                          <a:srgbClr val="000000"/>
                        </a:buClr>
                        <a:buSzPts val="1400"/>
                        <a:buFont typeface="Arial"/>
                        <a:buNone/>
                      </a:pPr>
                      <a:r>
                        <a:rPr lang="en-US" sz="1400" b="1" u="none" strike="noStrike" cap="none"/>
                        <a:t>FSC-STD- 40-004 V3-1, Clause 7.4</a:t>
                      </a:r>
                      <a:endParaRPr sz="14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Key Elements</a:t>
                      </a: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Why?</a:t>
                      </a:r>
                      <a:endParaRPr sz="14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118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Legal Discrimination</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Countries often have rules on discrimination in law.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118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Gender and Diversity</a:t>
                      </a:r>
                      <a:endParaRPr sz="1400" u="none" strike="noStrike" cap="none">
                        <a:latin typeface="Avenir"/>
                        <a:ea typeface="Avenir"/>
                        <a:cs typeface="Avenir"/>
                        <a:sym typeface="Avenir"/>
                      </a:endParaRPr>
                    </a:p>
                  </a:txBody>
                  <a:tcPr marL="68575" marR="68575" marT="0" marB="0" anchor="ctr">
                    <a:lnL w="12700" cap="flat" cmpd="sng">
                      <a:solidFill>
                        <a:srgbClr val="000000"/>
                      </a:solidFill>
                      <a:prstDash val="solid"/>
                      <a:round/>
                      <a:headEnd type="none" w="sm" len="sm"/>
                      <a:tailEnd type="none" w="sm" len="sm"/>
                    </a:lnL>
                  </a:tcPr>
                </a:tc>
                <a:tc>
                  <a:txBody>
                    <a:bodyPr/>
                    <a:lstStyle/>
                    <a:p>
                      <a:pPr marL="0" marR="0" lvl="0" indent="0" algn="l" rtl="0">
                        <a:lnSpc>
                          <a:spcPct val="107000"/>
                        </a:lnSpc>
                        <a:spcBef>
                          <a:spcPts val="0"/>
                        </a:spcBef>
                        <a:spcAft>
                          <a:spcPts val="0"/>
                        </a:spcAft>
                        <a:buNone/>
                      </a:pPr>
                      <a:r>
                        <a:rPr lang="en-US" sz="1400" u="none" strike="noStrike" cap="none"/>
                        <a:t>Gender discrimination is the most common form.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212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Equality</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b="0" u="none" strike="noStrike" cap="none">
                          <a:solidFill>
                            <a:schemeClr val="dk1"/>
                          </a:solidFill>
                        </a:rPr>
                        <a:t>Check if there is fair treatment and equal opportunities for all workers. </a:t>
                      </a:r>
                      <a:endParaRPr sz="1400" b="0" i="0" u="none" strike="noStrike" cap="none">
                        <a:solidFill>
                          <a:schemeClr val="dk1"/>
                        </a:solidFill>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214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Others (age, handicap, sexual orientation, religion, etc.)</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b="0" u="none" strike="noStrike" cap="none">
                          <a:solidFill>
                            <a:schemeClr val="dk1"/>
                          </a:solidFill>
                        </a:rPr>
                        <a:t>Check for unjust/unfair disparities in the workplace</a:t>
                      </a: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393" name="Google Shape;393;p18"/>
          <p:cNvGraphicFramePr/>
          <p:nvPr/>
        </p:nvGraphicFramePr>
        <p:xfrm>
          <a:off x="6226386" y="1058894"/>
          <a:ext cx="5554075" cy="5332400"/>
        </p:xfrm>
        <a:graphic>
          <a:graphicData uri="http://schemas.openxmlformats.org/drawingml/2006/table">
            <a:tbl>
              <a:tblPr firstRow="1" bandCol="1">
                <a:noFill/>
                <a:tableStyleId>{A84B353B-EDB4-47D4-80E6-8C116A7DC877}</a:tableStyleId>
              </a:tblPr>
              <a:tblGrid>
                <a:gridCol w="2374700">
                  <a:extLst>
                    <a:ext uri="{9D8B030D-6E8A-4147-A177-3AD203B41FA5}">
                      <a16:colId xmlns:a16="http://schemas.microsoft.com/office/drawing/2014/main" val="20000"/>
                    </a:ext>
                  </a:extLst>
                </a:gridCol>
                <a:gridCol w="1628775">
                  <a:extLst>
                    <a:ext uri="{9D8B030D-6E8A-4147-A177-3AD203B41FA5}">
                      <a16:colId xmlns:a16="http://schemas.microsoft.com/office/drawing/2014/main" val="20001"/>
                    </a:ext>
                  </a:extLst>
                </a:gridCol>
                <a:gridCol w="1550600">
                  <a:extLst>
                    <a:ext uri="{9D8B030D-6E8A-4147-A177-3AD203B41FA5}">
                      <a16:colId xmlns:a16="http://schemas.microsoft.com/office/drawing/2014/main" val="20002"/>
                    </a:ext>
                  </a:extLst>
                </a:gridCol>
              </a:tblGrid>
              <a:tr h="535525">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796875">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Policies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Diversity in workers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Employee registers/directory/ Payroll</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CH Vacancy/Job ads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Compare payslips of workers in same positions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Promotions and Recruitments </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Grievance records</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Legal department</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Payroll department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Top Management</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Employees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Do not limit discussions to the Certification team.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Watch out for things like access to training, promotion, compensation.</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394" name="Google Shape;394;p18"/>
          <p:cNvSpPr txBox="1"/>
          <p:nvPr/>
        </p:nvSpPr>
        <p:spPr>
          <a:xfrm>
            <a:off x="411554" y="300069"/>
            <a:ext cx="9114533"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 </a:t>
            </a:r>
            <a:endParaRPr/>
          </a:p>
        </p:txBody>
      </p:sp>
      <p:sp>
        <p:nvSpPr>
          <p:cNvPr id="395" name="Google Shape;395;p18"/>
          <p:cNvSpPr/>
          <p:nvPr/>
        </p:nvSpPr>
        <p:spPr>
          <a:xfrm rot="5400000">
            <a:off x="5082257" y="3555749"/>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3"/>
                                        </p:tgtEl>
                                        <p:attrNameLst>
                                          <p:attrName>style.visibility</p:attrName>
                                        </p:attrNameLst>
                                      </p:cBhvr>
                                      <p:to>
                                        <p:strVal val="visible"/>
                                      </p:to>
                                    </p:set>
                                    <p:animEffect transition="in" filter="fade">
                                      <p:cBhvr>
                                        <p:cTn id="7" dur="500"/>
                                        <p:tgtEl>
                                          <p:spTgt spid="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graphicFrame>
        <p:nvGraphicFramePr>
          <p:cNvPr id="400" name="Google Shape;400;p19"/>
          <p:cNvGraphicFramePr/>
          <p:nvPr/>
        </p:nvGraphicFramePr>
        <p:xfrm>
          <a:off x="536221" y="972766"/>
          <a:ext cx="5024075" cy="5630410"/>
        </p:xfrm>
        <a:graphic>
          <a:graphicData uri="http://schemas.openxmlformats.org/drawingml/2006/table">
            <a:tbl>
              <a:tblPr firstRow="1" firstCol="1" bandRow="1">
                <a:noFill/>
                <a:tableStyleId>{A84B353B-EDB4-47D4-80E6-8C116A7DC877}</a:tableStyleId>
              </a:tblPr>
              <a:tblGrid>
                <a:gridCol w="1417050">
                  <a:extLst>
                    <a:ext uri="{9D8B030D-6E8A-4147-A177-3AD203B41FA5}">
                      <a16:colId xmlns:a16="http://schemas.microsoft.com/office/drawing/2014/main" val="20000"/>
                    </a:ext>
                  </a:extLst>
                </a:gridCol>
                <a:gridCol w="1807550">
                  <a:extLst>
                    <a:ext uri="{9D8B030D-6E8A-4147-A177-3AD203B41FA5}">
                      <a16:colId xmlns:a16="http://schemas.microsoft.com/office/drawing/2014/main" val="20001"/>
                    </a:ext>
                  </a:extLst>
                </a:gridCol>
                <a:gridCol w="1799475">
                  <a:extLst>
                    <a:ext uri="{9D8B030D-6E8A-4147-A177-3AD203B41FA5}">
                      <a16:colId xmlns:a16="http://schemas.microsoft.com/office/drawing/2014/main" val="20002"/>
                    </a:ext>
                  </a:extLst>
                </a:gridCol>
              </a:tblGrid>
              <a:tr h="469550">
                <a:tc rowSpan="6">
                  <a:txBody>
                    <a:bodyPr/>
                    <a:lstStyle/>
                    <a:p>
                      <a:pPr marL="0" marR="0" lvl="0" indent="0" algn="l" rtl="0">
                        <a:lnSpc>
                          <a:spcPct val="107000"/>
                        </a:lnSpc>
                        <a:spcBef>
                          <a:spcPts val="0"/>
                        </a:spcBef>
                        <a:spcAft>
                          <a:spcPts val="0"/>
                        </a:spcAft>
                        <a:buNone/>
                      </a:pPr>
                      <a:r>
                        <a:rPr lang="en-US" sz="1600" b="1" u="none" strike="noStrike" cap="none"/>
                        <a:t>Freedom of Association and Collective Bargaining (FOA &amp; CB)</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ILO C098</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Clause 7.5</a:t>
                      </a:r>
                      <a:endParaRPr/>
                    </a:p>
                    <a:p>
                      <a:pPr marL="0" marR="0" lvl="0" indent="0" algn="l" rtl="0">
                        <a:lnSpc>
                          <a:spcPct val="107000"/>
                        </a:lnSpc>
                        <a:spcBef>
                          <a:spcPts val="0"/>
                        </a:spcBef>
                        <a:spcAft>
                          <a:spcPts val="0"/>
                        </a:spcAft>
                        <a:buNone/>
                      </a:pP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Why?</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650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Trade Unions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Legal platforms to collectively represent workers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46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Collective Bargaining Agreements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Outcome of voluntary negotiations.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241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Workers Representations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Any instances where workers can discuss issues with Management.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23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Internal Complaints mechanism</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Indicates workers’ freedom to raise issues (grievances). </a:t>
                      </a:r>
                      <a:endParaRPr/>
                    </a:p>
                  </a:txBody>
                  <a:tcPr marL="68575" marR="68575" marT="0" marB="0" anchor="ctr"/>
                </a:tc>
                <a:extLst>
                  <a:ext uri="{0D108BD9-81ED-4DB2-BD59-A6C34878D82A}">
                    <a16:rowId xmlns:a16="http://schemas.microsoft.com/office/drawing/2014/main" val="10004"/>
                  </a:ext>
                </a:extLst>
              </a:tr>
              <a:tr h="946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Strike(s)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A means of workers’ exercising their rights.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graphicFrame>
        <p:nvGraphicFramePr>
          <p:cNvPr id="401" name="Google Shape;401;p19"/>
          <p:cNvGraphicFramePr/>
          <p:nvPr/>
        </p:nvGraphicFramePr>
        <p:xfrm>
          <a:off x="6096000" y="972766"/>
          <a:ext cx="5962650" cy="5630400"/>
        </p:xfrm>
        <a:graphic>
          <a:graphicData uri="http://schemas.openxmlformats.org/drawingml/2006/table">
            <a:tbl>
              <a:tblPr firstRow="1" bandCol="1">
                <a:noFill/>
                <a:tableStyleId>{A84B353B-EDB4-47D4-80E6-8C116A7DC877}</a:tableStyleId>
              </a:tblPr>
              <a:tblGrid>
                <a:gridCol w="2618800">
                  <a:extLst>
                    <a:ext uri="{9D8B030D-6E8A-4147-A177-3AD203B41FA5}">
                      <a16:colId xmlns:a16="http://schemas.microsoft.com/office/drawing/2014/main" val="20000"/>
                    </a:ext>
                  </a:extLst>
                </a:gridCol>
                <a:gridCol w="1753175">
                  <a:extLst>
                    <a:ext uri="{9D8B030D-6E8A-4147-A177-3AD203B41FA5}">
                      <a16:colId xmlns:a16="http://schemas.microsoft.com/office/drawing/2014/main" val="20001"/>
                    </a:ext>
                  </a:extLst>
                </a:gridCol>
                <a:gridCol w="1590675">
                  <a:extLst>
                    <a:ext uri="{9D8B030D-6E8A-4147-A177-3AD203B41FA5}">
                      <a16:colId xmlns:a16="http://schemas.microsoft.com/office/drawing/2014/main" val="20002"/>
                    </a:ext>
                  </a:extLst>
                </a:gridCol>
              </a:tblGrid>
              <a:tr h="518550">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511185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Policies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CBA (Collective Bargaining Agreements)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ToRs / Duties of Workers Reps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Trade Union ToRs or meeting notes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Worker’s Representatives reports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Communications between management and Workers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Complaints records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News articles about strikes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Suggestion Boxes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Grievance records</a:t>
                      </a:r>
                      <a:endParaRPr sz="1600" u="none" strike="noStrike" cap="none">
                        <a:latin typeface="Avenir"/>
                        <a:ea typeface="Avenir"/>
                        <a:cs typeface="Avenir"/>
                        <a:sym typeface="Avenir"/>
                      </a:endParaRPr>
                    </a:p>
                  </a:txBody>
                  <a:tcPr marL="68575" marR="68575" marT="0" marB="0" anchor="ctr"/>
                </a:tc>
                <a:tc>
                  <a:txBody>
                    <a:bodyPr/>
                    <a:lstStyle/>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85725" marR="0" lvl="0" indent="-85725"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Legal department</a:t>
                      </a:r>
                      <a:endParaRPr/>
                    </a:p>
                    <a:p>
                      <a:pPr marL="85725" marR="0" lvl="0" indent="0"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Workers Representatives</a:t>
                      </a:r>
                      <a:endParaRPr/>
                    </a:p>
                    <a:p>
                      <a:pPr marL="85725" marR="0" lvl="0" indent="0"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Trade Union Representatives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Do:</a:t>
                      </a:r>
                      <a:endParaRPr sz="1600" b="0" u="none" strike="noStrike" cap="none">
                        <a:solidFill>
                          <a:schemeClr val="dk1"/>
                        </a:solidFill>
                      </a:endParaRPr>
                    </a:p>
                    <a:p>
                      <a:pPr marL="285750" marR="0" lvl="0" indent="-285750" algn="l" rtl="0">
                        <a:lnSpc>
                          <a:spcPct val="107000"/>
                        </a:lnSpc>
                        <a:spcBef>
                          <a:spcPts val="0"/>
                        </a:spcBef>
                        <a:spcAft>
                          <a:spcPts val="0"/>
                        </a:spcAft>
                        <a:buClr>
                          <a:srgbClr val="000000"/>
                        </a:buClr>
                        <a:buSzPts val="1600"/>
                        <a:buFont typeface="Arial"/>
                        <a:buChar char="•"/>
                      </a:pPr>
                      <a:r>
                        <a:rPr lang="en-US" sz="1600" b="0" u="none" strike="noStrike" cap="none">
                          <a:solidFill>
                            <a:schemeClr val="dk1"/>
                          </a:solidFill>
                        </a:rPr>
                        <a:t>check how these are recorded</a:t>
                      </a: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b="0" u="none" strike="noStrike" cap="none">
                          <a:solidFill>
                            <a:srgbClr val="2B2E2F"/>
                          </a:solidFill>
                        </a:rPr>
                        <a:t>triangulate information</a:t>
                      </a: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Don’t assume the existence of a committee means it is effective</a:t>
                      </a: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402" name="Google Shape;402;p19"/>
          <p:cNvSpPr txBox="1"/>
          <p:nvPr/>
        </p:nvSpPr>
        <p:spPr>
          <a:xfrm>
            <a:off x="536221" y="213941"/>
            <a:ext cx="8807803" cy="7588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a:t>
            </a:r>
            <a:endParaRPr/>
          </a:p>
        </p:txBody>
      </p:sp>
      <p:sp>
        <p:nvSpPr>
          <p:cNvPr id="403" name="Google Shape;403;p19"/>
          <p:cNvSpPr/>
          <p:nvPr/>
        </p:nvSpPr>
        <p:spPr>
          <a:xfrm rot="5400000">
            <a:off x="5037920" y="3678001"/>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1"/>
                                        </p:tgtEl>
                                        <p:attrNameLst>
                                          <p:attrName>style.visibility</p:attrName>
                                        </p:attrNameLst>
                                      </p:cBhvr>
                                      <p:to>
                                        <p:strVal val="visible"/>
                                      </p:to>
                                    </p:set>
                                    <p:animEffect transition="in" filter="fade">
                                      <p:cBhvr>
                                        <p:cTn id="7" dur="500"/>
                                        <p:tgtEl>
                                          <p:spTgt spid="4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2"/>
          <p:cNvSpPr txBox="1"/>
          <p:nvPr/>
        </p:nvSpPr>
        <p:spPr>
          <a:xfrm>
            <a:off x="885282" y="1469690"/>
            <a:ext cx="10300093" cy="407470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rgbClr val="2B2E2F"/>
                </a:solidFill>
                <a:latin typeface="Arial"/>
                <a:ea typeface="Arial"/>
                <a:cs typeface="Arial"/>
                <a:sym typeface="Arial"/>
              </a:rPr>
              <a:t>In Module 4, participants will learn key and important FSC accreditation and certification requirements governing FSC CoC CLR evaluation by CBs and their audit teams.</a:t>
            </a:r>
            <a:endParaRPr/>
          </a:p>
          <a:p>
            <a:pPr marL="0" marR="0" lvl="0" indent="0" algn="l" rtl="0">
              <a:lnSpc>
                <a:spcPct val="90000"/>
              </a:lnSpc>
              <a:spcBef>
                <a:spcPts val="0"/>
              </a:spcBef>
              <a:spcAft>
                <a:spcPts val="0"/>
              </a:spcAft>
              <a:buClr>
                <a:schemeClr val="dk1"/>
              </a:buClr>
              <a:buSzPts val="4400"/>
              <a:buFont typeface="Avenir"/>
              <a:buNone/>
            </a:pPr>
            <a:br>
              <a:rPr lang="en-US" sz="2800" b="1" i="0" u="none" strike="noStrike" cap="none">
                <a:solidFill>
                  <a:srgbClr val="2B2E2F"/>
                </a:solidFill>
                <a:latin typeface="Arial"/>
                <a:ea typeface="Arial"/>
                <a:cs typeface="Arial"/>
                <a:sym typeface="Arial"/>
              </a:rPr>
            </a:br>
            <a:r>
              <a:rPr lang="en-US" sz="2800" b="1" i="0" u="none" strike="noStrike" cap="none">
                <a:solidFill>
                  <a:srgbClr val="2B2E2F"/>
                </a:solidFill>
                <a:latin typeface="Arial"/>
                <a:ea typeface="Arial"/>
                <a:cs typeface="Arial"/>
                <a:sym typeface="Arial"/>
              </a:rPr>
              <a:t>This module provides directions or guidance from FSC on how the CB shall evaluate FSC CLR, as well as expectations from ASI regarding evidence of conformance. </a:t>
            </a:r>
            <a:endParaRPr/>
          </a:p>
          <a:p>
            <a:pPr marL="0" marR="0" lvl="0" indent="0" algn="l" rtl="0">
              <a:lnSpc>
                <a:spcPct val="90000"/>
              </a:lnSpc>
              <a:spcBef>
                <a:spcPts val="0"/>
              </a:spcBef>
              <a:spcAft>
                <a:spcPts val="0"/>
              </a:spcAft>
              <a:buClr>
                <a:schemeClr val="dk1"/>
              </a:buClr>
              <a:buSzPts val="4400"/>
              <a:buFont typeface="Avenir"/>
              <a:buNone/>
            </a:pPr>
            <a:endParaRPr sz="2800" b="1" i="0" u="none" strike="noStrike" cap="none">
              <a:solidFill>
                <a:srgbClr val="2B2E2F"/>
              </a:solidFill>
              <a:latin typeface="Avenir"/>
              <a:ea typeface="Avenir"/>
              <a:cs typeface="Avenir"/>
              <a:sym typeface="Avenir"/>
            </a:endParaRPr>
          </a:p>
          <a:p>
            <a:pPr marL="0" marR="0" lvl="0" indent="0" algn="l" rtl="0">
              <a:lnSpc>
                <a:spcPct val="90000"/>
              </a:lnSpc>
              <a:spcBef>
                <a:spcPts val="0"/>
              </a:spcBef>
              <a:spcAft>
                <a:spcPts val="0"/>
              </a:spcAft>
              <a:buClr>
                <a:schemeClr val="dk1"/>
              </a:buClr>
              <a:buSzPts val="4400"/>
              <a:buFont typeface="Avenir"/>
              <a:buNone/>
            </a:pPr>
            <a:endParaRPr sz="2800" b="1" i="0" u="none" strike="noStrike" cap="none">
              <a:solidFill>
                <a:srgbClr val="2B2E2F"/>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graphicFrame>
        <p:nvGraphicFramePr>
          <p:cNvPr id="408" name="Google Shape;408;p20"/>
          <p:cNvGraphicFramePr/>
          <p:nvPr/>
        </p:nvGraphicFramePr>
        <p:xfrm>
          <a:off x="356503" y="1184142"/>
          <a:ext cx="5951175" cy="5215025"/>
        </p:xfrm>
        <a:graphic>
          <a:graphicData uri="http://schemas.openxmlformats.org/drawingml/2006/table">
            <a:tbl>
              <a:tblPr firstRow="1" firstCol="1" bandRow="1">
                <a:noFill/>
                <a:tableStyleId>{A84B353B-EDB4-47D4-80E6-8C116A7DC877}</a:tableStyleId>
              </a:tblPr>
              <a:tblGrid>
                <a:gridCol w="1515775">
                  <a:extLst>
                    <a:ext uri="{9D8B030D-6E8A-4147-A177-3AD203B41FA5}">
                      <a16:colId xmlns:a16="http://schemas.microsoft.com/office/drawing/2014/main" val="20000"/>
                    </a:ext>
                  </a:extLst>
                </a:gridCol>
                <a:gridCol w="1299050">
                  <a:extLst>
                    <a:ext uri="{9D8B030D-6E8A-4147-A177-3AD203B41FA5}">
                      <a16:colId xmlns:a16="http://schemas.microsoft.com/office/drawing/2014/main" val="20001"/>
                    </a:ext>
                  </a:extLst>
                </a:gridCol>
                <a:gridCol w="3136350">
                  <a:extLst>
                    <a:ext uri="{9D8B030D-6E8A-4147-A177-3AD203B41FA5}">
                      <a16:colId xmlns:a16="http://schemas.microsoft.com/office/drawing/2014/main" val="20002"/>
                    </a:ext>
                  </a:extLst>
                </a:gridCol>
              </a:tblGrid>
              <a:tr h="549650">
                <a:tc rowSpan="6">
                  <a:txBody>
                    <a:bodyPr/>
                    <a:lstStyle/>
                    <a:p>
                      <a:pPr marL="0" marR="0" lvl="0" indent="0" algn="l" rtl="0">
                        <a:lnSpc>
                          <a:spcPct val="107000"/>
                        </a:lnSpc>
                        <a:spcBef>
                          <a:spcPts val="0"/>
                        </a:spcBef>
                        <a:spcAft>
                          <a:spcPts val="0"/>
                        </a:spcAft>
                        <a:buNone/>
                      </a:pPr>
                      <a:r>
                        <a:rPr lang="en-US" sz="1400" b="1" u="none" strike="noStrike" cap="none"/>
                        <a:t>Evaluation of FSC CLR of Contractors </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None/>
                      </a:pPr>
                      <a:r>
                        <a:rPr lang="en-US" sz="1400" b="1" u="none" strike="noStrike" cap="none"/>
                        <a:t>FSC-ADV-40-004-23</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Clr>
                          <a:srgbClr val="000000"/>
                        </a:buClr>
                        <a:buSzPts val="1400"/>
                        <a:buFont typeface="Arial"/>
                        <a:buNone/>
                      </a:pPr>
                      <a:r>
                        <a:rPr lang="en-US" sz="1400" b="1" u="none" strike="noStrike" cap="none"/>
                        <a:t>FSC-STD- 40-004 V3-1, Clauses 1.6, and Section 13</a:t>
                      </a:r>
                      <a:endParaRPr/>
                    </a:p>
                    <a:p>
                      <a:pPr marL="0" marR="0" lvl="0" indent="0" algn="l" rtl="0">
                        <a:lnSpc>
                          <a:spcPct val="107000"/>
                        </a:lnSpc>
                        <a:spcBef>
                          <a:spcPts val="0"/>
                        </a:spcBef>
                        <a:spcAft>
                          <a:spcPts val="0"/>
                        </a:spcAft>
                        <a:buNone/>
                      </a:pP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Key Elements</a:t>
                      </a: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Why?</a:t>
                      </a:r>
                      <a:endParaRPr sz="14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749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Outsourcing</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Section 13 provides general requirements for outsourcing agreements.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138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Certification Scope</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Activities shall be within the COC certification scope</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9153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Sampling</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FSC-STD-20-011 V4-2, Clauses  9.5 and 9.6.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87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Inclusion in Self-Assessment</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CH confirms in its self-assessment how they have confirmed conformity at contractor level (non-FSC).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999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Risk Assessment</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Assess risk of contractors’ conformity with FSC CLRs (consider scope, scale, and intensity).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graphicFrame>
        <p:nvGraphicFramePr>
          <p:cNvPr id="409" name="Google Shape;409;p20"/>
          <p:cNvGraphicFramePr/>
          <p:nvPr/>
        </p:nvGraphicFramePr>
        <p:xfrm>
          <a:off x="6843888" y="1184141"/>
          <a:ext cx="5050450" cy="5215025"/>
        </p:xfrm>
        <a:graphic>
          <a:graphicData uri="http://schemas.openxmlformats.org/drawingml/2006/table">
            <a:tbl>
              <a:tblPr firstRow="1" bandCol="1">
                <a:noFill/>
                <a:tableStyleId>{A84B353B-EDB4-47D4-80E6-8C116A7DC877}</a:tableStyleId>
              </a:tblPr>
              <a:tblGrid>
                <a:gridCol w="1649625">
                  <a:extLst>
                    <a:ext uri="{9D8B030D-6E8A-4147-A177-3AD203B41FA5}">
                      <a16:colId xmlns:a16="http://schemas.microsoft.com/office/drawing/2014/main" val="20000"/>
                    </a:ext>
                  </a:extLst>
                </a:gridCol>
                <a:gridCol w="1374700">
                  <a:extLst>
                    <a:ext uri="{9D8B030D-6E8A-4147-A177-3AD203B41FA5}">
                      <a16:colId xmlns:a16="http://schemas.microsoft.com/office/drawing/2014/main" val="20001"/>
                    </a:ext>
                  </a:extLst>
                </a:gridCol>
                <a:gridCol w="2026125">
                  <a:extLst>
                    <a:ext uri="{9D8B030D-6E8A-4147-A177-3AD203B41FA5}">
                      <a16:colId xmlns:a16="http://schemas.microsoft.com/office/drawing/2014/main" val="20002"/>
                    </a:ext>
                  </a:extLst>
                </a:gridCol>
              </a:tblGrid>
              <a:tr h="520825">
                <a:tc>
                  <a:txBody>
                    <a:bodyPr/>
                    <a:lstStyle/>
                    <a:p>
                      <a:pPr marL="0" marR="0" lvl="0" indent="0" algn="l" rtl="0">
                        <a:lnSpc>
                          <a:spcPct val="107000"/>
                        </a:lnSpc>
                        <a:spcBef>
                          <a:spcPts val="0"/>
                        </a:spcBef>
                        <a:spcAft>
                          <a:spcPts val="0"/>
                        </a:spcAft>
                        <a:buNone/>
                      </a:pPr>
                      <a:r>
                        <a:rPr lang="en-US" sz="1400" b="1" u="none" strike="noStrike" cap="none"/>
                        <a:t>What to look for and where</a:t>
                      </a:r>
                      <a:endParaRPr sz="14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400" b="1" u="none" strike="noStrike" cap="none"/>
                        <a:t>Who to Talk to</a:t>
                      </a:r>
                      <a:endParaRPr sz="14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400" b="1" u="none" strike="noStrike" cap="none"/>
                        <a:t>Dos and Don’ts</a:t>
                      </a:r>
                      <a:endParaRPr sz="14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694200">
                <a:tc>
                  <a:txBody>
                    <a:bodyPr/>
                    <a:lstStyle/>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Policies and Manual</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Outsourcing agreements</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Self Assessment</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Process and outsourcing documents</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COC Rep</a:t>
                      </a:r>
                      <a:endParaRPr/>
                    </a:p>
                    <a:p>
                      <a:pPr marL="0" marR="0" lvl="0" indent="0" algn="l" rtl="0">
                        <a:lnSpc>
                          <a:spcPct val="107000"/>
                        </a:lnSpc>
                        <a:spcBef>
                          <a:spcPts val="0"/>
                        </a:spcBef>
                        <a:spcAft>
                          <a:spcPts val="0"/>
                        </a:spcAft>
                        <a:buNone/>
                      </a:pPr>
                      <a:endParaRPr sz="1400" u="none" strike="noStrike" cap="none"/>
                    </a:p>
                    <a:p>
                      <a:pPr marL="0" marR="0" lvl="0" indent="0" algn="l" rtl="0">
                        <a:lnSpc>
                          <a:spcPct val="107000"/>
                        </a:lnSpc>
                        <a:spcBef>
                          <a:spcPts val="0"/>
                        </a:spcBef>
                        <a:spcAft>
                          <a:spcPts val="0"/>
                        </a:spcAft>
                        <a:buNone/>
                      </a:pPr>
                      <a:r>
                        <a:rPr lang="en-US" sz="1400" u="none" strike="noStrike" cap="none"/>
                        <a:t>Contractor Workers</a:t>
                      </a:r>
                      <a:endParaRPr/>
                    </a:p>
                    <a:p>
                      <a:pPr marL="0" marR="0" lvl="0" indent="0" algn="l" rtl="0">
                        <a:lnSpc>
                          <a:spcPct val="107000"/>
                        </a:lnSpc>
                        <a:spcBef>
                          <a:spcPts val="0"/>
                        </a:spcBef>
                        <a:spcAft>
                          <a:spcPts val="0"/>
                        </a:spcAft>
                        <a:buNone/>
                      </a:pP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u="none" strike="noStrike" cap="none"/>
                        <a:t>Do not only sample high-risk contractors</a:t>
                      </a:r>
                      <a:endParaRPr sz="1400" u="none" strike="noStrike" cap="none"/>
                    </a:p>
                    <a:p>
                      <a:pPr marL="0" marR="0" lvl="0" indent="0" algn="l" rtl="0">
                        <a:lnSpc>
                          <a:spcPct val="107000"/>
                        </a:lnSpc>
                        <a:spcBef>
                          <a:spcPts val="0"/>
                        </a:spcBef>
                        <a:spcAft>
                          <a:spcPts val="0"/>
                        </a:spcAft>
                        <a:buClr>
                          <a:srgbClr val="000000"/>
                        </a:buClr>
                        <a:buSzPts val="1400"/>
                        <a:buFont typeface="Arial"/>
                        <a:buNone/>
                      </a:pPr>
                      <a:endParaRPr sz="1400" u="none" strike="noStrike" cap="none"/>
                    </a:p>
                    <a:p>
                      <a:pPr marL="0" marR="0" lvl="0" indent="0" algn="l" rtl="0">
                        <a:lnSpc>
                          <a:spcPct val="107000"/>
                        </a:lnSpc>
                        <a:spcBef>
                          <a:spcPts val="0"/>
                        </a:spcBef>
                        <a:spcAft>
                          <a:spcPts val="0"/>
                        </a:spcAft>
                        <a:buClr>
                          <a:srgbClr val="000000"/>
                        </a:buClr>
                        <a:buSzPts val="1400"/>
                        <a:buFont typeface="Arial"/>
                        <a:buNone/>
                      </a:pPr>
                      <a:r>
                        <a:rPr lang="en-US" sz="1400" u="none" strike="noStrike" cap="none"/>
                        <a:t>Do an onsite visit to High-risk contractors</a:t>
                      </a:r>
                      <a:endParaRPr/>
                    </a:p>
                    <a:p>
                      <a:pPr marL="0" marR="0" lvl="0" indent="0" algn="l" rtl="0">
                        <a:lnSpc>
                          <a:spcPct val="107000"/>
                        </a:lnSpc>
                        <a:spcBef>
                          <a:spcPts val="0"/>
                        </a:spcBef>
                        <a:spcAft>
                          <a:spcPts val="0"/>
                        </a:spcAft>
                        <a:buClr>
                          <a:srgbClr val="000000"/>
                        </a:buClr>
                        <a:buSzPts val="1400"/>
                        <a:buFont typeface="Arial"/>
                        <a:buNone/>
                      </a:pPr>
                      <a:endParaRPr sz="1400" u="none" strike="noStrike" cap="none"/>
                    </a:p>
                    <a:p>
                      <a:pPr marL="0" marR="0" lvl="0" indent="0" algn="l" rtl="0">
                        <a:lnSpc>
                          <a:spcPct val="107000"/>
                        </a:lnSpc>
                        <a:spcBef>
                          <a:spcPts val="0"/>
                        </a:spcBef>
                        <a:spcAft>
                          <a:spcPts val="0"/>
                        </a:spcAft>
                        <a:buClr>
                          <a:srgbClr val="000000"/>
                        </a:buClr>
                        <a:buSzPts val="1400"/>
                        <a:buFont typeface="Arial"/>
                        <a:buNone/>
                      </a:pPr>
                      <a:r>
                        <a:rPr lang="en-US" sz="1400" u="none" strike="noStrike" cap="none"/>
                        <a:t>Do a document review to Low-risk contractors.</a:t>
                      </a:r>
                      <a:endParaRPr/>
                    </a:p>
                    <a:p>
                      <a:pPr marL="0" marR="0" lvl="0" indent="0" algn="l" rtl="0">
                        <a:lnSpc>
                          <a:spcPct val="107000"/>
                        </a:lnSpc>
                        <a:spcBef>
                          <a:spcPts val="0"/>
                        </a:spcBef>
                        <a:spcAft>
                          <a:spcPts val="0"/>
                        </a:spcAft>
                        <a:buNone/>
                      </a:pPr>
                      <a:endParaRPr sz="1400" u="none" strike="noStrike" cap="none"/>
                    </a:p>
                    <a:p>
                      <a:pPr marL="0" marR="0" lvl="0" indent="0" algn="l" rtl="0">
                        <a:lnSpc>
                          <a:spcPct val="107000"/>
                        </a:lnSpc>
                        <a:spcBef>
                          <a:spcPts val="0"/>
                        </a:spcBef>
                        <a:spcAft>
                          <a:spcPts val="0"/>
                        </a:spcAft>
                        <a:buNone/>
                      </a:pPr>
                      <a:r>
                        <a:rPr lang="en-US" sz="1400" u="none" strike="noStrike" cap="none"/>
                        <a:t>Do keep in mind that contractors with equivalent verification schemes are exempt.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410" name="Google Shape;410;p20"/>
          <p:cNvSpPr/>
          <p:nvPr/>
        </p:nvSpPr>
        <p:spPr>
          <a:xfrm rot="5400000">
            <a:off x="5785556" y="381564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1" name="Google Shape;411;p20"/>
          <p:cNvSpPr txBox="1"/>
          <p:nvPr/>
        </p:nvSpPr>
        <p:spPr>
          <a:xfrm>
            <a:off x="411554" y="300069"/>
            <a:ext cx="9114533"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
                                        </p:tgtEl>
                                        <p:attrNameLst>
                                          <p:attrName>style.visibility</p:attrName>
                                        </p:attrNameLst>
                                      </p:cBhvr>
                                      <p:to>
                                        <p:strVal val="visible"/>
                                      </p:to>
                                    </p:set>
                                    <p:animEffect transition="in" filter="fade">
                                      <p:cBhvr>
                                        <p:cTn id="7" dur="500"/>
                                        <p:tgtEl>
                                          <p:spTgt spid="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graphicFrame>
        <p:nvGraphicFramePr>
          <p:cNvPr id="416" name="Google Shape;416;p21"/>
          <p:cNvGraphicFramePr/>
          <p:nvPr/>
        </p:nvGraphicFramePr>
        <p:xfrm>
          <a:off x="448054" y="1207470"/>
          <a:ext cx="5605625" cy="5245925"/>
        </p:xfrm>
        <a:graphic>
          <a:graphicData uri="http://schemas.openxmlformats.org/drawingml/2006/table">
            <a:tbl>
              <a:tblPr firstRow="1" firstCol="1" bandRow="1">
                <a:noFill/>
                <a:tableStyleId>{A84B353B-EDB4-47D4-80E6-8C116A7DC877}</a:tableStyleId>
              </a:tblPr>
              <a:tblGrid>
                <a:gridCol w="1631125">
                  <a:extLst>
                    <a:ext uri="{9D8B030D-6E8A-4147-A177-3AD203B41FA5}">
                      <a16:colId xmlns:a16="http://schemas.microsoft.com/office/drawing/2014/main" val="20000"/>
                    </a:ext>
                  </a:extLst>
                </a:gridCol>
                <a:gridCol w="1334550">
                  <a:extLst>
                    <a:ext uri="{9D8B030D-6E8A-4147-A177-3AD203B41FA5}">
                      <a16:colId xmlns:a16="http://schemas.microsoft.com/office/drawing/2014/main" val="20001"/>
                    </a:ext>
                  </a:extLst>
                </a:gridCol>
                <a:gridCol w="2639950">
                  <a:extLst>
                    <a:ext uri="{9D8B030D-6E8A-4147-A177-3AD203B41FA5}">
                      <a16:colId xmlns:a16="http://schemas.microsoft.com/office/drawing/2014/main" val="20002"/>
                    </a:ext>
                  </a:extLst>
                </a:gridCol>
              </a:tblGrid>
              <a:tr h="627625">
                <a:tc rowSpan="4">
                  <a:txBody>
                    <a:bodyPr/>
                    <a:lstStyle/>
                    <a:p>
                      <a:pPr marL="0" marR="0" lvl="0" indent="0" algn="l" rtl="0">
                        <a:lnSpc>
                          <a:spcPct val="107000"/>
                        </a:lnSpc>
                        <a:spcBef>
                          <a:spcPts val="0"/>
                        </a:spcBef>
                        <a:spcAft>
                          <a:spcPts val="0"/>
                        </a:spcAft>
                        <a:buNone/>
                      </a:pPr>
                      <a:r>
                        <a:rPr lang="en-US" sz="1600" b="1" u="none" strike="noStrike" cap="none"/>
                        <a:t>FSC Approved Verification Schemes</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FSC-ADV-40-004 - 24</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Clauses 1.6, 1.11, Section 7 and Annex D</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Key Elements</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Intent </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24861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FSC Approved Verification Scheme</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Third party verification schemes recognized as partially or fully equivalent to the requirements entailed under FSC CLRs.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8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Which Scheme(s)?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SA8000:2014</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458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Evaluation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CB may waive evaluation of FSC CLR if Approved Scheme certificate is valid at time of audit</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graphicFrame>
        <p:nvGraphicFramePr>
          <p:cNvPr id="417" name="Google Shape;417;p21"/>
          <p:cNvGraphicFramePr/>
          <p:nvPr/>
        </p:nvGraphicFramePr>
        <p:xfrm>
          <a:off x="6561666" y="1207470"/>
          <a:ext cx="5183125" cy="5245925"/>
        </p:xfrm>
        <a:graphic>
          <a:graphicData uri="http://schemas.openxmlformats.org/drawingml/2006/table">
            <a:tbl>
              <a:tblPr firstRow="1" bandCol="1">
                <a:noFill/>
                <a:tableStyleId>{A84B353B-EDB4-47D4-80E6-8C116A7DC877}</a:tableStyleId>
              </a:tblPr>
              <a:tblGrid>
                <a:gridCol w="2197000">
                  <a:extLst>
                    <a:ext uri="{9D8B030D-6E8A-4147-A177-3AD203B41FA5}">
                      <a16:colId xmlns:a16="http://schemas.microsoft.com/office/drawing/2014/main" val="20000"/>
                    </a:ext>
                  </a:extLst>
                </a:gridCol>
                <a:gridCol w="1532450">
                  <a:extLst>
                    <a:ext uri="{9D8B030D-6E8A-4147-A177-3AD203B41FA5}">
                      <a16:colId xmlns:a16="http://schemas.microsoft.com/office/drawing/2014/main" val="20001"/>
                    </a:ext>
                  </a:extLst>
                </a:gridCol>
                <a:gridCol w="1453675">
                  <a:extLst>
                    <a:ext uri="{9D8B030D-6E8A-4147-A177-3AD203B41FA5}">
                      <a16:colId xmlns:a16="http://schemas.microsoft.com/office/drawing/2014/main" val="20002"/>
                    </a:ext>
                  </a:extLst>
                </a:gridCol>
              </a:tblGrid>
              <a:tr h="631725">
                <a:tc>
                  <a:txBody>
                    <a:bodyPr/>
                    <a:lstStyle/>
                    <a:p>
                      <a:pPr marL="0" marR="0" lvl="0" indent="0" algn="l" rtl="0">
                        <a:lnSpc>
                          <a:spcPct val="107000"/>
                        </a:lnSpc>
                        <a:spcBef>
                          <a:spcPts val="0"/>
                        </a:spcBef>
                        <a:spcAft>
                          <a:spcPts val="0"/>
                        </a:spcAft>
                        <a:buNone/>
                      </a:pPr>
                      <a:r>
                        <a:rPr lang="en-US" sz="1600" b="1" u="none" strike="noStrike" cap="none"/>
                        <a:t>What to look for and where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Who to Talk to</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Dos and Don’ts</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61420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Policies</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SA8000:2014 certificate</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SA8000:2014 audit reports</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Staff interviews still have to be conducted.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Certification team / COC Rep</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HR department</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Do:</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Include reference in report.</a:t>
                      </a: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Verify authenticity of certificate. </a:t>
                      </a: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418" name="Google Shape;418;p21"/>
          <p:cNvSpPr/>
          <p:nvPr/>
        </p:nvSpPr>
        <p:spPr>
          <a:xfrm rot="5400000">
            <a:off x="5517445" y="362051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9" name="Google Shape;419;p21"/>
          <p:cNvSpPr txBox="1"/>
          <p:nvPr/>
        </p:nvSpPr>
        <p:spPr>
          <a:xfrm>
            <a:off x="411554" y="300069"/>
            <a:ext cx="9114533"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Auditing FSC CLRs – Best Practice Guidance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500"/>
                                        <p:tgtEl>
                                          <p:spTgt spid="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5" name="Google Shape;425;p22"/>
          <p:cNvSpPr txBox="1">
            <a:spLocks noGrp="1"/>
          </p:cNvSpPr>
          <p:nvPr>
            <p:ph type="ctrTitle" idx="4294967295"/>
          </p:nvPr>
        </p:nvSpPr>
        <p:spPr>
          <a:xfrm>
            <a:off x="526806" y="2767012"/>
            <a:ext cx="8388594" cy="1323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Module 4.3</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Practical FSC CLR interview questions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3"/>
          <p:cNvSpPr txBox="1">
            <a:spLocks noGrp="1"/>
          </p:cNvSpPr>
          <p:nvPr>
            <p:ph type="title" idx="4294967295"/>
          </p:nvPr>
        </p:nvSpPr>
        <p:spPr>
          <a:xfrm>
            <a:off x="441081" y="677863"/>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 of CLR Interview Questions:</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Freedom of Association and Collective Bargaining</a:t>
            </a:r>
            <a:endParaRPr/>
          </a:p>
        </p:txBody>
      </p:sp>
      <p:sp>
        <p:nvSpPr>
          <p:cNvPr id="431" name="Google Shape;431;p23"/>
          <p:cNvSpPr txBox="1">
            <a:spLocks noGrp="1"/>
          </p:cNvSpPr>
          <p:nvPr>
            <p:ph type="body" idx="4294967295"/>
          </p:nvPr>
        </p:nvSpPr>
        <p:spPr>
          <a:xfrm>
            <a:off x="441080" y="1828799"/>
            <a:ext cx="3671888" cy="4572000"/>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HR department / Management</a:t>
            </a:r>
            <a:endParaRPr/>
          </a:p>
          <a:p>
            <a:pPr marL="457200" marR="0" lvl="0" indent="-406400" algn="l" rtl="0">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Is there a recognized Union on site? If Yes, what is the name and what percentage of workers are members? If no, what alternative systems are there to represent workers? </a:t>
            </a:r>
            <a:endParaRPr/>
          </a:p>
          <a:p>
            <a:pPr marL="457200" marR="0" lvl="0" indent="-406400" algn="l" rtl="0">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When were the last elections for workers Reps and how was this managed? </a:t>
            </a:r>
            <a:endParaRPr/>
          </a:p>
        </p:txBody>
      </p:sp>
      <p:sp>
        <p:nvSpPr>
          <p:cNvPr id="432" name="Google Shape;432;p23"/>
          <p:cNvSpPr txBox="1"/>
          <p:nvPr/>
        </p:nvSpPr>
        <p:spPr>
          <a:xfrm>
            <a:off x="4183555" y="1828799"/>
            <a:ext cx="3824889"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Workers Representatives / Union Representatives</a:t>
            </a:r>
            <a:endParaRPr sz="1800" b="1"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How were you elected for this role?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How often do you have meetings?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topics do you discuss?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How do you liaise with management?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keep records of your requests or agreements? </a:t>
            </a:r>
            <a:endParaRPr sz="1800" b="0" i="0" u="none" strike="noStrike" cap="none">
              <a:solidFill>
                <a:srgbClr val="2B2E2F"/>
              </a:solidFill>
              <a:latin typeface="Arial"/>
              <a:ea typeface="Arial"/>
              <a:cs typeface="Arial"/>
              <a:sym typeface="Arial"/>
            </a:endParaRPr>
          </a:p>
        </p:txBody>
      </p:sp>
      <p:sp>
        <p:nvSpPr>
          <p:cNvPr id="433" name="Google Shape;433;p23"/>
          <p:cNvSpPr txBox="1"/>
          <p:nvPr/>
        </p:nvSpPr>
        <p:spPr>
          <a:xfrm>
            <a:off x="7926030" y="1828799"/>
            <a:ext cx="3824889" cy="481224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Employees/Workers</a:t>
            </a:r>
            <a:endParaRPr sz="1800" b="1"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Are you aware of a Union or Workers’ Reps?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know the name and who to contact?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How were they elected?</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would you do if you have a grievance?</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Are you allowed to join any Union of your choice? </a:t>
            </a: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4"/>
          <p:cNvSpPr txBox="1">
            <a:spLocks noGrp="1"/>
          </p:cNvSpPr>
          <p:nvPr>
            <p:ph type="title" idx="4294967295"/>
          </p:nvPr>
        </p:nvSpPr>
        <p:spPr>
          <a:xfrm>
            <a:off x="539262" y="381000"/>
            <a:ext cx="10515600" cy="76041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Examples of CLR Interview Questions:</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Child Labour</a:t>
            </a:r>
            <a:endParaRPr sz="2800">
              <a:solidFill>
                <a:schemeClr val="dk1"/>
              </a:solidFill>
              <a:latin typeface="Arial"/>
              <a:ea typeface="Arial"/>
              <a:cs typeface="Arial"/>
              <a:sym typeface="Arial"/>
            </a:endParaRPr>
          </a:p>
        </p:txBody>
      </p:sp>
      <p:sp>
        <p:nvSpPr>
          <p:cNvPr id="439" name="Google Shape;439;p24"/>
          <p:cNvSpPr txBox="1">
            <a:spLocks noGrp="1"/>
          </p:cNvSpPr>
          <p:nvPr>
            <p:ph type="body" idx="4294967295"/>
          </p:nvPr>
        </p:nvSpPr>
        <p:spPr>
          <a:xfrm>
            <a:off x="539262" y="1444625"/>
            <a:ext cx="3362325" cy="4927600"/>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HR department / Management (Policy)</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What is the company Policy on minimum age? </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How have you communicated this policy to workers?</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How do you check to make sure workers meet the minimum age requirement? Who does it and where is the information stored?</a:t>
            </a:r>
            <a:endParaRPr/>
          </a:p>
        </p:txBody>
      </p:sp>
      <p:sp>
        <p:nvSpPr>
          <p:cNvPr id="440" name="Google Shape;440;p24"/>
          <p:cNvSpPr txBox="1"/>
          <p:nvPr/>
        </p:nvSpPr>
        <p:spPr>
          <a:xfrm>
            <a:off x="4249859" y="1549993"/>
            <a:ext cx="3682714" cy="311999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Workers / Union Representatives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know about any company policies on workers’ rights?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Have you ever seen children in the factory? If yes, under what circumstances? </a:t>
            </a:r>
            <a:endParaRPr sz="1800" b="0" i="0" u="none" strike="noStrike" cap="none">
              <a:solidFill>
                <a:srgbClr val="2B2E2F"/>
              </a:solidFill>
              <a:latin typeface="Arial"/>
              <a:ea typeface="Arial"/>
              <a:cs typeface="Arial"/>
              <a:sym typeface="Arial"/>
            </a:endParaRPr>
          </a:p>
        </p:txBody>
      </p:sp>
      <p:sp>
        <p:nvSpPr>
          <p:cNvPr id="441" name="Google Shape;441;p24"/>
          <p:cNvSpPr txBox="1"/>
          <p:nvPr/>
        </p:nvSpPr>
        <p:spPr>
          <a:xfrm>
            <a:off x="8249994" y="1549993"/>
            <a:ext cx="3593451" cy="383687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Employees/Workers</a:t>
            </a:r>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When did you start working here?</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documents were you asked for?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know about any company policies on employing children? </a:t>
            </a:r>
            <a:endParaRPr sz="1800" b="0" i="0" u="none" strike="noStrike" cap="none">
              <a:solidFill>
                <a:srgbClr val="2B2E2F"/>
              </a:solidFill>
              <a:latin typeface="Arial"/>
              <a:ea typeface="Arial"/>
              <a:cs typeface="Arial"/>
              <a:sym typeface="Arial"/>
            </a:endParaRPr>
          </a:p>
          <a:p>
            <a:pPr marL="457200" marR="0" lvl="1" indent="0" algn="l" rtl="0">
              <a:lnSpc>
                <a:spcPct val="90000"/>
              </a:lnSpc>
              <a:spcBef>
                <a:spcPts val="500"/>
              </a:spcBef>
              <a:spcAft>
                <a:spcPts val="0"/>
              </a:spcAft>
              <a:buClr>
                <a:schemeClr val="dk1"/>
              </a:buClr>
              <a:buSzPts val="1800"/>
              <a:buFont typeface="Arial"/>
              <a:buNone/>
            </a:pP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5"/>
          <p:cNvSpPr txBox="1">
            <a:spLocks noGrp="1"/>
          </p:cNvSpPr>
          <p:nvPr>
            <p:ph type="title" idx="4294967295"/>
          </p:nvPr>
        </p:nvSpPr>
        <p:spPr>
          <a:xfrm>
            <a:off x="539262" y="377825"/>
            <a:ext cx="11193463" cy="817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Examples of CLR Interview Questions:</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Forced Labour</a:t>
            </a:r>
            <a:endParaRPr sz="2800">
              <a:solidFill>
                <a:schemeClr val="dk1"/>
              </a:solidFill>
              <a:latin typeface="Arial"/>
              <a:ea typeface="Arial"/>
              <a:cs typeface="Arial"/>
              <a:sym typeface="Arial"/>
            </a:endParaRPr>
          </a:p>
        </p:txBody>
      </p:sp>
      <p:sp>
        <p:nvSpPr>
          <p:cNvPr id="447" name="Google Shape;447;p25"/>
          <p:cNvSpPr txBox="1">
            <a:spLocks noGrp="1"/>
          </p:cNvSpPr>
          <p:nvPr>
            <p:ph type="body" idx="4294967295"/>
          </p:nvPr>
        </p:nvSpPr>
        <p:spPr>
          <a:xfrm>
            <a:off x="539262" y="1492250"/>
            <a:ext cx="5543550" cy="4327525"/>
          </a:xfrm>
          <a:prstGeom prst="rect">
            <a:avLst/>
          </a:prstGeom>
          <a:noFill/>
          <a:ln>
            <a:noFill/>
          </a:ln>
        </p:spPr>
        <p:txBody>
          <a:bodyPr spcFirstLastPara="1" wrap="square" lIns="91425" tIns="45700" rIns="91425" bIns="45700" anchor="t" anchorCtr="0">
            <a:normAutofit lnSpcReduction="10000"/>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HR department / Management (Policy)</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What is the company Policy on forced labour?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have you communicated this to labour providers and contractors?</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What happens when a worker wants to quit the job?</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are workers paid? What are the basis of salary calculations?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Are there any instances where workers documents are kept by you?</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do you organize annual leaves (Vacation)?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What is the process of giving loans to workers? </a:t>
            </a:r>
            <a:endParaRPr/>
          </a:p>
        </p:txBody>
      </p:sp>
      <p:sp>
        <p:nvSpPr>
          <p:cNvPr id="448" name="Google Shape;448;p25"/>
          <p:cNvSpPr txBox="1"/>
          <p:nvPr/>
        </p:nvSpPr>
        <p:spPr>
          <a:xfrm>
            <a:off x="6100296" y="1492892"/>
            <a:ext cx="5869649" cy="432612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Employees/Workers / Workers’ Representatives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documents were you asked for when you started work?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Does the company keep any of your personal documents?</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do you need to do if you want to go home or leave the job?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know about any company policies on workers’ rights?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have a contract? Can you explain me what is written in there?</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have a payslip? Do you understand the contents, can you explain please?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take annual leave (vacation) and when was the last time you took leave? </a:t>
            </a:r>
            <a:endParaRPr sz="1800" b="0" i="0" u="none" strike="noStrike" cap="none">
              <a:solidFill>
                <a:srgbClr val="2B2E2F"/>
              </a:solidFill>
              <a:latin typeface="Arial"/>
              <a:ea typeface="Arial"/>
              <a:cs typeface="Arial"/>
              <a:sym typeface="Arial"/>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2B2E2F"/>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6"/>
          <p:cNvSpPr txBox="1">
            <a:spLocks noGrp="1"/>
          </p:cNvSpPr>
          <p:nvPr>
            <p:ph type="title" idx="4294967295"/>
          </p:nvPr>
        </p:nvSpPr>
        <p:spPr>
          <a:xfrm>
            <a:off x="627332" y="431237"/>
            <a:ext cx="10515600" cy="74771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Example of CLR Interview Questions:</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Discrimination</a:t>
            </a:r>
            <a:endParaRPr/>
          </a:p>
        </p:txBody>
      </p:sp>
      <p:sp>
        <p:nvSpPr>
          <p:cNvPr id="454" name="Google Shape;454;p26"/>
          <p:cNvSpPr txBox="1">
            <a:spLocks noGrp="1"/>
          </p:cNvSpPr>
          <p:nvPr>
            <p:ph type="body" idx="4294967295"/>
          </p:nvPr>
        </p:nvSpPr>
        <p:spPr>
          <a:xfrm>
            <a:off x="694007" y="1444625"/>
            <a:ext cx="5634038" cy="5413375"/>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HR department / Management (Policy)</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What is the company Policy on discrimination?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have you communicated this to employees?</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are employees selected for training and promotion?</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Who manages complaints or grievances and what's the process?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do ensure your recruitment processes are non-discriminatory?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How are wages calculated for each function?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Are there any special provisions for women? </a:t>
            </a:r>
            <a:endParaRPr/>
          </a:p>
        </p:txBody>
      </p:sp>
      <p:sp>
        <p:nvSpPr>
          <p:cNvPr id="455" name="Google Shape;455;p26"/>
          <p:cNvSpPr txBox="1"/>
          <p:nvPr/>
        </p:nvSpPr>
        <p:spPr>
          <a:xfrm>
            <a:off x="6328045" y="1444625"/>
            <a:ext cx="5320748" cy="460471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Employees/Workers / Workers’ Representatives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know about any company policies on discrimination?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How do people get promoted?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Do you feel treated the same as your colleague doing this same job?</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What do you do when you want to complain, suggest something, or raise a concern about something at work?</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Are there training opportunities and how are people chosen for these?</a:t>
            </a:r>
            <a:endParaRPr sz="1800" b="0" i="0" u="none" strike="noStrike" cap="none">
              <a:solidFill>
                <a:srgbClr val="2B2E2F"/>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90" name="Google Shape;290;p3"/>
          <p:cNvSpPr txBox="1">
            <a:spLocks noGrp="1"/>
          </p:cNvSpPr>
          <p:nvPr>
            <p:ph type="ctrTitle" idx="4294967295"/>
          </p:nvPr>
        </p:nvSpPr>
        <p:spPr>
          <a:xfrm>
            <a:off x="986826" y="1350813"/>
            <a:ext cx="10218348" cy="4581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This pre-reading material contains essential elements on how a CB conforms with accreditation requirements and how to evaluate each CLR, indicating who to talk to and what documents to review. </a:t>
            </a:r>
            <a:br>
              <a:rPr lang="en-US" sz="2800" b="1" i="0" u="none" strike="noStrike" cap="none">
                <a:solidFill>
                  <a:schemeClr val="dk1"/>
                </a:solidFill>
                <a:latin typeface="Arial"/>
                <a:ea typeface="Arial"/>
                <a:cs typeface="Arial"/>
                <a:sym typeface="Arial"/>
              </a:rPr>
            </a:b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
          <p:cNvSpPr txBox="1">
            <a:spLocks noGrp="1"/>
          </p:cNvSpPr>
          <p:nvPr>
            <p:ph type="ctrTitle" idx="4294967295"/>
          </p:nvPr>
        </p:nvSpPr>
        <p:spPr>
          <a:xfrm>
            <a:off x="1265208" y="2768360"/>
            <a:ext cx="9936192" cy="1323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4000" b="1" i="0" u="none" strike="noStrike" cap="none">
                <a:solidFill>
                  <a:schemeClr val="dk1"/>
                </a:solidFill>
                <a:latin typeface="Avenir"/>
                <a:ea typeface="Avenir"/>
                <a:cs typeface="Avenir"/>
                <a:sym typeface="Avenir"/>
              </a:rPr>
              <a:t>Module 4.1</a:t>
            </a:r>
            <a:br>
              <a:rPr lang="en-US" sz="4000" b="1" i="0" u="none" strike="noStrike" cap="none">
                <a:solidFill>
                  <a:schemeClr val="dk1"/>
                </a:solidFill>
                <a:latin typeface="Avenir"/>
                <a:ea typeface="Avenir"/>
                <a:cs typeface="Avenir"/>
                <a:sym typeface="Avenir"/>
              </a:rPr>
            </a:br>
            <a:r>
              <a:rPr lang="en-US" sz="4000" b="1" i="0" u="none" strike="noStrike" cap="none">
                <a:solidFill>
                  <a:schemeClr val="dk1"/>
                </a:solidFill>
                <a:latin typeface="Avenir"/>
                <a:ea typeface="Avenir"/>
                <a:cs typeface="Avenir"/>
                <a:sym typeface="Avenir"/>
              </a:rPr>
              <a:t>Guidance for Accreditation Requirements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
          <p:cNvSpPr txBox="1">
            <a:spLocks noGrp="1"/>
          </p:cNvSpPr>
          <p:nvPr>
            <p:ph type="title" idx="4294967295"/>
          </p:nvPr>
        </p:nvSpPr>
        <p:spPr>
          <a:xfrm>
            <a:off x="368240" y="525852"/>
            <a:ext cx="7653338"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latin typeface="Arial"/>
                <a:ea typeface="Arial"/>
                <a:cs typeface="Arial"/>
                <a:sym typeface="Arial"/>
              </a:rPr>
              <a:t>Key/Relevant FSC Accreditation Requirements for FSC CoC CLR </a:t>
            </a:r>
            <a:endParaRPr/>
          </a:p>
        </p:txBody>
      </p:sp>
      <p:sp>
        <p:nvSpPr>
          <p:cNvPr id="301" name="Google Shape;301;p5"/>
          <p:cNvSpPr txBox="1">
            <a:spLocks noGrp="1"/>
          </p:cNvSpPr>
          <p:nvPr>
            <p:ph type="body" idx="4294967295"/>
          </p:nvPr>
        </p:nvSpPr>
        <p:spPr>
          <a:xfrm>
            <a:off x="368240" y="1869685"/>
            <a:ext cx="7451786" cy="4462463"/>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2000">
                <a:latin typeface="Arial"/>
                <a:ea typeface="Arial"/>
                <a:cs typeface="Arial"/>
                <a:sym typeface="Arial"/>
              </a:rPr>
              <a:t>CBs are expected to conform with all applicable accreditation requirements during all their activities. </a:t>
            </a:r>
            <a:endParaRPr/>
          </a:p>
          <a:p>
            <a:pPr marL="50800" lvl="0" indent="0" algn="l" rtl="0">
              <a:lnSpc>
                <a:spcPct val="90000"/>
              </a:lnSpc>
              <a:spcBef>
                <a:spcPts val="1000"/>
              </a:spcBef>
              <a:spcAft>
                <a:spcPts val="0"/>
              </a:spcAft>
              <a:buSzPts val="2800"/>
              <a:buNone/>
            </a:pPr>
            <a:endParaRPr sz="2000">
              <a:latin typeface="Arial"/>
              <a:ea typeface="Arial"/>
              <a:cs typeface="Arial"/>
              <a:sym typeface="Arial"/>
            </a:endParaRPr>
          </a:p>
          <a:p>
            <a:pPr marL="50800" lvl="0" indent="0" algn="l" rtl="0">
              <a:lnSpc>
                <a:spcPct val="90000"/>
              </a:lnSpc>
              <a:spcBef>
                <a:spcPts val="1000"/>
              </a:spcBef>
              <a:spcAft>
                <a:spcPts val="0"/>
              </a:spcAft>
              <a:buSzPts val="2800"/>
              <a:buNone/>
            </a:pPr>
            <a:r>
              <a:rPr lang="en-US" sz="2000">
                <a:latin typeface="Arial"/>
                <a:ea typeface="Arial"/>
                <a:cs typeface="Arial"/>
                <a:sym typeface="Arial"/>
              </a:rPr>
              <a:t>These are the main FSC accreditation requirements that are relevant for the evaluation of the FSC CoC CLRs:</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11 (Evaluation of FSC CLRs)</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2 (Onsite evaluation, especially clause 2.6)</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Section 12 (Reporting)</a:t>
            </a:r>
            <a:endParaRPr/>
          </a:p>
        </p:txBody>
      </p:sp>
      <p:pic>
        <p:nvPicPr>
          <p:cNvPr id="302" name="Google Shape;302;p5"/>
          <p:cNvPicPr preferRelativeResize="0"/>
          <p:nvPr/>
        </p:nvPicPr>
        <p:blipFill rotWithShape="1">
          <a:blip r:embed="rId3">
            <a:alphaModFix/>
          </a:blip>
          <a:srcRect/>
          <a:stretch/>
        </p:blipFill>
        <p:spPr>
          <a:xfrm>
            <a:off x="7820026" y="769250"/>
            <a:ext cx="4003734" cy="549425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6"/>
          <p:cNvSpPr txBox="1">
            <a:spLocks noGrp="1"/>
          </p:cNvSpPr>
          <p:nvPr>
            <p:ph type="title" idx="4294967295"/>
          </p:nvPr>
        </p:nvSpPr>
        <p:spPr>
          <a:xfrm>
            <a:off x="316301" y="433508"/>
            <a:ext cx="8178800" cy="56673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Auditing CLRs – What FSC-STD-20-011 says</a:t>
            </a:r>
            <a:endParaRPr/>
          </a:p>
        </p:txBody>
      </p:sp>
      <p:graphicFrame>
        <p:nvGraphicFramePr>
          <p:cNvPr id="308" name="Google Shape;308;p6"/>
          <p:cNvGraphicFramePr/>
          <p:nvPr/>
        </p:nvGraphicFramePr>
        <p:xfrm>
          <a:off x="429613" y="1000245"/>
          <a:ext cx="11332750" cy="5701045"/>
        </p:xfrm>
        <a:graphic>
          <a:graphicData uri="http://schemas.openxmlformats.org/drawingml/2006/table">
            <a:tbl>
              <a:tblPr firstRow="1" firstCol="1" bandRow="1">
                <a:noFill/>
                <a:tableStyleId>{A84B353B-EDB4-47D4-80E6-8C116A7DC877}</a:tableStyleId>
              </a:tblPr>
              <a:tblGrid>
                <a:gridCol w="3770900">
                  <a:extLst>
                    <a:ext uri="{9D8B030D-6E8A-4147-A177-3AD203B41FA5}">
                      <a16:colId xmlns:a16="http://schemas.microsoft.com/office/drawing/2014/main" val="20000"/>
                    </a:ext>
                  </a:extLst>
                </a:gridCol>
                <a:gridCol w="3247025">
                  <a:extLst>
                    <a:ext uri="{9D8B030D-6E8A-4147-A177-3AD203B41FA5}">
                      <a16:colId xmlns:a16="http://schemas.microsoft.com/office/drawing/2014/main" val="20001"/>
                    </a:ext>
                  </a:extLst>
                </a:gridCol>
                <a:gridCol w="4314825">
                  <a:extLst>
                    <a:ext uri="{9D8B030D-6E8A-4147-A177-3AD203B41FA5}">
                      <a16:colId xmlns:a16="http://schemas.microsoft.com/office/drawing/2014/main" val="20002"/>
                    </a:ext>
                  </a:extLst>
                </a:gridCol>
              </a:tblGrid>
              <a:tr h="373700">
                <a:tc>
                  <a:txBody>
                    <a:bodyPr/>
                    <a:lstStyle/>
                    <a:p>
                      <a:pPr marL="0" marR="0" lvl="0" indent="0" algn="l" rtl="0">
                        <a:lnSpc>
                          <a:spcPct val="107000"/>
                        </a:lnSpc>
                        <a:spcBef>
                          <a:spcPts val="0"/>
                        </a:spcBef>
                        <a:spcAft>
                          <a:spcPts val="0"/>
                        </a:spcAft>
                        <a:buNone/>
                      </a:pPr>
                      <a:r>
                        <a:rPr lang="en-US" sz="1800" b="1" u="none" strike="noStrike" cap="none"/>
                        <a:t>Requirement</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What does it mean?</a:t>
                      </a:r>
                      <a:endParaRPr sz="1800" u="none" strike="noStrike" cap="none"/>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 Guidance / Best Practice</a:t>
                      </a:r>
                      <a:endParaRPr sz="1800" u="none" strike="noStrike" cap="none"/>
                    </a:p>
                  </a:txBody>
                  <a:tcPr marL="68575" marR="68575" marT="0" marB="0" anchor="ctr"/>
                </a:tc>
                <a:extLst>
                  <a:ext uri="{0D108BD9-81ED-4DB2-BD59-A6C34878D82A}">
                    <a16:rowId xmlns:a16="http://schemas.microsoft.com/office/drawing/2014/main" val="10000"/>
                  </a:ext>
                </a:extLst>
              </a:tr>
              <a:tr h="2120150">
                <a:tc>
                  <a:txBody>
                    <a:bodyPr/>
                    <a:lstStyle/>
                    <a:p>
                      <a:pPr marL="0" marR="0" lvl="0" indent="0" algn="l" rtl="0">
                        <a:lnSpc>
                          <a:spcPct val="107000"/>
                        </a:lnSpc>
                        <a:spcBef>
                          <a:spcPts val="0"/>
                        </a:spcBef>
                        <a:spcAft>
                          <a:spcPts val="0"/>
                        </a:spcAft>
                        <a:buNone/>
                      </a:pPr>
                      <a:r>
                        <a:rPr lang="en-US" sz="1800" b="0" u="none" strike="noStrike" cap="none"/>
                        <a:t>11.1 The certification body shall verify that the organization has adopted and</a:t>
                      </a:r>
                      <a:endParaRPr/>
                    </a:p>
                    <a:p>
                      <a:pPr marL="0" marR="0" lvl="0" indent="0" algn="l" rtl="0">
                        <a:lnSpc>
                          <a:spcPct val="107000"/>
                        </a:lnSpc>
                        <a:spcBef>
                          <a:spcPts val="0"/>
                        </a:spcBef>
                        <a:spcAft>
                          <a:spcPts val="0"/>
                        </a:spcAft>
                        <a:buNone/>
                      </a:pPr>
                      <a:r>
                        <a:rPr lang="en-US" sz="1800" b="0" u="none" strike="noStrike" cap="none"/>
                        <a:t>implemented a </a:t>
                      </a:r>
                      <a:r>
                        <a:rPr lang="en-US" sz="1800" b="0" u="sng" strike="noStrike" cap="none"/>
                        <a:t>policy statement, or statements</a:t>
                      </a:r>
                      <a:r>
                        <a:rPr lang="en-US" sz="1800" b="0" u="none" strike="noStrike" cap="none"/>
                        <a:t>, that encompass the FSC core labour requirements.</a:t>
                      </a:r>
                      <a:endParaRPr sz="1800" b="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The CH must have incorporated the CLRs in its policy statements.</a:t>
                      </a:r>
                      <a:endParaRPr sz="1800" u="none" strike="noStrike" cap="none"/>
                    </a:p>
                  </a:txBody>
                  <a:tcPr marL="68575" marR="68575" marT="0" marB="0" anchor="ctr"/>
                </a:tc>
                <a:tc>
                  <a:txBody>
                    <a:bodyPr/>
                    <a:lstStyle/>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Check various policies. </a:t>
                      </a:r>
                      <a:br>
                        <a:rPr lang="en-US" sz="1800" u="none" strike="noStrike" cap="none"/>
                      </a:br>
                      <a:r>
                        <a:rPr lang="en-US" sz="1800" u="none" strike="noStrike" cap="none"/>
                        <a:t>A Policy must be in place </a:t>
                      </a: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Could be many different documents</a:t>
                      </a: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Must not be exact copy of the requirement text</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2674825">
                <a:tc>
                  <a:txBody>
                    <a:bodyPr/>
                    <a:lstStyle/>
                    <a:p>
                      <a:pPr marL="0" marR="0" lvl="0" indent="0" algn="l" rtl="0">
                        <a:lnSpc>
                          <a:spcPct val="107000"/>
                        </a:lnSpc>
                        <a:spcBef>
                          <a:spcPts val="0"/>
                        </a:spcBef>
                        <a:spcAft>
                          <a:spcPts val="0"/>
                        </a:spcAft>
                        <a:buNone/>
                      </a:pPr>
                      <a:endParaRPr sz="1800" b="0" u="none" strike="noStrike" cap="none"/>
                    </a:p>
                    <a:p>
                      <a:pPr marL="0" marR="0" lvl="0" indent="0" algn="l" rtl="0">
                        <a:lnSpc>
                          <a:spcPct val="107000"/>
                        </a:lnSpc>
                        <a:spcBef>
                          <a:spcPts val="0"/>
                        </a:spcBef>
                        <a:spcAft>
                          <a:spcPts val="0"/>
                        </a:spcAft>
                        <a:buNone/>
                      </a:pPr>
                      <a:r>
                        <a:rPr lang="en-US" sz="1800" b="0" u="none" strike="noStrike" cap="none"/>
                        <a:t>11.2 The certification body shall verify that the policy statements are </a:t>
                      </a:r>
                      <a:r>
                        <a:rPr lang="en-US" sz="1800" b="0" u="sng" strike="noStrike" cap="none"/>
                        <a:t>made available to stakeholders</a:t>
                      </a:r>
                      <a:r>
                        <a:rPr lang="en-US" sz="1800" b="0" u="none" strike="noStrike" cap="none"/>
                        <a:t>.</a:t>
                      </a:r>
                      <a:endParaRPr sz="1800" b="0" u="none" strike="noStrike" cap="none">
                        <a:latin typeface="Avenir"/>
                        <a:ea typeface="Avenir"/>
                        <a:cs typeface="Avenir"/>
                        <a:sym typeface="Avenir"/>
                      </a:endParaRPr>
                    </a:p>
                  </a:txBody>
                  <a:tcPr marL="68575" marR="68575" marT="0" marB="0" anchor="ctr"/>
                </a:tc>
                <a:tc>
                  <a:txBody>
                    <a:bodyPr/>
                    <a:lstStyle/>
                    <a:p>
                      <a:pPr marL="342900" marR="0" lvl="0" indent="-22860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They must be available to those concerned, especially WORKERs as they are the affected stakeholders</a:t>
                      </a:r>
                      <a:endParaRPr sz="1800" u="none" strike="noStrike" cap="none"/>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Check if workers are aware of these policies (that is where implementation starts) </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Training</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Notice Boards</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Websites</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Meeting minutes</a:t>
                      </a:r>
                      <a:endParaRPr sz="1800" u="none" strike="noStrike" cap="none"/>
                    </a:p>
                    <a:p>
                      <a:pPr marL="180975" marR="0" lvl="0" indent="0" algn="just" rtl="0">
                        <a:lnSpc>
                          <a:spcPct val="107000"/>
                        </a:lnSpc>
                        <a:spcBef>
                          <a:spcPts val="0"/>
                        </a:spcBef>
                        <a:spcAft>
                          <a:spcPts val="0"/>
                        </a:spcAft>
                        <a:buClr>
                          <a:srgbClr val="000000"/>
                        </a:buClr>
                        <a:buSzPts val="1800"/>
                        <a:buFont typeface="Arial"/>
                        <a:buNone/>
                      </a:pPr>
                      <a:r>
                        <a:rPr lang="en-US" sz="1800" u="none" strike="noStrike" cap="none"/>
                        <a:t>NB: Made Available On Request is not acceptable, as workers have to be aware of such policies in order to refer to them or ensure conformance</a:t>
                      </a:r>
                      <a:endParaRPr sz="1800" u="none" strike="noStrike" cap="none"/>
                    </a:p>
                  </a:txBody>
                  <a:tcPr marL="68575" marR="68575" marT="0" marB="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7"/>
          <p:cNvSpPr txBox="1">
            <a:spLocks noGrp="1"/>
          </p:cNvSpPr>
          <p:nvPr>
            <p:ph type="title" idx="4294967295"/>
          </p:nvPr>
        </p:nvSpPr>
        <p:spPr>
          <a:xfrm>
            <a:off x="546340" y="387560"/>
            <a:ext cx="8293100" cy="6746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Auditing CLRs – What FSC-STD-20-011 says..</a:t>
            </a:r>
            <a:endParaRPr/>
          </a:p>
        </p:txBody>
      </p:sp>
      <p:graphicFrame>
        <p:nvGraphicFramePr>
          <p:cNvPr id="314" name="Google Shape;314;p7"/>
          <p:cNvGraphicFramePr/>
          <p:nvPr/>
        </p:nvGraphicFramePr>
        <p:xfrm>
          <a:off x="641589" y="1062247"/>
          <a:ext cx="11194900" cy="5463952"/>
        </p:xfrm>
        <a:graphic>
          <a:graphicData uri="http://schemas.openxmlformats.org/drawingml/2006/table">
            <a:tbl>
              <a:tblPr firstRow="1" firstCol="1" bandRow="1">
                <a:noFill/>
                <a:tableStyleId>{A84B353B-EDB4-47D4-80E6-8C116A7DC877}</a:tableStyleId>
              </a:tblPr>
              <a:tblGrid>
                <a:gridCol w="2463550">
                  <a:extLst>
                    <a:ext uri="{9D8B030D-6E8A-4147-A177-3AD203B41FA5}">
                      <a16:colId xmlns:a16="http://schemas.microsoft.com/office/drawing/2014/main" val="20000"/>
                    </a:ext>
                  </a:extLst>
                </a:gridCol>
                <a:gridCol w="6419850">
                  <a:extLst>
                    <a:ext uri="{9D8B030D-6E8A-4147-A177-3AD203B41FA5}">
                      <a16:colId xmlns:a16="http://schemas.microsoft.com/office/drawing/2014/main" val="20001"/>
                    </a:ext>
                  </a:extLst>
                </a:gridCol>
                <a:gridCol w="2311500">
                  <a:extLst>
                    <a:ext uri="{9D8B030D-6E8A-4147-A177-3AD203B41FA5}">
                      <a16:colId xmlns:a16="http://schemas.microsoft.com/office/drawing/2014/main" val="20002"/>
                    </a:ext>
                  </a:extLst>
                </a:gridCol>
              </a:tblGrid>
              <a:tr h="495775">
                <a:tc>
                  <a:txBody>
                    <a:bodyPr/>
                    <a:lstStyle/>
                    <a:p>
                      <a:pPr marL="0" marR="0" lvl="0" indent="0" algn="l" rtl="0">
                        <a:lnSpc>
                          <a:spcPct val="107000"/>
                        </a:lnSpc>
                        <a:spcBef>
                          <a:spcPts val="0"/>
                        </a:spcBef>
                        <a:spcAft>
                          <a:spcPts val="0"/>
                        </a:spcAft>
                        <a:buNone/>
                      </a:pPr>
                      <a:r>
                        <a:rPr lang="en-US" sz="1800" b="1" u="none" strike="noStrike" cap="none"/>
                        <a:t>Requirement</a:t>
                      </a:r>
                      <a:endParaRPr sz="1800" b="1"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What does it include?</a:t>
                      </a:r>
                      <a:endParaRPr sz="1800" u="none" strike="noStrike" cap="none"/>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 Guidance</a:t>
                      </a:r>
                      <a:endParaRPr sz="1800" u="none" strike="noStrike" cap="none"/>
                    </a:p>
                  </a:txBody>
                  <a:tcPr marL="29275" marR="29275" marT="0" marB="0" anchor="ctr"/>
                </a:tc>
                <a:extLst>
                  <a:ext uri="{0D108BD9-81ED-4DB2-BD59-A6C34878D82A}">
                    <a16:rowId xmlns:a16="http://schemas.microsoft.com/office/drawing/2014/main" val="10000"/>
                  </a:ext>
                </a:extLst>
              </a:tr>
              <a:tr h="4768150">
                <a:tc>
                  <a:txBody>
                    <a:bodyPr/>
                    <a:lstStyle/>
                    <a:p>
                      <a:pPr marL="0" marR="0" lvl="0" indent="0" algn="l" rtl="0">
                        <a:lnSpc>
                          <a:spcPct val="107000"/>
                        </a:lnSpc>
                        <a:spcBef>
                          <a:spcPts val="0"/>
                        </a:spcBef>
                        <a:spcAft>
                          <a:spcPts val="0"/>
                        </a:spcAft>
                        <a:buNone/>
                      </a:pPr>
                      <a:r>
                        <a:rPr lang="en-US" sz="1800" b="0" u="none" strike="noStrike" cap="none"/>
                        <a:t>11.3 The certification body shall design and implement a system for evaluating the relevance, effectiveness, and adequacy of the organization’s self-assessment and conformity to Section 7 of FSC-STD-40-004, according to the scope, scale, intensity and risk of the organization's operation.</a:t>
                      </a:r>
                      <a:endParaRPr sz="1800" b="0"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The certification body shall specify, justify and document in its system the means of verification of the self-assessments, including, but not limited to:</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a) </a:t>
                      </a:r>
                      <a:r>
                        <a:rPr lang="en-US" sz="1800" b="1" u="sng" strike="noStrike" cap="none"/>
                        <a:t>a mechanism for verifying self-assessments</a:t>
                      </a:r>
                      <a:r>
                        <a:rPr lang="en-US" sz="1800" u="none" strike="noStrike" cap="none"/>
                        <a:t> against available sources of information and applicable requirements;</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b) </a:t>
                      </a:r>
                      <a:r>
                        <a:rPr lang="en-US" sz="1800" b="1" u="sng" strike="noStrike" cap="none"/>
                        <a:t>identifying the legal requirements </a:t>
                      </a:r>
                      <a:r>
                        <a:rPr lang="en-US" sz="1800" u="none" strike="noStrike" cap="none"/>
                        <a:t>related to the FSC CLRs and applicable to the organization/site.</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c) </a:t>
                      </a:r>
                      <a:r>
                        <a:rPr lang="en-US" sz="1800" b="1" u="sng" strike="noStrike" cap="none"/>
                        <a:t>corroborating evidence </a:t>
                      </a:r>
                      <a:r>
                        <a:rPr lang="en-US" sz="1800" u="none" strike="noStrike" cap="none"/>
                        <a:t>provided by the organization with inendent sources when possible. (e.g. documentation, interviews etc.) as required </a:t>
                      </a:r>
                      <a:r>
                        <a:rPr lang="en-US" sz="1800" b="1" u="sng" strike="noStrike" cap="none"/>
                        <a:t>according to Section 2.6 ‘Evaluation at the level of the operational site</a:t>
                      </a:r>
                      <a:r>
                        <a:rPr lang="en-US" sz="1800" u="none" strike="noStrike" cap="none"/>
                        <a:t>’.</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d) </a:t>
                      </a:r>
                      <a:r>
                        <a:rPr lang="en-US" sz="1800" b="0" u="none" strike="noStrike" cap="none"/>
                        <a:t>determining the </a:t>
                      </a:r>
                      <a:r>
                        <a:rPr lang="en-US" sz="1800" b="1" u="sng" strike="noStrike" cap="none"/>
                        <a:t>frequency and sampling requirements </a:t>
                      </a:r>
                      <a:r>
                        <a:rPr lang="en-US" sz="1800" u="none" strike="noStrike" cap="none"/>
                        <a:t>of future audits within the certification cycle for each organization based on the results of the previous audit related to the FSC CLRs and the self-assessment.</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e) including </a:t>
                      </a:r>
                      <a:r>
                        <a:rPr lang="en-US" sz="1800" b="1" u="sng" strike="noStrike" cap="none"/>
                        <a:t>auditors with specific competencies </a:t>
                      </a:r>
                      <a:r>
                        <a:rPr lang="en-US" sz="1800" u="none" strike="noStrike" cap="none"/>
                        <a:t>if needed.</a:t>
                      </a:r>
                      <a:endParaRPr sz="1800" u="none" strike="noStrike" cap="none"/>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The CB has to develop such a guidance in their “Auditor Handbook” and auditors are to follow it.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8"/>
          <p:cNvSpPr txBox="1">
            <a:spLocks noGrp="1"/>
          </p:cNvSpPr>
          <p:nvPr>
            <p:ph type="title" idx="4294967295"/>
          </p:nvPr>
        </p:nvSpPr>
        <p:spPr>
          <a:xfrm>
            <a:off x="287547" y="244415"/>
            <a:ext cx="8521700" cy="673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Auditing CLRs – What FSC-STD-20-011 says..</a:t>
            </a:r>
            <a:endParaRPr/>
          </a:p>
        </p:txBody>
      </p:sp>
      <p:graphicFrame>
        <p:nvGraphicFramePr>
          <p:cNvPr id="320" name="Google Shape;320;p8"/>
          <p:cNvGraphicFramePr/>
          <p:nvPr/>
        </p:nvGraphicFramePr>
        <p:xfrm>
          <a:off x="401847" y="986360"/>
          <a:ext cx="11592450" cy="5757975"/>
        </p:xfrm>
        <a:graphic>
          <a:graphicData uri="http://schemas.openxmlformats.org/drawingml/2006/table">
            <a:tbl>
              <a:tblPr firstRow="1" firstCol="1" bandRow="1">
                <a:noFill/>
                <a:tableStyleId>{A84B353B-EDB4-47D4-80E6-8C116A7DC877}</a:tableStyleId>
              </a:tblPr>
              <a:tblGrid>
                <a:gridCol w="3864150">
                  <a:extLst>
                    <a:ext uri="{9D8B030D-6E8A-4147-A177-3AD203B41FA5}">
                      <a16:colId xmlns:a16="http://schemas.microsoft.com/office/drawing/2014/main" val="20000"/>
                    </a:ext>
                  </a:extLst>
                </a:gridCol>
                <a:gridCol w="5503550">
                  <a:extLst>
                    <a:ext uri="{9D8B030D-6E8A-4147-A177-3AD203B41FA5}">
                      <a16:colId xmlns:a16="http://schemas.microsoft.com/office/drawing/2014/main" val="20001"/>
                    </a:ext>
                  </a:extLst>
                </a:gridCol>
                <a:gridCol w="2224750">
                  <a:extLst>
                    <a:ext uri="{9D8B030D-6E8A-4147-A177-3AD203B41FA5}">
                      <a16:colId xmlns:a16="http://schemas.microsoft.com/office/drawing/2014/main" val="20002"/>
                    </a:ext>
                  </a:extLst>
                </a:gridCol>
              </a:tblGrid>
              <a:tr h="442400">
                <a:tc>
                  <a:txBody>
                    <a:bodyPr/>
                    <a:lstStyle/>
                    <a:p>
                      <a:pPr marL="0" marR="0" lvl="0" indent="0" algn="l" rtl="0">
                        <a:lnSpc>
                          <a:spcPct val="107000"/>
                        </a:lnSpc>
                        <a:spcBef>
                          <a:spcPts val="0"/>
                        </a:spcBef>
                        <a:spcAft>
                          <a:spcPts val="0"/>
                        </a:spcAft>
                        <a:buNone/>
                      </a:pPr>
                      <a:r>
                        <a:rPr lang="en-US" sz="1800" b="1" u="none" strike="noStrike" cap="none"/>
                        <a:t>Requirement</a:t>
                      </a:r>
                      <a:endParaRPr sz="1800" b="1"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Key aspects</a:t>
                      </a:r>
                      <a:endParaRPr sz="1800" u="none" strike="noStrike" cap="none"/>
                    </a:p>
                  </a:txBody>
                  <a:tcPr marL="29275" marR="29275" marT="0" marB="0" anchor="ctr"/>
                </a:tc>
                <a:tc>
                  <a:txBody>
                    <a:bodyPr/>
                    <a:lstStyle/>
                    <a:p>
                      <a:pPr marL="0" marR="0" lvl="0" indent="180975" algn="l" rtl="0">
                        <a:lnSpc>
                          <a:spcPct val="107000"/>
                        </a:lnSpc>
                        <a:spcBef>
                          <a:spcPts val="0"/>
                        </a:spcBef>
                        <a:spcAft>
                          <a:spcPts val="0"/>
                        </a:spcAft>
                        <a:buClr>
                          <a:srgbClr val="000000"/>
                        </a:buClr>
                        <a:buSzPts val="1800"/>
                        <a:buFont typeface="Arial"/>
                        <a:buNone/>
                      </a:pPr>
                      <a:r>
                        <a:rPr lang="en-US" sz="1800" b="1" u="none" strike="noStrike" cap="none"/>
                        <a:t>What to do? </a:t>
                      </a:r>
                      <a:endParaRPr sz="1800" u="none" strike="noStrike" cap="none"/>
                    </a:p>
                  </a:txBody>
                  <a:tcPr marL="29275" marR="29275" marT="0" marB="0" anchor="ctr"/>
                </a:tc>
                <a:extLst>
                  <a:ext uri="{0D108BD9-81ED-4DB2-BD59-A6C34878D82A}">
                    <a16:rowId xmlns:a16="http://schemas.microsoft.com/office/drawing/2014/main" val="10000"/>
                  </a:ext>
                </a:extLst>
              </a:tr>
              <a:tr h="5315575">
                <a:tc>
                  <a:txBody>
                    <a:bodyPr/>
                    <a:lstStyle/>
                    <a:p>
                      <a:pPr marL="266700" marR="0" lvl="0" indent="0" algn="l" rtl="0">
                        <a:lnSpc>
                          <a:spcPct val="100000"/>
                        </a:lnSpc>
                        <a:spcBef>
                          <a:spcPts val="0"/>
                        </a:spcBef>
                        <a:spcAft>
                          <a:spcPts val="0"/>
                        </a:spcAft>
                        <a:buNone/>
                      </a:pPr>
                      <a:r>
                        <a:rPr lang="en-US" sz="1800" b="1" u="none" strike="noStrike" cap="none">
                          <a:solidFill>
                            <a:schemeClr val="lt1"/>
                          </a:solidFill>
                        </a:rPr>
                        <a:t>Evaluation at the level of the operational site </a:t>
                      </a:r>
                      <a:endParaRPr/>
                    </a:p>
                    <a:p>
                      <a:pPr marL="266700" marR="0" lvl="0" indent="-180975" algn="l" rtl="0">
                        <a:lnSpc>
                          <a:spcPct val="100000"/>
                        </a:lnSpc>
                        <a:spcBef>
                          <a:spcPts val="0"/>
                        </a:spcBef>
                        <a:spcAft>
                          <a:spcPts val="0"/>
                        </a:spcAft>
                        <a:buNone/>
                      </a:pPr>
                      <a:endParaRPr sz="1800" b="0" u="none" strike="noStrike" cap="none">
                        <a:solidFill>
                          <a:schemeClr val="lt1"/>
                        </a:solidFill>
                      </a:endParaRPr>
                    </a:p>
                    <a:p>
                      <a:pPr marL="266700" marR="0" lvl="0" indent="-180975" algn="l" rtl="0">
                        <a:lnSpc>
                          <a:spcPct val="100000"/>
                        </a:lnSpc>
                        <a:spcBef>
                          <a:spcPts val="0"/>
                        </a:spcBef>
                        <a:spcAft>
                          <a:spcPts val="0"/>
                        </a:spcAft>
                        <a:buNone/>
                      </a:pPr>
                      <a:r>
                        <a:rPr lang="en-US" sz="1800" b="1" u="none" strike="noStrike" cap="none">
                          <a:solidFill>
                            <a:schemeClr val="lt1"/>
                          </a:solidFill>
                        </a:rPr>
                        <a:t>2.6</a:t>
                      </a:r>
                      <a:r>
                        <a:rPr lang="en-US" sz="1800" b="0" u="none" strike="noStrike" cap="none">
                          <a:solidFill>
                            <a:schemeClr val="lt1"/>
                          </a:solidFill>
                        </a:rPr>
                        <a:t> The certification body shall evaluate each operational site within the scope of the evaluation (including a sample of participating sites of group and multisite certificates and non-FSC-certified project members in the case of project certificates) in order to </a:t>
                      </a:r>
                      <a:r>
                        <a:rPr lang="en-US" sz="1800" b="1" u="sng" strike="noStrike" cap="none">
                          <a:solidFill>
                            <a:schemeClr val="lt1"/>
                          </a:solidFill>
                        </a:rPr>
                        <a:t>make direct, factual observations</a:t>
                      </a:r>
                      <a:r>
                        <a:rPr lang="en-US" sz="1800" b="0" u="none" strike="noStrike" cap="none">
                          <a:solidFill>
                            <a:schemeClr val="lt1"/>
                          </a:solidFill>
                        </a:rPr>
                        <a:t> to verify the organization’s conformance to all applicable certification requirements. The evaluation shall include</a:t>
                      </a:r>
                      <a:r>
                        <a:rPr lang="en-US" sz="1800" b="0" u="none" strike="noStrike" cap="none">
                          <a:solidFill>
                            <a:schemeClr val="dk1"/>
                          </a:solidFill>
                        </a:rPr>
                        <a:t>: (…)</a:t>
                      </a:r>
                      <a:endParaRPr sz="1800" u="none" strike="noStrike" cap="none">
                        <a:latin typeface="Avenir"/>
                        <a:ea typeface="Avenir"/>
                        <a:cs typeface="Avenir"/>
                        <a:sym typeface="Avenir"/>
                      </a:endParaRPr>
                    </a:p>
                  </a:txBody>
                  <a:tcPr marL="29275" marR="29275" marT="0" marB="0" anchor="ctr"/>
                </a:tc>
                <a:tc>
                  <a:txBody>
                    <a:bodyPr/>
                    <a:lstStyle/>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identification and assessment of management documentation and a </a:t>
                      </a:r>
                      <a:r>
                        <a:rPr lang="en-US" sz="1800" b="1" u="sng" strike="noStrike" cap="none"/>
                        <a:t>sufficient variety and number of records</a:t>
                      </a:r>
                      <a:r>
                        <a:rPr lang="en-US" sz="1800" u="none" strike="noStrike" cap="none"/>
                        <a:t> at each operational site</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b="1" u="sng" strike="noStrike" cap="none"/>
                        <a:t>interviews </a:t>
                      </a:r>
                      <a:r>
                        <a:rPr lang="en-US" sz="1800" u="none" strike="noStrike" cap="none"/>
                        <a:t>with a </a:t>
                      </a:r>
                      <a:r>
                        <a:rPr lang="en-US" sz="1800" b="1" u="sng" strike="noStrike" cap="none"/>
                        <a:t>sufficient variety and number </a:t>
                      </a:r>
                      <a:r>
                        <a:rPr lang="en-US" sz="1800" u="none" strike="noStrike" cap="none"/>
                        <a:t>of employees, their representatives, including worker’s organizations, employer’s representatives, and contractors, at each operational site selected for evaluation ... The interviewer </a:t>
                      </a:r>
                      <a:r>
                        <a:rPr lang="en-US" sz="1800" b="1" u="sng" strike="noStrike" cap="none"/>
                        <a:t>shall ensure that comments can be provided in confidence</a:t>
                      </a: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b="1" u="sng" strike="noStrike" cap="none"/>
                        <a:t>physical inspection of all sites </a:t>
                      </a:r>
                      <a:r>
                        <a:rPr lang="en-US" sz="1800" u="none" strike="noStrike" cap="none"/>
                        <a:t>selected for evaluation, including inspection of all locations where operational activities under the scope of the certificate are carried out.</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180975" marR="0" lvl="0" indent="0" algn="l" rtl="0">
                        <a:lnSpc>
                          <a:spcPct val="107000"/>
                        </a:lnSpc>
                        <a:spcBef>
                          <a:spcPts val="0"/>
                        </a:spcBef>
                        <a:spcAft>
                          <a:spcPts val="0"/>
                        </a:spcAft>
                        <a:buClr>
                          <a:srgbClr val="000000"/>
                        </a:buClr>
                        <a:buSzPts val="1800"/>
                        <a:buFont typeface="Arial"/>
                        <a:buNone/>
                      </a:pPr>
                      <a:r>
                        <a:rPr lang="en-US" sz="1800" u="none" strike="noStrike" cap="none"/>
                        <a:t>This is one of the requirements where ASI has identified the most issues on COC audits and mostly around the highlighted keywords.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9"/>
          <p:cNvSpPr txBox="1">
            <a:spLocks noGrp="1"/>
          </p:cNvSpPr>
          <p:nvPr>
            <p:ph type="title" idx="4294967295"/>
          </p:nvPr>
        </p:nvSpPr>
        <p:spPr>
          <a:xfrm>
            <a:off x="445698" y="347692"/>
            <a:ext cx="9105900" cy="6588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800">
                <a:solidFill>
                  <a:schemeClr val="dk1"/>
                </a:solidFill>
                <a:latin typeface="Arial"/>
                <a:ea typeface="Arial"/>
                <a:cs typeface="Arial"/>
                <a:sym typeface="Arial"/>
              </a:rPr>
              <a:t>Auditing CLRs – What FSC-STD-20-011 says..</a:t>
            </a:r>
            <a:endParaRPr/>
          </a:p>
        </p:txBody>
      </p:sp>
      <p:graphicFrame>
        <p:nvGraphicFramePr>
          <p:cNvPr id="326" name="Google Shape;326;p9"/>
          <p:cNvGraphicFramePr/>
          <p:nvPr/>
        </p:nvGraphicFramePr>
        <p:xfrm>
          <a:off x="510763" y="1089085"/>
          <a:ext cx="11170475" cy="5108550"/>
        </p:xfrm>
        <a:graphic>
          <a:graphicData uri="http://schemas.openxmlformats.org/drawingml/2006/table">
            <a:tbl>
              <a:tblPr firstRow="1" firstCol="1" bandRow="1">
                <a:noFill/>
                <a:tableStyleId>{A84B353B-EDB4-47D4-80E6-8C116A7DC877}</a:tableStyleId>
              </a:tblPr>
              <a:tblGrid>
                <a:gridCol w="4615125">
                  <a:extLst>
                    <a:ext uri="{9D8B030D-6E8A-4147-A177-3AD203B41FA5}">
                      <a16:colId xmlns:a16="http://schemas.microsoft.com/office/drawing/2014/main" val="20000"/>
                    </a:ext>
                  </a:extLst>
                </a:gridCol>
                <a:gridCol w="3330700">
                  <a:extLst>
                    <a:ext uri="{9D8B030D-6E8A-4147-A177-3AD203B41FA5}">
                      <a16:colId xmlns:a16="http://schemas.microsoft.com/office/drawing/2014/main" val="20001"/>
                    </a:ext>
                  </a:extLst>
                </a:gridCol>
                <a:gridCol w="3224650">
                  <a:extLst>
                    <a:ext uri="{9D8B030D-6E8A-4147-A177-3AD203B41FA5}">
                      <a16:colId xmlns:a16="http://schemas.microsoft.com/office/drawing/2014/main" val="20002"/>
                    </a:ext>
                  </a:extLst>
                </a:gridCol>
              </a:tblGrid>
              <a:tr h="564325">
                <a:tc>
                  <a:txBody>
                    <a:bodyPr/>
                    <a:lstStyle/>
                    <a:p>
                      <a:pPr marL="0" marR="0" lvl="0" indent="0" algn="l" rtl="0">
                        <a:lnSpc>
                          <a:spcPct val="107000"/>
                        </a:lnSpc>
                        <a:spcBef>
                          <a:spcPts val="0"/>
                        </a:spcBef>
                        <a:spcAft>
                          <a:spcPts val="0"/>
                        </a:spcAft>
                        <a:buNone/>
                      </a:pPr>
                      <a:r>
                        <a:rPr lang="en-US" sz="1800" b="1" u="none" strike="noStrike" cap="none"/>
                        <a:t>Requirement</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What does it mean?</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 Guidance/Best Practice</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544225">
                <a:tc>
                  <a:txBody>
                    <a:bodyPr/>
                    <a:lstStyle/>
                    <a:p>
                      <a:pPr marL="0" marR="0" lvl="0" indent="0" algn="l" rtl="0">
                        <a:lnSpc>
                          <a:spcPct val="107000"/>
                        </a:lnSpc>
                        <a:spcBef>
                          <a:spcPts val="0"/>
                        </a:spcBef>
                        <a:spcAft>
                          <a:spcPts val="0"/>
                        </a:spcAft>
                        <a:buNone/>
                      </a:pPr>
                      <a:r>
                        <a:rPr lang="en-US" sz="1800" b="0" u="none" strike="noStrike" cap="none"/>
                        <a:t>12.1 The certification body shall document its evaluation findings and conclusions in a report according to the requirements specified in this standard, ... Evaluation reports shall …. include at least the information specified in Table B below.</a:t>
                      </a:r>
                      <a:endParaRPr/>
                    </a:p>
                    <a:p>
                      <a:pPr marL="0" marR="0" lvl="0" indent="0" algn="l" rtl="0">
                        <a:lnSpc>
                          <a:spcPct val="107000"/>
                        </a:lnSpc>
                        <a:spcBef>
                          <a:spcPts val="0"/>
                        </a:spcBef>
                        <a:spcAft>
                          <a:spcPts val="0"/>
                        </a:spcAft>
                        <a:buNone/>
                      </a:pPr>
                      <a:endParaRPr sz="1800" b="0" u="none" strike="noStrike" cap="none"/>
                    </a:p>
                    <a:p>
                      <a:pPr marL="0" marR="0" lvl="0" indent="0" algn="l" rtl="0">
                        <a:lnSpc>
                          <a:spcPct val="107000"/>
                        </a:lnSpc>
                        <a:spcBef>
                          <a:spcPts val="0"/>
                        </a:spcBef>
                        <a:spcAft>
                          <a:spcPts val="0"/>
                        </a:spcAft>
                        <a:buNone/>
                      </a:pPr>
                      <a:r>
                        <a:rPr lang="en-US" sz="1800" b="0" u="none" strike="noStrike" cap="none"/>
                        <a:t>Table B. Minimum content of evaluation reports Item 4 c) </a:t>
                      </a:r>
                      <a:endParaRPr/>
                    </a:p>
                    <a:p>
                      <a:pPr marL="0" marR="0" lvl="0" indent="0" algn="l" rtl="0">
                        <a:lnSpc>
                          <a:spcPct val="107000"/>
                        </a:lnSpc>
                        <a:spcBef>
                          <a:spcPts val="0"/>
                        </a:spcBef>
                        <a:spcAft>
                          <a:spcPts val="0"/>
                        </a:spcAft>
                        <a:buNone/>
                      </a:pPr>
                      <a:r>
                        <a:rPr lang="en-US" sz="1800" b="0" u="sng" strike="noStrike" cap="none"/>
                        <a:t>Systematic presentation of findings </a:t>
                      </a:r>
                      <a:r>
                        <a:rPr lang="en-US" sz="1800" b="0" u="none" strike="noStrike" cap="none"/>
                        <a:t>demonstrating conformity or nonconformity to </a:t>
                      </a:r>
                      <a:r>
                        <a:rPr lang="en-US" sz="1800" b="0" u="sng" strike="noStrike" cap="none"/>
                        <a:t>each element of all applicable FSC normative document</a:t>
                      </a:r>
                      <a:r>
                        <a:rPr lang="en-US" sz="1800" b="0" u="none" strike="noStrike" cap="none"/>
                        <a:t>(s) used for the evaluation (e.g. FSC-STD-40-004, FSC-STD-40-005).</a:t>
                      </a:r>
                      <a:endParaRPr sz="1800" b="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Reports must have clear and systematic presentation of observations and findings of how the CH conforms with each requirement – that includes the CLR requirements.</a:t>
                      </a:r>
                      <a:endParaRPr sz="1800" u="none" strike="noStrike" cap="none">
                        <a:latin typeface="Avenir"/>
                        <a:ea typeface="Avenir"/>
                        <a:cs typeface="Avenir"/>
                        <a:sym typeface="Avenir"/>
                      </a:endParaRPr>
                    </a:p>
                  </a:txBody>
                  <a:tcPr marL="68575" marR="68575" marT="0" marB="0" anchor="ctr"/>
                </a:tc>
                <a:tc>
                  <a:txBody>
                    <a:bodyPr/>
                    <a:lstStyle/>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The CAB reports </a:t>
                      </a:r>
                      <a:r>
                        <a:rPr lang="en-US" sz="1800" b="1" u="none" strike="noStrike" cap="none"/>
                        <a:t>must</a:t>
                      </a:r>
                      <a:r>
                        <a:rPr lang="en-US" sz="1800" u="none" strike="noStrike" cap="none"/>
                        <a:t> give information on how the CH complies with the requirement</a:t>
                      </a:r>
                      <a:endParaRPr/>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CAB reports </a:t>
                      </a:r>
                      <a:r>
                        <a:rPr lang="en-US" sz="1800" b="1" u="none" strike="noStrike" cap="none"/>
                        <a:t>must</a:t>
                      </a:r>
                      <a:r>
                        <a:rPr lang="en-US" sz="1800" u="none" strike="noStrike" cap="none"/>
                        <a:t> provide the evidence that was used to evaluate compliance (document or interview or etc.)</a:t>
                      </a:r>
                      <a:endParaRPr/>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b="1" u="none" strike="noStrike" cap="none"/>
                        <a:t>Objective evidence </a:t>
                      </a:r>
                      <a:r>
                        <a:rPr lang="en-US" sz="1800" u="none" strike="noStrike" cap="none"/>
                        <a:t>(traceable, tangible, verifiable).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3266</Words>
  <Application>Microsoft Office PowerPoint</Application>
  <PresentationFormat>Widescreen</PresentationFormat>
  <Paragraphs>503</Paragraphs>
  <Slides>26</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Arial Black</vt:lpstr>
      <vt:lpstr>Avenir</vt:lpstr>
      <vt:lpstr>Calibri</vt:lpstr>
      <vt:lpstr>2_Office Theme</vt:lpstr>
      <vt:lpstr>3_Office Theme</vt:lpstr>
      <vt:lpstr>Auditor Training on FSC(R) CoC Core Labor Requirements (CLR)</vt:lpstr>
      <vt:lpstr>PowerPoint Presentation</vt:lpstr>
      <vt:lpstr>This pre-reading material contains essential elements on how a CB conforms with accreditation requirements and how to evaluate each CLR, indicating who to talk to and what documents to review.  </vt:lpstr>
      <vt:lpstr>Module 4.1 Guidance for Accreditation Requirements</vt:lpstr>
      <vt:lpstr>Key/Relevant FSC Accreditation Requirements for FSC CoC CLR </vt:lpstr>
      <vt:lpstr>Auditing CLRs – What FSC-STD-20-011 says</vt:lpstr>
      <vt:lpstr>Auditing CLRs – What FSC-STD-20-011 says..</vt:lpstr>
      <vt:lpstr>Auditing CLRs – What FSC-STD-20-011 says..</vt:lpstr>
      <vt:lpstr>Auditing CLRs – What FSC-STD-20-011 says..</vt:lpstr>
      <vt:lpstr>Module 4.2  Guidance for Certification Requirements</vt:lpstr>
      <vt:lpstr>Key/relevant FSC CoC CLR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Module 4.3 Practical FSC CLR interview questions </vt:lpstr>
      <vt:lpstr>Example of CLR Interview Questions: Freedom of Association and Collective Bargaining</vt:lpstr>
      <vt:lpstr>Examples of CLR Interview Questions: Child Labour</vt:lpstr>
      <vt:lpstr>Examples of CLR Interview Questions: Forced Labour</vt:lpstr>
      <vt:lpstr>Example of CLR Interview Questions: Discrimination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2</cp:revision>
  <dcterms:created xsi:type="dcterms:W3CDTF">2024-11-12T11:57:47Z</dcterms:created>
  <dcterms:modified xsi:type="dcterms:W3CDTF">2025-06-20T06:09:15Z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1100600.00000000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