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 id="2147483690" r:id="rId3"/>
  </p:sldMasterIdLst>
  <p:notesMasterIdLst>
    <p:notesMasterId r:id="rId1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9144000"/>
  <p:embeddedFontLst>
    <p:embeddedFont>
      <p:font typeface="Arial Black" panose="020B0A04020102020204" pitchFamily="34" charset="0"/>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2X8mvD7TNZyN3RRRR9LU21miR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7C9384F-91C6-4090-A07F-F299A7E66B40}">
  <a:tblStyle styleId="{67C9384F-91C6-4090-A07F-F299A7E66B4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customschemas.google.com/relationships/presentationmetadata" Target="metadata"/><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Each set of questions are suited for the type of stakeholder or interviewee. However, these can be adapted to other stakeholders. These are just examples of key questions to start the discussion to get information on CLR compliance. You should add follow up questions as you see fit and based on the responses that come in.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HR Department/Management</a:t>
            </a:r>
            <a:endParaRPr sz="1100">
              <a:latin typeface="Arial"/>
              <a:ea typeface="Arial"/>
              <a:cs typeface="Arial"/>
              <a:sym typeface="Arial"/>
            </a:endParaRPr>
          </a:p>
          <a:p>
            <a:pPr marL="914400" lvl="1" indent="-298450" algn="just" rtl="0">
              <a:lnSpc>
                <a:spcPct val="107916"/>
              </a:lnSpc>
              <a:spcBef>
                <a:spcPts val="800"/>
              </a:spcBef>
              <a:spcAft>
                <a:spcPts val="0"/>
              </a:spcAft>
              <a:buClr>
                <a:schemeClr val="dk1"/>
              </a:buClr>
              <a:buSzPts val="1100"/>
              <a:buFont typeface="Arial"/>
              <a:buChar char="o"/>
            </a:pPr>
            <a:r>
              <a:rPr lang="en-US" sz="1100">
                <a:latin typeface="Arial"/>
                <a:ea typeface="Arial"/>
                <a:cs typeface="Arial"/>
                <a:sym typeface="Arial"/>
              </a:rPr>
              <a:t>Are there any recognized unions on-site?</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you let workers know of their rights to freedom of association?</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does management engage with representatives?</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Workers / Union Representatives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were you elected for this role?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often do you guys meet?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topics do you discuss?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you liaise with management?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keep records of your requests or agreements?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Employees/Workers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Are you aware of a Union or Workers’ Representatives?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know the name and who to contact?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were they elected?</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would you do if you have a grievance?</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Are you allowed to join any Union of your choice? </a:t>
            </a:r>
            <a:endParaRPr sz="1100">
              <a:latin typeface="Arial"/>
              <a:ea typeface="Arial"/>
              <a:cs typeface="Arial"/>
              <a:sym typeface="Arial"/>
            </a:endParaRPr>
          </a:p>
          <a:p>
            <a:pPr marL="0" lvl="0" indent="0" algn="l" rtl="0">
              <a:spcBef>
                <a:spcPts val="800"/>
              </a:spcBef>
              <a:spcAft>
                <a:spcPts val="0"/>
              </a:spcAft>
              <a:buNone/>
            </a:pPr>
            <a:endParaRPr sz="1100" b="1">
              <a:latin typeface="Arial"/>
              <a:ea typeface="Arial"/>
              <a:cs typeface="Arial"/>
              <a:sym typeface="Arial"/>
            </a:endParaRPr>
          </a:p>
        </p:txBody>
      </p:sp>
      <p:sp>
        <p:nvSpPr>
          <p:cNvPr id="446" name="Google Shape;44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Each set of questions are suited for the type of stakeholder or interviewee. However, these can be adapted to other stakeholders. These are just examples of key questions to start the discussion to get information on CLR compliance. You should add follow up questions as you see fit and based on the responses that come in.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HR Department / Management (Policy)</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is the company Policy on minimum age?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have you communicated this policy to workers?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you check to make sure workers meet the minimum age requirement? Who does it and where is the information stored?</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Workers Reps / Union Reps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know about any company policies on workers’ rights?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Have you ever seen children in the factory? If yes, under what circumstances?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Employees/Workers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When did you start working here?</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documents were you asked for?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know about any company policies on workers’ rights?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53" name="Google Shape;45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Each set of questions are suited for the type of stakeholder or interviewee. However, these can be adapted to other stakeholders. These are just examples of key questions to start the discussion to get information on CLR compliance. You should add follow up questions as you see fit and based on the responses that come in.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HR Department / Management (Policy)</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is the company Policy on forced labour?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have you communicated this to labour providers and contractors?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happens when a worker wants to leave?</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are workers paid? What are the basis of salary calculations?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Are there any instances where workers documents are kept by you?</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you organize annual leaves?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is the process of giving loans to workers?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Employees/Workers / Workers’ Reps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documents were you asked for when you started work?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Does the company keep any of your personal documents?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do you need to do if you want to go home or leave the job?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know about any company policies on workers’ rights?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have a contract? DO you understand the contents?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have a payslip? Do you understand the contents?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take annual leave? </a:t>
            </a:r>
            <a:endParaRPr sz="1100">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1" name="Google Shape;46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Each set of questions are suited for the type of stakeholder or interviewee. However, these can be adapted to other stakeholders. These are just examples of key questions to start the discussion to get information on CLR compliance. You should add follow up questions as you see fit and based on the responses that come in.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b="1">
                <a:latin typeface="Arial"/>
                <a:ea typeface="Arial"/>
                <a:cs typeface="Arial"/>
                <a:sym typeface="Arial"/>
              </a:rPr>
              <a:t>HR Department / Management (Policy)</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is the company Policy on discrimination?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have you communicated this to employees?</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are employees selected for training and promotion?</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Who manages complaints or grievances and what's the process?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ensure your recruitment processes are non-discriminatory?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are wages calculated for each function?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Are there any special provisions for women? </a:t>
            </a:r>
            <a:endParaRPr sz="1100">
              <a:latin typeface="Arial"/>
              <a:ea typeface="Arial"/>
              <a:cs typeface="Arial"/>
              <a:sym typeface="Arial"/>
            </a:endParaRPr>
          </a:p>
          <a:p>
            <a:pPr marL="9144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b="1">
                <a:latin typeface="Arial"/>
                <a:ea typeface="Arial"/>
                <a:cs typeface="Arial"/>
                <a:sym typeface="Arial"/>
              </a:rPr>
              <a:t>Employees/Workers / Workers’ Reps</a:t>
            </a:r>
            <a:endParaRPr sz="1100" b="1">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know about any company policies on discrimination?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How do people get promoted? </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Do you feel treated the same as your colleague doing this same job?</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What do you do when you want to complain, suggest something, or raise a concern about something at work?</a:t>
            </a:r>
            <a:endParaRPr sz="1100">
              <a:latin typeface="Arial"/>
              <a:ea typeface="Arial"/>
              <a:cs typeface="Arial"/>
              <a:sym typeface="Arial"/>
            </a:endParaRPr>
          </a:p>
          <a:p>
            <a:pPr marL="914400" lvl="1" indent="-298450" algn="just" rtl="0">
              <a:lnSpc>
                <a:spcPct val="107916"/>
              </a:lnSpc>
              <a:spcBef>
                <a:spcPts val="0"/>
              </a:spcBef>
              <a:spcAft>
                <a:spcPts val="0"/>
              </a:spcAft>
              <a:buClr>
                <a:schemeClr val="dk1"/>
              </a:buClr>
              <a:buSzPts val="1100"/>
              <a:buFont typeface="Arial"/>
              <a:buChar char="o"/>
            </a:pPr>
            <a:r>
              <a:rPr lang="en-US" sz="1100">
                <a:latin typeface="Arial"/>
                <a:ea typeface="Arial"/>
                <a:cs typeface="Arial"/>
                <a:sym typeface="Arial"/>
              </a:rPr>
              <a:t>Are there training opportunities and how are people chosen for these?</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endParaRPr sz="1100" b="1">
              <a:latin typeface="Arial"/>
              <a:ea typeface="Arial"/>
              <a:cs typeface="Arial"/>
              <a:sym typeface="Arial"/>
            </a:endParaRPr>
          </a:p>
          <a:p>
            <a:pPr marL="0" lvl="0" indent="0" algn="l" rtl="0">
              <a:spcBef>
                <a:spcPts val="800"/>
              </a:spcBef>
              <a:spcAft>
                <a:spcPts val="0"/>
              </a:spcAft>
              <a:buNone/>
            </a:pPr>
            <a:endParaRPr sz="1100">
              <a:latin typeface="Arial"/>
              <a:ea typeface="Arial"/>
              <a:cs typeface="Arial"/>
              <a:sym typeface="Arial"/>
            </a:endParaRPr>
          </a:p>
        </p:txBody>
      </p:sp>
      <p:sp>
        <p:nvSpPr>
          <p:cNvPr id="469" name="Google Shape;46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76" name="Google Shape;47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1" name="Google Shape;3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Emphasize on the additional elements to be added to a regular audit. The column “FSC CLR elements to include” basically shows the ADDITIONAL elements that could be slotted into each part of the audit to cover CLR elements. This addition does not modify the audit in a big way but captures additional CLR elements within the same audit. </a:t>
            </a:r>
            <a:endParaRPr/>
          </a:p>
          <a:p>
            <a:pPr marL="0" lvl="0" indent="0" algn="l" rtl="0">
              <a:spcBef>
                <a:spcPts val="0"/>
              </a:spcBef>
              <a:spcAft>
                <a:spcPts val="0"/>
              </a:spcAft>
              <a:buNone/>
            </a:pPr>
            <a:r>
              <a:rPr lang="en-US"/>
              <a:t>READ and EXPLAIN some of the rows. </a:t>
            </a:r>
            <a:endParaRPr/>
          </a:p>
          <a:p>
            <a:pPr marL="0" lvl="0" indent="0" algn="l" rtl="0">
              <a:spcBef>
                <a:spcPts val="0"/>
              </a:spcBef>
              <a:spcAft>
                <a:spcPts val="0"/>
              </a:spcAft>
              <a:buNone/>
            </a:pPr>
            <a:r>
              <a:rPr lang="en-US"/>
              <a:t>Note: Estimated additional time is based on ASI experience in the field.</a:t>
            </a:r>
            <a:endParaRPr/>
          </a:p>
        </p:txBody>
      </p:sp>
      <p:sp>
        <p:nvSpPr>
          <p:cNvPr id="399" name="Google Shape;3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Every group shall draft an audit plan and propose how to consider CLR in an audit without increasing the time.</a:t>
            </a:r>
            <a:endParaRPr/>
          </a:p>
          <a:p>
            <a:pPr marL="0" lvl="0" indent="0" algn="l" rtl="0">
              <a:spcBef>
                <a:spcPts val="0"/>
              </a:spcBef>
              <a:spcAft>
                <a:spcPts val="0"/>
              </a:spcAft>
              <a:buNone/>
            </a:pPr>
            <a:br>
              <a:rPr lang="en-US"/>
            </a:br>
            <a:r>
              <a:rPr lang="en-US"/>
              <a:t>For the response: please see example provided on the previous slide.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06" name="Google Shape;40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Suggestion: Printout slide for participants. </a:t>
            </a:r>
            <a:endParaRPr/>
          </a:p>
        </p:txBody>
      </p:sp>
      <p:sp>
        <p:nvSpPr>
          <p:cNvPr id="415" name="Google Shape;4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Suggestion: Printout slide for participants. </a:t>
            </a:r>
            <a:endParaRPr/>
          </a:p>
          <a:p>
            <a:pPr marL="0" lvl="0" indent="0" algn="l" rtl="0">
              <a:spcBef>
                <a:spcPts val="0"/>
              </a:spcBef>
              <a:spcAft>
                <a:spcPts val="0"/>
              </a:spcAft>
              <a:buNone/>
            </a:pPr>
            <a:endParaRPr/>
          </a:p>
        </p:txBody>
      </p:sp>
      <p:sp>
        <p:nvSpPr>
          <p:cNvPr id="423" name="Google Shape;4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Suggestion: Printout slide for participants. </a:t>
            </a:r>
            <a:endParaRPr/>
          </a:p>
          <a:p>
            <a:pPr marL="0" lvl="0" indent="0" algn="l" rtl="0">
              <a:spcBef>
                <a:spcPts val="0"/>
              </a:spcBef>
              <a:spcAft>
                <a:spcPts val="0"/>
              </a:spcAft>
              <a:buNone/>
            </a:pPr>
            <a:endParaRPr/>
          </a:p>
        </p:txBody>
      </p:sp>
      <p:sp>
        <p:nvSpPr>
          <p:cNvPr id="431" name="Google Shape;43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None/>
            </a:pPr>
            <a:r>
              <a:rPr lang="en-US" sz="1100">
                <a:latin typeface="Arial"/>
                <a:ea typeface="Arial"/>
                <a:cs typeface="Arial"/>
                <a:sym typeface="Arial"/>
              </a:rPr>
              <a:t>Good practices to be considered by an auditor when conducting interviews</a:t>
            </a:r>
            <a:endParaRPr sz="1100">
              <a:latin typeface="Arial"/>
              <a:ea typeface="Arial"/>
              <a:cs typeface="Arial"/>
              <a:sym typeface="Arial"/>
            </a:endParaRPr>
          </a:p>
          <a:p>
            <a:pPr marL="6858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Strong interpersonal skills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Others are willing to share information with you</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Do not interrupt with unnecessary questions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Enables people to share relevant information voluntarily</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Displays honest interest in the person and subject</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Demonstrates fairness while attempting to obtain information</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Effective interviewers work informally - not hard structured</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Absence of bias</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Project professionalism and excellence (attitude and appearance)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Represent no threat to the interviewee</a:t>
            </a:r>
            <a:endParaRPr sz="1100">
              <a:latin typeface="Arial"/>
              <a:ea typeface="Arial"/>
              <a:cs typeface="Arial"/>
              <a:sym typeface="Arial"/>
            </a:endParaRPr>
          </a:p>
          <a:p>
            <a:pPr marL="6858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Ensure confidentiality during and after the interview and audit</a:t>
            </a:r>
            <a:br>
              <a:rPr lang="en-US" sz="1100">
                <a:latin typeface="Arial"/>
                <a:ea typeface="Arial"/>
                <a:cs typeface="Arial"/>
                <a:sym typeface="Arial"/>
              </a:rPr>
            </a:br>
            <a:endParaRPr/>
          </a:p>
        </p:txBody>
      </p:sp>
      <p:sp>
        <p:nvSpPr>
          <p:cNvPr id="439" name="Google Shape;439;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9"/>
        <p:cNvGrpSpPr/>
        <p:nvPr/>
      </p:nvGrpSpPr>
      <p:grpSpPr>
        <a:xfrm>
          <a:off x="0" y="0"/>
          <a:ext cx="0" cy="0"/>
          <a:chOff x="0" y="0"/>
          <a:chExt cx="0" cy="0"/>
        </a:xfrm>
      </p:grpSpPr>
      <p:pic>
        <p:nvPicPr>
          <p:cNvPr id="70" name="Google Shape;70;p27"/>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71" name="Google Shape;71;p27"/>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2" name="Google Shape;7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74" name="Google Shape;7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27"/>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2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7"/>
        <p:cNvGrpSpPr/>
        <p:nvPr/>
      </p:nvGrpSpPr>
      <p:grpSpPr>
        <a:xfrm>
          <a:off x="0" y="0"/>
          <a:ext cx="0" cy="0"/>
          <a:chOff x="0" y="0"/>
          <a:chExt cx="0" cy="0"/>
        </a:xfrm>
      </p:grpSpPr>
      <p:pic>
        <p:nvPicPr>
          <p:cNvPr id="78" name="Google Shape;78;p28"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9" name="Google Shape;79;p28"/>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82" name="Google Shape;82;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28"/>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28"/>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5" name="Google Shape;85;p28"/>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6"/>
        <p:cNvGrpSpPr/>
        <p:nvPr/>
      </p:nvGrpSpPr>
      <p:grpSpPr>
        <a:xfrm>
          <a:off x="0" y="0"/>
          <a:ext cx="0" cy="0"/>
          <a:chOff x="0" y="0"/>
          <a:chExt cx="0" cy="0"/>
        </a:xfrm>
      </p:grpSpPr>
      <p:pic>
        <p:nvPicPr>
          <p:cNvPr id="87" name="Google Shape;87;p29"/>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8" name="Google Shape;8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90" name="Google Shape;9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29"/>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2" name="Google Shape;92;p29"/>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3" name="Google Shape;93;p29"/>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94"/>
        <p:cNvGrpSpPr/>
        <p:nvPr/>
      </p:nvGrpSpPr>
      <p:grpSpPr>
        <a:xfrm>
          <a:off x="0" y="0"/>
          <a:ext cx="0" cy="0"/>
          <a:chOff x="0" y="0"/>
          <a:chExt cx="0" cy="0"/>
        </a:xfrm>
      </p:grpSpPr>
      <p:sp>
        <p:nvSpPr>
          <p:cNvPr id="95" name="Google Shape;95;p30"/>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98" name="Google Shape;9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30"/>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0" name="Google Shape;100;p30"/>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30"/>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02"/>
        <p:cNvGrpSpPr/>
        <p:nvPr/>
      </p:nvGrpSpPr>
      <p:grpSpPr>
        <a:xfrm>
          <a:off x="0" y="0"/>
          <a:ext cx="0" cy="0"/>
          <a:chOff x="0" y="0"/>
          <a:chExt cx="0" cy="0"/>
        </a:xfrm>
      </p:grpSpPr>
      <p:sp>
        <p:nvSpPr>
          <p:cNvPr id="103" name="Google Shape;103;p3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4" name="Google Shape;104;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06" name="Google Shape;106;p31"/>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7" name="Google Shape;107;p31"/>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8"/>
        <p:cNvGrpSpPr/>
        <p:nvPr/>
      </p:nvGrpSpPr>
      <p:grpSpPr>
        <a:xfrm>
          <a:off x="0" y="0"/>
          <a:ext cx="0" cy="0"/>
          <a:chOff x="0" y="0"/>
          <a:chExt cx="0" cy="0"/>
        </a:xfrm>
      </p:grpSpPr>
      <p:sp>
        <p:nvSpPr>
          <p:cNvPr id="109" name="Google Shape;109;p3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0" name="Google Shape;110;p3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1" name="Google Shape;111;p3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2" name="Google Shape;11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14" name="Google Shape;114;p3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5"/>
        <p:cNvGrpSpPr/>
        <p:nvPr/>
      </p:nvGrpSpPr>
      <p:grpSpPr>
        <a:xfrm>
          <a:off x="0" y="0"/>
          <a:ext cx="0" cy="0"/>
          <a:chOff x="0" y="0"/>
          <a:chExt cx="0" cy="0"/>
        </a:xfrm>
      </p:grpSpPr>
      <p:sp>
        <p:nvSpPr>
          <p:cNvPr id="116" name="Google Shape;116;p33"/>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7" name="Google Shape;117;p3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8" name="Google Shape;118;p3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9" name="Google Shape;119;p3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20" name="Google Shape;12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22" name="Google Shape;122;p3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33"/>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24" name="Google Shape;124;p33"/>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5"/>
        <p:cNvGrpSpPr/>
        <p:nvPr/>
      </p:nvGrpSpPr>
      <p:grpSpPr>
        <a:xfrm>
          <a:off x="0" y="0"/>
          <a:ext cx="0" cy="0"/>
          <a:chOff x="0" y="0"/>
          <a:chExt cx="0" cy="0"/>
        </a:xfrm>
      </p:grpSpPr>
      <p:cxnSp>
        <p:nvCxnSpPr>
          <p:cNvPr id="126" name="Google Shape;126;p34"/>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7" name="Google Shape;127;p34"/>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8"/>
        <p:cNvGrpSpPr/>
        <p:nvPr/>
      </p:nvGrpSpPr>
      <p:grpSpPr>
        <a:xfrm>
          <a:off x="0" y="0"/>
          <a:ext cx="0" cy="0"/>
          <a:chOff x="0" y="0"/>
          <a:chExt cx="0" cy="0"/>
        </a:xfrm>
      </p:grpSpPr>
      <p:sp>
        <p:nvSpPr>
          <p:cNvPr id="129" name="Google Shape;129;p35"/>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30" name="Google Shape;130;p35"/>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31" name="Google Shape;131;p3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3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8.6.FSC-CLR-Training_Main-Course_Module-4.3_V1-0_EN</a:t>
            </a:r>
            <a:endParaRPr/>
          </a:p>
        </p:txBody>
      </p:sp>
      <p:sp>
        <p:nvSpPr>
          <p:cNvPr id="133" name="Google Shape;133;p3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3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3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3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3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3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3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3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3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3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2"/>
        <p:cNvGrpSpPr/>
        <p:nvPr/>
      </p:nvGrpSpPr>
      <p:grpSpPr>
        <a:xfrm>
          <a:off x="0" y="0"/>
          <a:ext cx="0" cy="0"/>
          <a:chOff x="0" y="0"/>
          <a:chExt cx="0" cy="0"/>
        </a:xfrm>
      </p:grpSpPr>
      <p:pic>
        <p:nvPicPr>
          <p:cNvPr id="153" name="Google Shape;153;p3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54" name="Google Shape;154;p3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55" name="Google Shape;155;p3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6" name="Google Shape;156;p3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157" name="Google Shape;157;p3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158" name="Google Shape;158;p3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59" name="Google Shape;159;p3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160"/>
        <p:cNvGrpSpPr/>
        <p:nvPr/>
      </p:nvGrpSpPr>
      <p:grpSpPr>
        <a:xfrm>
          <a:off x="0" y="0"/>
          <a:ext cx="0" cy="0"/>
          <a:chOff x="0" y="0"/>
          <a:chExt cx="0" cy="0"/>
        </a:xfrm>
      </p:grpSpPr>
      <p:pic>
        <p:nvPicPr>
          <p:cNvPr id="161" name="Google Shape;161;p39"/>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162" name="Google Shape;162;p39"/>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63" name="Google Shape;16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65" name="Google Shape;16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6" name="Google Shape;166;p39"/>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67" name="Google Shape;167;p39"/>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168"/>
        <p:cNvGrpSpPr/>
        <p:nvPr/>
      </p:nvGrpSpPr>
      <p:grpSpPr>
        <a:xfrm>
          <a:off x="0" y="0"/>
          <a:ext cx="0" cy="0"/>
          <a:chOff x="0" y="0"/>
          <a:chExt cx="0" cy="0"/>
        </a:xfrm>
      </p:grpSpPr>
      <p:pic>
        <p:nvPicPr>
          <p:cNvPr id="169" name="Google Shape;169;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170" name="Google Shape;170;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73" name="Google Shape;173;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174" name="Google Shape;174;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175" name="Google Shape;175;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176"/>
        <p:cNvGrpSpPr/>
        <p:nvPr/>
      </p:nvGrpSpPr>
      <p:grpSpPr>
        <a:xfrm>
          <a:off x="0" y="0"/>
          <a:ext cx="0" cy="0"/>
          <a:chOff x="0" y="0"/>
          <a:chExt cx="0" cy="0"/>
        </a:xfrm>
      </p:grpSpPr>
      <p:pic>
        <p:nvPicPr>
          <p:cNvPr id="177" name="Google Shape;177;p41"/>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178" name="Google Shape;178;p41"/>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179" name="Google Shape;179;p41"/>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180" name="Google Shape;180;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41"/>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84"/>
        <p:cNvGrpSpPr/>
        <p:nvPr/>
      </p:nvGrpSpPr>
      <p:grpSpPr>
        <a:xfrm>
          <a:off x="0" y="0"/>
          <a:ext cx="0" cy="0"/>
          <a:chOff x="0" y="0"/>
          <a:chExt cx="0" cy="0"/>
        </a:xfrm>
      </p:grpSpPr>
      <p:sp>
        <p:nvSpPr>
          <p:cNvPr id="185" name="Google Shape;185;p4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6" name="Google Shape;18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88" name="Google Shape;188;p42"/>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89" name="Google Shape;189;p42"/>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90"/>
        <p:cNvGrpSpPr/>
        <p:nvPr/>
      </p:nvGrpSpPr>
      <p:grpSpPr>
        <a:xfrm>
          <a:off x="0" y="0"/>
          <a:ext cx="0" cy="0"/>
          <a:chOff x="0" y="0"/>
          <a:chExt cx="0" cy="0"/>
        </a:xfrm>
      </p:grpSpPr>
      <p:sp>
        <p:nvSpPr>
          <p:cNvPr id="191" name="Google Shape;191;p4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92" name="Google Shape;192;p4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93" name="Google Shape;193;p4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94" name="Google Shape;19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196" name="Google Shape;196;p4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197"/>
        <p:cNvGrpSpPr/>
        <p:nvPr/>
      </p:nvGrpSpPr>
      <p:grpSpPr>
        <a:xfrm>
          <a:off x="0" y="0"/>
          <a:ext cx="0" cy="0"/>
          <a:chOff x="0" y="0"/>
          <a:chExt cx="0" cy="0"/>
        </a:xfrm>
      </p:grpSpPr>
      <p:pic>
        <p:nvPicPr>
          <p:cNvPr id="198" name="Google Shape;198;p44"/>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199" name="Google Shape;199;p44"/>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200" name="Google Shape;200;p44"/>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201" name="Google Shape;201;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03" name="Google Shape;203;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04" name="Google Shape;204;p44"/>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05"/>
        <p:cNvGrpSpPr/>
        <p:nvPr/>
      </p:nvGrpSpPr>
      <p:grpSpPr>
        <a:xfrm>
          <a:off x="0" y="0"/>
          <a:ext cx="0" cy="0"/>
          <a:chOff x="0" y="0"/>
          <a:chExt cx="0" cy="0"/>
        </a:xfrm>
      </p:grpSpPr>
      <p:pic>
        <p:nvPicPr>
          <p:cNvPr id="206" name="Google Shape;206;p4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07" name="Google Shape;207;p4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8" name="Google Shape;208;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10" name="Google Shape;210;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1" name="Google Shape;211;p4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2" name="Google Shape;212;p4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7"/>
        <p:cNvGrpSpPr/>
        <p:nvPr/>
      </p:nvGrpSpPr>
      <p:grpSpPr>
        <a:xfrm>
          <a:off x="0" y="0"/>
          <a:ext cx="0" cy="0"/>
          <a:chOff x="0" y="0"/>
          <a:chExt cx="0" cy="0"/>
        </a:xfrm>
      </p:grpSpPr>
      <p:sp>
        <p:nvSpPr>
          <p:cNvPr id="18" name="Google Shape;18;p20"/>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9" name="Google Shape;19;p20"/>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8.6.FSC-CLR-Training_Main-Course_Module-4.3_V1-0_EN</a:t>
            </a:r>
            <a:endParaRPr/>
          </a:p>
        </p:txBody>
      </p:sp>
      <p:sp>
        <p:nvSpPr>
          <p:cNvPr id="20" name="Google Shape;20;p20"/>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213"/>
        <p:cNvGrpSpPr/>
        <p:nvPr/>
      </p:nvGrpSpPr>
      <p:grpSpPr>
        <a:xfrm>
          <a:off x="0" y="0"/>
          <a:ext cx="0" cy="0"/>
          <a:chOff x="0" y="0"/>
          <a:chExt cx="0" cy="0"/>
        </a:xfrm>
      </p:grpSpPr>
      <p:pic>
        <p:nvPicPr>
          <p:cNvPr id="214" name="Google Shape;214;p4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215" name="Google Shape;215;p4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16" name="Google Shape;216;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18" name="Google Shape;218;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9" name="Google Shape;219;p4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0" name="Google Shape;220;p4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221"/>
        <p:cNvGrpSpPr/>
        <p:nvPr/>
      </p:nvGrpSpPr>
      <p:grpSpPr>
        <a:xfrm>
          <a:off x="0" y="0"/>
          <a:ext cx="0" cy="0"/>
          <a:chOff x="0" y="0"/>
          <a:chExt cx="0" cy="0"/>
        </a:xfrm>
      </p:grpSpPr>
      <p:pic>
        <p:nvPicPr>
          <p:cNvPr id="222" name="Google Shape;222;p4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223" name="Google Shape;223;p4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4" name="Google Shape;224;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26" name="Google Shape;226;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4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8" name="Google Shape;228;p4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229" name="Google Shape;229;p4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230"/>
        <p:cNvGrpSpPr/>
        <p:nvPr/>
      </p:nvGrpSpPr>
      <p:grpSpPr>
        <a:xfrm>
          <a:off x="0" y="0"/>
          <a:ext cx="0" cy="0"/>
          <a:chOff x="0" y="0"/>
          <a:chExt cx="0" cy="0"/>
        </a:xfrm>
      </p:grpSpPr>
      <p:pic>
        <p:nvPicPr>
          <p:cNvPr id="231" name="Google Shape;231;p4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232" name="Google Shape;232;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34" name="Google Shape;234;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5" name="Google Shape;235;p4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6" name="Google Shape;236;p4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7" name="Google Shape;237;p4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238"/>
        <p:cNvGrpSpPr/>
        <p:nvPr/>
      </p:nvGrpSpPr>
      <p:grpSpPr>
        <a:xfrm>
          <a:off x="0" y="0"/>
          <a:ext cx="0" cy="0"/>
          <a:chOff x="0" y="0"/>
          <a:chExt cx="0" cy="0"/>
        </a:xfrm>
      </p:grpSpPr>
      <p:sp>
        <p:nvSpPr>
          <p:cNvPr id="239" name="Google Shape;239;p4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240" name="Google Shape;240;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42" name="Google Shape;242;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43" name="Google Shape;243;p4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4" name="Google Shape;244;p4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45" name="Google Shape;245;p4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246"/>
        <p:cNvGrpSpPr/>
        <p:nvPr/>
      </p:nvGrpSpPr>
      <p:grpSpPr>
        <a:xfrm>
          <a:off x="0" y="0"/>
          <a:ext cx="0" cy="0"/>
          <a:chOff x="0" y="0"/>
          <a:chExt cx="0" cy="0"/>
        </a:xfrm>
      </p:grpSpPr>
      <p:sp>
        <p:nvSpPr>
          <p:cNvPr id="247" name="Google Shape;247;p5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8" name="Google Shape;248;p5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49" name="Google Shape;249;p5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250" name="Google Shape;250;p5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251" name="Google Shape;251;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2" name="Google Shape;252;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53" name="Google Shape;253;p5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54" name="Google Shape;254;p5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5" name="Google Shape;255;p5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56"/>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57"/>
        <p:cNvGrpSpPr/>
        <p:nvPr/>
      </p:nvGrpSpPr>
      <p:grpSpPr>
        <a:xfrm>
          <a:off x="0" y="0"/>
          <a:ext cx="0" cy="0"/>
          <a:chOff x="0" y="0"/>
          <a:chExt cx="0" cy="0"/>
        </a:xfrm>
      </p:grpSpPr>
      <p:cxnSp>
        <p:nvCxnSpPr>
          <p:cNvPr id="258" name="Google Shape;258;p5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259" name="Google Shape;259;p5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60"/>
        <p:cNvGrpSpPr/>
        <p:nvPr/>
      </p:nvGrpSpPr>
      <p:grpSpPr>
        <a:xfrm>
          <a:off x="0" y="0"/>
          <a:ext cx="0" cy="0"/>
          <a:chOff x="0" y="0"/>
          <a:chExt cx="0" cy="0"/>
        </a:xfrm>
      </p:grpSpPr>
      <p:sp>
        <p:nvSpPr>
          <p:cNvPr id="261" name="Google Shape;261;p5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262" name="Google Shape;262;p5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63" name="Google Shape;263;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4" name="Google Shape;264;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8.6.FSC-CLR-Training_Main-Course_Module-4.3_V1-0_EN</a:t>
            </a:r>
            <a:endParaRPr/>
          </a:p>
        </p:txBody>
      </p:sp>
      <p:sp>
        <p:nvSpPr>
          <p:cNvPr id="265" name="Google Shape;265;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66"/>
        <p:cNvGrpSpPr/>
        <p:nvPr/>
      </p:nvGrpSpPr>
      <p:grpSpPr>
        <a:xfrm>
          <a:off x="0" y="0"/>
          <a:ext cx="0" cy="0"/>
          <a:chOff x="0" y="0"/>
          <a:chExt cx="0" cy="0"/>
        </a:xfrm>
      </p:grpSpPr>
      <p:sp>
        <p:nvSpPr>
          <p:cNvPr id="267" name="Google Shape;267;p5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8" name="Google Shape;268;p5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8.6.FSC-CLR-Training_Main-Course_Module-4.3_V1-0_EN</a:t>
            </a:r>
            <a:endParaRPr/>
          </a:p>
        </p:txBody>
      </p:sp>
      <p:sp>
        <p:nvSpPr>
          <p:cNvPr id="269" name="Google Shape;269;p5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7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1"/>
        <p:cNvGrpSpPr/>
        <p:nvPr/>
      </p:nvGrpSpPr>
      <p:grpSpPr>
        <a:xfrm>
          <a:off x="0" y="0"/>
          <a:ext cx="0" cy="0"/>
          <a:chOff x="0" y="0"/>
          <a:chExt cx="0" cy="0"/>
        </a:xfrm>
      </p:grpSpPr>
      <p:pic>
        <p:nvPicPr>
          <p:cNvPr id="22" name="Google Shape;22;p21"/>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3" name="Google Shape;23;p21"/>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4" name="Google Shape;24;p21"/>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5" name="Google Shape;25;p21"/>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6" name="Google Shape;26;p21"/>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7" name="Google Shape;27;p21"/>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8" name="Google Shape;28;p21"/>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271"/>
        <p:cNvGrpSpPr/>
        <p:nvPr/>
      </p:nvGrpSpPr>
      <p:grpSpPr>
        <a:xfrm>
          <a:off x="0" y="0"/>
          <a:ext cx="0" cy="0"/>
          <a:chOff x="0" y="0"/>
          <a:chExt cx="0" cy="0"/>
        </a:xfrm>
      </p:grpSpPr>
      <p:pic>
        <p:nvPicPr>
          <p:cNvPr id="272" name="Google Shape;272;p56"/>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273" name="Google Shape;273;p56"/>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274" name="Google Shape;274;p56"/>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275" name="Google Shape;275;p56"/>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276" name="Google Shape;276;p56"/>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277" name="Google Shape;277;p56"/>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278" name="Google Shape;278;p56"/>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279" name="Google Shape;279;p56"/>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280" name="Google Shape;280;p56"/>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87"/>
        <p:cNvGrpSpPr/>
        <p:nvPr/>
      </p:nvGrpSpPr>
      <p:grpSpPr>
        <a:xfrm>
          <a:off x="0" y="0"/>
          <a:ext cx="0" cy="0"/>
          <a:chOff x="0" y="0"/>
          <a:chExt cx="0" cy="0"/>
        </a:xfrm>
      </p:grpSpPr>
      <p:pic>
        <p:nvPicPr>
          <p:cNvPr id="288" name="Google Shape;288;p5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89" name="Google Shape;289;p5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90" name="Google Shape;290;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292" name="Google Shape;292;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3" name="Google Shape;293;p5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94" name="Google Shape;294;p5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295"/>
        <p:cNvGrpSpPr/>
        <p:nvPr/>
      </p:nvGrpSpPr>
      <p:grpSpPr>
        <a:xfrm>
          <a:off x="0" y="0"/>
          <a:ext cx="0" cy="0"/>
          <a:chOff x="0" y="0"/>
          <a:chExt cx="0" cy="0"/>
        </a:xfrm>
      </p:grpSpPr>
      <p:sp>
        <p:nvSpPr>
          <p:cNvPr id="296" name="Google Shape;296;p59"/>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7" name="Google Shape;297;p59"/>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59"/>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299"/>
        <p:cNvGrpSpPr/>
        <p:nvPr/>
      </p:nvGrpSpPr>
      <p:grpSpPr>
        <a:xfrm>
          <a:off x="0" y="0"/>
          <a:ext cx="0" cy="0"/>
          <a:chOff x="0" y="0"/>
          <a:chExt cx="0" cy="0"/>
        </a:xfrm>
      </p:grpSpPr>
      <p:sp>
        <p:nvSpPr>
          <p:cNvPr id="300" name="Google Shape;300;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301" name="Google Shape;301;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8.6.FSC-CLR-Training_Main-Course_Module-4.3_V1-0_EN</a:t>
            </a:r>
            <a:endParaRPr/>
          </a:p>
        </p:txBody>
      </p:sp>
      <p:sp>
        <p:nvSpPr>
          <p:cNvPr id="302" name="Google Shape;302;p6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3" name="Google Shape;303;p60"/>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4" name="Google Shape;304;p60"/>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05" name="Google Shape;305;p60"/>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6"/>
        <p:cNvGrpSpPr/>
        <p:nvPr/>
      </p:nvGrpSpPr>
      <p:grpSpPr>
        <a:xfrm>
          <a:off x="0" y="0"/>
          <a:ext cx="0" cy="0"/>
          <a:chOff x="0" y="0"/>
          <a:chExt cx="0" cy="0"/>
        </a:xfrm>
      </p:grpSpPr>
      <p:sp>
        <p:nvSpPr>
          <p:cNvPr id="307" name="Google Shape;307;p6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6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09" name="Google Shape;309;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11" name="Google Shape;311;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12"/>
        <p:cNvGrpSpPr/>
        <p:nvPr/>
      </p:nvGrpSpPr>
      <p:grpSpPr>
        <a:xfrm>
          <a:off x="0" y="0"/>
          <a:ext cx="0" cy="0"/>
          <a:chOff x="0" y="0"/>
          <a:chExt cx="0" cy="0"/>
        </a:xfrm>
      </p:grpSpPr>
      <p:sp>
        <p:nvSpPr>
          <p:cNvPr id="313" name="Google Shape;313;p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6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17" name="Google Shape;317;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8"/>
        <p:cNvGrpSpPr/>
        <p:nvPr/>
      </p:nvGrpSpPr>
      <p:grpSpPr>
        <a:xfrm>
          <a:off x="0" y="0"/>
          <a:ext cx="0" cy="0"/>
          <a:chOff x="0" y="0"/>
          <a:chExt cx="0" cy="0"/>
        </a:xfrm>
      </p:grpSpPr>
      <p:sp>
        <p:nvSpPr>
          <p:cNvPr id="319" name="Google Shape;319;p6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0" name="Google Shape;320;p6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1" name="Google Shape;321;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2" name="Google Shape;322;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23" name="Google Shape;323;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24"/>
        <p:cNvGrpSpPr/>
        <p:nvPr/>
      </p:nvGrpSpPr>
      <p:grpSpPr>
        <a:xfrm>
          <a:off x="0" y="0"/>
          <a:ext cx="0" cy="0"/>
          <a:chOff x="0" y="0"/>
          <a:chExt cx="0" cy="0"/>
        </a:xfrm>
      </p:grpSpPr>
      <p:sp>
        <p:nvSpPr>
          <p:cNvPr id="325" name="Google Shape;325;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6" name="Google Shape;326;p6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7" name="Google Shape;327;p6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8" name="Google Shape;328;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9" name="Google Shape;329;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30" name="Google Shape;330;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1"/>
        <p:cNvGrpSpPr/>
        <p:nvPr/>
      </p:nvGrpSpPr>
      <p:grpSpPr>
        <a:xfrm>
          <a:off x="0" y="0"/>
          <a:ext cx="0" cy="0"/>
          <a:chOff x="0" y="0"/>
          <a:chExt cx="0" cy="0"/>
        </a:xfrm>
      </p:grpSpPr>
      <p:sp>
        <p:nvSpPr>
          <p:cNvPr id="332" name="Google Shape;332;p6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3" name="Google Shape;333;p6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4" name="Google Shape;334;p6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5" name="Google Shape;335;p6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6" name="Google Shape;336;p6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7" name="Google Shape;337;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8" name="Google Shape;338;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39" name="Google Shape;339;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0"/>
        <p:cNvGrpSpPr/>
        <p:nvPr/>
      </p:nvGrpSpPr>
      <p:grpSpPr>
        <a:xfrm>
          <a:off x="0" y="0"/>
          <a:ext cx="0" cy="0"/>
          <a:chOff x="0" y="0"/>
          <a:chExt cx="0" cy="0"/>
        </a:xfrm>
      </p:grpSpPr>
      <p:sp>
        <p:nvSpPr>
          <p:cNvPr id="341" name="Google Shape;341;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2" name="Google Shape;34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3" name="Google Shape;34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44" name="Google Shape;34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9"/>
        <p:cNvGrpSpPr/>
        <p:nvPr/>
      </p:nvGrpSpPr>
      <p:grpSpPr>
        <a:xfrm>
          <a:off x="0" y="0"/>
          <a:ext cx="0" cy="0"/>
          <a:chOff x="0" y="0"/>
          <a:chExt cx="0" cy="0"/>
        </a:xfrm>
      </p:grpSpPr>
      <p:pic>
        <p:nvPicPr>
          <p:cNvPr id="30" name="Google Shape;30;p22"/>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31" name="Google Shape;31;p22"/>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2" name="Google Shape;32;p22"/>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3" name="Google Shape;33;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22"/>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5"/>
        <p:cNvGrpSpPr/>
        <p:nvPr/>
      </p:nvGrpSpPr>
      <p:grpSpPr>
        <a:xfrm>
          <a:off x="0" y="0"/>
          <a:ext cx="0" cy="0"/>
          <a:chOff x="0" y="0"/>
          <a:chExt cx="0" cy="0"/>
        </a:xfrm>
      </p:grpSpPr>
      <p:sp>
        <p:nvSpPr>
          <p:cNvPr id="346" name="Google Shape;346;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7" name="Google Shape;347;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48" name="Google Shape;348;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49"/>
        <p:cNvGrpSpPr/>
        <p:nvPr/>
      </p:nvGrpSpPr>
      <p:grpSpPr>
        <a:xfrm>
          <a:off x="0" y="0"/>
          <a:ext cx="0" cy="0"/>
          <a:chOff x="0" y="0"/>
          <a:chExt cx="0" cy="0"/>
        </a:xfrm>
      </p:grpSpPr>
      <p:sp>
        <p:nvSpPr>
          <p:cNvPr id="350" name="Google Shape;350;p6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1" name="Google Shape;351;p6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52" name="Google Shape;352;p6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53" name="Google Shape;353;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4" name="Google Shape;354;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55" name="Google Shape;355;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56"/>
        <p:cNvGrpSpPr/>
        <p:nvPr/>
      </p:nvGrpSpPr>
      <p:grpSpPr>
        <a:xfrm>
          <a:off x="0" y="0"/>
          <a:ext cx="0" cy="0"/>
          <a:chOff x="0" y="0"/>
          <a:chExt cx="0" cy="0"/>
        </a:xfrm>
      </p:grpSpPr>
      <p:sp>
        <p:nvSpPr>
          <p:cNvPr id="357" name="Google Shape;357;p6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8" name="Google Shape;358;p69"/>
          <p:cNvSpPr>
            <a:spLocks noGrp="1"/>
          </p:cNvSpPr>
          <p:nvPr>
            <p:ph type="pic" idx="2"/>
          </p:nvPr>
        </p:nvSpPr>
        <p:spPr>
          <a:xfrm>
            <a:off x="5183188" y="987425"/>
            <a:ext cx="6172200" cy="4873625"/>
          </a:xfrm>
          <a:prstGeom prst="rect">
            <a:avLst/>
          </a:prstGeom>
          <a:noFill/>
          <a:ln>
            <a:noFill/>
          </a:ln>
        </p:spPr>
      </p:sp>
      <p:sp>
        <p:nvSpPr>
          <p:cNvPr id="359" name="Google Shape;359;p6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60" name="Google Shape;360;p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1" name="Google Shape;361;p6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62" name="Google Shape;362;p6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63"/>
        <p:cNvGrpSpPr/>
        <p:nvPr/>
      </p:nvGrpSpPr>
      <p:grpSpPr>
        <a:xfrm>
          <a:off x="0" y="0"/>
          <a:ext cx="0" cy="0"/>
          <a:chOff x="0" y="0"/>
          <a:chExt cx="0" cy="0"/>
        </a:xfrm>
      </p:grpSpPr>
      <p:sp>
        <p:nvSpPr>
          <p:cNvPr id="364" name="Google Shape;364;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5" name="Google Shape;365;p7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6" name="Google Shape;366;p7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7" name="Google Shape;367;p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68" name="Google Shape;368;p7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69"/>
        <p:cNvGrpSpPr/>
        <p:nvPr/>
      </p:nvGrpSpPr>
      <p:grpSpPr>
        <a:xfrm>
          <a:off x="0" y="0"/>
          <a:ext cx="0" cy="0"/>
          <a:chOff x="0" y="0"/>
          <a:chExt cx="0" cy="0"/>
        </a:xfrm>
      </p:grpSpPr>
      <p:sp>
        <p:nvSpPr>
          <p:cNvPr id="370" name="Google Shape;370;p7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1" name="Google Shape;371;p7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2" name="Google Shape;372;p7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3" name="Google Shape;373;p7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374" name="Google Shape;374;p7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7"/>
        <p:cNvGrpSpPr/>
        <p:nvPr/>
      </p:nvGrpSpPr>
      <p:grpSpPr>
        <a:xfrm>
          <a:off x="0" y="0"/>
          <a:ext cx="0" cy="0"/>
          <a:chOff x="0" y="0"/>
          <a:chExt cx="0" cy="0"/>
        </a:xfrm>
      </p:grpSpPr>
      <p:pic>
        <p:nvPicPr>
          <p:cNvPr id="38" name="Google Shape;38;p23"/>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9" name="Google Shape;39;p23"/>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40" name="Google Shape;40;p23"/>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41" name="Google Shape;4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43" name="Google Shape;4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4" name="Google Shape;44;p23"/>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5"/>
        <p:cNvGrpSpPr/>
        <p:nvPr/>
      </p:nvGrpSpPr>
      <p:grpSpPr>
        <a:xfrm>
          <a:off x="0" y="0"/>
          <a:ext cx="0" cy="0"/>
          <a:chOff x="0" y="0"/>
          <a:chExt cx="0" cy="0"/>
        </a:xfrm>
      </p:grpSpPr>
      <p:pic>
        <p:nvPicPr>
          <p:cNvPr id="46" name="Google Shape;46;p24"/>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7" name="Google Shape;47;p24"/>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50" name="Google Shape;50;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51" name="Google Shape;51;p24"/>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2" name="Google Shape;52;p24"/>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3"/>
        <p:cNvGrpSpPr/>
        <p:nvPr/>
      </p:nvGrpSpPr>
      <p:grpSpPr>
        <a:xfrm>
          <a:off x="0" y="0"/>
          <a:ext cx="0" cy="0"/>
          <a:chOff x="0" y="0"/>
          <a:chExt cx="0" cy="0"/>
        </a:xfrm>
      </p:grpSpPr>
      <p:pic>
        <p:nvPicPr>
          <p:cNvPr id="54" name="Google Shape;54;p2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5" name="Google Shape;55;p2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 name="Google Shape;56;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58" name="Google Shape;58;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9" name="Google Shape;59;p2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0" name="Google Shape;60;p2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61"/>
        <p:cNvGrpSpPr/>
        <p:nvPr/>
      </p:nvGrpSpPr>
      <p:grpSpPr>
        <a:xfrm>
          <a:off x="0" y="0"/>
          <a:ext cx="0" cy="0"/>
          <a:chOff x="0" y="0"/>
          <a:chExt cx="0" cy="0"/>
        </a:xfrm>
      </p:grpSpPr>
      <p:pic>
        <p:nvPicPr>
          <p:cNvPr id="62" name="Google Shape;62;p2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3" name="Google Shape;63;p2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4" name="Google Shape;6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8.6.FSC-CLR-Training_Main-Course_Module-4.3_V1-0_EN</a:t>
            </a:r>
            <a:endParaRPr/>
          </a:p>
        </p:txBody>
      </p:sp>
      <p:sp>
        <p:nvSpPr>
          <p:cNvPr id="66" name="Google Shape;6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8" name="Google Shape;68;p2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3.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8.6.FSC-CLR-Training_Main-Course_Module-4.3_V1-0_EN</a:t>
            </a:r>
            <a:endParaRPr/>
          </a:p>
        </p:txBody>
      </p:sp>
      <p:sp>
        <p:nvSpPr>
          <p:cNvPr id="14" name="Google Shape;14;p15"/>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8.6.FSC-CLR-Training_Main-Course_Module-4.3_V1-0_EN</a:t>
            </a:r>
            <a:endParaRPr/>
          </a:p>
        </p:txBody>
      </p:sp>
      <p:sp>
        <p:nvSpPr>
          <p:cNvPr id="150" name="Google Shape;150;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
        <p:cNvGrpSpPr/>
        <p:nvPr/>
      </p:nvGrpSpPr>
      <p:grpSpPr>
        <a:xfrm>
          <a:off x="0" y="0"/>
          <a:ext cx="0" cy="0"/>
          <a:chOff x="0" y="0"/>
          <a:chExt cx="0" cy="0"/>
        </a:xfrm>
      </p:grpSpPr>
      <p:sp>
        <p:nvSpPr>
          <p:cNvPr id="282" name="Google Shape;282;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83" name="Google Shape;283;p5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85" name="Google Shape;285;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8.6.FSC-CLR-Training_Main-Course_Module-4.3_V1-0_EN</a:t>
            </a:r>
            <a:endParaRPr/>
          </a:p>
        </p:txBody>
      </p:sp>
      <p:sp>
        <p:nvSpPr>
          <p:cNvPr id="286" name="Google Shape;286;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1"/>
          <p:cNvSpPr txBox="1"/>
          <p:nvPr/>
        </p:nvSpPr>
        <p:spPr>
          <a:xfrm>
            <a:off x="406884" y="1507603"/>
            <a:ext cx="11785116" cy="2337287"/>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2800" b="1" i="0" u="none" strike="noStrike" cap="none">
                <a:solidFill>
                  <a:srgbClr val="000000"/>
                </a:solidFill>
                <a:latin typeface="Arial"/>
                <a:ea typeface="Arial"/>
                <a:cs typeface="Arial"/>
                <a:sym typeface="Arial"/>
              </a:rPr>
              <a:t>Auditor Training on FSC</a:t>
            </a:r>
            <a:r>
              <a:rPr lang="en-US" sz="2800" b="1" i="0" u="none" strike="noStrike" cap="none" baseline="30000">
                <a:solidFill>
                  <a:srgbClr val="000000"/>
                </a:solidFill>
                <a:latin typeface="Arial"/>
                <a:ea typeface="Arial"/>
                <a:cs typeface="Arial"/>
                <a:sym typeface="Arial"/>
              </a:rPr>
              <a:t>(R)</a:t>
            </a:r>
            <a:r>
              <a:rPr lang="en-US" sz="2800" b="1" i="0" u="none" strike="noStrike" cap="none">
                <a:solidFill>
                  <a:srgbClr val="000000"/>
                </a:solidFill>
                <a:latin typeface="Arial"/>
                <a:ea typeface="Arial"/>
                <a:cs typeface="Arial"/>
                <a:sym typeface="Arial"/>
              </a:rPr>
              <a:t> CoC Core Labor Requirements (CLR)</a:t>
            </a:r>
            <a:endParaRPr/>
          </a:p>
        </p:txBody>
      </p:sp>
      <p:sp>
        <p:nvSpPr>
          <p:cNvPr id="381" name="Google Shape;381;p1"/>
          <p:cNvSpPr txBox="1"/>
          <p:nvPr/>
        </p:nvSpPr>
        <p:spPr>
          <a:xfrm>
            <a:off x="395841" y="4396802"/>
            <a:ext cx="6162260" cy="95359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Integrating FSC CLR into a CoC audit</a:t>
            </a:r>
            <a:endParaRPr/>
          </a:p>
        </p:txBody>
      </p:sp>
      <p:sp>
        <p:nvSpPr>
          <p:cNvPr id="382" name="Google Shape;382;p1"/>
          <p:cNvSpPr txBox="1"/>
          <p:nvPr/>
        </p:nvSpPr>
        <p:spPr>
          <a:xfrm>
            <a:off x="406884" y="3480524"/>
            <a:ext cx="4995862" cy="42703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MODULE 4.3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10"/>
          <p:cNvSpPr txBox="1">
            <a:spLocks noGrp="1"/>
          </p:cNvSpPr>
          <p:nvPr>
            <p:ph type="title" idx="4294967295"/>
          </p:nvPr>
        </p:nvSpPr>
        <p:spPr>
          <a:xfrm>
            <a:off x="586154" y="630971"/>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 of CLR Interview Questions –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Freedom of Association and Collective Bargaining</a:t>
            </a:r>
            <a:endParaRPr/>
          </a:p>
        </p:txBody>
      </p:sp>
      <p:graphicFrame>
        <p:nvGraphicFramePr>
          <p:cNvPr id="449" name="Google Shape;449;p10"/>
          <p:cNvGraphicFramePr/>
          <p:nvPr/>
        </p:nvGraphicFramePr>
        <p:xfrm>
          <a:off x="695324" y="1972845"/>
          <a:ext cx="10515600" cy="3799300"/>
        </p:xfrm>
        <a:graphic>
          <a:graphicData uri="http://schemas.openxmlformats.org/drawingml/2006/table">
            <a:tbl>
              <a:tblPr firstRow="1" bandRow="1">
                <a:noFill/>
                <a:tableStyleId>{67C9384F-91C6-4090-A07F-F299A7E66B40}</a:tableStyleId>
              </a:tblPr>
              <a:tblGrid>
                <a:gridCol w="10515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240575">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Give an example of a question you would ask to evaluate conformity with </a:t>
                      </a:r>
                      <a:br>
                        <a:rPr lang="en-US" sz="2400" u="none" strike="noStrike" cap="none"/>
                      </a:br>
                      <a:r>
                        <a:rPr lang="en-US" sz="2400" u="none" strike="noStrike" cap="none"/>
                        <a:t>1) Freedom of Association and </a:t>
                      </a:r>
                      <a:br>
                        <a:rPr lang="en-US" sz="2400" u="none" strike="noStrike" cap="none"/>
                      </a:br>
                      <a:r>
                        <a:rPr lang="en-US" sz="2400" u="none" strike="noStrike" cap="none"/>
                        <a:t>2) Collective Bargaining to the following type of stakeholder or interviewee:</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HR Department / Management</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Workers Representatives  / Union Representatives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Employees / workers</a:t>
                      </a:r>
                      <a:endParaRPr/>
                    </a:p>
                  </a:txBody>
                  <a:tcPr marL="91450" marR="91450" marT="45725" marB="45725"/>
                </a:tc>
                <a:extLst>
                  <a:ext uri="{0D108BD9-81ED-4DB2-BD59-A6C34878D82A}">
                    <a16:rowId xmlns:a16="http://schemas.microsoft.com/office/drawing/2014/main" val="10001"/>
                  </a:ext>
                </a:extLst>
              </a:tr>
            </a:tbl>
          </a:graphicData>
        </a:graphic>
      </p:graphicFrame>
      <p:sp>
        <p:nvSpPr>
          <p:cNvPr id="3" name="Footer Placeholder 2">
            <a:extLst>
              <a:ext uri="{FF2B5EF4-FFF2-40B4-BE49-F238E27FC236}">
                <a16:creationId xmlns:a16="http://schemas.microsoft.com/office/drawing/2014/main" id="{9076BD33-F5D6-B6F8-8008-DD628177223B}"/>
              </a:ext>
            </a:extLst>
          </p:cNvPr>
          <p:cNvSpPr>
            <a:spLocks noGrp="1"/>
          </p:cNvSpPr>
          <p:nvPr>
            <p:ph type="ftr" idx="11"/>
          </p:nvPr>
        </p:nvSpPr>
        <p:spPr/>
        <p:txBody>
          <a:bodyPr/>
          <a:lstStyle/>
          <a:p>
            <a:r>
              <a:rPr lang="en-US"/>
              <a:t>8.6.FSC-CLR-Training_Main-Course_Module-4.3_V1-0_EN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idx="4294967295"/>
          </p:nvPr>
        </p:nvSpPr>
        <p:spPr>
          <a:xfrm>
            <a:off x="656492" y="581025"/>
            <a:ext cx="11007969" cy="7524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 of CLR Interview Questions – Child Labour</a:t>
            </a:r>
            <a:endParaRPr sz="2800">
              <a:solidFill>
                <a:schemeClr val="dk1"/>
              </a:solidFill>
              <a:latin typeface="Arial"/>
              <a:ea typeface="Arial"/>
              <a:cs typeface="Arial"/>
              <a:sym typeface="Arial"/>
            </a:endParaRPr>
          </a:p>
        </p:txBody>
      </p:sp>
      <p:sp>
        <p:nvSpPr>
          <p:cNvPr id="456" name="Google Shape;456;p11"/>
          <p:cNvSpPr txBox="1"/>
          <p:nvPr/>
        </p:nvSpPr>
        <p:spPr>
          <a:xfrm>
            <a:off x="5965276" y="2443796"/>
            <a:ext cx="5415149"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57" name="Google Shape;457;p11"/>
          <p:cNvGraphicFramePr/>
          <p:nvPr/>
        </p:nvGraphicFramePr>
        <p:xfrm>
          <a:off x="811575" y="1962150"/>
          <a:ext cx="10113600" cy="3247175"/>
        </p:xfrm>
        <a:graphic>
          <a:graphicData uri="http://schemas.openxmlformats.org/drawingml/2006/table">
            <a:tbl>
              <a:tblPr firstRow="1" bandRow="1">
                <a:noFill/>
                <a:tableStyleId>{67C9384F-91C6-4090-A07F-F299A7E66B40}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Give an example of a question you would ask any of these stakeholder to evaluate Child Labour.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HR Department / Management</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Workers Representatives  / Union Representatives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Employees / workers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2"/>
          <p:cNvSpPr txBox="1">
            <a:spLocks noGrp="1"/>
          </p:cNvSpPr>
          <p:nvPr>
            <p:ph type="title" idx="4294967295"/>
          </p:nvPr>
        </p:nvSpPr>
        <p:spPr>
          <a:xfrm>
            <a:off x="808892" y="682625"/>
            <a:ext cx="10515600" cy="7524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 of CLR Interview Questions – Forced Labour</a:t>
            </a:r>
            <a:endParaRPr sz="2800">
              <a:solidFill>
                <a:schemeClr val="dk1"/>
              </a:solidFill>
              <a:latin typeface="Arial"/>
              <a:ea typeface="Arial"/>
              <a:cs typeface="Arial"/>
              <a:sym typeface="Arial"/>
            </a:endParaRPr>
          </a:p>
        </p:txBody>
      </p:sp>
      <p:sp>
        <p:nvSpPr>
          <p:cNvPr id="464" name="Google Shape;464;p12"/>
          <p:cNvSpPr txBox="1"/>
          <p:nvPr/>
        </p:nvSpPr>
        <p:spPr>
          <a:xfrm>
            <a:off x="6311640" y="2906342"/>
            <a:ext cx="5249497"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65" name="Google Shape;465;p12"/>
          <p:cNvGraphicFramePr/>
          <p:nvPr/>
        </p:nvGraphicFramePr>
        <p:xfrm>
          <a:off x="943217" y="1918635"/>
          <a:ext cx="10113600" cy="3247175"/>
        </p:xfrm>
        <a:graphic>
          <a:graphicData uri="http://schemas.openxmlformats.org/drawingml/2006/table">
            <a:tbl>
              <a:tblPr firstRow="1" bandRow="1">
                <a:noFill/>
                <a:tableStyleId>{67C9384F-91C6-4090-A07F-F299A7E66B40}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Give an example of a question you would ask any of these stakeholder to evaluate Forced Labour. </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HR Department / Management</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Workers Representatives  / Union Representatives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Employees / workers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13"/>
          <p:cNvSpPr txBox="1">
            <a:spLocks noGrp="1"/>
          </p:cNvSpPr>
          <p:nvPr>
            <p:ph type="title" idx="4294967295"/>
          </p:nvPr>
        </p:nvSpPr>
        <p:spPr>
          <a:xfrm>
            <a:off x="808892" y="482112"/>
            <a:ext cx="10515600" cy="7524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3600">
                <a:solidFill>
                  <a:schemeClr val="dk2"/>
                </a:solidFill>
              </a:rPr>
              <a:t>Example of CLR Interview Questions – Discrimination</a:t>
            </a:r>
            <a:endParaRPr/>
          </a:p>
        </p:txBody>
      </p:sp>
      <p:sp>
        <p:nvSpPr>
          <p:cNvPr id="472" name="Google Shape;472;p13"/>
          <p:cNvSpPr txBox="1"/>
          <p:nvPr/>
        </p:nvSpPr>
        <p:spPr>
          <a:xfrm>
            <a:off x="6311640" y="2923919"/>
            <a:ext cx="5459101" cy="2765537"/>
          </a:xfrm>
          <a:prstGeom prst="rect">
            <a:avLst/>
          </a:prstGeom>
          <a:noFill/>
          <a:ln>
            <a:noFill/>
          </a:ln>
        </p:spPr>
        <p:txBody>
          <a:bodyPr spcFirstLastPara="1" wrap="square" lIns="91425" tIns="45700" rIns="91425" bIns="45700" anchor="t" anchorCtr="0">
            <a:normAutofit/>
          </a:bodyPr>
          <a:lstStyle/>
          <a:p>
            <a:pPr marL="50800" marR="0" lvl="1" indent="0" algn="l" rtl="0">
              <a:lnSpc>
                <a:spcPct val="90000"/>
              </a:lnSpc>
              <a:spcBef>
                <a:spcPts val="1000"/>
              </a:spcBef>
              <a:spcAft>
                <a:spcPts val="0"/>
              </a:spcAft>
              <a:buClr>
                <a:schemeClr val="dk1"/>
              </a:buClr>
              <a:buSzPts val="2800"/>
              <a:buFont typeface="Arial"/>
              <a:buNone/>
            </a:pPr>
            <a:endParaRPr sz="2400" b="0" i="0" u="none" strike="noStrike" cap="none">
              <a:solidFill>
                <a:schemeClr val="dk1"/>
              </a:solidFill>
              <a:latin typeface="Arial"/>
              <a:ea typeface="Arial"/>
              <a:cs typeface="Arial"/>
              <a:sym typeface="Arial"/>
            </a:endParaRPr>
          </a:p>
        </p:txBody>
      </p:sp>
      <p:graphicFrame>
        <p:nvGraphicFramePr>
          <p:cNvPr id="473" name="Google Shape;473;p13"/>
          <p:cNvGraphicFramePr/>
          <p:nvPr/>
        </p:nvGraphicFramePr>
        <p:xfrm>
          <a:off x="915617" y="1957388"/>
          <a:ext cx="10113600" cy="3247175"/>
        </p:xfrm>
        <a:graphic>
          <a:graphicData uri="http://schemas.openxmlformats.org/drawingml/2006/table">
            <a:tbl>
              <a:tblPr firstRow="1" bandRow="1">
                <a:noFill/>
                <a:tableStyleId>{67C9384F-91C6-4090-A07F-F299A7E66B40}</a:tableStyleId>
              </a:tblPr>
              <a:tblGrid>
                <a:gridCol w="10113600">
                  <a:extLst>
                    <a:ext uri="{9D8B030D-6E8A-4147-A177-3AD203B41FA5}">
                      <a16:colId xmlns:a16="http://schemas.microsoft.com/office/drawing/2014/main" val="20000"/>
                    </a:ext>
                  </a:extLst>
                </a:gridCol>
              </a:tblGrid>
              <a:tr h="558725">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Instructions</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688450">
                <a:tc>
                  <a:txBody>
                    <a:bodyPr/>
                    <a:lstStyle/>
                    <a:p>
                      <a:pPr marL="50800" marR="0" lvl="0" indent="0" algn="l" rtl="0">
                        <a:lnSpc>
                          <a:spcPct val="100000"/>
                        </a:lnSpc>
                        <a:spcBef>
                          <a:spcPts val="0"/>
                        </a:spcBef>
                        <a:spcAft>
                          <a:spcPts val="0"/>
                        </a:spcAft>
                        <a:buClr>
                          <a:srgbClr val="000000"/>
                        </a:buClr>
                        <a:buSzPts val="2400"/>
                        <a:buFont typeface="Arial"/>
                        <a:buNone/>
                      </a:pPr>
                      <a:r>
                        <a:rPr lang="en-US" sz="2400" u="none" strike="noStrike" cap="none"/>
                        <a:t>Give an example of a question you would ask any of these stakeholder to evaluate Discrimination.</a:t>
                      </a:r>
                      <a:endParaRPr/>
                    </a:p>
                    <a:p>
                      <a:pPr marL="50800" marR="0" lvl="0" indent="0" algn="l" rtl="0">
                        <a:lnSpc>
                          <a:spcPct val="100000"/>
                        </a:lnSpc>
                        <a:spcBef>
                          <a:spcPts val="0"/>
                        </a:spcBef>
                        <a:spcAft>
                          <a:spcPts val="0"/>
                        </a:spcAft>
                        <a:buClr>
                          <a:srgbClr val="000000"/>
                        </a:buClr>
                        <a:buSzPts val="2400"/>
                        <a:buFont typeface="Arial"/>
                        <a:buNone/>
                      </a:pPr>
                      <a:endParaRPr sz="2400" u="none" strike="noStrike" cap="none"/>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HR Department / Management</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Workers Representatives  / Union Representatives </a:t>
                      </a:r>
                      <a:endParaRPr/>
                    </a:p>
                    <a:p>
                      <a:pPr marL="508000" marR="0" lvl="0" indent="-457200" algn="l" rtl="0">
                        <a:lnSpc>
                          <a:spcPct val="100000"/>
                        </a:lnSpc>
                        <a:spcBef>
                          <a:spcPts val="0"/>
                        </a:spcBef>
                        <a:spcAft>
                          <a:spcPts val="0"/>
                        </a:spcAft>
                        <a:buClr>
                          <a:srgbClr val="000000"/>
                        </a:buClr>
                        <a:buSzPts val="2400"/>
                        <a:buFont typeface="Arial"/>
                        <a:buAutoNum type="arabicPeriod"/>
                      </a:pPr>
                      <a:r>
                        <a:rPr lang="en-US" sz="2400" u="none" strike="noStrike" cap="none"/>
                        <a:t>Employees / workers</a:t>
                      </a:r>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9" name="Google Shape;479;p14"/>
          <p:cNvSpPr txBox="1">
            <a:spLocks noGrp="1"/>
          </p:cNvSpPr>
          <p:nvPr>
            <p:ph type="ctrTitle" idx="4294967295"/>
          </p:nvPr>
        </p:nvSpPr>
        <p:spPr>
          <a:xfrm>
            <a:off x="713619" y="2457450"/>
            <a:ext cx="7273925" cy="1938338"/>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Avenir"/>
              <a:buNone/>
            </a:pPr>
            <a:r>
              <a:rPr lang="en-US" sz="3600" b="1" i="0" u="none" strike="noStrike" cap="none">
                <a:solidFill>
                  <a:schemeClr val="dk1"/>
                </a:solidFill>
                <a:latin typeface="Avenir"/>
                <a:ea typeface="Avenir"/>
                <a:cs typeface="Avenir"/>
                <a:sym typeface="Avenir"/>
              </a:rPr>
              <a:t>Thank you!</a:t>
            </a: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br>
              <a:rPr lang="en-US" sz="3600" b="1" i="0" u="none" strike="noStrike" cap="none">
                <a:solidFill>
                  <a:schemeClr val="dk1"/>
                </a:solidFill>
                <a:latin typeface="Avenir"/>
                <a:ea typeface="Avenir"/>
                <a:cs typeface="Avenir"/>
                <a:sym typeface="Avenir"/>
              </a:rPr>
            </a:br>
            <a:r>
              <a:rPr lang="en-US" sz="3600" b="1" i="0" u="none" strike="noStrike" cap="none">
                <a:solidFill>
                  <a:schemeClr val="dk1"/>
                </a:solidFill>
                <a:latin typeface="Avenir"/>
                <a:ea typeface="Avenir"/>
                <a:cs typeface="Avenir"/>
                <a:sym typeface="Avenir"/>
              </a:rPr>
              <a:t>End of Module 4.3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2"/>
          <p:cNvSpPr txBox="1">
            <a:spLocks noGrp="1"/>
          </p:cNvSpPr>
          <p:nvPr>
            <p:ph type="ctrTitle" idx="4294967295"/>
          </p:nvPr>
        </p:nvSpPr>
        <p:spPr>
          <a:xfrm>
            <a:off x="931333" y="804810"/>
            <a:ext cx="6666523"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Objectives of this Module</a:t>
            </a:r>
            <a:endParaRPr/>
          </a:p>
        </p:txBody>
      </p:sp>
      <p:sp>
        <p:nvSpPr>
          <p:cNvPr id="388" name="Google Shape;388;p2"/>
          <p:cNvSpPr txBox="1">
            <a:spLocks noGrp="1"/>
          </p:cNvSpPr>
          <p:nvPr>
            <p:ph type="body" idx="4294967295"/>
          </p:nvPr>
        </p:nvSpPr>
        <p:spPr>
          <a:xfrm>
            <a:off x="931333" y="1699480"/>
            <a:ext cx="10578245" cy="451961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The module is based on experience from CBs and ASI and is drawn from frequently encountered issues and an analysis of findings from ASI assessments between 2020 and 2024. </a:t>
            </a:r>
            <a:endParaRPr/>
          </a:p>
          <a:p>
            <a:pPr marL="0" lvl="0" indent="0" algn="l" rtl="0">
              <a:lnSpc>
                <a:spcPct val="90000"/>
              </a:lnSpc>
              <a:spcBef>
                <a:spcPts val="0"/>
              </a:spcBef>
              <a:spcAft>
                <a:spcPts val="0"/>
              </a:spcAft>
              <a:buSzPts val="2800"/>
              <a:buNone/>
            </a:pPr>
            <a:endParaRPr sz="14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The module puts together practical tips on how to incorporate FSC CLRs into an FSC COC audit without altering the audit structure/plan and/or without significantly increasing audit duration. </a:t>
            </a:r>
            <a:endParaRPr/>
          </a:p>
          <a:p>
            <a:pPr marL="0" lvl="0" indent="0" algn="l" rtl="0">
              <a:lnSpc>
                <a:spcPct val="90000"/>
              </a:lnSpc>
              <a:spcBef>
                <a:spcPts val="0"/>
              </a:spcBef>
              <a:spcAft>
                <a:spcPts val="0"/>
              </a:spcAft>
              <a:buSzPts val="2800"/>
              <a:buNone/>
            </a:pPr>
            <a:endParaRPr sz="1200">
              <a:solidFill>
                <a:srgbClr val="2B2E2F"/>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rgbClr val="2B2E2F"/>
                </a:solidFill>
                <a:latin typeface="Arial"/>
                <a:ea typeface="Arial"/>
                <a:cs typeface="Arial"/>
                <a:sym typeface="Arial"/>
              </a:rPr>
              <a:t>At the end of the module, auditors should be able to generate audit plans and execute audits that include evaluation of FSC CLRs at the various critical control points.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4" name="Google Shape;394;p3"/>
          <p:cNvSpPr txBox="1">
            <a:spLocks noGrp="1"/>
          </p:cNvSpPr>
          <p:nvPr>
            <p:ph type="ctrTitle" idx="4294967295"/>
          </p:nvPr>
        </p:nvSpPr>
        <p:spPr>
          <a:xfrm>
            <a:off x="725713" y="1323975"/>
            <a:ext cx="10226674" cy="2657475"/>
          </a:xfrm>
          <a:prstGeom prst="rect">
            <a:avLst/>
          </a:prstGeom>
          <a:solidFill>
            <a:schemeClr val="lt2"/>
          </a:solid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400" b="1" i="0" u="none" strike="noStrike" cap="none">
                <a:solidFill>
                  <a:schemeClr val="dk1"/>
                </a:solidFill>
                <a:latin typeface="Arial"/>
                <a:ea typeface="Arial"/>
                <a:cs typeface="Arial"/>
                <a:sym typeface="Arial"/>
              </a:rPr>
              <a:t>Organizational Setting: </a:t>
            </a:r>
            <a:br>
              <a:rPr lang="en-US" sz="2400" b="1" i="0" u="none" strike="noStrike" cap="none">
                <a:solidFill>
                  <a:schemeClr val="dk1"/>
                </a:solidFill>
                <a:latin typeface="Arial"/>
                <a:ea typeface="Arial"/>
                <a:cs typeface="Arial"/>
                <a:sym typeface="Arial"/>
              </a:rPr>
            </a:br>
            <a:br>
              <a:rPr lang="en-US" sz="2400" b="1"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 </a:t>
            </a:r>
            <a:r>
              <a:rPr lang="en-US" sz="2400" b="1" i="1" u="none" strike="noStrike" cap="none">
                <a:solidFill>
                  <a:schemeClr val="dk1"/>
                </a:solidFill>
                <a:latin typeface="Arial"/>
                <a:ea typeface="Arial"/>
                <a:cs typeface="Arial"/>
                <a:sym typeface="Arial"/>
              </a:rPr>
              <a:t>Plywood factory</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- 175 workers</a:t>
            </a:r>
            <a:br>
              <a:rPr lang="en-US" sz="2400" b="1" i="1" u="none" strike="noStrike" cap="none">
                <a:solidFill>
                  <a:schemeClr val="dk1"/>
                </a:solidFill>
                <a:latin typeface="Arial"/>
                <a:ea typeface="Arial"/>
                <a:cs typeface="Arial"/>
                <a:sym typeface="Arial"/>
              </a:rPr>
            </a:br>
            <a:br>
              <a:rPr lang="en-US" sz="2400" b="1" i="1" u="none" strike="noStrike" cap="none">
                <a:solidFill>
                  <a:schemeClr val="dk1"/>
                </a:solidFill>
                <a:latin typeface="Arial"/>
                <a:ea typeface="Arial"/>
                <a:cs typeface="Arial"/>
                <a:sym typeface="Arial"/>
              </a:rPr>
            </a:br>
            <a:r>
              <a:rPr lang="en-US" sz="2400" b="1" i="1" u="none" strike="noStrike" cap="none">
                <a:solidFill>
                  <a:schemeClr val="dk1"/>
                </a:solidFill>
                <a:latin typeface="Arial"/>
                <a:ea typeface="Arial"/>
                <a:cs typeface="Arial"/>
                <a:sym typeface="Arial"/>
              </a:rPr>
              <a:t>- 2 shifts (day and night)</a:t>
            </a:r>
            <a:endParaRPr sz="2400" b="1" i="0" u="none" strike="noStrike" cap="none">
              <a:solidFill>
                <a:schemeClr val="dk1"/>
              </a:solidFill>
              <a:latin typeface="Arial"/>
              <a:ea typeface="Arial"/>
              <a:cs typeface="Arial"/>
              <a:sym typeface="Arial"/>
            </a:endParaRPr>
          </a:p>
        </p:txBody>
      </p:sp>
      <p:graphicFrame>
        <p:nvGraphicFramePr>
          <p:cNvPr id="395" name="Google Shape;395;p3"/>
          <p:cNvGraphicFramePr/>
          <p:nvPr/>
        </p:nvGraphicFramePr>
        <p:xfrm>
          <a:off x="725713" y="4634865"/>
          <a:ext cx="10226675" cy="1280180"/>
        </p:xfrm>
        <a:graphic>
          <a:graphicData uri="http://schemas.openxmlformats.org/drawingml/2006/table">
            <a:tbl>
              <a:tblPr firstRow="1" bandRow="1">
                <a:noFill/>
                <a:tableStyleId>{67C9384F-91C6-4090-A07F-F299A7E66B40}</a:tableStyleId>
              </a:tblPr>
              <a:tblGrid>
                <a:gridCol w="10226675">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400" u="none" strike="noStrike" cap="none"/>
                        <a:t>Discussion</a:t>
                      </a:r>
                      <a:endParaRPr sz="24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Consider the audit plan on next slide, showing how to integrate CLR items into your audit (Audit time management)</a:t>
                      </a:r>
                      <a:endParaRPr sz="240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graphicFrame>
        <p:nvGraphicFramePr>
          <p:cNvPr id="401" name="Google Shape;401;p4"/>
          <p:cNvGraphicFramePr/>
          <p:nvPr/>
        </p:nvGraphicFramePr>
        <p:xfrm>
          <a:off x="536480" y="859450"/>
          <a:ext cx="11119025" cy="5569040"/>
        </p:xfrm>
        <a:graphic>
          <a:graphicData uri="http://schemas.openxmlformats.org/drawingml/2006/table">
            <a:tbl>
              <a:tblPr firstRow="1" firstCol="1" bandRow="1">
                <a:noFill/>
                <a:tableStyleId>{67C9384F-91C6-4090-A07F-F299A7E66B40}</a:tableStyleId>
              </a:tblPr>
              <a:tblGrid>
                <a:gridCol w="1446650">
                  <a:extLst>
                    <a:ext uri="{9D8B030D-6E8A-4147-A177-3AD203B41FA5}">
                      <a16:colId xmlns:a16="http://schemas.microsoft.com/office/drawing/2014/main" val="20000"/>
                    </a:ext>
                  </a:extLst>
                </a:gridCol>
                <a:gridCol w="2279850">
                  <a:extLst>
                    <a:ext uri="{9D8B030D-6E8A-4147-A177-3AD203B41FA5}">
                      <a16:colId xmlns:a16="http://schemas.microsoft.com/office/drawing/2014/main" val="20001"/>
                    </a:ext>
                  </a:extLst>
                </a:gridCol>
                <a:gridCol w="3770100">
                  <a:extLst>
                    <a:ext uri="{9D8B030D-6E8A-4147-A177-3AD203B41FA5}">
                      <a16:colId xmlns:a16="http://schemas.microsoft.com/office/drawing/2014/main" val="20002"/>
                    </a:ext>
                  </a:extLst>
                </a:gridCol>
                <a:gridCol w="3622425">
                  <a:extLst>
                    <a:ext uri="{9D8B030D-6E8A-4147-A177-3AD203B41FA5}">
                      <a16:colId xmlns:a16="http://schemas.microsoft.com/office/drawing/2014/main" val="20003"/>
                    </a:ext>
                  </a:extLst>
                </a:gridCol>
              </a:tblGrid>
              <a:tr h="234375">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Audit Stage</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Activities</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FSC CLR elements to include</a:t>
                      </a:r>
                      <a:endParaRPr sz="12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b="1" u="none" strike="noStrike" cap="none">
                          <a:solidFill>
                            <a:schemeClr val="lt1"/>
                          </a:solidFill>
                        </a:rPr>
                        <a:t>Estimated time to cover CLR elements</a:t>
                      </a:r>
                      <a:endParaRPr sz="12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567575">
                <a:tc>
                  <a:txBody>
                    <a:bodyPr/>
                    <a:lstStyle/>
                    <a:p>
                      <a:pPr marL="0" marR="0" lvl="0" indent="0" algn="l" rtl="0">
                        <a:lnSpc>
                          <a:spcPct val="107000"/>
                        </a:lnSpc>
                        <a:spcBef>
                          <a:spcPts val="0"/>
                        </a:spcBef>
                        <a:spcAft>
                          <a:spcPts val="0"/>
                        </a:spcAft>
                        <a:buNone/>
                      </a:pPr>
                      <a:r>
                        <a:rPr lang="en-US" sz="1200" u="none" strike="noStrike" cap="none"/>
                        <a:t>Preparation (before going to company)</a:t>
                      </a:r>
                      <a:endParaRPr sz="12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u="none" strike="noStrike" cap="none"/>
                        <a:t>Document review of Company procedures and documents submitted</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Review the Company Self-Assessment and CLR policies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Check website</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30 mins</a:t>
                      </a:r>
                      <a:r>
                        <a:rPr lang="en-US" sz="1200" u="none" strike="noStrike" cap="none"/>
                        <a:t> additional for CLR elements</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r>
                        <a:rPr lang="en-US" sz="1200" u="none" strike="noStrike" cap="none"/>
                        <a:t>  </a:t>
                      </a:r>
                      <a:endParaRPr/>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endParaRPr sz="1200" u="none" strike="noStrike" cap="none"/>
                    </a:p>
                    <a:p>
                      <a:pPr marL="0" marR="0" lvl="0" indent="0" algn="l" rtl="0">
                        <a:lnSpc>
                          <a:spcPct val="107000"/>
                        </a:lnSpc>
                        <a:spcBef>
                          <a:spcPts val="800"/>
                        </a:spcBef>
                        <a:spcAft>
                          <a:spcPts val="0"/>
                        </a:spcAft>
                        <a:buNone/>
                      </a:pPr>
                      <a:r>
                        <a:rPr lang="en-US" sz="1200" u="none" strike="noStrike" cap="none"/>
                        <a:t>Onsite</a:t>
                      </a:r>
                      <a:endParaRPr sz="12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200" u="none" strike="noStrike" cap="none"/>
                        <a:t>Opening meeting</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Clarify who takes care of what CLR elements and policies. </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Check availability of Union and Workers Reps and their functions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5 mins </a:t>
                      </a:r>
                      <a:r>
                        <a:rPr lang="en-US" sz="1200" b="0" u="none" strike="noStrike" cap="none"/>
                        <a:t>additional</a:t>
                      </a:r>
                      <a:endParaRPr sz="1200" b="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Document review</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Discuss the Self-Assessment and Policies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Review Payroll documents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Interviews with HR or Legal department</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30 mins </a:t>
                      </a:r>
                      <a:r>
                        <a:rPr lang="en-US" sz="1200" b="0" u="none" strike="noStrike" cap="none"/>
                        <a:t>additional</a:t>
                      </a:r>
                      <a:r>
                        <a:rPr lang="en-US" sz="1200" u="none" strike="noStrike" cap="none"/>
                        <a:t> to usual CoC audit</a:t>
                      </a:r>
                      <a:br>
                        <a:rPr lang="en-US" sz="1200" u="none" strike="noStrike" cap="none"/>
                      </a:br>
                      <a:r>
                        <a:rPr lang="en-US" sz="1200" u="none" strike="noStrike" cap="none"/>
                        <a:t>10 mins for Payroll docs, as others are part of the Manual.</a:t>
                      </a:r>
                      <a:br>
                        <a:rPr lang="en-US" sz="1200" u="none" strike="noStrike" cap="none"/>
                      </a:br>
                      <a:r>
                        <a:rPr lang="en-US" sz="1200" u="none" strike="noStrike" cap="none"/>
                        <a:t>20 mins for HR department.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Site Tour</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Observations “young workers”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Interviews</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Check notice boards and signage </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No additional time required for CLR elements</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Interviews during Site tour with workers at critical control points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Include CLR questions when talking to ANY worker. </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Target workers who are also part of unions or reps. </a:t>
                      </a:r>
                      <a:endParaRPr sz="1200" u="none" strike="noStrike" cap="none">
                        <a:latin typeface="Avenir"/>
                        <a:ea typeface="Avenir"/>
                        <a:cs typeface="Avenir"/>
                        <a:sym typeface="Avenir"/>
                      </a:endParaRPr>
                    </a:p>
                  </a:txBody>
                  <a:tcPr marL="35825" marR="35825" marT="0" marB="0">
                    <a:solidFill>
                      <a:schemeClr val="lt2"/>
                    </a:solidFill>
                  </a:tcPr>
                </a:tc>
                <a:tc rowSpan="2">
                  <a:txBody>
                    <a:bodyPr/>
                    <a:lstStyle/>
                    <a:p>
                      <a:pPr marL="0" marR="0" lvl="0" indent="0" algn="l" rtl="0">
                        <a:lnSpc>
                          <a:spcPct val="107000"/>
                        </a:lnSpc>
                        <a:spcBef>
                          <a:spcPts val="0"/>
                        </a:spcBef>
                        <a:spcAft>
                          <a:spcPts val="0"/>
                        </a:spcAft>
                        <a:buNone/>
                      </a:pPr>
                      <a:r>
                        <a:rPr lang="en-US" sz="1200" b="1" u="none" strike="noStrike" cap="none"/>
                        <a:t>3-5mins per interview</a:t>
                      </a:r>
                      <a:r>
                        <a:rPr lang="en-US" sz="1200" u="none" strike="noStrike" cap="none"/>
                        <a:t> to cover CLR topics. </a:t>
                      </a:r>
                      <a:endParaRPr/>
                    </a:p>
                    <a:p>
                      <a:pPr marL="0" marR="0" lvl="0" indent="0" algn="l" rtl="0">
                        <a:lnSpc>
                          <a:spcPct val="107000"/>
                        </a:lnSpc>
                        <a:spcBef>
                          <a:spcPts val="800"/>
                        </a:spcBef>
                        <a:spcAft>
                          <a:spcPts val="0"/>
                        </a:spcAft>
                        <a:buNone/>
                      </a:pPr>
                      <a:r>
                        <a:rPr lang="en-US" sz="1200" u="none" strike="noStrike" cap="none"/>
                        <a:t>But interviewing workers at critical control points should also include CLR topics. </a:t>
                      </a:r>
                      <a:br>
                        <a:rPr lang="en-US" sz="1200" u="none" strike="noStrike" cap="none"/>
                      </a:br>
                      <a:r>
                        <a:rPr lang="en-US" sz="1200" u="none" strike="noStrike" cap="none"/>
                        <a:t>Do separate CLR interviews only if the workers at critical control points aren’t workers’ representatives or union representatives.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5"/>
                  </a:ext>
                </a:extLst>
              </a:tr>
              <a:tr h="543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Outsourcing </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Same as above for interviews. Include CLR questions when talking to ANY worker. </a:t>
                      </a:r>
                      <a:endParaRPr sz="1200" u="none" strike="noStrike" cap="none">
                        <a:latin typeface="Avenir"/>
                        <a:ea typeface="Avenir"/>
                        <a:cs typeface="Avenir"/>
                        <a:sym typeface="Avenir"/>
                      </a:endParaRPr>
                    </a:p>
                  </a:txBody>
                  <a:tcPr marL="35825" marR="35825" marT="0" marB="0">
                    <a:solidFill>
                      <a:schemeClr val="lt2"/>
                    </a:solidFill>
                  </a:tcPr>
                </a:tc>
                <a:tc vMerge="1">
                  <a:txBody>
                    <a:bodyPr/>
                    <a:lstStyle/>
                    <a:p>
                      <a:endParaRPr lang="en-DE"/>
                    </a:p>
                  </a:txBody>
                  <a:tcPr/>
                </a:tc>
                <a:extLst>
                  <a:ext uri="{0D108BD9-81ED-4DB2-BD59-A6C34878D82A}">
                    <a16:rowId xmlns:a16="http://schemas.microsoft.com/office/drawing/2014/main" val="10006"/>
                  </a:ext>
                </a:extLst>
              </a:tr>
              <a:tr h="78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Additional Document Review</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Triangulate information from interviews (look at specific worker payslips, contracts, etc.)</a:t>
                      </a:r>
                      <a:endParaRPr/>
                    </a:p>
                    <a:p>
                      <a:pPr marL="342900" marR="0" lvl="0" indent="-342900" algn="l" rtl="0">
                        <a:lnSpc>
                          <a:spcPct val="107000"/>
                        </a:lnSpc>
                        <a:spcBef>
                          <a:spcPts val="0"/>
                        </a:spcBef>
                        <a:spcAft>
                          <a:spcPts val="0"/>
                        </a:spcAft>
                        <a:buClr>
                          <a:srgbClr val="000000"/>
                        </a:buClr>
                        <a:buSzPts val="1200"/>
                        <a:buFont typeface="Noto Sans Symbols"/>
                        <a:buChar char="∙"/>
                      </a:pPr>
                      <a:r>
                        <a:rPr lang="en-US" sz="1200" u="none" strike="noStrike" cap="none"/>
                        <a:t>Review grievance records or complaints or Worker Representative registers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b="1" u="none" strike="noStrike" cap="none"/>
                        <a:t>20 mins additional for triangulation</a:t>
                      </a:r>
                      <a:r>
                        <a:rPr lang="en-US" sz="1200" u="none" strike="noStrike" cap="none"/>
                        <a:t>, depending on what came from interviews. </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200" u="none" strike="noStrike" cap="none"/>
                        <a:t>Closing Meeting</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Close audit – including CLR findings</a:t>
                      </a:r>
                      <a:endParaRPr sz="1200" u="none" strike="noStrike" cap="none">
                        <a:latin typeface="Avenir"/>
                        <a:ea typeface="Avenir"/>
                        <a:cs typeface="Avenir"/>
                        <a:sym typeface="Avenir"/>
                      </a:endParaRPr>
                    </a:p>
                  </a:txBody>
                  <a:tcPr marL="35825" marR="35825" marT="0" marB="0">
                    <a:solidFill>
                      <a:schemeClr val="lt2"/>
                    </a:solidFill>
                  </a:tcPr>
                </a:tc>
                <a:tc>
                  <a:txBody>
                    <a:bodyPr/>
                    <a:lstStyle/>
                    <a:p>
                      <a:pPr marL="0" marR="0" lvl="0" indent="0" algn="l" rtl="0">
                        <a:lnSpc>
                          <a:spcPct val="107000"/>
                        </a:lnSpc>
                        <a:spcBef>
                          <a:spcPts val="0"/>
                        </a:spcBef>
                        <a:spcAft>
                          <a:spcPts val="0"/>
                        </a:spcAft>
                        <a:buNone/>
                      </a:pPr>
                      <a:r>
                        <a:rPr lang="en-US" sz="1200" u="none" strike="noStrike" cap="none"/>
                        <a:t>None</a:t>
                      </a:r>
                      <a:endParaRPr sz="1200" u="none" strike="noStrike" cap="none">
                        <a:latin typeface="Avenir"/>
                        <a:ea typeface="Avenir"/>
                        <a:cs typeface="Avenir"/>
                        <a:sym typeface="Avenir"/>
                      </a:endParaRPr>
                    </a:p>
                  </a:txBody>
                  <a:tcPr marL="35825" marR="35825" marT="0" marB="0">
                    <a:solidFill>
                      <a:schemeClr val="lt2"/>
                    </a:solidFill>
                  </a:tcPr>
                </a:tc>
                <a:extLst>
                  <a:ext uri="{0D108BD9-81ED-4DB2-BD59-A6C34878D82A}">
                    <a16:rowId xmlns:a16="http://schemas.microsoft.com/office/drawing/2014/main" val="10008"/>
                  </a:ext>
                </a:extLst>
              </a:tr>
            </a:tbl>
          </a:graphicData>
        </a:graphic>
      </p:graphicFrame>
      <p:sp>
        <p:nvSpPr>
          <p:cNvPr id="402" name="Google Shape;402;p4"/>
          <p:cNvSpPr txBox="1"/>
          <p:nvPr/>
        </p:nvSpPr>
        <p:spPr>
          <a:xfrm>
            <a:off x="410308" y="234462"/>
            <a:ext cx="1111347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i="0" u="none" strike="noStrike" cap="none">
                <a:solidFill>
                  <a:schemeClr val="dk1"/>
                </a:solidFill>
                <a:latin typeface="Arial"/>
                <a:ea typeface="Arial"/>
                <a:cs typeface="Arial"/>
                <a:sym typeface="Arial"/>
              </a:rPr>
              <a:t>Example for audit plan – integrating CLR into an audit</a:t>
            </a:r>
            <a:endParaRPr sz="28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9" name="Google Shape;409;p5"/>
          <p:cNvSpPr txBox="1"/>
          <p:nvPr/>
        </p:nvSpPr>
        <p:spPr>
          <a:xfrm>
            <a:off x="687870" y="1391821"/>
            <a:ext cx="7541730" cy="4401205"/>
          </a:xfrm>
          <a:prstGeom prst="rect">
            <a:avLst/>
          </a:prstGeom>
          <a:solidFill>
            <a:schemeClr val="l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u="sng">
                <a:solidFill>
                  <a:schemeClr val="dk1"/>
                </a:solidFill>
                <a:latin typeface="Arial"/>
                <a:ea typeface="Arial"/>
                <a:cs typeface="Arial"/>
                <a:sym typeface="Arial"/>
              </a:rPr>
              <a:t>Group 1</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A Multisite certificate holder company with 4 sites, having separate HR departments and separate work forces. Separate Workers’ Representatives. ​</a:t>
            </a:r>
            <a:endParaRPr/>
          </a:p>
          <a:p>
            <a:pPr marL="0" marR="0" lvl="0" indent="0" algn="l" rtl="0">
              <a:spcBef>
                <a:spcPts val="0"/>
              </a:spcBef>
              <a:spcAft>
                <a:spcPts val="0"/>
              </a:spcAft>
              <a:buNone/>
            </a:pPr>
            <a:r>
              <a:rPr lang="en-US" sz="2000">
                <a:solidFill>
                  <a:schemeClr val="dk1"/>
                </a:solidFill>
                <a:latin typeface="Arial"/>
                <a:ea typeface="Arial"/>
                <a:cs typeface="Arial"/>
                <a:sym typeface="Arial"/>
              </a:rPr>
              <a:t>​</a:t>
            </a:r>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Group 2</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A single certificate with single site, 10 workers, and 3 outsourcing companies. ​</a:t>
            </a:r>
            <a:endParaRPr/>
          </a:p>
          <a:p>
            <a:pPr marL="0" marR="0" lvl="0" indent="0" algn="l" rtl="0">
              <a:spcBef>
                <a:spcPts val="0"/>
              </a:spcBef>
              <a:spcAft>
                <a:spcPts val="0"/>
              </a:spcAft>
              <a:buNone/>
            </a:pPr>
            <a:r>
              <a:rPr lang="en-US" sz="2000">
                <a:solidFill>
                  <a:schemeClr val="dk1"/>
                </a:solidFill>
                <a:latin typeface="Arial"/>
                <a:ea typeface="Arial"/>
                <a:cs typeface="Arial"/>
                <a:sym typeface="Arial"/>
              </a:rPr>
              <a:t>​</a:t>
            </a:r>
            <a:endParaRPr/>
          </a:p>
          <a:p>
            <a:pPr marL="0" marR="0" lvl="0" indent="0" algn="l" rtl="0">
              <a:spcBef>
                <a:spcPts val="0"/>
              </a:spcBef>
              <a:spcAft>
                <a:spcPts val="0"/>
              </a:spcAft>
              <a:buNone/>
            </a:pPr>
            <a:r>
              <a:rPr lang="en-US" sz="2000" b="1" u="sng">
                <a:solidFill>
                  <a:schemeClr val="dk1"/>
                </a:solidFill>
                <a:latin typeface="Arial"/>
                <a:ea typeface="Arial"/>
                <a:cs typeface="Arial"/>
                <a:sym typeface="Arial"/>
              </a:rPr>
              <a:t>Group 3</a:t>
            </a:r>
            <a:r>
              <a:rPr lang="en-US" sz="2000">
                <a:solidFill>
                  <a:schemeClr val="dk1"/>
                </a:solidFill>
                <a:latin typeface="Arial"/>
                <a:ea typeface="Arial"/>
                <a:cs typeface="Arial"/>
                <a:sym typeface="Arial"/>
              </a:rPr>
              <a:t>: </a:t>
            </a:r>
            <a:br>
              <a:rPr lang="en-US" sz="2000">
                <a:solidFill>
                  <a:schemeClr val="dk1"/>
                </a:solidFill>
                <a:latin typeface="Arial"/>
                <a:ea typeface="Arial"/>
                <a:cs typeface="Arial"/>
                <a:sym typeface="Arial"/>
              </a:rPr>
            </a:br>
            <a:r>
              <a:rPr lang="en-US" sz="2000">
                <a:solidFill>
                  <a:schemeClr val="dk1"/>
                </a:solidFill>
                <a:latin typeface="Arial"/>
                <a:ea typeface="Arial"/>
                <a:cs typeface="Arial"/>
                <a:sym typeface="Arial"/>
              </a:rPr>
              <a:t>A group certificate with 20 group members, having sawmills and paper factories, as well as a distribution warehouse. There is no Workers’ Union. Work in some of the group members is done in 2 or 3 shifts. ​</a:t>
            </a:r>
            <a:endParaRPr/>
          </a:p>
        </p:txBody>
      </p:sp>
      <p:sp>
        <p:nvSpPr>
          <p:cNvPr id="410" name="Google Shape;410;p5"/>
          <p:cNvSpPr txBox="1"/>
          <p:nvPr/>
        </p:nvSpPr>
        <p:spPr>
          <a:xfrm>
            <a:off x="687870" y="494701"/>
            <a:ext cx="4281043" cy="824712"/>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2800" b="1" i="0" u="none" strike="noStrike" cap="none">
                <a:solidFill>
                  <a:srgbClr val="000000"/>
                </a:solidFill>
                <a:latin typeface="Arial"/>
                <a:ea typeface="Arial"/>
                <a:cs typeface="Arial"/>
                <a:sym typeface="Arial"/>
              </a:rPr>
              <a:t>EXERCISE</a:t>
            </a:r>
            <a:endParaRPr/>
          </a:p>
        </p:txBody>
      </p:sp>
      <p:graphicFrame>
        <p:nvGraphicFramePr>
          <p:cNvPr id="411" name="Google Shape;411;p5"/>
          <p:cNvGraphicFramePr/>
          <p:nvPr/>
        </p:nvGraphicFramePr>
        <p:xfrm>
          <a:off x="8343900" y="1391821"/>
          <a:ext cx="3552825" cy="2665825"/>
        </p:xfrm>
        <a:graphic>
          <a:graphicData uri="http://schemas.openxmlformats.org/drawingml/2006/table">
            <a:tbl>
              <a:tblPr firstRow="1" bandRow="1">
                <a:noFill/>
                <a:tableStyleId>{67C9384F-91C6-4090-A07F-F299A7E66B40}</a:tableStyleId>
              </a:tblPr>
              <a:tblGrid>
                <a:gridCol w="3552825">
                  <a:extLst>
                    <a:ext uri="{9D8B030D-6E8A-4147-A177-3AD203B41FA5}">
                      <a16:colId xmlns:a16="http://schemas.microsoft.com/office/drawing/2014/main" val="20000"/>
                    </a:ext>
                  </a:extLst>
                </a:gridCol>
              </a:tblGrid>
              <a:tr h="4386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Instructions</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1. </a:t>
                      </a:r>
                      <a:r>
                        <a:rPr lang="en-US" sz="2000" i="0" u="none" strike="noStrike" cap="none">
                          <a:solidFill>
                            <a:srgbClr val="2B2E2F"/>
                          </a:solidFill>
                          <a:latin typeface="Arial"/>
                          <a:ea typeface="Arial"/>
                          <a:cs typeface="Arial"/>
                          <a:sym typeface="Arial"/>
                        </a:rPr>
                        <a:t>Each group drafts an audit plan based on the scenarios​</a:t>
                      </a:r>
                      <a:endParaRPr/>
                    </a:p>
                  </a:txBody>
                  <a:tcPr marL="91450" marR="91450" marT="45725" marB="45725"/>
                </a:tc>
                <a:extLst>
                  <a:ext uri="{0D108BD9-81ED-4DB2-BD59-A6C34878D82A}">
                    <a16:rowId xmlns:a16="http://schemas.microsoft.com/office/drawing/2014/main" val="10001"/>
                  </a:ext>
                </a:extLst>
              </a:tr>
              <a:tr h="1113575">
                <a:tc>
                  <a:txBody>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latin typeface="Arial"/>
                          <a:ea typeface="Arial"/>
                          <a:cs typeface="Arial"/>
                          <a:sym typeface="Arial"/>
                        </a:rPr>
                        <a:t>2. </a:t>
                      </a:r>
                      <a:r>
                        <a:rPr lang="en-US" sz="2000" i="0" u="none" strike="noStrike" cap="none">
                          <a:solidFill>
                            <a:srgbClr val="2B2E2F"/>
                          </a:solidFill>
                          <a:latin typeface="Arial"/>
                          <a:ea typeface="Arial"/>
                          <a:cs typeface="Arial"/>
                          <a:sym typeface="Arial"/>
                        </a:rPr>
                        <a:t>Indicate audit time for each part considering CLR inclusion.​</a:t>
                      </a:r>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graphicFrame>
        <p:nvGraphicFramePr>
          <p:cNvPr id="417" name="Google Shape;417;p6"/>
          <p:cNvGraphicFramePr/>
          <p:nvPr/>
        </p:nvGraphicFramePr>
        <p:xfrm>
          <a:off x="381733" y="868045"/>
          <a:ext cx="11623350" cy="5804262"/>
        </p:xfrm>
        <a:graphic>
          <a:graphicData uri="http://schemas.openxmlformats.org/drawingml/2006/table">
            <a:tbl>
              <a:tblPr firstRow="1" firstCol="1" bandRow="1">
                <a:noFill/>
                <a:tableStyleId>{67C9384F-91C6-4090-A07F-F299A7E66B40}</a:tableStyleId>
              </a:tblPr>
              <a:tblGrid>
                <a:gridCol w="1487550">
                  <a:extLst>
                    <a:ext uri="{9D8B030D-6E8A-4147-A177-3AD203B41FA5}">
                      <a16:colId xmlns:a16="http://schemas.microsoft.com/office/drawing/2014/main" val="20000"/>
                    </a:ext>
                  </a:extLst>
                </a:gridCol>
                <a:gridCol w="2097950">
                  <a:extLst>
                    <a:ext uri="{9D8B030D-6E8A-4147-A177-3AD203B41FA5}">
                      <a16:colId xmlns:a16="http://schemas.microsoft.com/office/drawing/2014/main" val="20001"/>
                    </a:ext>
                  </a:extLst>
                </a:gridCol>
                <a:gridCol w="4906825">
                  <a:extLst>
                    <a:ext uri="{9D8B030D-6E8A-4147-A177-3AD203B41FA5}">
                      <a16:colId xmlns:a16="http://schemas.microsoft.com/office/drawing/2014/main" val="20002"/>
                    </a:ext>
                  </a:extLst>
                </a:gridCol>
                <a:gridCol w="3131025">
                  <a:extLst>
                    <a:ext uri="{9D8B030D-6E8A-4147-A177-3AD203B41FA5}">
                      <a16:colId xmlns:a16="http://schemas.microsoft.com/office/drawing/2014/main" val="20003"/>
                    </a:ext>
                  </a:extLst>
                </a:gridCol>
              </a:tblGrid>
              <a:tr h="234375">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Audit Stage</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Activities</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FSC CLR elements to include</a:t>
                      </a:r>
                      <a:endParaRPr sz="100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Estimated time to cover CLR elements</a:t>
                      </a:r>
                      <a:endParaRPr sz="100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645225">
                <a:tc>
                  <a:txBody>
                    <a:bodyPr/>
                    <a:lstStyle/>
                    <a:p>
                      <a:pPr marL="0" marR="0" lvl="0" indent="0" algn="l" rtl="0">
                        <a:lnSpc>
                          <a:spcPct val="107000"/>
                        </a:lnSpc>
                        <a:spcBef>
                          <a:spcPts val="0"/>
                        </a:spcBef>
                        <a:spcAft>
                          <a:spcPts val="0"/>
                        </a:spcAft>
                        <a:buNone/>
                      </a:pPr>
                      <a:r>
                        <a:rPr lang="en-US" sz="1000" u="none" strike="noStrike" cap="none"/>
                        <a:t>Preparation (Offsite before going to company)</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Document review of Company procedures and documents submitted</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the Company Self-Assessment and CLR policies </a:t>
                      </a:r>
                      <a:r>
                        <a:rPr lang="en-US" sz="1000" u="none" strike="noStrike" cap="none">
                          <a:solidFill>
                            <a:srgbClr val="0070C0"/>
                          </a:solidFill>
                        </a:rPr>
                        <a:t>(same across sites?)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website,</a:t>
                      </a:r>
                      <a:r>
                        <a:rPr lang="en-US" sz="1000" u="none" strike="noStrike" cap="none">
                          <a:solidFill>
                            <a:srgbClr val="0070C0"/>
                          </a:solidFill>
                        </a:rPr>
                        <a:t> check for certified system ( same procedures for CLR across sites)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mins</a:t>
                      </a:r>
                      <a:r>
                        <a:rPr lang="en-US" sz="1000" u="none" strike="noStrike" cap="none"/>
                        <a:t> additional for CLR elements </a:t>
                      </a:r>
                      <a:r>
                        <a:rPr lang="en-US" sz="1000" u="none" strike="noStrike" cap="none">
                          <a:solidFill>
                            <a:srgbClr val="0070C0"/>
                          </a:solidFill>
                        </a:rPr>
                        <a:t>(add another 20-30 mins in case of different procedures)</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1"/>
                  </a:ext>
                </a:extLst>
              </a:tr>
              <a:tr h="894900">
                <a:tc rowSpan="7">
                  <a:txBody>
                    <a:bodyPr/>
                    <a:lstStyle/>
                    <a:p>
                      <a:pPr marL="0" marR="0" lvl="0" indent="0" algn="l" rtl="0">
                        <a:lnSpc>
                          <a:spcPct val="107000"/>
                        </a:lnSpc>
                        <a:spcBef>
                          <a:spcPts val="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  </a:t>
                      </a:r>
                      <a:endParaRPr/>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Onsite</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Opening meeting</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Clarify who takes care of what CLR elements and policies </a:t>
                      </a:r>
                      <a:r>
                        <a:rPr lang="en-US" sz="1000" u="none" strike="noStrike" cap="none">
                          <a:solidFill>
                            <a:srgbClr val="0070C0"/>
                          </a:solidFill>
                        </a:rPr>
                        <a:t>(central control or different per site?)</a:t>
                      </a:r>
                      <a:r>
                        <a:rPr lang="en-US" sz="1000" u="none" strike="noStrike" cap="none"/>
                        <a:t>.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availability of Union and Workers Representatives and their </a:t>
                      </a:r>
                      <a:r>
                        <a:rPr lang="en-US" sz="1000" u="none" strike="noStrike" cap="none">
                          <a:solidFill>
                            <a:schemeClr val="dk1"/>
                          </a:solidFill>
                        </a:rPr>
                        <a:t>functions (</a:t>
                      </a:r>
                      <a:r>
                        <a:rPr lang="en-US" sz="1000" u="none" strike="noStrike" cap="none">
                          <a:solidFill>
                            <a:srgbClr val="0070C0"/>
                          </a:solidFill>
                        </a:rPr>
                        <a:t>check these</a:t>
                      </a:r>
                      <a:r>
                        <a:rPr lang="en-US" sz="1000" u="none" strike="noStrike" cap="none">
                          <a:solidFill>
                            <a:schemeClr val="dk1"/>
                          </a:solidFill>
                        </a:rPr>
                        <a:t> </a:t>
                      </a:r>
                      <a:r>
                        <a:rPr lang="en-US" sz="1000" u="none" strike="noStrike" cap="none">
                          <a:solidFill>
                            <a:srgbClr val="0070C0"/>
                          </a:solidFill>
                        </a:rPr>
                        <a:t>for all selected sites)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5 mins </a:t>
                      </a:r>
                      <a:r>
                        <a:rPr lang="en-US" sz="1000" b="0" u="none" strike="noStrike" cap="none"/>
                        <a:t>additional</a:t>
                      </a:r>
                      <a:endParaRPr sz="100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703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Document review</a:t>
                      </a:r>
                      <a:r>
                        <a:rPr lang="en-US" sz="1000" u="none" strike="noStrike" cap="none">
                          <a:solidFill>
                            <a:srgbClr val="0070C0"/>
                          </a:solidFill>
                        </a:rPr>
                        <a:t> (for central office and sites)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Discuss the Self-Assessment and Policies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Payroll documents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Interviews with HR or Legal department</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mins</a:t>
                      </a:r>
                      <a:r>
                        <a:rPr lang="en-US" sz="1000" u="none" strike="noStrike" cap="none"/>
                        <a:t> additional to usual CoC audit (10 mins for Payroll docs, as others are part of the Manual. Possibly an additional 20 mins for HR dept) </a:t>
                      </a:r>
                      <a:r>
                        <a:rPr lang="en-US" sz="1000" u="none" strike="noStrike" cap="none">
                          <a:solidFill>
                            <a:srgbClr val="0070C0"/>
                          </a:solidFill>
                        </a:rPr>
                        <a:t>at the central office, consider an additional 20mins</a:t>
                      </a:r>
                      <a:r>
                        <a:rPr lang="en-US" sz="1000" u="none" strike="noStrike" cap="none"/>
                        <a:t>  </a:t>
                      </a:r>
                      <a:r>
                        <a:rPr lang="en-US" sz="1000" u="none" strike="noStrike" cap="none">
                          <a:solidFill>
                            <a:srgbClr val="0070C0"/>
                          </a:solidFill>
                        </a:rPr>
                        <a:t>at every selected site given the separate  HR departments and representatives </a:t>
                      </a:r>
                      <a:endParaRPr sz="1000" u="none" strike="noStrike" cap="none"/>
                    </a:p>
                  </a:txBody>
                  <a:tcPr marL="35825" marR="35825" marT="0" marB="0"/>
                </a:tc>
                <a:extLst>
                  <a:ext uri="{0D108BD9-81ED-4DB2-BD59-A6C34878D82A}">
                    <a16:rowId xmlns:a16="http://schemas.microsoft.com/office/drawing/2014/main" val="10003"/>
                  </a:ext>
                </a:extLst>
              </a:tr>
              <a:tr h="671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Site Tour </a:t>
                      </a:r>
                      <a:r>
                        <a:rPr lang="en-US" sz="1000" u="none" strike="noStrike" cap="none">
                          <a:solidFill>
                            <a:srgbClr val="0070C0"/>
                          </a:solidFill>
                        </a:rPr>
                        <a:t>(central office and sites)</a:t>
                      </a:r>
                      <a:endParaRPr sz="100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solidFill>
                            <a:srgbClr val="0070C0"/>
                          </a:solidFill>
                        </a:rPr>
                        <a:t>The CB must audit sites in line with FSC-STD-20-011v4.2 clause 7.5 (assumption he</a:t>
                      </a:r>
                      <a:r>
                        <a:rPr lang="en-US" sz="1000" b="0" u="none" strike="noStrike" cap="none">
                          <a:solidFill>
                            <a:srgbClr val="0070C0"/>
                          </a:solidFill>
                        </a:rPr>
                        <a:t>re: 2 sites to be selected for a surveillance audit as per formula y = R √x, see table A in clause 7.6 for details)</a:t>
                      </a:r>
                      <a:endParaRPr sz="1000" b="0" u="none" strike="noStrike" cap="none">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Observations “young workers”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Interviews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notice boards and signage </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 additional time required for CLR elements </a:t>
                      </a:r>
                      <a:r>
                        <a:rPr lang="en-US" sz="1000" u="none" strike="noStrike" cap="none">
                          <a:solidFill>
                            <a:srgbClr val="0070C0"/>
                          </a:solidFill>
                        </a:rPr>
                        <a:t>beyond the already necessary additional time for site visits</a:t>
                      </a:r>
                      <a:endParaRPr sz="100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6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Interviews during Site tour with workers at critical control points</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Include CLR questions when talking to ANY worker.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Target workers who are also part of unions or representatives </a:t>
                      </a:r>
                      <a:endParaRPr sz="1000" u="none" strike="noStrike" cap="none">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1000" b="1" u="none" strike="noStrike" cap="none"/>
                        <a:t>3-5mins per interview</a:t>
                      </a:r>
                      <a:r>
                        <a:rPr lang="en-US" sz="1000" u="none" strike="noStrike" cap="none"/>
                        <a:t> to cover CLR topics</a:t>
                      </a:r>
                      <a:r>
                        <a:rPr lang="en-US" sz="1000" u="none" strike="noStrike" cap="none">
                          <a:solidFill>
                            <a:srgbClr val="0070C0"/>
                          </a:solidFill>
                        </a:rPr>
                        <a:t> at every site visited</a:t>
                      </a:r>
                      <a:r>
                        <a:rPr lang="en-US" sz="1000" u="none" strike="noStrike" cap="none"/>
                        <a:t>. But interviewing workers at critical control points should also include CLR topics. Do separate CLR interviews only if the workers at critical control points aren’t reps or unionists</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402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Subcontractor/ Outsourcing </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Same as above for interviews. Include CLR questions when talking to ANY worker. </a:t>
                      </a:r>
                      <a:endParaRPr sz="1000" u="none" strike="noStrike" cap="none">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60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Additional Document Review</a:t>
                      </a:r>
                      <a:endParaRPr sz="100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Triangulate information from interviews (look at specific worker payslips, contracts, etc.)</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grievance records or complaints or Worker Rep registers</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b="0" u="none" strike="noStrike" cap="none">
                          <a:solidFill>
                            <a:schemeClr val="dk1"/>
                          </a:solidFill>
                        </a:rPr>
                        <a:t>Additional</a:t>
                      </a:r>
                      <a:r>
                        <a:rPr lang="en-US" sz="1000" b="1" u="none" strike="noStrike" cap="none">
                          <a:solidFill>
                            <a:srgbClr val="0070C0"/>
                          </a:solidFill>
                        </a:rPr>
                        <a:t> 20-40 mins for triangulation at all sites combined</a:t>
                      </a:r>
                      <a:r>
                        <a:rPr lang="en-US" sz="1000" u="none" strike="noStrike" cap="none"/>
                        <a:t>, depending on what came from interview</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23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Closing Meeting</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Close audit – including CLR findings</a:t>
                      </a:r>
                      <a:endParaRPr sz="100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None</a:t>
                      </a:r>
                      <a:endParaRPr sz="100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18" name="Google Shape;418;p6"/>
          <p:cNvSpPr txBox="1"/>
          <p:nvPr/>
        </p:nvSpPr>
        <p:spPr>
          <a:xfrm>
            <a:off x="315058" y="198465"/>
            <a:ext cx="1111347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Example for audit plan – integrating CLR into an audit</a:t>
            </a:r>
            <a:endParaRPr sz="2400">
              <a:solidFill>
                <a:schemeClr val="dk1"/>
              </a:solidFill>
              <a:latin typeface="Arial"/>
              <a:ea typeface="Arial"/>
              <a:cs typeface="Arial"/>
              <a:sym typeface="Arial"/>
            </a:endParaRPr>
          </a:p>
        </p:txBody>
      </p:sp>
      <p:sp>
        <p:nvSpPr>
          <p:cNvPr id="419" name="Google Shape;419;p6"/>
          <p:cNvSpPr/>
          <p:nvPr/>
        </p:nvSpPr>
        <p:spPr>
          <a:xfrm>
            <a:off x="8886825" y="172528"/>
            <a:ext cx="3118268"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rial"/>
                <a:ea typeface="Arial"/>
                <a:cs typeface="Arial"/>
                <a:sym typeface="Arial"/>
              </a:rPr>
              <a:t>Answer Group 1</a:t>
            </a:r>
            <a:endParaRPr sz="2400">
              <a:solidFill>
                <a:srgbClr val="2B2E2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graphicFrame>
        <p:nvGraphicFramePr>
          <p:cNvPr id="425" name="Google Shape;425;p7"/>
          <p:cNvGraphicFramePr/>
          <p:nvPr/>
        </p:nvGraphicFramePr>
        <p:xfrm>
          <a:off x="391258" y="1132479"/>
          <a:ext cx="11717625" cy="5393965"/>
        </p:xfrm>
        <a:graphic>
          <a:graphicData uri="http://schemas.openxmlformats.org/drawingml/2006/table">
            <a:tbl>
              <a:tblPr firstRow="1" firstCol="1" bandRow="1">
                <a:noFill/>
                <a:tableStyleId>{67C9384F-91C6-4090-A07F-F299A7E66B40}</a:tableStyleId>
              </a:tblPr>
              <a:tblGrid>
                <a:gridCol w="1499625">
                  <a:extLst>
                    <a:ext uri="{9D8B030D-6E8A-4147-A177-3AD203B41FA5}">
                      <a16:colId xmlns:a16="http://schemas.microsoft.com/office/drawing/2014/main" val="20000"/>
                    </a:ext>
                  </a:extLst>
                </a:gridCol>
                <a:gridCol w="2114975">
                  <a:extLst>
                    <a:ext uri="{9D8B030D-6E8A-4147-A177-3AD203B41FA5}">
                      <a16:colId xmlns:a16="http://schemas.microsoft.com/office/drawing/2014/main" val="20001"/>
                    </a:ext>
                  </a:extLst>
                </a:gridCol>
                <a:gridCol w="4874925">
                  <a:extLst>
                    <a:ext uri="{9D8B030D-6E8A-4147-A177-3AD203B41FA5}">
                      <a16:colId xmlns:a16="http://schemas.microsoft.com/office/drawing/2014/main" val="20002"/>
                    </a:ext>
                  </a:extLst>
                </a:gridCol>
                <a:gridCol w="3228100">
                  <a:extLst>
                    <a:ext uri="{9D8B030D-6E8A-4147-A177-3AD203B41FA5}">
                      <a16:colId xmlns:a16="http://schemas.microsoft.com/office/drawing/2014/main" val="20003"/>
                    </a:ext>
                  </a:extLst>
                </a:gridCol>
              </a:tblGrid>
              <a:tr h="226775">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Audit Stage</a:t>
                      </a:r>
                      <a:endParaRPr sz="105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Activities</a:t>
                      </a:r>
                      <a:endParaRPr sz="105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FSC CLR elements to include</a:t>
                      </a:r>
                      <a:endParaRPr sz="1050" u="none" strike="noStrike" cap="none">
                        <a:solidFill>
                          <a:schemeClr val="lt1"/>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solidFill>
                            <a:schemeClr val="lt1"/>
                          </a:solidFill>
                        </a:rPr>
                        <a:t>Estimated time to cover CLR elements</a:t>
                      </a:r>
                      <a:endParaRPr sz="1050" u="none" strike="noStrike" cap="none">
                        <a:solidFill>
                          <a:schemeClr val="lt1"/>
                        </a:solidFill>
                        <a:latin typeface="Avenir"/>
                        <a:ea typeface="Avenir"/>
                        <a:cs typeface="Avenir"/>
                        <a:sym typeface="Avenir"/>
                      </a:endParaRPr>
                    </a:p>
                  </a:txBody>
                  <a:tcPr marL="35825" marR="35825" marT="0" marB="0"/>
                </a:tc>
                <a:extLst>
                  <a:ext uri="{0D108BD9-81ED-4DB2-BD59-A6C34878D82A}">
                    <a16:rowId xmlns:a16="http://schemas.microsoft.com/office/drawing/2014/main" val="10000"/>
                  </a:ext>
                </a:extLst>
              </a:tr>
              <a:tr h="577250">
                <a:tc>
                  <a:txBody>
                    <a:bodyPr/>
                    <a:lstStyle/>
                    <a:p>
                      <a:pPr marL="0" marR="0" lvl="0" indent="0" algn="l" rtl="0">
                        <a:lnSpc>
                          <a:spcPct val="107000"/>
                        </a:lnSpc>
                        <a:spcBef>
                          <a:spcPts val="0"/>
                        </a:spcBef>
                        <a:spcAft>
                          <a:spcPts val="0"/>
                        </a:spcAft>
                        <a:buNone/>
                      </a:pPr>
                      <a:r>
                        <a:rPr lang="en-US" sz="1050" u="none" strike="noStrike" cap="none"/>
                        <a:t>Preparation (before going to company)</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Document review of Company procedures and documents submitted</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Review the Company Self-Assessment and CLR policies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Check website,</a:t>
                      </a:r>
                      <a:r>
                        <a:rPr lang="en-US" sz="1050" u="none" strike="noStrike" cap="none">
                          <a:solidFill>
                            <a:srgbClr val="0070C0"/>
                          </a:solidFill>
                        </a:rPr>
                        <a:t> check outsourcing agreements</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t>30 mins</a:t>
                      </a:r>
                      <a:r>
                        <a:rPr lang="en-US" sz="1050" u="none" strike="noStrike" cap="none"/>
                        <a:t> additional for CLR elements </a:t>
                      </a:r>
                      <a:r>
                        <a:rPr lang="en-US" sz="1050" u="none" strike="noStrike" cap="none">
                          <a:solidFill>
                            <a:srgbClr val="0070C0"/>
                          </a:solidFill>
                        </a:rPr>
                        <a:t>(if different structures and procedures then a further 20-30 mins additional)</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1"/>
                  </a:ext>
                </a:extLst>
              </a:tr>
              <a:tr h="865875">
                <a:tc rowSpan="7">
                  <a:txBody>
                    <a:bodyPr/>
                    <a:lstStyle/>
                    <a:p>
                      <a:pPr marL="0" marR="0" lvl="0" indent="0" algn="l" rtl="0">
                        <a:lnSpc>
                          <a:spcPct val="107000"/>
                        </a:lnSpc>
                        <a:spcBef>
                          <a:spcPts val="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r>
                        <a:rPr lang="en-US" sz="1050" u="none" strike="noStrike" cap="none"/>
                        <a:t>  </a:t>
                      </a:r>
                      <a:endParaRPr/>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endParaRPr sz="1050" u="none" strike="noStrike" cap="none"/>
                    </a:p>
                    <a:p>
                      <a:pPr marL="0" marR="0" lvl="0" indent="0" algn="l" rtl="0">
                        <a:lnSpc>
                          <a:spcPct val="107000"/>
                        </a:lnSpc>
                        <a:spcBef>
                          <a:spcPts val="800"/>
                        </a:spcBef>
                        <a:spcAft>
                          <a:spcPts val="0"/>
                        </a:spcAft>
                        <a:buNone/>
                      </a:pPr>
                      <a:r>
                        <a:rPr lang="en-US" sz="1050" u="none" strike="noStrike" cap="none"/>
                        <a:t>Onsite</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Opening meeting</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Clarify who takes care of what CLR elements and policies. </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Check availability of Union and Workers </a:t>
                      </a:r>
                      <a:r>
                        <a:rPr lang="en-US" sz="1050" b="0" u="none" strike="noStrike" cap="none">
                          <a:solidFill>
                            <a:schemeClr val="dk1"/>
                          </a:solidFill>
                        </a:rPr>
                        <a:t>Representatives</a:t>
                      </a:r>
                      <a:r>
                        <a:rPr lang="en-US" sz="1050" b="0" u="none" strike="noStrike" cap="none"/>
                        <a:t> </a:t>
                      </a:r>
                      <a:r>
                        <a:rPr lang="en-US" sz="1050" u="none" strike="noStrike" cap="none"/>
                        <a:t>and </a:t>
                      </a:r>
                      <a:r>
                        <a:rPr lang="en-US" sz="1050" u="none" strike="noStrike" cap="none">
                          <a:solidFill>
                            <a:schemeClr val="dk1"/>
                          </a:solidFill>
                        </a:rPr>
                        <a:t>their functions, </a:t>
                      </a:r>
                      <a:r>
                        <a:rPr lang="en-US" sz="1050" u="none" strike="noStrike" cap="none">
                          <a:solidFill>
                            <a:srgbClr val="0070C0"/>
                          </a:solidFill>
                        </a:rPr>
                        <a:t>check availability of subcontractors and ensure they can be interviewed</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t>5 mins </a:t>
                      </a:r>
                      <a:r>
                        <a:rPr lang="en-US" sz="1050" b="0" u="none" strike="noStrike" cap="none"/>
                        <a:t>additional</a:t>
                      </a:r>
                      <a:endParaRPr sz="1050" b="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2"/>
                  </a:ext>
                </a:extLst>
              </a:tr>
              <a:tr h="680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Document review</a:t>
                      </a:r>
                      <a:r>
                        <a:rPr lang="en-US" sz="1050" u="none" strike="noStrike" cap="none">
                          <a:solidFill>
                            <a:srgbClr val="0070C0"/>
                          </a:solidFill>
                        </a:rPr>
                        <a:t> (for outsourced activities)</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Discuss the Self-Assessment and Policies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Review Payroll documents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Interviews with HR or Legal department</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b="1" u="none" strike="noStrike" cap="none"/>
                        <a:t>30 mins </a:t>
                      </a:r>
                      <a:r>
                        <a:rPr lang="en-US" sz="1050" u="none" strike="noStrike" cap="none"/>
                        <a:t>additional to usual CoC audit (10 mins for Payroll docs, as others are part of the Manual. Possibly an additional 20 mins for HR dept), </a:t>
                      </a:r>
                      <a:r>
                        <a:rPr lang="en-US" sz="1050" u="none" strike="noStrike" cap="none">
                          <a:solidFill>
                            <a:srgbClr val="0070C0"/>
                          </a:solidFill>
                        </a:rPr>
                        <a:t>consider another 10 mins</a:t>
                      </a:r>
                      <a:r>
                        <a:rPr lang="en-US" sz="1050" u="none" strike="noStrike" cap="none"/>
                        <a:t>  </a:t>
                      </a:r>
                      <a:r>
                        <a:rPr lang="en-US" sz="1050" u="none" strike="noStrike" cap="none">
                          <a:solidFill>
                            <a:srgbClr val="0070C0"/>
                          </a:solidFill>
                        </a:rPr>
                        <a:t>at every selected contractor</a:t>
                      </a:r>
                      <a:endParaRPr sz="105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3"/>
                  </a:ext>
                </a:extLst>
              </a:tr>
              <a:tr h="985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Site Tour </a:t>
                      </a:r>
                      <a:r>
                        <a:rPr lang="en-US" sz="1050" u="none" strike="noStrike" cap="none">
                          <a:solidFill>
                            <a:srgbClr val="0070C0"/>
                          </a:solidFill>
                        </a:rPr>
                        <a:t>(also visit 2 outsourced companies)</a:t>
                      </a:r>
                      <a:endParaRPr sz="1050" u="none" strike="noStrike" cap="none">
                        <a:solidFill>
                          <a:srgbClr val="0070C0"/>
                        </a:solidFill>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solidFill>
                            <a:srgbClr val="0070C0"/>
                          </a:solidFill>
                        </a:rPr>
                        <a:t>The CB must audit outsourced companies in line with FSC-STD-20-011v4.2 section 9 (assumption here: 2 companies to be visited due to "high-risk" outsourcing situation as per formula </a:t>
                      </a:r>
                      <a:r>
                        <a:rPr lang="en-US" sz="1050" b="0" u="none" strike="noStrike" cap="none">
                          <a:solidFill>
                            <a:srgbClr val="0070C0"/>
                          </a:solidFill>
                        </a:rPr>
                        <a:t>y = √x)</a:t>
                      </a:r>
                      <a:endParaRPr sz="1100" u="none" strike="noStrike" cap="none">
                        <a:solidFill>
                          <a:srgbClr val="0070C0"/>
                        </a:solidFill>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Observations “young workers”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Interviews</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Check notice boards and signage </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No additional time required for CLR elements </a:t>
                      </a:r>
                      <a:r>
                        <a:rPr lang="en-US" sz="1050" u="none" strike="noStrike" cap="none">
                          <a:solidFill>
                            <a:srgbClr val="0070C0"/>
                          </a:solidFill>
                        </a:rPr>
                        <a:t>beyond the already necessary additional time for the visits to contractors </a:t>
                      </a:r>
                      <a:endParaRPr sz="1050" u="none" strike="noStrike" cap="none">
                        <a:solidFill>
                          <a:srgbClr val="0070C0"/>
                        </a:solidFill>
                        <a:latin typeface="Avenir"/>
                        <a:ea typeface="Avenir"/>
                        <a:cs typeface="Avenir"/>
                        <a:sym typeface="Avenir"/>
                      </a:endParaRPr>
                    </a:p>
                  </a:txBody>
                  <a:tcPr marL="35825" marR="35825" marT="0" marB="0"/>
                </a:tc>
                <a:extLst>
                  <a:ext uri="{0D108BD9-81ED-4DB2-BD59-A6C34878D82A}">
                    <a16:rowId xmlns:a16="http://schemas.microsoft.com/office/drawing/2014/main" val="10004"/>
                  </a:ext>
                </a:extLst>
              </a:tr>
              <a:tr h="83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Interviews during Site tour with workers at critical control points</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Include CLR questions when talking to ANY worker. </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Target workers who are also part of unions or repsresentatives </a:t>
                      </a:r>
                      <a:endParaRPr sz="1050" u="none" strike="noStrike" cap="none">
                        <a:latin typeface="Avenir"/>
                        <a:ea typeface="Avenir"/>
                        <a:cs typeface="Avenir"/>
                        <a:sym typeface="Avenir"/>
                      </a:endParaRPr>
                    </a:p>
                  </a:txBody>
                  <a:tcPr marL="35825" marR="35825" marT="0" marB="0"/>
                </a:tc>
                <a:tc rowSpan="2">
                  <a:txBody>
                    <a:bodyPr/>
                    <a:lstStyle/>
                    <a:p>
                      <a:pPr marL="0" marR="0" lvl="0" indent="0" algn="l" rtl="0">
                        <a:lnSpc>
                          <a:spcPct val="107000"/>
                        </a:lnSpc>
                        <a:spcBef>
                          <a:spcPts val="0"/>
                        </a:spcBef>
                        <a:spcAft>
                          <a:spcPts val="0"/>
                        </a:spcAft>
                        <a:buNone/>
                      </a:pPr>
                      <a:r>
                        <a:rPr lang="en-US" sz="1050" b="1" u="none" strike="noStrike" cap="none"/>
                        <a:t>3-5mins per interview</a:t>
                      </a:r>
                      <a:r>
                        <a:rPr lang="en-US" sz="1050" u="none" strike="noStrike" cap="none"/>
                        <a:t> to cover CLR topics</a:t>
                      </a:r>
                      <a:r>
                        <a:rPr lang="en-US" sz="1050" u="none" strike="noStrike" cap="none">
                          <a:solidFill>
                            <a:srgbClr val="0070C0"/>
                          </a:solidFill>
                        </a:rPr>
                        <a:t> at every contractor visited</a:t>
                      </a:r>
                      <a:r>
                        <a:rPr lang="en-US" sz="1050" u="none" strike="noStrike" cap="none"/>
                        <a:t>. But interviewing workers at critical control points should also include CLR topics. Do separate CLR interviews only if the workers at critical control points aren’t reps or unionists</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5"/>
                  </a:ext>
                </a:extLst>
              </a:tr>
              <a:tr h="3895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Subcontractor/ Outsourcing </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solidFill>
                            <a:srgbClr val="0070C0"/>
                          </a:solidFill>
                        </a:rPr>
                        <a:t>Put special attention here:</a:t>
                      </a:r>
                      <a:r>
                        <a:rPr lang="en-US" sz="1050" u="none" strike="noStrike" cap="none"/>
                        <a:t> generally same as above for interviews. Include CLR questions when talking to ANY worker. </a:t>
                      </a:r>
                      <a:endParaRPr sz="1050" u="none" strike="noStrike" cap="none">
                        <a:latin typeface="Avenir"/>
                        <a:ea typeface="Avenir"/>
                        <a:cs typeface="Avenir"/>
                        <a:sym typeface="Avenir"/>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84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Additional Document Review</a:t>
                      </a:r>
                      <a:endParaRPr sz="1050" u="none" strike="noStrike" cap="none">
                        <a:latin typeface="Avenir"/>
                        <a:ea typeface="Avenir"/>
                        <a:cs typeface="Avenir"/>
                        <a:sym typeface="Avenir"/>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Triangulate information from interviews (look at specific worker payslips, contracts, etc.)</a:t>
                      </a:r>
                      <a:endParaRPr/>
                    </a:p>
                    <a:p>
                      <a:pPr marL="342900" marR="0" lvl="0" indent="-342900" algn="l" rtl="0">
                        <a:lnSpc>
                          <a:spcPct val="107000"/>
                        </a:lnSpc>
                        <a:spcBef>
                          <a:spcPts val="0"/>
                        </a:spcBef>
                        <a:spcAft>
                          <a:spcPts val="0"/>
                        </a:spcAft>
                        <a:buClr>
                          <a:srgbClr val="000000"/>
                        </a:buClr>
                        <a:buSzPts val="1050"/>
                        <a:buFont typeface="Noto Sans Symbols"/>
                        <a:buChar char="∙"/>
                      </a:pPr>
                      <a:r>
                        <a:rPr lang="en-US" sz="1050" u="none" strike="noStrike" cap="none"/>
                        <a:t>Review grievance records or complaints or Worker Rep registers</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Additional </a:t>
                      </a:r>
                      <a:r>
                        <a:rPr lang="en-US" sz="1050" b="1" u="none" strike="noStrike" cap="none">
                          <a:solidFill>
                            <a:srgbClr val="0070C0"/>
                          </a:solidFill>
                        </a:rPr>
                        <a:t>20-40 mins for triangulation at all contractors combined</a:t>
                      </a:r>
                      <a:r>
                        <a:rPr lang="en-US" sz="1050" u="none" strike="noStrike" cap="none"/>
                        <a:t>, depending on what came from interview</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7"/>
                  </a:ext>
                </a:extLst>
              </a:tr>
              <a:tr h="216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50" u="none" strike="noStrike" cap="none"/>
                        <a:t>Closing Meeting</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Close audit – including CLR findings</a:t>
                      </a:r>
                      <a:endParaRPr sz="1050" u="none" strike="noStrike" cap="none">
                        <a:latin typeface="Avenir"/>
                        <a:ea typeface="Avenir"/>
                        <a:cs typeface="Avenir"/>
                        <a:sym typeface="Avenir"/>
                      </a:endParaRPr>
                    </a:p>
                  </a:txBody>
                  <a:tcPr marL="35825" marR="35825" marT="0" marB="0"/>
                </a:tc>
                <a:tc>
                  <a:txBody>
                    <a:bodyPr/>
                    <a:lstStyle/>
                    <a:p>
                      <a:pPr marL="0" marR="0" lvl="0" indent="0" algn="l" rtl="0">
                        <a:lnSpc>
                          <a:spcPct val="107000"/>
                        </a:lnSpc>
                        <a:spcBef>
                          <a:spcPts val="0"/>
                        </a:spcBef>
                        <a:spcAft>
                          <a:spcPts val="0"/>
                        </a:spcAft>
                        <a:buNone/>
                      </a:pPr>
                      <a:r>
                        <a:rPr lang="en-US" sz="1050" u="none" strike="noStrike" cap="none"/>
                        <a:t>None</a:t>
                      </a:r>
                      <a:endParaRPr sz="1050" u="none" strike="noStrike" cap="none">
                        <a:latin typeface="Avenir"/>
                        <a:ea typeface="Avenir"/>
                        <a:cs typeface="Avenir"/>
                        <a:sym typeface="Avenir"/>
                      </a:endParaRPr>
                    </a:p>
                  </a:txBody>
                  <a:tcPr marL="35825" marR="35825" marT="0" marB="0"/>
                </a:tc>
                <a:extLst>
                  <a:ext uri="{0D108BD9-81ED-4DB2-BD59-A6C34878D82A}">
                    <a16:rowId xmlns:a16="http://schemas.microsoft.com/office/drawing/2014/main" val="10008"/>
                  </a:ext>
                </a:extLst>
              </a:tr>
            </a:tbl>
          </a:graphicData>
        </a:graphic>
      </p:graphicFrame>
      <p:sp>
        <p:nvSpPr>
          <p:cNvPr id="426" name="Google Shape;426;p7"/>
          <p:cNvSpPr txBox="1"/>
          <p:nvPr/>
        </p:nvSpPr>
        <p:spPr>
          <a:xfrm>
            <a:off x="391258" y="444494"/>
            <a:ext cx="1111347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Example for audit plan – integrating CLR into an audit</a:t>
            </a:r>
            <a:endParaRPr sz="2400">
              <a:solidFill>
                <a:schemeClr val="dk1"/>
              </a:solidFill>
              <a:latin typeface="Arial"/>
              <a:ea typeface="Arial"/>
              <a:cs typeface="Arial"/>
              <a:sym typeface="Arial"/>
            </a:endParaRPr>
          </a:p>
        </p:txBody>
      </p:sp>
      <p:sp>
        <p:nvSpPr>
          <p:cNvPr id="427" name="Google Shape;427;p7"/>
          <p:cNvSpPr/>
          <p:nvPr/>
        </p:nvSpPr>
        <p:spPr>
          <a:xfrm>
            <a:off x="8905792" y="444494"/>
            <a:ext cx="3203095"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rial"/>
                <a:ea typeface="Arial"/>
                <a:cs typeface="Arial"/>
                <a:sym typeface="Arial"/>
              </a:rPr>
              <a:t>Answer Group 2</a:t>
            </a:r>
            <a:endParaRPr sz="2400">
              <a:solidFill>
                <a:srgbClr val="2B2E2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graphicFrame>
        <p:nvGraphicFramePr>
          <p:cNvPr id="433" name="Google Shape;433;p8"/>
          <p:cNvGraphicFramePr/>
          <p:nvPr/>
        </p:nvGraphicFramePr>
        <p:xfrm>
          <a:off x="325120" y="1009650"/>
          <a:ext cx="11800225" cy="5755550"/>
        </p:xfrm>
        <a:graphic>
          <a:graphicData uri="http://schemas.openxmlformats.org/drawingml/2006/table">
            <a:tbl>
              <a:tblPr firstRow="1" firstCol="1" bandRow="1">
                <a:noFill/>
                <a:tableStyleId>{67C9384F-91C6-4090-A07F-F299A7E66B40}</a:tableStyleId>
              </a:tblPr>
              <a:tblGrid>
                <a:gridCol w="1510200">
                  <a:extLst>
                    <a:ext uri="{9D8B030D-6E8A-4147-A177-3AD203B41FA5}">
                      <a16:colId xmlns:a16="http://schemas.microsoft.com/office/drawing/2014/main" val="20000"/>
                    </a:ext>
                  </a:extLst>
                </a:gridCol>
                <a:gridCol w="2129875">
                  <a:extLst>
                    <a:ext uri="{9D8B030D-6E8A-4147-A177-3AD203B41FA5}">
                      <a16:colId xmlns:a16="http://schemas.microsoft.com/office/drawing/2014/main" val="20001"/>
                    </a:ext>
                  </a:extLst>
                </a:gridCol>
                <a:gridCol w="5084875">
                  <a:extLst>
                    <a:ext uri="{9D8B030D-6E8A-4147-A177-3AD203B41FA5}">
                      <a16:colId xmlns:a16="http://schemas.microsoft.com/office/drawing/2014/main" val="20002"/>
                    </a:ext>
                  </a:extLst>
                </a:gridCol>
                <a:gridCol w="3075275">
                  <a:extLst>
                    <a:ext uri="{9D8B030D-6E8A-4147-A177-3AD203B41FA5}">
                      <a16:colId xmlns:a16="http://schemas.microsoft.com/office/drawing/2014/main" val="20003"/>
                    </a:ext>
                  </a:extLst>
                </a:gridCol>
              </a:tblGrid>
              <a:tr h="232200">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Audit Stage</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Activities</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FSC CLR elements to include (additions for exercise 3 in blue)</a:t>
                      </a:r>
                      <a:endParaRPr sz="1000" u="none" strike="noStrike" cap="none">
                        <a:solidFill>
                          <a:schemeClr val="lt1"/>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solidFill>
                            <a:schemeClr val="lt1"/>
                          </a:solidFill>
                        </a:rPr>
                        <a:t>Estimated time to cover CLR elements</a:t>
                      </a:r>
                      <a:endParaRPr sz="1000" u="none" strike="noStrike" cap="none">
                        <a:solidFill>
                          <a:schemeClr val="lt1"/>
                        </a:solidFill>
                        <a:latin typeface="Arial"/>
                        <a:ea typeface="Arial"/>
                        <a:cs typeface="Arial"/>
                        <a:sym typeface="Arial"/>
                      </a:endParaRPr>
                    </a:p>
                  </a:txBody>
                  <a:tcPr marL="35825" marR="35825" marT="0" marB="0"/>
                </a:tc>
                <a:extLst>
                  <a:ext uri="{0D108BD9-81ED-4DB2-BD59-A6C34878D82A}">
                    <a16:rowId xmlns:a16="http://schemas.microsoft.com/office/drawing/2014/main" val="10000"/>
                  </a:ext>
                </a:extLst>
              </a:tr>
              <a:tr h="591050">
                <a:tc>
                  <a:txBody>
                    <a:bodyPr/>
                    <a:lstStyle/>
                    <a:p>
                      <a:pPr marL="0" marR="0" lvl="0" indent="0" algn="l" rtl="0">
                        <a:lnSpc>
                          <a:spcPct val="107000"/>
                        </a:lnSpc>
                        <a:spcBef>
                          <a:spcPts val="0"/>
                        </a:spcBef>
                        <a:spcAft>
                          <a:spcPts val="0"/>
                        </a:spcAft>
                        <a:buNone/>
                      </a:pPr>
                      <a:r>
                        <a:rPr lang="en-US" sz="1000" u="none" strike="noStrike" cap="none"/>
                        <a:t>Preparation (Offsite before going to company)</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Document review of Company procedures and documents submitted</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the Company Self-Assessment and CLR policies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website,</a:t>
                      </a:r>
                      <a:r>
                        <a:rPr lang="en-US" sz="1000" u="none" strike="noStrike" cap="none">
                          <a:solidFill>
                            <a:srgbClr val="0070C0"/>
                          </a:solidFill>
                        </a:rPr>
                        <a:t> check agreement with group members</a:t>
                      </a:r>
                      <a:endParaRPr sz="1000" u="none" strike="noStrike" cap="none">
                        <a:solidFill>
                          <a:srgbClr val="0070C0"/>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mins</a:t>
                      </a:r>
                      <a:r>
                        <a:rPr lang="en-US" sz="1000" u="none" strike="noStrike" cap="none"/>
                        <a:t> additional for CLR elements </a:t>
                      </a:r>
                      <a:r>
                        <a:rPr lang="en-US" sz="1000" u="none" strike="noStrike" cap="none">
                          <a:solidFill>
                            <a:srgbClr val="0070C0"/>
                          </a:solidFill>
                        </a:rPr>
                        <a:t>(add another 20-30 mins in case of different agreements and procedures)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1"/>
                  </a:ext>
                </a:extLst>
              </a:tr>
              <a:tr h="638150">
                <a:tc rowSpan="7">
                  <a:txBody>
                    <a:bodyPr/>
                    <a:lstStyle/>
                    <a:p>
                      <a:pPr marL="0" marR="0" lvl="0" indent="0" algn="l" rtl="0">
                        <a:lnSpc>
                          <a:spcPct val="107000"/>
                        </a:lnSpc>
                        <a:spcBef>
                          <a:spcPts val="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  </a:t>
                      </a:r>
                      <a:endParaRPr/>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endParaRPr sz="1000" u="none" strike="noStrike" cap="none"/>
                    </a:p>
                    <a:p>
                      <a:pPr marL="0" marR="0" lvl="0" indent="0" algn="l" rtl="0">
                        <a:lnSpc>
                          <a:spcPct val="107000"/>
                        </a:lnSpc>
                        <a:spcBef>
                          <a:spcPts val="800"/>
                        </a:spcBef>
                        <a:spcAft>
                          <a:spcPts val="0"/>
                        </a:spcAft>
                        <a:buNone/>
                      </a:pPr>
                      <a:r>
                        <a:rPr lang="en-US" sz="1000" u="none" strike="noStrike" cap="none"/>
                        <a:t>Onsite</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Opening meeting</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Clarify who takes care of what CLR elements and policies.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availability of Workers Representatives and their </a:t>
                      </a:r>
                      <a:r>
                        <a:rPr lang="en-US" sz="1000" u="none" strike="noStrike" cap="none">
                          <a:solidFill>
                            <a:srgbClr val="0070C0"/>
                          </a:solidFill>
                        </a:rPr>
                        <a:t>functions in all selected sites (4 sites to be selected, also see "site tour")</a:t>
                      </a:r>
                      <a:endParaRPr sz="1000" u="none" strike="noStrike" cap="none">
                        <a:solidFill>
                          <a:srgbClr val="0070C0"/>
                        </a:solidFill>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5 mins </a:t>
                      </a:r>
                      <a:r>
                        <a:rPr lang="en-US" sz="1000" u="none" strike="noStrike" cap="none"/>
                        <a:t>additional</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2"/>
                  </a:ext>
                </a:extLst>
              </a:tr>
              <a:tr h="1149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Document review</a:t>
                      </a:r>
                      <a:r>
                        <a:rPr lang="en-US" sz="1000" u="none" strike="noStrike" cap="none">
                          <a:solidFill>
                            <a:srgbClr val="0070C0"/>
                          </a:solidFill>
                        </a:rPr>
                        <a:t> (for central office and 4 sites)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Discuss the Self-Assessment and Policies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Payroll documents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Interviews with HR or Legal department</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b="1" u="none" strike="noStrike" cap="none"/>
                        <a:t>30 mins </a:t>
                      </a:r>
                      <a:r>
                        <a:rPr lang="en-US" sz="1000" u="none" strike="noStrike" cap="none"/>
                        <a:t>additional to usual CoC audit (10 mins for Payroll docs, as others are part of the Manual. Possibly an additional 20 mins for HR dept)  </a:t>
                      </a:r>
                      <a:r>
                        <a:rPr lang="en-US" sz="1000" u="none" strike="noStrike" cap="none">
                          <a:solidFill>
                            <a:srgbClr val="0070C0"/>
                          </a:solidFill>
                        </a:rPr>
                        <a:t>at the central office, further consider additional 20mins at very selected site for review of member documentation</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3"/>
                  </a:ext>
                </a:extLst>
              </a:tr>
              <a:tr h="9707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Site Tour </a:t>
                      </a:r>
                      <a:r>
                        <a:rPr lang="en-US" sz="1000" u="none" strike="noStrike" cap="none">
                          <a:solidFill>
                            <a:srgbClr val="0070C0"/>
                          </a:solidFill>
                        </a:rPr>
                        <a:t>(central office and 4 sites)</a:t>
                      </a:r>
                      <a:endParaRPr sz="1000" u="none" strike="noStrike" cap="none">
                        <a:solidFill>
                          <a:srgbClr val="0070C0"/>
                        </a:solidFill>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solidFill>
                            <a:srgbClr val="0070C0"/>
                          </a:solidFill>
                        </a:rPr>
                        <a:t>The CB must audit sites in line with FSC-STD-20-011v4.2 clause 7.5 (assumption he</a:t>
                      </a:r>
                      <a:r>
                        <a:rPr lang="en-US" sz="1000" b="0" u="none" strike="noStrike" cap="none">
                          <a:solidFill>
                            <a:srgbClr val="0070C0"/>
                          </a:solidFill>
                        </a:rPr>
                        <a:t>re: 4 sites to be selected for a surveillance audit as per formula y = R √x, see table A in clause 7.6 for details)</a:t>
                      </a:r>
                      <a:endParaRPr sz="1000" b="0" u="none" strike="noStrike" cap="none">
                        <a:solidFill>
                          <a:srgbClr val="0070C0"/>
                        </a:solidFill>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Observations “young workers”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Interviews</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Check notice boards and signage </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 additional time required for CLR elements </a:t>
                      </a:r>
                      <a:r>
                        <a:rPr lang="en-US" sz="1000" u="none" strike="noStrike" cap="none">
                          <a:solidFill>
                            <a:srgbClr val="0070C0"/>
                          </a:solidFill>
                        </a:rPr>
                        <a:t>beyond the already necessary additional time for site visits</a:t>
                      </a:r>
                      <a:endParaRPr sz="1000" u="none" strike="noStrike" cap="none">
                        <a:solidFill>
                          <a:srgbClr val="0070C0"/>
                        </a:solidFill>
                        <a:latin typeface="Arial"/>
                        <a:ea typeface="Arial"/>
                        <a:cs typeface="Arial"/>
                        <a:sym typeface="Arial"/>
                      </a:endParaRPr>
                    </a:p>
                  </a:txBody>
                  <a:tcPr marL="35825" marR="35825" marT="0" marB="0"/>
                </a:tc>
                <a:extLst>
                  <a:ext uri="{0D108BD9-81ED-4DB2-BD59-A6C34878D82A}">
                    <a16:rowId xmlns:a16="http://schemas.microsoft.com/office/drawing/2014/main" val="10004"/>
                  </a:ext>
                </a:extLst>
              </a:tr>
              <a:tr h="955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Interviews during Site tour with workers at critical control points</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Include CLR questions when talking to ANY worker.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chemeClr val="dk1"/>
                          </a:solidFill>
                        </a:rPr>
                        <a:t>Target worker representatives </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b="0" u="none" strike="noStrike" cap="none">
                          <a:solidFill>
                            <a:srgbClr val="0070C0"/>
                          </a:solidFill>
                        </a:rPr>
                        <a:t>Ensure that interviews are done with workers from different shifts and processing steps, and with a diverse range of workers given there is no union</a:t>
                      </a:r>
                      <a:endParaRPr sz="1000" b="0" i="0" u="none" strike="noStrike" cap="none">
                        <a:solidFill>
                          <a:srgbClr val="0070C0"/>
                        </a:solidFill>
                        <a:latin typeface="Arial"/>
                        <a:ea typeface="Arial"/>
                        <a:cs typeface="Arial"/>
                        <a:sym typeface="Arial"/>
                      </a:endParaRPr>
                    </a:p>
                  </a:txBody>
                  <a:tcPr marL="35825" marR="35825" marT="0" marB="0"/>
                </a:tc>
                <a:tc rowSpan="2">
                  <a:txBody>
                    <a:bodyPr/>
                    <a:lstStyle/>
                    <a:p>
                      <a:pPr marL="0" marR="0" lvl="0" indent="0" algn="l" rtl="0">
                        <a:lnSpc>
                          <a:spcPct val="107000"/>
                        </a:lnSpc>
                        <a:spcBef>
                          <a:spcPts val="0"/>
                        </a:spcBef>
                        <a:spcAft>
                          <a:spcPts val="0"/>
                        </a:spcAft>
                        <a:buNone/>
                      </a:pPr>
                      <a:r>
                        <a:rPr lang="en-US" sz="1000" b="1" u="none" strike="noStrike" cap="none"/>
                        <a:t>3-5mins per interview</a:t>
                      </a:r>
                      <a:r>
                        <a:rPr lang="en-US" sz="1000" u="none" strike="noStrike" cap="none"/>
                        <a:t> to cover CLR topics</a:t>
                      </a:r>
                      <a:r>
                        <a:rPr lang="en-US" sz="1000" u="none" strike="noStrike" cap="none">
                          <a:solidFill>
                            <a:srgbClr val="0070C0"/>
                          </a:solidFill>
                        </a:rPr>
                        <a:t> at every site visited</a:t>
                      </a:r>
                      <a:r>
                        <a:rPr lang="en-US" sz="1000" u="none" strike="noStrike" cap="none"/>
                        <a:t>. But interviewing workers at critical control points should also include CLR topics. Do separate CLR interviews only if the workers at critical control points aren’t reps or unionists</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5"/>
                  </a:ext>
                </a:extLst>
              </a:tr>
              <a:tr h="398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Subcontractor/ Outsourcing </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Same as above for interviews. Include CLR questions when talking to ANY worker. </a:t>
                      </a:r>
                      <a:endParaRPr sz="1000" u="none" strike="noStrike" cap="none">
                        <a:latin typeface="Arial"/>
                        <a:ea typeface="Arial"/>
                        <a:cs typeface="Arial"/>
                        <a:sym typeface="Arial"/>
                      </a:endParaRPr>
                    </a:p>
                  </a:txBody>
                  <a:tcPr marL="35825" marR="35825" marT="0" marB="0"/>
                </a:tc>
                <a:tc vMerge="1">
                  <a:txBody>
                    <a:bodyPr/>
                    <a:lstStyle/>
                    <a:p>
                      <a:endParaRPr lang="en-DE"/>
                    </a:p>
                  </a:txBody>
                  <a:tcPr/>
                </a:tc>
                <a:extLst>
                  <a:ext uri="{0D108BD9-81ED-4DB2-BD59-A6C34878D82A}">
                    <a16:rowId xmlns:a16="http://schemas.microsoft.com/office/drawing/2014/main" val="10006"/>
                  </a:ext>
                </a:extLst>
              </a:tr>
              <a:tr h="5982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Additional Document Review</a:t>
                      </a:r>
                      <a:endParaRPr sz="1000" u="none" strike="noStrike" cap="none">
                        <a:latin typeface="Arial"/>
                        <a:ea typeface="Arial"/>
                        <a:cs typeface="Arial"/>
                        <a:sym typeface="Arial"/>
                      </a:endParaRPr>
                    </a:p>
                  </a:txBody>
                  <a:tcPr marL="35825" marR="35825" marT="0" marB="0"/>
                </a:tc>
                <a:tc>
                  <a:txBody>
                    <a:bodyPr/>
                    <a:lstStyle/>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Triangulate information from interviews (look at specific worker payslips, contracts, etc.)</a:t>
                      </a:r>
                      <a:endParaRPr/>
                    </a:p>
                    <a:p>
                      <a:pPr marL="342900" marR="0" lvl="0" indent="-342900" algn="l" rtl="0">
                        <a:lnSpc>
                          <a:spcPct val="107000"/>
                        </a:lnSpc>
                        <a:spcBef>
                          <a:spcPts val="0"/>
                        </a:spcBef>
                        <a:spcAft>
                          <a:spcPts val="0"/>
                        </a:spcAft>
                        <a:buClr>
                          <a:srgbClr val="000000"/>
                        </a:buClr>
                        <a:buSzPts val="1000"/>
                        <a:buFont typeface="Noto Sans Symbols"/>
                        <a:buChar char="∙"/>
                      </a:pPr>
                      <a:r>
                        <a:rPr lang="en-US" sz="1000" u="none" strike="noStrike" cap="none"/>
                        <a:t>Review grievance records or complaints or Worker Rep registers</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Additional </a:t>
                      </a:r>
                      <a:r>
                        <a:rPr lang="en-US" sz="1000" b="0" u="none" strike="noStrike" cap="none">
                          <a:solidFill>
                            <a:srgbClr val="0070C0"/>
                          </a:solidFill>
                        </a:rPr>
                        <a:t>30-60 mins for triangulation at all sites combined</a:t>
                      </a:r>
                      <a:r>
                        <a:rPr lang="en-US" sz="1000" u="none" strike="noStrike" cap="none"/>
                        <a:t>, depending on what came from interview</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7"/>
                  </a:ext>
                </a:extLst>
              </a:tr>
              <a:tr h="221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000" u="none" strike="noStrike" cap="none"/>
                        <a:t>Closing Meeting</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Close audit – including CLR findings</a:t>
                      </a:r>
                      <a:endParaRPr sz="1000" u="none" strike="noStrike" cap="none">
                        <a:latin typeface="Arial"/>
                        <a:ea typeface="Arial"/>
                        <a:cs typeface="Arial"/>
                        <a:sym typeface="Arial"/>
                      </a:endParaRPr>
                    </a:p>
                  </a:txBody>
                  <a:tcPr marL="35825" marR="35825" marT="0" marB="0"/>
                </a:tc>
                <a:tc>
                  <a:txBody>
                    <a:bodyPr/>
                    <a:lstStyle/>
                    <a:p>
                      <a:pPr marL="0" marR="0" lvl="0" indent="0" algn="l" rtl="0">
                        <a:lnSpc>
                          <a:spcPct val="107000"/>
                        </a:lnSpc>
                        <a:spcBef>
                          <a:spcPts val="0"/>
                        </a:spcBef>
                        <a:spcAft>
                          <a:spcPts val="0"/>
                        </a:spcAft>
                        <a:buNone/>
                      </a:pPr>
                      <a:r>
                        <a:rPr lang="en-US" sz="1000" u="none" strike="noStrike" cap="none"/>
                        <a:t>None</a:t>
                      </a:r>
                      <a:endParaRPr sz="1000" u="none" strike="noStrike" cap="none">
                        <a:latin typeface="Arial"/>
                        <a:ea typeface="Arial"/>
                        <a:cs typeface="Arial"/>
                        <a:sym typeface="Arial"/>
                      </a:endParaRPr>
                    </a:p>
                  </a:txBody>
                  <a:tcPr marL="35825" marR="35825" marT="0" marB="0"/>
                </a:tc>
                <a:extLst>
                  <a:ext uri="{0D108BD9-81ED-4DB2-BD59-A6C34878D82A}">
                    <a16:rowId xmlns:a16="http://schemas.microsoft.com/office/drawing/2014/main" val="10008"/>
                  </a:ext>
                </a:extLst>
              </a:tr>
            </a:tbl>
          </a:graphicData>
        </a:graphic>
      </p:graphicFrame>
      <p:sp>
        <p:nvSpPr>
          <p:cNvPr id="434" name="Google Shape;434;p8"/>
          <p:cNvSpPr txBox="1"/>
          <p:nvPr/>
        </p:nvSpPr>
        <p:spPr>
          <a:xfrm>
            <a:off x="220345" y="357039"/>
            <a:ext cx="1111347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Arial"/>
                <a:ea typeface="Arial"/>
                <a:cs typeface="Arial"/>
                <a:sym typeface="Arial"/>
              </a:rPr>
              <a:t>Example for audit plan – integrating CLR into an audit</a:t>
            </a:r>
            <a:endParaRPr sz="2800">
              <a:solidFill>
                <a:schemeClr val="dk1"/>
              </a:solidFill>
              <a:latin typeface="Arial"/>
              <a:ea typeface="Arial"/>
              <a:cs typeface="Arial"/>
              <a:sym typeface="Arial"/>
            </a:endParaRPr>
          </a:p>
        </p:txBody>
      </p:sp>
      <p:sp>
        <p:nvSpPr>
          <p:cNvPr id="435" name="Google Shape;435;p8"/>
          <p:cNvSpPr/>
          <p:nvPr/>
        </p:nvSpPr>
        <p:spPr>
          <a:xfrm>
            <a:off x="9640197" y="331102"/>
            <a:ext cx="2485127" cy="575094"/>
          </a:xfrm>
          <a:prstGeom prst="rect">
            <a:avLst/>
          </a:prstGeom>
          <a:solidFill>
            <a:srgbClr val="00B0F0"/>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a:solidFill>
                  <a:srgbClr val="2B2E2F"/>
                </a:solidFill>
                <a:latin typeface="Avenir"/>
                <a:ea typeface="Avenir"/>
                <a:cs typeface="Avenir"/>
                <a:sym typeface="Avenir"/>
              </a:rPr>
              <a:t>Answer Group 3</a:t>
            </a:r>
            <a:endParaRPr sz="2400">
              <a:solidFill>
                <a:srgbClr val="2B2E2F"/>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2" name="Google Shape;442;p9"/>
          <p:cNvSpPr txBox="1">
            <a:spLocks noGrp="1"/>
          </p:cNvSpPr>
          <p:nvPr>
            <p:ph type="ctrTitle" idx="4294967295"/>
          </p:nvPr>
        </p:nvSpPr>
        <p:spPr>
          <a:xfrm>
            <a:off x="1088571" y="2078038"/>
            <a:ext cx="7627938" cy="1958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Discussions from Pre-reading material</a:t>
            </a:r>
            <a:endParaRP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3049</Words>
  <Application>Microsoft Office PowerPoint</Application>
  <PresentationFormat>Widescreen</PresentationFormat>
  <Paragraphs>342</Paragraphs>
  <Slides>14</Slides>
  <Notes>14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14</vt:i4>
      </vt:variant>
    </vt:vector>
  </HeadingPairs>
  <TitlesOfParts>
    <vt:vector size="22" baseType="lpstr">
      <vt:lpstr>Arial</vt:lpstr>
      <vt:lpstr>Arial Black</vt:lpstr>
      <vt:lpstr>Avenir</vt:lpstr>
      <vt:lpstr>Noto Sans Symbols</vt:lpstr>
      <vt:lpstr>Calibri</vt:lpstr>
      <vt:lpstr>1_Office Theme</vt:lpstr>
      <vt:lpstr>2_Office Theme</vt:lpstr>
      <vt:lpstr>Office Theme</vt:lpstr>
      <vt:lpstr>PowerPoint Presentation</vt:lpstr>
      <vt:lpstr>Objectives of this Module</vt:lpstr>
      <vt:lpstr>Organizational Setting:   - Plywood factory  - 175 workers  - 2 shifts (day and night)</vt:lpstr>
      <vt:lpstr>PowerPoint Presentation</vt:lpstr>
      <vt:lpstr>PowerPoint Presentation</vt:lpstr>
      <vt:lpstr>PowerPoint Presentation</vt:lpstr>
      <vt:lpstr>PowerPoint Presentation</vt:lpstr>
      <vt:lpstr>PowerPoint Presentation</vt:lpstr>
      <vt:lpstr>Discussions from Pre-reading material</vt:lpstr>
      <vt:lpstr>Example of CLR Interview Questions –  Freedom of Association and Collective Bargaining</vt:lpstr>
      <vt:lpstr>Example of CLR Interview Questions – Child Labour</vt:lpstr>
      <vt:lpstr>Example of CLR Interview Questions – Forced Labour</vt:lpstr>
      <vt:lpstr>Example of CLR Interview Questions – Discrimination</vt:lpstr>
      <vt:lpstr>Thank you!   End of Module 4.3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2024-06-25T15:11:09Z</dcterms:created>
  <dcterms:modified xsi:type="dcterms:W3CDTF">2025-06-20T06:03:06Z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1100000.00000000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