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 id="2147483690"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6858000" cy="9144000"/>
  <p:embeddedFontLst>
    <p:embeddedFont>
      <p:font typeface="Arial Black" panose="020B0A04020102020204" pitchFamily="3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S++AlSxUGmsP54k8KOsisiO7WZ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50E664-E13C-4E50-B9CF-5F17BF140AA9}" v="3" dt="2025-06-20T15:17:06.366"/>
  </p1510:revLst>
</p1510:revInfo>
</file>

<file path=ppt/tableStyles.xml><?xml version="1.0" encoding="utf-8"?>
<a:tblStyleLst xmlns:a="http://schemas.openxmlformats.org/drawingml/2006/main" def="{618E02BB-B6E4-4D5B-A408-BCD070767106}">
  <a:tblStyle styleId="{618E02BB-B6E4-4D5B-A408-BCD070767106}"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2.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font" Target="fonts/font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F850E664-E13C-4E50-B9CF-5F17BF140AA9}"/>
    <pc:docChg chg="custSel modSld">
      <pc:chgData name="Emily White" userId="a1817587-c932-4657-96c7-0eb1c9f81ac9" providerId="ADAL" clId="{F850E664-E13C-4E50-B9CF-5F17BF140AA9}" dt="2025-06-20T15:17:14.189" v="29" actId="478"/>
      <pc:docMkLst>
        <pc:docMk/>
      </pc:docMkLst>
      <pc:sldChg chg="modSp mod">
        <pc:chgData name="Emily White" userId="a1817587-c932-4657-96c7-0eb1c9f81ac9" providerId="ADAL" clId="{F850E664-E13C-4E50-B9CF-5F17BF140AA9}" dt="2025-06-20T15:15:06.241" v="15" actId="404"/>
        <pc:sldMkLst>
          <pc:docMk/>
          <pc:sldMk cId="0" sldId="259"/>
        </pc:sldMkLst>
        <pc:graphicFrameChg chg="modGraphic">
          <ac:chgData name="Emily White" userId="a1817587-c932-4657-96c7-0eb1c9f81ac9" providerId="ADAL" clId="{F850E664-E13C-4E50-B9CF-5F17BF140AA9}" dt="2025-06-20T15:15:06.241" v="15" actId="404"/>
          <ac:graphicFrameMkLst>
            <pc:docMk/>
            <pc:sldMk cId="0" sldId="259"/>
            <ac:graphicFrameMk id="401" creationId="{00000000-0000-0000-0000-000000000000}"/>
          </ac:graphicFrameMkLst>
        </pc:graphicFrameChg>
      </pc:sldChg>
      <pc:sldChg chg="modSp mod">
        <pc:chgData name="Emily White" userId="a1817587-c932-4657-96c7-0eb1c9f81ac9" providerId="ADAL" clId="{F850E664-E13C-4E50-B9CF-5F17BF140AA9}" dt="2025-06-20T15:15:50.081" v="22" actId="404"/>
        <pc:sldMkLst>
          <pc:docMk/>
          <pc:sldMk cId="0" sldId="261"/>
        </pc:sldMkLst>
        <pc:spChg chg="mod">
          <ac:chgData name="Emily White" userId="a1817587-c932-4657-96c7-0eb1c9f81ac9" providerId="ADAL" clId="{F850E664-E13C-4E50-B9CF-5F17BF140AA9}" dt="2025-06-20T15:15:50.081" v="22" actId="404"/>
          <ac:spMkLst>
            <pc:docMk/>
            <pc:sldMk cId="0" sldId="261"/>
            <ac:spMk id="418" creationId="{00000000-0000-0000-0000-000000000000}"/>
          </ac:spMkLst>
        </pc:spChg>
        <pc:spChg chg="mod">
          <ac:chgData name="Emily White" userId="a1817587-c932-4657-96c7-0eb1c9f81ac9" providerId="ADAL" clId="{F850E664-E13C-4E50-B9CF-5F17BF140AA9}" dt="2025-06-20T15:12:51.344" v="5" actId="403"/>
          <ac:spMkLst>
            <pc:docMk/>
            <pc:sldMk cId="0" sldId="261"/>
            <ac:spMk id="419" creationId="{00000000-0000-0000-0000-000000000000}"/>
          </ac:spMkLst>
        </pc:spChg>
        <pc:graphicFrameChg chg="modGraphic">
          <ac:chgData name="Emily White" userId="a1817587-c932-4657-96c7-0eb1c9f81ac9" providerId="ADAL" clId="{F850E664-E13C-4E50-B9CF-5F17BF140AA9}" dt="2025-06-20T15:15:25.226" v="16" actId="404"/>
          <ac:graphicFrameMkLst>
            <pc:docMk/>
            <pc:sldMk cId="0" sldId="261"/>
            <ac:graphicFrameMk id="417" creationId="{00000000-0000-0000-0000-000000000000}"/>
          </ac:graphicFrameMkLst>
        </pc:graphicFrameChg>
      </pc:sldChg>
      <pc:sldChg chg="modSp mod">
        <pc:chgData name="Emily White" userId="a1817587-c932-4657-96c7-0eb1c9f81ac9" providerId="ADAL" clId="{F850E664-E13C-4E50-B9CF-5F17BF140AA9}" dt="2025-06-20T15:15:43.177" v="21" actId="404"/>
        <pc:sldMkLst>
          <pc:docMk/>
          <pc:sldMk cId="0" sldId="262"/>
        </pc:sldMkLst>
        <pc:spChg chg="mod">
          <ac:chgData name="Emily White" userId="a1817587-c932-4657-96c7-0eb1c9f81ac9" providerId="ADAL" clId="{F850E664-E13C-4E50-B9CF-5F17BF140AA9}" dt="2025-06-20T15:15:43.177" v="21" actId="404"/>
          <ac:spMkLst>
            <pc:docMk/>
            <pc:sldMk cId="0" sldId="262"/>
            <ac:spMk id="426" creationId="{00000000-0000-0000-0000-000000000000}"/>
          </ac:spMkLst>
        </pc:spChg>
        <pc:spChg chg="mod">
          <ac:chgData name="Emily White" userId="a1817587-c932-4657-96c7-0eb1c9f81ac9" providerId="ADAL" clId="{F850E664-E13C-4E50-B9CF-5F17BF140AA9}" dt="2025-06-20T15:13:18.736" v="6" actId="404"/>
          <ac:spMkLst>
            <pc:docMk/>
            <pc:sldMk cId="0" sldId="262"/>
            <ac:spMk id="427" creationId="{00000000-0000-0000-0000-000000000000}"/>
          </ac:spMkLst>
        </pc:spChg>
        <pc:graphicFrameChg chg="modGraphic">
          <ac:chgData name="Emily White" userId="a1817587-c932-4657-96c7-0eb1c9f81ac9" providerId="ADAL" clId="{F850E664-E13C-4E50-B9CF-5F17BF140AA9}" dt="2025-06-20T15:15:33.691" v="18" actId="404"/>
          <ac:graphicFrameMkLst>
            <pc:docMk/>
            <pc:sldMk cId="0" sldId="262"/>
            <ac:graphicFrameMk id="425" creationId="{00000000-0000-0000-0000-000000000000}"/>
          </ac:graphicFrameMkLst>
        </pc:graphicFrameChg>
      </pc:sldChg>
      <pc:sldChg chg="modSp mod">
        <pc:chgData name="Emily White" userId="a1817587-c932-4657-96c7-0eb1c9f81ac9" providerId="ADAL" clId="{F850E664-E13C-4E50-B9CF-5F17BF140AA9}" dt="2025-06-20T15:13:35.103" v="11" actId="14100"/>
        <pc:sldMkLst>
          <pc:docMk/>
          <pc:sldMk cId="0" sldId="263"/>
        </pc:sldMkLst>
        <pc:spChg chg="mod">
          <ac:chgData name="Emily White" userId="a1817587-c932-4657-96c7-0eb1c9f81ac9" providerId="ADAL" clId="{F850E664-E13C-4E50-B9CF-5F17BF140AA9}" dt="2025-06-20T15:13:35.103" v="11" actId="14100"/>
          <ac:spMkLst>
            <pc:docMk/>
            <pc:sldMk cId="0" sldId="263"/>
            <ac:spMk id="434" creationId="{00000000-0000-0000-0000-000000000000}"/>
          </ac:spMkLst>
        </pc:spChg>
        <pc:spChg chg="mod">
          <ac:chgData name="Emily White" userId="a1817587-c932-4657-96c7-0eb1c9f81ac9" providerId="ADAL" clId="{F850E664-E13C-4E50-B9CF-5F17BF140AA9}" dt="2025-06-20T15:13:27.565" v="8" actId="1076"/>
          <ac:spMkLst>
            <pc:docMk/>
            <pc:sldMk cId="0" sldId="263"/>
            <ac:spMk id="435" creationId="{00000000-0000-0000-0000-000000000000}"/>
          </ac:spMkLst>
        </pc:spChg>
      </pc:sldChg>
      <pc:sldChg chg="delSp mod">
        <pc:chgData name="Emily White" userId="a1817587-c932-4657-96c7-0eb1c9f81ac9" providerId="ADAL" clId="{F850E664-E13C-4E50-B9CF-5F17BF140AA9}" dt="2025-06-20T15:17:14.189" v="29" actId="478"/>
        <pc:sldMkLst>
          <pc:docMk/>
          <pc:sldMk cId="0" sldId="265"/>
        </pc:sldMkLst>
        <pc:spChg chg="del">
          <ac:chgData name="Emily White" userId="a1817587-c932-4657-96c7-0eb1c9f81ac9" providerId="ADAL" clId="{F850E664-E13C-4E50-B9CF-5F17BF140AA9}" dt="2025-06-20T15:16:05.045" v="23" actId="478"/>
          <ac:spMkLst>
            <pc:docMk/>
            <pc:sldMk cId="0" sldId="265"/>
            <ac:spMk id="2" creationId="{5ADD4F93-7D97-4D85-4115-AF614199B4B0}"/>
          </ac:spMkLst>
        </pc:spChg>
        <pc:spChg chg="del">
          <ac:chgData name="Emily White" userId="a1817587-c932-4657-96c7-0eb1c9f81ac9" providerId="ADAL" clId="{F850E664-E13C-4E50-B9CF-5F17BF140AA9}" dt="2025-06-20T15:13:42.452" v="12" actId="478"/>
          <ac:spMkLst>
            <pc:docMk/>
            <pc:sldMk cId="0" sldId="265"/>
            <ac:spMk id="2" creationId="{9B9EB5BE-67DE-A81D-C729-75CD9C841C45}"/>
          </ac:spMkLst>
        </pc:spChg>
        <pc:spChg chg="del">
          <ac:chgData name="Emily White" userId="a1817587-c932-4657-96c7-0eb1c9f81ac9" providerId="ADAL" clId="{F850E664-E13C-4E50-B9CF-5F17BF140AA9}" dt="2025-06-20T15:17:14.189" v="29" actId="478"/>
          <ac:spMkLst>
            <pc:docMk/>
            <pc:sldMk cId="0" sldId="265"/>
            <ac:spMk id="3" creationId="{939B3C94-8BCE-598D-A004-407AD81D55BE}"/>
          </ac:spMkLst>
        </pc:spChg>
      </pc:sldChg>
      <pc:sldChg chg="modSp mod">
        <pc:chgData name="Emily White" userId="a1817587-c932-4657-96c7-0eb1c9f81ac9" providerId="ADAL" clId="{F850E664-E13C-4E50-B9CF-5F17BF140AA9}" dt="2025-06-20T15:16:20.807" v="24" actId="255"/>
        <pc:sldMkLst>
          <pc:docMk/>
          <pc:sldMk cId="0" sldId="266"/>
        </pc:sldMkLst>
        <pc:spChg chg="mod">
          <ac:chgData name="Emily White" userId="a1817587-c932-4657-96c7-0eb1c9f81ac9" providerId="ADAL" clId="{F850E664-E13C-4E50-B9CF-5F17BF140AA9}" dt="2025-06-20T15:16:20.807" v="24" actId="255"/>
          <ac:spMkLst>
            <pc:docMk/>
            <pc:sldMk cId="0" sldId="266"/>
            <ac:spMk id="455" creationId="{00000000-0000-0000-0000-000000000000}"/>
          </ac:spMkLst>
        </pc:spChg>
      </pc:sldChg>
      <pc:sldChg chg="modSp mod">
        <pc:chgData name="Emily White" userId="a1817587-c932-4657-96c7-0eb1c9f81ac9" providerId="ADAL" clId="{F850E664-E13C-4E50-B9CF-5F17BF140AA9}" dt="2025-06-20T15:16:26.600" v="25" actId="255"/>
        <pc:sldMkLst>
          <pc:docMk/>
          <pc:sldMk cId="0" sldId="267"/>
        </pc:sldMkLst>
        <pc:spChg chg="mod">
          <ac:chgData name="Emily White" userId="a1817587-c932-4657-96c7-0eb1c9f81ac9" providerId="ADAL" clId="{F850E664-E13C-4E50-B9CF-5F17BF140AA9}" dt="2025-06-20T15:16:26.600" v="25" actId="255"/>
          <ac:spMkLst>
            <pc:docMk/>
            <pc:sldMk cId="0" sldId="267"/>
            <ac:spMk id="463" creationId="{00000000-0000-0000-0000-000000000000}"/>
          </ac:spMkLst>
        </pc:spChg>
      </pc:sldChg>
      <pc:sldChg chg="modSp mod">
        <pc:chgData name="Emily White" userId="a1817587-c932-4657-96c7-0eb1c9f81ac9" providerId="ADAL" clId="{F850E664-E13C-4E50-B9CF-5F17BF140AA9}" dt="2025-06-20T15:16:43.065" v="28" actId="207"/>
        <pc:sldMkLst>
          <pc:docMk/>
          <pc:sldMk cId="0" sldId="268"/>
        </pc:sldMkLst>
        <pc:spChg chg="mod">
          <ac:chgData name="Emily White" userId="a1817587-c932-4657-96c7-0eb1c9f81ac9" providerId="ADAL" clId="{F850E664-E13C-4E50-B9CF-5F17BF140AA9}" dt="2025-06-20T15:16:43.065" v="28" actId="207"/>
          <ac:spMkLst>
            <pc:docMk/>
            <pc:sldMk cId="0" sldId="268"/>
            <ac:spMk id="47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Chaque série de questions est adaptée au type de partie prenante ou de personne interrogée. Elles peuvent toutefois être adaptées à d'autres parties prenantes. Il ne s'agit que d'exemples de questions clés pour lancer la discussion afin d'obtenir des informations sur la conformité avec les CLR. Vous pouvez ajouter des questions complémentaires si vous le jugez nécessaire et en fonction des réponses reçues.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Département / direction des ressources humaines</a:t>
            </a:r>
            <a:endParaRPr sz="1100">
              <a:latin typeface="Arial"/>
              <a:ea typeface="Arial"/>
              <a:cs typeface="Arial"/>
              <a:sym typeface="Arial"/>
            </a:endParaRPr>
          </a:p>
          <a:p>
            <a:pPr marL="914400" lvl="1" indent="-298450" algn="just" rtl="0">
              <a:lnSpc>
                <a:spcPct val="107916"/>
              </a:lnSpc>
              <a:spcBef>
                <a:spcPts val="800"/>
              </a:spcBef>
              <a:spcAft>
                <a:spcPts val="0"/>
              </a:spcAft>
              <a:buClr>
                <a:schemeClr val="dk1"/>
              </a:buClr>
              <a:buSzPts val="1100"/>
              <a:buFont typeface="Arial"/>
              <a:buChar char="o"/>
            </a:pPr>
            <a:r>
              <a:rPr lang="en-US" sz="1100">
                <a:latin typeface="Arial"/>
                <a:ea typeface="Arial"/>
                <a:cs typeface="Arial"/>
                <a:sym typeface="Arial"/>
              </a:rPr>
              <a:t>Existe-t-il des syndicats reconnus sur le site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faire connaître aux travailleurs leurs droits à la liberté d'association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la direction s'engage-t-elle avec les représentants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Travailleurs / représentants syndicaux</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avez-vous été élu à ce poste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À quelle fréquence vous rencontrez-vous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Quels sont les sujets abordés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assurez-vous la liaison avec la direction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Conservez-vous des traces de vos demandes ou de vos accords ?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Employés/travailleurs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Connaissez-vous un syndicat ou des représentants des travailleurs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Connaissez-vous le nom et la personne à contacter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ont-ils été élus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 feriez-vous en cas de grief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Êtes-vous autorisé à adhérer au syndicat de votre choix ? </a:t>
            </a:r>
            <a:endParaRPr sz="1100">
              <a:latin typeface="Arial"/>
              <a:ea typeface="Arial"/>
              <a:cs typeface="Arial"/>
              <a:sym typeface="Arial"/>
            </a:endParaRPr>
          </a:p>
          <a:p>
            <a:pPr marL="0" lvl="0" indent="0" algn="l" rtl="0">
              <a:spcBef>
                <a:spcPts val="800"/>
              </a:spcBef>
              <a:spcAft>
                <a:spcPts val="0"/>
              </a:spcAft>
              <a:buNone/>
            </a:pPr>
            <a:endParaRPr sz="1100" b="1">
              <a:latin typeface="Arial"/>
              <a:ea typeface="Arial"/>
              <a:cs typeface="Arial"/>
              <a:sym typeface="Arial"/>
            </a:endParaRPr>
          </a:p>
        </p:txBody>
      </p:sp>
      <p:sp>
        <p:nvSpPr>
          <p:cNvPr id="446" name="Google Shape;44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Chaque série de questions est adaptée au type de partie prenante ou de personne interrogée. Elles peuvent toutefois être adaptées à d'autres parties prenantes. Il ne s'agit que d'exemples de questions clés pour lancer la discussion afin d'obtenir des informations sur la conformité aux CLR. Vous pouvez ajouter des questions complémentaires si vous le jugez nécessaire et en fonction des réponses reçues.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Département RH / Gestion (politique)</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Quelle est la politique de l'entreprise en matière d'âge minimum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avez-vous communiqué cette politique aux travailleurs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vérifiez-vous que les travailleurs ont l'âge minimum requis ? Qui s'en charge et où les informations sont-elles stockées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Représentants des travailleurs / Représentants syndicaux</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Connaissez-vous les politiques de l'entreprise en matière de droits des travailleurs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Avez-vous déjà vu des enfants dans l'usine ? Si oui, dans quelles circonstances ?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Employés/travailleurs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Quand avez-vous commencé à travailler ici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Quels sont les documents qui vous ont été demandés ? </a:t>
            </a:r>
            <a:endParaRPr sz="1100">
              <a:latin typeface="Arial"/>
              <a:ea typeface="Arial"/>
              <a:cs typeface="Arial"/>
              <a:sym typeface="Arial"/>
            </a:endParaRPr>
          </a:p>
          <a:p>
            <a:pPr marL="914400" lvl="1" indent="-298450" algn="just" rtl="0">
              <a:lnSpc>
                <a:spcPct val="107916"/>
              </a:lnSpc>
              <a:spcBef>
                <a:spcPts val="0"/>
              </a:spcBef>
              <a:spcAft>
                <a:spcPts val="800"/>
              </a:spcAft>
              <a:buClr>
                <a:schemeClr val="dk1"/>
              </a:buClr>
              <a:buSzPts val="1100"/>
              <a:buFont typeface="Arial"/>
              <a:buChar char="o"/>
            </a:pPr>
            <a:r>
              <a:rPr lang="en-US" sz="1100">
                <a:latin typeface="Arial"/>
                <a:ea typeface="Arial"/>
                <a:cs typeface="Arial"/>
                <a:sym typeface="Arial"/>
              </a:rPr>
              <a:t>Connaissez-vous les politiques de l'entreprise en matière de droits des travailleurs ? </a:t>
            </a:r>
            <a:endParaRPr sz="1100">
              <a:latin typeface="Arial"/>
              <a:ea typeface="Arial"/>
              <a:cs typeface="Arial"/>
              <a:sym typeface="Arial"/>
            </a:endParaRPr>
          </a:p>
        </p:txBody>
      </p:sp>
      <p:sp>
        <p:nvSpPr>
          <p:cNvPr id="453" name="Google Shape;45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Chaque série de questions est adaptée au type de partie prenante ou de personne interrogée. Elles peuvent toutefois être adaptées à d'autres parties prenantes. Il ne s'agit que d'exemples de questions clés pour lancer la discussion afin d'obtenir des informations sur la conformité aux CLR. Vous pouvez ajouter des questions complémentaires si vous le jugez nécessaire et en fonction des réponses reçues.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Département RH / Gestion (politique)</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Quelle est la politique de l'entreprise en matière de travail forcé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l'avez-vous fait savoir aux fournisseurs de main-d'œuvre et aux entrepreneurs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 se passe-t-il lorsqu'un travailleur souhaite partir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les travailleurs sont-ils payés ? Quelles sont les bases de calcul des salaires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Y a-t-il des cas où les documents des travailleurs sont conservés par vous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organiser les congés annuels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 est le processus d'octroi de prêts aux travailleurs ?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Salariés/travailleurs/représentants des travailleurs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Quels sont les documents qui vous ont été demandés lorsque vous avez commencé à travailler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L'entreprise conserve-t-elle vos documents personnels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 devez-vous faire si vous voulez rentrer chez vous ou quitter votre emploi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Connaissez-vous les politiques de l'entreprise en matière de droits des travailleurs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Avez-vous un contrat ? En comprenez-vous le contenu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Avez-vous une fiche de paie ? En comprenez-vous le contenu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Prenez-vous des congés annuels ?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61" name="Google Shape;46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Chaque série de questions est adaptée au type de partie prenante ou de personne interrogée. Elles peuvent toutefois être adaptées à d'autres parties prenantes. Il ne s'agit que d'exemples de questions clés pour lancer la discussion afin d'obtenir des informations sur la conformité aux CLR. Vous pouvez ajouter des questions complémentaires si vous le jugez nécessaire et en fonction des réponses reçues.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Département RH / Gestion (politique)</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Quelle est la politique de l'entreprise en matière de discrimination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l'avez-vous fait savoir aux employés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les employés sont-ils sélectionnés pour la formation et la promotion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Qui gère les plaintes ou les griefs et quelle est la procédure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s'assurer que vos processus de recrutement sont non discriminatoires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les salaires sont-ils calculés pour chaque fonction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Existe-t-il des dispositions particulières pour les femmes ?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Salariés/travailleurs/représentants des travailleurs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Connaissez-vous les politiques de l'entreprise en matière de discrimination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Comment les gens sont-ils promus ?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Vous sentez-vous traité de la même manière que votre collègue exerçant le même travail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Que faites-vous lorsque vous voulez vous plaindre, suggérer quelque chose ou soulever un problème au travail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Existe-t-il des possibilités de formation et comment les personnes sont-elles sélectionnées pour y participer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69" name="Google Shape;46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76" name="Google Shape;47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Mettre l'accent sur les éléments supplémentaires à ajouter à un audit régulier. La colonne " éléments CLR FSC àto inclure" montre essentiellement les éléments ADDITIONNELS qui pourraient être insérés dans chaque partie de l'audit pour couvrir les éléments CLR. Cet ajout ne modifie pas l'audit de manière importante mais permet de capturer des éléments CLR supplémentaires au sein du même audit.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LIRE et EXPLIQUER quelques lignes.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 temps supplémentaire estimé est basé sur l'expérience d'ASI dans le domaine.</a:t>
            </a:r>
            <a:endParaRPr sz="1100">
              <a:latin typeface="Arial"/>
              <a:ea typeface="Arial"/>
              <a:cs typeface="Arial"/>
              <a:sym typeface="Arial"/>
            </a:endParaRPr>
          </a:p>
          <a:p>
            <a:pPr marL="0" lvl="0" indent="0" algn="l" rtl="0">
              <a:spcBef>
                <a:spcPts val="800"/>
              </a:spcBef>
              <a:spcAft>
                <a:spcPts val="0"/>
              </a:spcAft>
              <a:buNone/>
            </a:pPr>
            <a:endParaRPr/>
          </a:p>
        </p:txBody>
      </p:sp>
      <p:sp>
        <p:nvSpPr>
          <p:cNvPr id="399" name="Google Shape;3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Chaque groupe doit élaborer un plan d'audit et proposer des moyens de prendre en compte les CLR dans le cadre d'un audit sans en augmenter la durée.</a:t>
            </a:r>
            <a:endParaRPr sz="1100">
              <a:latin typeface="Arial"/>
              <a:ea typeface="Arial"/>
              <a:cs typeface="Arial"/>
              <a:sym typeface="Arial"/>
            </a:endParaRPr>
          </a:p>
          <a:p>
            <a:pPr marL="0" lvl="0" indent="0" algn="l" rtl="0">
              <a:spcBef>
                <a:spcPts val="800"/>
              </a:spcBef>
              <a:spcAft>
                <a:spcPts val="0"/>
              </a:spcAft>
              <a:buNone/>
            </a:pPr>
            <a:endParaRPr/>
          </a:p>
        </p:txBody>
      </p:sp>
      <p:sp>
        <p:nvSpPr>
          <p:cNvPr id="406" name="Google Shape;40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Suggestion : Imprimer la diapositive pour les participants. </a:t>
            </a:r>
            <a:endParaRPr sz="1100">
              <a:latin typeface="Arial"/>
              <a:ea typeface="Arial"/>
              <a:cs typeface="Arial"/>
              <a:sym typeface="Arial"/>
            </a:endParaRPr>
          </a:p>
          <a:p>
            <a:pPr marL="0" lvl="0" indent="0" algn="l" rtl="0">
              <a:spcBef>
                <a:spcPts val="800"/>
              </a:spcBef>
              <a:spcAft>
                <a:spcPts val="0"/>
              </a:spcAft>
              <a:buNone/>
            </a:pPr>
            <a:endParaRPr/>
          </a:p>
        </p:txBody>
      </p:sp>
      <p:sp>
        <p:nvSpPr>
          <p:cNvPr id="415" name="Google Shape;4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Suggestion : Imprimer la diapositive pour les participants. </a:t>
            </a:r>
            <a:endParaRPr/>
          </a:p>
          <a:p>
            <a:pPr marL="0" lvl="0" indent="0" algn="l" rtl="0">
              <a:spcBef>
                <a:spcPts val="0"/>
              </a:spcBef>
              <a:spcAft>
                <a:spcPts val="0"/>
              </a:spcAft>
              <a:buNone/>
            </a:pPr>
            <a:endParaRPr/>
          </a:p>
        </p:txBody>
      </p:sp>
      <p:sp>
        <p:nvSpPr>
          <p:cNvPr id="423" name="Google Shape;42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Suggestion : Imprimer la diapositive pour les participants. </a:t>
            </a:r>
            <a:endParaRPr/>
          </a:p>
          <a:p>
            <a:pPr marL="0" lvl="0" indent="0" algn="l" rtl="0">
              <a:spcBef>
                <a:spcPts val="0"/>
              </a:spcBef>
              <a:spcAft>
                <a:spcPts val="0"/>
              </a:spcAft>
              <a:buNone/>
            </a:pPr>
            <a:endParaRPr/>
          </a:p>
        </p:txBody>
      </p:sp>
      <p:sp>
        <p:nvSpPr>
          <p:cNvPr id="431" name="Google Shape;43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None/>
            </a:pPr>
            <a:r>
              <a:rPr lang="en-US" sz="1100">
                <a:latin typeface="Arial"/>
                <a:ea typeface="Arial"/>
                <a:cs typeface="Arial"/>
                <a:sym typeface="Arial"/>
              </a:rPr>
              <a:t>Bonnes pratiques à prendre en compte par un auditeur lors des entretiens</a:t>
            </a:r>
            <a:endParaRPr sz="1100">
              <a:latin typeface="Arial"/>
              <a:ea typeface="Arial"/>
              <a:cs typeface="Arial"/>
              <a:sym typeface="Arial"/>
            </a:endParaRPr>
          </a:p>
          <a:p>
            <a:pPr marL="685800" lvl="0" indent="-298450" algn="just"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Solides compétences interpersonnelles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D'autres personnes sont prêtes à partager des informations avec vous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Ne pas poser de questions inutiles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Permet aux personnes de partager volontairement des informations pertinentes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Montre un intérêt sincère pour la personne et le sujet</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Fait preuve d'équité lorsqu'il tente d'obtenir des informations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Les enquêteurs efficaces travaillent de manière informelle et non structurée.</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Absence de partialité</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Professionnalisme et excellence du projet (attitude et apparence)</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Ne pas représenter une menace pour la personne interrogée</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Garantir la confidentialité pendant et après l'entretien et l'audit</a:t>
            </a:r>
            <a:endParaRPr/>
          </a:p>
        </p:txBody>
      </p:sp>
      <p:sp>
        <p:nvSpPr>
          <p:cNvPr id="439" name="Google Shape;439;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69"/>
        <p:cNvGrpSpPr/>
        <p:nvPr/>
      </p:nvGrpSpPr>
      <p:grpSpPr>
        <a:xfrm>
          <a:off x="0" y="0"/>
          <a:ext cx="0" cy="0"/>
          <a:chOff x="0" y="0"/>
          <a:chExt cx="0" cy="0"/>
        </a:xfrm>
      </p:grpSpPr>
      <p:pic>
        <p:nvPicPr>
          <p:cNvPr id="70" name="Google Shape;70;p27"/>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71" name="Google Shape;71;p27"/>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2" name="Google Shape;7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74" name="Google Shape;7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27"/>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2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77"/>
        <p:cNvGrpSpPr/>
        <p:nvPr/>
      </p:nvGrpSpPr>
      <p:grpSpPr>
        <a:xfrm>
          <a:off x="0" y="0"/>
          <a:ext cx="0" cy="0"/>
          <a:chOff x="0" y="0"/>
          <a:chExt cx="0" cy="0"/>
        </a:xfrm>
      </p:grpSpPr>
      <p:pic>
        <p:nvPicPr>
          <p:cNvPr id="78" name="Google Shape;78;p28"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79" name="Google Shape;79;p28"/>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0" name="Google Shape;8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82" name="Google Shape;8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28"/>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28"/>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85" name="Google Shape;85;p28"/>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86"/>
        <p:cNvGrpSpPr/>
        <p:nvPr/>
      </p:nvGrpSpPr>
      <p:grpSpPr>
        <a:xfrm>
          <a:off x="0" y="0"/>
          <a:ext cx="0" cy="0"/>
          <a:chOff x="0" y="0"/>
          <a:chExt cx="0" cy="0"/>
        </a:xfrm>
      </p:grpSpPr>
      <p:pic>
        <p:nvPicPr>
          <p:cNvPr id="87" name="Google Shape;87;p29"/>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88" name="Google Shape;8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90" name="Google Shape;9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29"/>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29"/>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3" name="Google Shape;93;p29"/>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94"/>
        <p:cNvGrpSpPr/>
        <p:nvPr/>
      </p:nvGrpSpPr>
      <p:grpSpPr>
        <a:xfrm>
          <a:off x="0" y="0"/>
          <a:ext cx="0" cy="0"/>
          <a:chOff x="0" y="0"/>
          <a:chExt cx="0" cy="0"/>
        </a:xfrm>
      </p:grpSpPr>
      <p:sp>
        <p:nvSpPr>
          <p:cNvPr id="95" name="Google Shape;95;p30"/>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98" name="Google Shape;9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30"/>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0" name="Google Shape;100;p30"/>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30"/>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02"/>
        <p:cNvGrpSpPr/>
        <p:nvPr/>
      </p:nvGrpSpPr>
      <p:grpSpPr>
        <a:xfrm>
          <a:off x="0" y="0"/>
          <a:ext cx="0" cy="0"/>
          <a:chOff x="0" y="0"/>
          <a:chExt cx="0" cy="0"/>
        </a:xfrm>
      </p:grpSpPr>
      <p:sp>
        <p:nvSpPr>
          <p:cNvPr id="103" name="Google Shape;103;p31"/>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06" name="Google Shape;106;p31"/>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07" name="Google Shape;107;p31"/>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08"/>
        <p:cNvGrpSpPr/>
        <p:nvPr/>
      </p:nvGrpSpPr>
      <p:grpSpPr>
        <a:xfrm>
          <a:off x="0" y="0"/>
          <a:ext cx="0" cy="0"/>
          <a:chOff x="0" y="0"/>
          <a:chExt cx="0" cy="0"/>
        </a:xfrm>
      </p:grpSpPr>
      <p:sp>
        <p:nvSpPr>
          <p:cNvPr id="109" name="Google Shape;109;p3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0" name="Google Shape;110;p3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1" name="Google Shape;111;p3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2" name="Google Shape;11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14" name="Google Shape;114;p3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5"/>
        <p:cNvGrpSpPr/>
        <p:nvPr/>
      </p:nvGrpSpPr>
      <p:grpSpPr>
        <a:xfrm>
          <a:off x="0" y="0"/>
          <a:ext cx="0" cy="0"/>
          <a:chOff x="0" y="0"/>
          <a:chExt cx="0" cy="0"/>
        </a:xfrm>
      </p:grpSpPr>
      <p:sp>
        <p:nvSpPr>
          <p:cNvPr id="116" name="Google Shape;116;p33"/>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3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8" name="Google Shape;118;p3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9" name="Google Shape;119;p3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20" name="Google Shape;12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22" name="Google Shape;122;p3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33"/>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4" name="Google Shape;124;p33"/>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5"/>
        <p:cNvGrpSpPr/>
        <p:nvPr/>
      </p:nvGrpSpPr>
      <p:grpSpPr>
        <a:xfrm>
          <a:off x="0" y="0"/>
          <a:ext cx="0" cy="0"/>
          <a:chOff x="0" y="0"/>
          <a:chExt cx="0" cy="0"/>
        </a:xfrm>
      </p:grpSpPr>
      <p:cxnSp>
        <p:nvCxnSpPr>
          <p:cNvPr id="126" name="Google Shape;126;p34"/>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7" name="Google Shape;127;p34"/>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8"/>
        <p:cNvGrpSpPr/>
        <p:nvPr/>
      </p:nvGrpSpPr>
      <p:grpSpPr>
        <a:xfrm>
          <a:off x="0" y="0"/>
          <a:ext cx="0" cy="0"/>
          <a:chOff x="0" y="0"/>
          <a:chExt cx="0" cy="0"/>
        </a:xfrm>
      </p:grpSpPr>
      <p:sp>
        <p:nvSpPr>
          <p:cNvPr id="129" name="Google Shape;129;p35"/>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0" name="Google Shape;130;p35"/>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31" name="Google Shape;131;p3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3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FR</a:t>
            </a:r>
            <a:endParaRPr/>
          </a:p>
        </p:txBody>
      </p:sp>
      <p:sp>
        <p:nvSpPr>
          <p:cNvPr id="133" name="Google Shape;133;p3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6"/>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3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3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3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3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3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3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3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3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3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1"/>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52"/>
        <p:cNvGrpSpPr/>
        <p:nvPr/>
      </p:nvGrpSpPr>
      <p:grpSpPr>
        <a:xfrm>
          <a:off x="0" y="0"/>
          <a:ext cx="0" cy="0"/>
          <a:chOff x="0" y="0"/>
          <a:chExt cx="0" cy="0"/>
        </a:xfrm>
      </p:grpSpPr>
      <p:pic>
        <p:nvPicPr>
          <p:cNvPr id="153" name="Google Shape;153;p3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54" name="Google Shape;154;p3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55" name="Google Shape;155;p3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6" name="Google Shape;156;p3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157" name="Google Shape;157;p3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158" name="Google Shape;158;p3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59" name="Google Shape;159;p3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160"/>
        <p:cNvGrpSpPr/>
        <p:nvPr/>
      </p:nvGrpSpPr>
      <p:grpSpPr>
        <a:xfrm>
          <a:off x="0" y="0"/>
          <a:ext cx="0" cy="0"/>
          <a:chOff x="0" y="0"/>
          <a:chExt cx="0" cy="0"/>
        </a:xfrm>
      </p:grpSpPr>
      <p:pic>
        <p:nvPicPr>
          <p:cNvPr id="161" name="Google Shape;161;p39"/>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162" name="Google Shape;162;p39"/>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63" name="Google Shape;16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65" name="Google Shape;16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39"/>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7" name="Google Shape;167;p39"/>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168"/>
        <p:cNvGrpSpPr/>
        <p:nvPr/>
      </p:nvGrpSpPr>
      <p:grpSpPr>
        <a:xfrm>
          <a:off x="0" y="0"/>
          <a:ext cx="0" cy="0"/>
          <a:chOff x="0" y="0"/>
          <a:chExt cx="0" cy="0"/>
        </a:xfrm>
      </p:grpSpPr>
      <p:pic>
        <p:nvPicPr>
          <p:cNvPr id="169" name="Google Shape;169;p4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170" name="Google Shape;170;p4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 name="Google Shape;17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73" name="Google Shape;17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174" name="Google Shape;174;p4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175" name="Google Shape;175;p4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176"/>
        <p:cNvGrpSpPr/>
        <p:nvPr/>
      </p:nvGrpSpPr>
      <p:grpSpPr>
        <a:xfrm>
          <a:off x="0" y="0"/>
          <a:ext cx="0" cy="0"/>
          <a:chOff x="0" y="0"/>
          <a:chExt cx="0" cy="0"/>
        </a:xfrm>
      </p:grpSpPr>
      <p:pic>
        <p:nvPicPr>
          <p:cNvPr id="177" name="Google Shape;177;p41"/>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178" name="Google Shape;178;p41"/>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179" name="Google Shape;179;p41"/>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180" name="Google Shape;180;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41"/>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84"/>
        <p:cNvGrpSpPr/>
        <p:nvPr/>
      </p:nvGrpSpPr>
      <p:grpSpPr>
        <a:xfrm>
          <a:off x="0" y="0"/>
          <a:ext cx="0" cy="0"/>
          <a:chOff x="0" y="0"/>
          <a:chExt cx="0" cy="0"/>
        </a:xfrm>
      </p:grpSpPr>
      <p:sp>
        <p:nvSpPr>
          <p:cNvPr id="185" name="Google Shape;185;p4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88" name="Google Shape;188;p42"/>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89" name="Google Shape;189;p42"/>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90"/>
        <p:cNvGrpSpPr/>
        <p:nvPr/>
      </p:nvGrpSpPr>
      <p:grpSpPr>
        <a:xfrm>
          <a:off x="0" y="0"/>
          <a:ext cx="0" cy="0"/>
          <a:chOff x="0" y="0"/>
          <a:chExt cx="0" cy="0"/>
        </a:xfrm>
      </p:grpSpPr>
      <p:sp>
        <p:nvSpPr>
          <p:cNvPr id="191" name="Google Shape;191;p4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92" name="Google Shape;192;p4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93" name="Google Shape;193;p4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94" name="Google Shape;19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196" name="Google Shape;196;p4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197"/>
        <p:cNvGrpSpPr/>
        <p:nvPr/>
      </p:nvGrpSpPr>
      <p:grpSpPr>
        <a:xfrm>
          <a:off x="0" y="0"/>
          <a:ext cx="0" cy="0"/>
          <a:chOff x="0" y="0"/>
          <a:chExt cx="0" cy="0"/>
        </a:xfrm>
      </p:grpSpPr>
      <p:pic>
        <p:nvPicPr>
          <p:cNvPr id="198" name="Google Shape;198;p44"/>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199" name="Google Shape;199;p44"/>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200" name="Google Shape;200;p44"/>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201" name="Google Shape;20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03" name="Google Shape;20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04" name="Google Shape;204;p44"/>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05"/>
        <p:cNvGrpSpPr/>
        <p:nvPr/>
      </p:nvGrpSpPr>
      <p:grpSpPr>
        <a:xfrm>
          <a:off x="0" y="0"/>
          <a:ext cx="0" cy="0"/>
          <a:chOff x="0" y="0"/>
          <a:chExt cx="0" cy="0"/>
        </a:xfrm>
      </p:grpSpPr>
      <p:pic>
        <p:nvPicPr>
          <p:cNvPr id="206" name="Google Shape;206;p4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07" name="Google Shape;207;p4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10" name="Google Shape;21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1" name="Google Shape;211;p4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12" name="Google Shape;212;p4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7"/>
        <p:cNvGrpSpPr/>
        <p:nvPr/>
      </p:nvGrpSpPr>
      <p:grpSpPr>
        <a:xfrm>
          <a:off x="0" y="0"/>
          <a:ext cx="0" cy="0"/>
          <a:chOff x="0" y="0"/>
          <a:chExt cx="0" cy="0"/>
        </a:xfrm>
      </p:grpSpPr>
      <p:sp>
        <p:nvSpPr>
          <p:cNvPr id="18" name="Google Shape;18;p20"/>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9" name="Google Shape;19;p20"/>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FR</a:t>
            </a:r>
            <a:endParaRPr/>
          </a:p>
        </p:txBody>
      </p:sp>
      <p:sp>
        <p:nvSpPr>
          <p:cNvPr id="20" name="Google Shape;20;p20"/>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213"/>
        <p:cNvGrpSpPr/>
        <p:nvPr/>
      </p:nvGrpSpPr>
      <p:grpSpPr>
        <a:xfrm>
          <a:off x="0" y="0"/>
          <a:ext cx="0" cy="0"/>
          <a:chOff x="0" y="0"/>
          <a:chExt cx="0" cy="0"/>
        </a:xfrm>
      </p:grpSpPr>
      <p:pic>
        <p:nvPicPr>
          <p:cNvPr id="214" name="Google Shape;214;p4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215" name="Google Shape;215;p4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16" name="Google Shape;21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18" name="Google Shape;21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9" name="Google Shape;219;p4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0" name="Google Shape;220;p4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221"/>
        <p:cNvGrpSpPr/>
        <p:nvPr/>
      </p:nvGrpSpPr>
      <p:grpSpPr>
        <a:xfrm>
          <a:off x="0" y="0"/>
          <a:ext cx="0" cy="0"/>
          <a:chOff x="0" y="0"/>
          <a:chExt cx="0" cy="0"/>
        </a:xfrm>
      </p:grpSpPr>
      <p:pic>
        <p:nvPicPr>
          <p:cNvPr id="222" name="Google Shape;222;p4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223" name="Google Shape;223;p4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4" name="Google Shape;22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26" name="Google Shape;22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27" name="Google Shape;227;p4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8" name="Google Shape;228;p4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229" name="Google Shape;229;p4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230"/>
        <p:cNvGrpSpPr/>
        <p:nvPr/>
      </p:nvGrpSpPr>
      <p:grpSpPr>
        <a:xfrm>
          <a:off x="0" y="0"/>
          <a:ext cx="0" cy="0"/>
          <a:chOff x="0" y="0"/>
          <a:chExt cx="0" cy="0"/>
        </a:xfrm>
      </p:grpSpPr>
      <p:pic>
        <p:nvPicPr>
          <p:cNvPr id="231" name="Google Shape;231;p4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232" name="Google Shape;23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34" name="Google Shape;23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4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4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7" name="Google Shape;237;p4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238"/>
        <p:cNvGrpSpPr/>
        <p:nvPr/>
      </p:nvGrpSpPr>
      <p:grpSpPr>
        <a:xfrm>
          <a:off x="0" y="0"/>
          <a:ext cx="0" cy="0"/>
          <a:chOff x="0" y="0"/>
          <a:chExt cx="0" cy="0"/>
        </a:xfrm>
      </p:grpSpPr>
      <p:sp>
        <p:nvSpPr>
          <p:cNvPr id="239" name="Google Shape;239;p4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 name="Google Shape;240;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42" name="Google Shape;24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4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4" name="Google Shape;244;p4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45" name="Google Shape;245;p4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246"/>
        <p:cNvGrpSpPr/>
        <p:nvPr/>
      </p:nvGrpSpPr>
      <p:grpSpPr>
        <a:xfrm>
          <a:off x="0" y="0"/>
          <a:ext cx="0" cy="0"/>
          <a:chOff x="0" y="0"/>
          <a:chExt cx="0" cy="0"/>
        </a:xfrm>
      </p:grpSpPr>
      <p:sp>
        <p:nvSpPr>
          <p:cNvPr id="247" name="Google Shape;247;p5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5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49" name="Google Shape;249;p5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250" name="Google Shape;250;p5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251" name="Google Shape;25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53" name="Google Shape;253;p5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54" name="Google Shape;254;p5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5" name="Google Shape;255;p5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6"/>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57"/>
        <p:cNvGrpSpPr/>
        <p:nvPr/>
      </p:nvGrpSpPr>
      <p:grpSpPr>
        <a:xfrm>
          <a:off x="0" y="0"/>
          <a:ext cx="0" cy="0"/>
          <a:chOff x="0" y="0"/>
          <a:chExt cx="0" cy="0"/>
        </a:xfrm>
      </p:grpSpPr>
      <p:cxnSp>
        <p:nvCxnSpPr>
          <p:cNvPr id="258" name="Google Shape;258;p52"/>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259" name="Google Shape;259;p52"/>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53"/>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63" name="Google Shape;263;p5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4" name="Google Shape;264;p5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FR</a:t>
            </a:r>
            <a:endParaRPr/>
          </a:p>
        </p:txBody>
      </p:sp>
      <p:sp>
        <p:nvSpPr>
          <p:cNvPr id="265" name="Google Shape;265;p5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66"/>
        <p:cNvGrpSpPr/>
        <p:nvPr/>
      </p:nvGrpSpPr>
      <p:grpSpPr>
        <a:xfrm>
          <a:off x="0" y="0"/>
          <a:ext cx="0" cy="0"/>
          <a:chOff x="0" y="0"/>
          <a:chExt cx="0" cy="0"/>
        </a:xfrm>
      </p:grpSpPr>
      <p:sp>
        <p:nvSpPr>
          <p:cNvPr id="267" name="Google Shape;267;p5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8" name="Google Shape;268;p5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FR</a:t>
            </a:r>
            <a:endParaRPr/>
          </a:p>
        </p:txBody>
      </p:sp>
      <p:sp>
        <p:nvSpPr>
          <p:cNvPr id="269" name="Google Shape;269;p5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27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21"/>
        <p:cNvGrpSpPr/>
        <p:nvPr/>
      </p:nvGrpSpPr>
      <p:grpSpPr>
        <a:xfrm>
          <a:off x="0" y="0"/>
          <a:ext cx="0" cy="0"/>
          <a:chOff x="0" y="0"/>
          <a:chExt cx="0" cy="0"/>
        </a:xfrm>
      </p:grpSpPr>
      <p:pic>
        <p:nvPicPr>
          <p:cNvPr id="22" name="Google Shape;22;p21"/>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3" name="Google Shape;23;p21"/>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 name="Google Shape;24;p21"/>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5" name="Google Shape;25;p21"/>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6" name="Google Shape;26;p21"/>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7" name="Google Shape;27;p21"/>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8" name="Google Shape;28;p21"/>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271"/>
        <p:cNvGrpSpPr/>
        <p:nvPr/>
      </p:nvGrpSpPr>
      <p:grpSpPr>
        <a:xfrm>
          <a:off x="0" y="0"/>
          <a:ext cx="0" cy="0"/>
          <a:chOff x="0" y="0"/>
          <a:chExt cx="0" cy="0"/>
        </a:xfrm>
      </p:grpSpPr>
      <p:pic>
        <p:nvPicPr>
          <p:cNvPr id="272" name="Google Shape;272;p56"/>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273" name="Google Shape;273;p56"/>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274" name="Google Shape;274;p56"/>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275" name="Google Shape;275;p56"/>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276" name="Google Shape;276;p56"/>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277" name="Google Shape;277;p56"/>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278" name="Google Shape;278;p56"/>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279" name="Google Shape;279;p56"/>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280" name="Google Shape;280;p56"/>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87"/>
        <p:cNvGrpSpPr/>
        <p:nvPr/>
      </p:nvGrpSpPr>
      <p:grpSpPr>
        <a:xfrm>
          <a:off x="0" y="0"/>
          <a:ext cx="0" cy="0"/>
          <a:chOff x="0" y="0"/>
          <a:chExt cx="0" cy="0"/>
        </a:xfrm>
      </p:grpSpPr>
      <p:pic>
        <p:nvPicPr>
          <p:cNvPr id="288" name="Google Shape;288;p58"/>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89" name="Google Shape;289;p58"/>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0" name="Google Shape;29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1" name="Google Shape;29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292" name="Google Shape;29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93" name="Google Shape;293;p58"/>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94" name="Google Shape;294;p58"/>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295"/>
        <p:cNvGrpSpPr/>
        <p:nvPr/>
      </p:nvGrpSpPr>
      <p:grpSpPr>
        <a:xfrm>
          <a:off x="0" y="0"/>
          <a:ext cx="0" cy="0"/>
          <a:chOff x="0" y="0"/>
          <a:chExt cx="0" cy="0"/>
        </a:xfrm>
      </p:grpSpPr>
      <p:sp>
        <p:nvSpPr>
          <p:cNvPr id="296" name="Google Shape;296;p59"/>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7" name="Google Shape;297;p59"/>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59"/>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299"/>
        <p:cNvGrpSpPr/>
        <p:nvPr/>
      </p:nvGrpSpPr>
      <p:grpSpPr>
        <a:xfrm>
          <a:off x="0" y="0"/>
          <a:ext cx="0" cy="0"/>
          <a:chOff x="0" y="0"/>
          <a:chExt cx="0" cy="0"/>
        </a:xfrm>
      </p:grpSpPr>
      <p:sp>
        <p:nvSpPr>
          <p:cNvPr id="300" name="Google Shape;300;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01" name="Google Shape;301;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8.6.FSC-CLR-Training_Main-Course_Module-4.3_V1-0_ FR</a:t>
            </a:r>
            <a:endParaRPr/>
          </a:p>
        </p:txBody>
      </p:sp>
      <p:sp>
        <p:nvSpPr>
          <p:cNvPr id="302" name="Google Shape;302;p60"/>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3" name="Google Shape;303;p60"/>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4" name="Google Shape;304;p60"/>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5" name="Google Shape;305;p60"/>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6"/>
        <p:cNvGrpSpPr/>
        <p:nvPr/>
      </p:nvGrpSpPr>
      <p:grpSpPr>
        <a:xfrm>
          <a:off x="0" y="0"/>
          <a:ext cx="0" cy="0"/>
          <a:chOff x="0" y="0"/>
          <a:chExt cx="0" cy="0"/>
        </a:xfrm>
      </p:grpSpPr>
      <p:sp>
        <p:nvSpPr>
          <p:cNvPr id="307" name="Google Shape;307;p6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6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9" name="Google Shape;309;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0" name="Google Shape;310;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11" name="Google Shape;31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2"/>
        <p:cNvGrpSpPr/>
        <p:nvPr/>
      </p:nvGrpSpPr>
      <p:grpSpPr>
        <a:xfrm>
          <a:off x="0" y="0"/>
          <a:ext cx="0" cy="0"/>
          <a:chOff x="0" y="0"/>
          <a:chExt cx="0" cy="0"/>
        </a:xfrm>
      </p:grpSpPr>
      <p:sp>
        <p:nvSpPr>
          <p:cNvPr id="313" name="Google Shape;313;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6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6" name="Google Shape;316;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17" name="Google Shape;317;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8"/>
        <p:cNvGrpSpPr/>
        <p:nvPr/>
      </p:nvGrpSpPr>
      <p:grpSpPr>
        <a:xfrm>
          <a:off x="0" y="0"/>
          <a:ext cx="0" cy="0"/>
          <a:chOff x="0" y="0"/>
          <a:chExt cx="0" cy="0"/>
        </a:xfrm>
      </p:grpSpPr>
      <p:sp>
        <p:nvSpPr>
          <p:cNvPr id="319" name="Google Shape;319;p6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6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1" name="Google Shape;321;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2" name="Google Shape;322;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23" name="Google Shape;323;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4"/>
        <p:cNvGrpSpPr/>
        <p:nvPr/>
      </p:nvGrpSpPr>
      <p:grpSpPr>
        <a:xfrm>
          <a:off x="0" y="0"/>
          <a:ext cx="0" cy="0"/>
          <a:chOff x="0" y="0"/>
          <a:chExt cx="0" cy="0"/>
        </a:xfrm>
      </p:grpSpPr>
      <p:sp>
        <p:nvSpPr>
          <p:cNvPr id="325" name="Google Shape;325;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30" name="Google Shape;330;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1"/>
        <p:cNvGrpSpPr/>
        <p:nvPr/>
      </p:nvGrpSpPr>
      <p:grpSpPr>
        <a:xfrm>
          <a:off x="0" y="0"/>
          <a:ext cx="0" cy="0"/>
          <a:chOff x="0" y="0"/>
          <a:chExt cx="0" cy="0"/>
        </a:xfrm>
      </p:grpSpPr>
      <p:sp>
        <p:nvSpPr>
          <p:cNvPr id="332" name="Google Shape;332;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4" name="Google Shape;334;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6" name="Google Shape;336;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39" name="Google Shape;339;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0"/>
        <p:cNvGrpSpPr/>
        <p:nvPr/>
      </p:nvGrpSpPr>
      <p:grpSpPr>
        <a:xfrm>
          <a:off x="0" y="0"/>
          <a:ext cx="0" cy="0"/>
          <a:chOff x="0" y="0"/>
          <a:chExt cx="0" cy="0"/>
        </a:xfrm>
      </p:grpSpPr>
      <p:sp>
        <p:nvSpPr>
          <p:cNvPr id="341" name="Google Shape;341;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2" name="Google Shape;34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3" name="Google Shape;34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44" name="Google Shape;34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9"/>
        <p:cNvGrpSpPr/>
        <p:nvPr/>
      </p:nvGrpSpPr>
      <p:grpSpPr>
        <a:xfrm>
          <a:off x="0" y="0"/>
          <a:ext cx="0" cy="0"/>
          <a:chOff x="0" y="0"/>
          <a:chExt cx="0" cy="0"/>
        </a:xfrm>
      </p:grpSpPr>
      <p:pic>
        <p:nvPicPr>
          <p:cNvPr id="30" name="Google Shape;30;p22"/>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31" name="Google Shape;31;p22"/>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32" name="Google Shape;32;p22"/>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33" name="Google Shape;3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22"/>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5"/>
        <p:cNvGrpSpPr/>
        <p:nvPr/>
      </p:nvGrpSpPr>
      <p:grpSpPr>
        <a:xfrm>
          <a:off x="0" y="0"/>
          <a:ext cx="0" cy="0"/>
          <a:chOff x="0" y="0"/>
          <a:chExt cx="0" cy="0"/>
        </a:xfrm>
      </p:grpSpPr>
      <p:sp>
        <p:nvSpPr>
          <p:cNvPr id="346" name="Google Shape;346;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7" name="Google Shape;347;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48" name="Google Shape;34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9"/>
        <p:cNvGrpSpPr/>
        <p:nvPr/>
      </p:nvGrpSpPr>
      <p:grpSpPr>
        <a:xfrm>
          <a:off x="0" y="0"/>
          <a:ext cx="0" cy="0"/>
          <a:chOff x="0" y="0"/>
          <a:chExt cx="0" cy="0"/>
        </a:xfrm>
      </p:grpSpPr>
      <p:sp>
        <p:nvSpPr>
          <p:cNvPr id="350" name="Google Shape;350;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2" name="Google Shape;352;p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3" name="Google Shape;353;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4" name="Google Shape;354;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55" name="Google Shape;355;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6"/>
        <p:cNvGrpSpPr/>
        <p:nvPr/>
      </p:nvGrpSpPr>
      <p:grpSpPr>
        <a:xfrm>
          <a:off x="0" y="0"/>
          <a:ext cx="0" cy="0"/>
          <a:chOff x="0" y="0"/>
          <a:chExt cx="0" cy="0"/>
        </a:xfrm>
      </p:grpSpPr>
      <p:sp>
        <p:nvSpPr>
          <p:cNvPr id="357" name="Google Shape;357;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69"/>
          <p:cNvSpPr>
            <a:spLocks noGrp="1"/>
          </p:cNvSpPr>
          <p:nvPr>
            <p:ph type="pic" idx="2"/>
          </p:nvPr>
        </p:nvSpPr>
        <p:spPr>
          <a:xfrm>
            <a:off x="5183188" y="987425"/>
            <a:ext cx="6172200" cy="4873625"/>
          </a:xfrm>
          <a:prstGeom prst="rect">
            <a:avLst/>
          </a:prstGeom>
          <a:noFill/>
          <a:ln>
            <a:noFill/>
          </a:ln>
        </p:spPr>
      </p:sp>
      <p:sp>
        <p:nvSpPr>
          <p:cNvPr id="359" name="Google Shape;359;p6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60" name="Google Shape;36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1" name="Google Shape;36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62" name="Google Shape;36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63"/>
        <p:cNvGrpSpPr/>
        <p:nvPr/>
      </p:nvGrpSpPr>
      <p:grpSpPr>
        <a:xfrm>
          <a:off x="0" y="0"/>
          <a:ext cx="0" cy="0"/>
          <a:chOff x="0" y="0"/>
          <a:chExt cx="0" cy="0"/>
        </a:xfrm>
      </p:grpSpPr>
      <p:sp>
        <p:nvSpPr>
          <p:cNvPr id="364" name="Google Shape;364;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7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7" name="Google Shape;367;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68" name="Google Shape;36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69"/>
        <p:cNvGrpSpPr/>
        <p:nvPr/>
      </p:nvGrpSpPr>
      <p:grpSpPr>
        <a:xfrm>
          <a:off x="0" y="0"/>
          <a:ext cx="0" cy="0"/>
          <a:chOff x="0" y="0"/>
          <a:chExt cx="0" cy="0"/>
        </a:xfrm>
      </p:grpSpPr>
      <p:sp>
        <p:nvSpPr>
          <p:cNvPr id="370" name="Google Shape;370;p7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p7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3" name="Google Shape;373;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374" name="Google Shape;374;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7"/>
        <p:cNvGrpSpPr/>
        <p:nvPr/>
      </p:nvGrpSpPr>
      <p:grpSpPr>
        <a:xfrm>
          <a:off x="0" y="0"/>
          <a:ext cx="0" cy="0"/>
          <a:chOff x="0" y="0"/>
          <a:chExt cx="0" cy="0"/>
        </a:xfrm>
      </p:grpSpPr>
      <p:pic>
        <p:nvPicPr>
          <p:cNvPr id="38" name="Google Shape;38;p23"/>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9" name="Google Shape;39;p23"/>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40" name="Google Shape;40;p23"/>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41" name="Google Shape;4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43" name="Google Shape;4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23"/>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5"/>
        <p:cNvGrpSpPr/>
        <p:nvPr/>
      </p:nvGrpSpPr>
      <p:grpSpPr>
        <a:xfrm>
          <a:off x="0" y="0"/>
          <a:ext cx="0" cy="0"/>
          <a:chOff x="0" y="0"/>
          <a:chExt cx="0" cy="0"/>
        </a:xfrm>
      </p:grpSpPr>
      <p:pic>
        <p:nvPicPr>
          <p:cNvPr id="46" name="Google Shape;46;p24"/>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7" name="Google Shape;47;p24"/>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50" name="Google Shape;5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51" name="Google Shape;51;p24"/>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52" name="Google Shape;52;p24"/>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53"/>
        <p:cNvGrpSpPr/>
        <p:nvPr/>
      </p:nvGrpSpPr>
      <p:grpSpPr>
        <a:xfrm>
          <a:off x="0" y="0"/>
          <a:ext cx="0" cy="0"/>
          <a:chOff x="0" y="0"/>
          <a:chExt cx="0" cy="0"/>
        </a:xfrm>
      </p:grpSpPr>
      <p:pic>
        <p:nvPicPr>
          <p:cNvPr id="54" name="Google Shape;54;p2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5" name="Google Shape;55;p2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58" name="Google Shape;5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2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0" name="Google Shape;60;p2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61"/>
        <p:cNvGrpSpPr/>
        <p:nvPr/>
      </p:nvGrpSpPr>
      <p:grpSpPr>
        <a:xfrm>
          <a:off x="0" y="0"/>
          <a:ext cx="0" cy="0"/>
          <a:chOff x="0" y="0"/>
          <a:chExt cx="0" cy="0"/>
        </a:xfrm>
      </p:grpSpPr>
      <p:pic>
        <p:nvPicPr>
          <p:cNvPr id="62" name="Google Shape;62;p2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63" name="Google Shape;63;p2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4" name="Google Shape;6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FR</a:t>
            </a:r>
            <a:endParaRPr/>
          </a:p>
        </p:txBody>
      </p:sp>
      <p:sp>
        <p:nvSpPr>
          <p:cNvPr id="66" name="Google Shape;6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2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8" name="Google Shape;68;p2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3.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 FR</a:t>
            </a:r>
            <a:endParaRPr/>
          </a:p>
        </p:txBody>
      </p:sp>
      <p:sp>
        <p:nvSpPr>
          <p:cNvPr id="14" name="Google Shape;14;p15"/>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 FR</a:t>
            </a:r>
            <a:endParaRPr/>
          </a:p>
        </p:txBody>
      </p:sp>
      <p:sp>
        <p:nvSpPr>
          <p:cNvPr id="150" name="Google Shape;150;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1"/>
        <p:cNvGrpSpPr/>
        <p:nvPr/>
      </p:nvGrpSpPr>
      <p:grpSpPr>
        <a:xfrm>
          <a:off x="0" y="0"/>
          <a:ext cx="0" cy="0"/>
          <a:chOff x="0" y="0"/>
          <a:chExt cx="0" cy="0"/>
        </a:xfrm>
      </p:grpSpPr>
      <p:sp>
        <p:nvSpPr>
          <p:cNvPr id="282" name="Google Shape;28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3" name="Google Shape;28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4" name="Google Shape;28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5" name="Google Shape;28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 FR</a:t>
            </a:r>
            <a:endParaRPr/>
          </a:p>
        </p:txBody>
      </p:sp>
      <p:sp>
        <p:nvSpPr>
          <p:cNvPr id="286" name="Google Shape;28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
          <p:cNvSpPr txBox="1"/>
          <p:nvPr/>
        </p:nvSpPr>
        <p:spPr>
          <a:xfrm>
            <a:off x="406884" y="1507603"/>
            <a:ext cx="11785116" cy="233728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Formation des auditeurs sur les Exigences Fondamentales FSC</a:t>
            </a:r>
            <a:r>
              <a:rPr lang="en-US" sz="2800" b="1" i="0" u="none" strike="noStrike" cap="none" baseline="30000">
                <a:solidFill>
                  <a:srgbClr val="000000"/>
                </a:solidFill>
                <a:latin typeface="Arial"/>
                <a:ea typeface="Arial"/>
                <a:cs typeface="Arial"/>
                <a:sym typeface="Arial"/>
              </a:rPr>
              <a:t>(R)</a:t>
            </a:r>
            <a:r>
              <a:rPr lang="en-US" sz="2800" b="1" i="0" u="none" strike="noStrike" cap="none">
                <a:solidFill>
                  <a:srgbClr val="000000"/>
                </a:solidFill>
                <a:latin typeface="Arial"/>
                <a:ea typeface="Arial"/>
                <a:cs typeface="Arial"/>
                <a:sym typeface="Arial"/>
              </a:rPr>
              <a:t> en matière de Travail dans la norme CoC (CLR)</a:t>
            </a:r>
            <a:endParaRPr/>
          </a:p>
        </p:txBody>
      </p:sp>
      <p:sp>
        <p:nvSpPr>
          <p:cNvPr id="381" name="Google Shape;381;p1"/>
          <p:cNvSpPr txBox="1"/>
          <p:nvPr/>
        </p:nvSpPr>
        <p:spPr>
          <a:xfrm>
            <a:off x="395841" y="4396802"/>
            <a:ext cx="6162260" cy="9535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Intégrer les CLR </a:t>
            </a:r>
            <a:r>
              <a:rPr lang="en-US" sz="2400"/>
              <a:t>FSC </a:t>
            </a:r>
            <a:r>
              <a:rPr lang="en-US" sz="2400" b="0" i="0" u="none" strike="noStrike" cap="none">
                <a:solidFill>
                  <a:srgbClr val="000000"/>
                </a:solidFill>
                <a:latin typeface="Arial"/>
                <a:ea typeface="Arial"/>
                <a:cs typeface="Arial"/>
                <a:sym typeface="Arial"/>
              </a:rPr>
              <a:t>dans un audit CoC</a:t>
            </a:r>
            <a:endParaRPr/>
          </a:p>
        </p:txBody>
      </p:sp>
      <p:sp>
        <p:nvSpPr>
          <p:cNvPr id="382" name="Google Shape;382;p1"/>
          <p:cNvSpPr txBox="1"/>
          <p:nvPr/>
        </p:nvSpPr>
        <p:spPr>
          <a:xfrm>
            <a:off x="406884" y="3480524"/>
            <a:ext cx="4995862" cy="427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000000"/>
                </a:solidFill>
                <a:latin typeface="Arial"/>
                <a:ea typeface="Arial"/>
                <a:cs typeface="Arial"/>
                <a:sym typeface="Arial"/>
              </a:rPr>
              <a:t>MODULE 4.3</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0"/>
          <p:cNvSpPr txBox="1">
            <a:spLocks noGrp="1"/>
          </p:cNvSpPr>
          <p:nvPr>
            <p:ph type="title" idx="4294967295"/>
          </p:nvPr>
        </p:nvSpPr>
        <p:spPr>
          <a:xfrm>
            <a:off x="586154" y="630971"/>
            <a:ext cx="10515600"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dirty="0" err="1">
                <a:solidFill>
                  <a:schemeClr val="dk1"/>
                </a:solidFill>
                <a:latin typeface="Arial"/>
                <a:ea typeface="Arial"/>
                <a:cs typeface="Arial"/>
                <a:sym typeface="Arial"/>
              </a:rPr>
              <a:t>Exemple</a:t>
            </a:r>
            <a:r>
              <a:rPr lang="en-US" sz="2800" dirty="0">
                <a:solidFill>
                  <a:schemeClr val="dk1"/>
                </a:solidFill>
                <a:latin typeface="Arial"/>
                <a:ea typeface="Arial"/>
                <a:cs typeface="Arial"/>
                <a:sym typeface="Arial"/>
              </a:rPr>
              <a:t> de questions </a:t>
            </a:r>
            <a:r>
              <a:rPr lang="en-US" sz="2800" dirty="0" err="1">
                <a:solidFill>
                  <a:schemeClr val="dk1"/>
                </a:solidFill>
                <a:latin typeface="Arial"/>
                <a:ea typeface="Arial"/>
                <a:cs typeface="Arial"/>
                <a:sym typeface="Arial"/>
              </a:rPr>
              <a:t>d'entretien</a:t>
            </a:r>
            <a:r>
              <a:rPr lang="en-US" sz="2800" dirty="0">
                <a:solidFill>
                  <a:schemeClr val="dk1"/>
                </a:solidFill>
                <a:latin typeface="Arial"/>
                <a:ea typeface="Arial"/>
                <a:cs typeface="Arial"/>
                <a:sym typeface="Arial"/>
              </a:rPr>
              <a:t> avec un CLR - </a:t>
            </a:r>
            <a:br>
              <a:rPr lang="en-US" sz="2800" dirty="0">
                <a:solidFill>
                  <a:schemeClr val="dk1"/>
                </a:solidFill>
                <a:latin typeface="Arial"/>
                <a:ea typeface="Arial"/>
                <a:cs typeface="Arial"/>
                <a:sym typeface="Arial"/>
              </a:rPr>
            </a:br>
            <a:r>
              <a:rPr lang="en-US" sz="2800" dirty="0">
                <a:solidFill>
                  <a:schemeClr val="dk1"/>
                </a:solidFill>
                <a:latin typeface="Arial"/>
                <a:ea typeface="Arial"/>
                <a:cs typeface="Arial"/>
                <a:sym typeface="Arial"/>
              </a:rPr>
              <a:t>Liberté </a:t>
            </a:r>
            <a:r>
              <a:rPr lang="en-US" sz="2800" dirty="0" err="1">
                <a:solidFill>
                  <a:schemeClr val="dk1"/>
                </a:solidFill>
                <a:latin typeface="Arial"/>
                <a:ea typeface="Arial"/>
                <a:cs typeface="Arial"/>
                <a:sym typeface="Arial"/>
              </a:rPr>
              <a:t>d'association</a:t>
            </a:r>
            <a:r>
              <a:rPr lang="en-US" sz="2800" dirty="0">
                <a:solidFill>
                  <a:schemeClr val="dk1"/>
                </a:solidFill>
                <a:latin typeface="Arial"/>
                <a:ea typeface="Arial"/>
                <a:cs typeface="Arial"/>
                <a:sym typeface="Arial"/>
              </a:rPr>
              <a:t> et </a:t>
            </a:r>
            <a:r>
              <a:rPr lang="en-US" sz="2800" dirty="0" err="1">
                <a:solidFill>
                  <a:schemeClr val="dk1"/>
                </a:solidFill>
                <a:latin typeface="Arial"/>
                <a:ea typeface="Arial"/>
                <a:cs typeface="Arial"/>
                <a:sym typeface="Arial"/>
              </a:rPr>
              <a:t>négociation</a:t>
            </a:r>
            <a:r>
              <a:rPr lang="en-US" sz="2800" dirty="0">
                <a:solidFill>
                  <a:schemeClr val="dk1"/>
                </a:solidFill>
                <a:latin typeface="Arial"/>
                <a:ea typeface="Arial"/>
                <a:cs typeface="Arial"/>
                <a:sym typeface="Arial"/>
              </a:rPr>
              <a:t> collective</a:t>
            </a:r>
            <a:endParaRPr dirty="0"/>
          </a:p>
        </p:txBody>
      </p:sp>
      <p:graphicFrame>
        <p:nvGraphicFramePr>
          <p:cNvPr id="449" name="Google Shape;449;p10"/>
          <p:cNvGraphicFramePr/>
          <p:nvPr/>
        </p:nvGraphicFramePr>
        <p:xfrm>
          <a:off x="695324" y="1972845"/>
          <a:ext cx="10515600" cy="3942015"/>
        </p:xfrm>
        <a:graphic>
          <a:graphicData uri="http://schemas.openxmlformats.org/drawingml/2006/table">
            <a:tbl>
              <a:tblPr firstRow="1" bandRow="1">
                <a:noFill/>
                <a:tableStyleId>{618E02BB-B6E4-4D5B-A408-BCD070767106}</a:tableStyleId>
              </a:tblPr>
              <a:tblGrid>
                <a:gridCol w="10515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240575">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Donnez un exemple de question que vous poseriez pour évaluer la conformité avec </a:t>
                      </a:r>
                      <a:br>
                        <a:rPr lang="en-US" sz="2400" u="none" strike="noStrike" cap="none"/>
                      </a:br>
                      <a:r>
                        <a:rPr lang="en-US" sz="2400" u="none" strike="noStrike" cap="none"/>
                        <a:t>1) la liberté d'association et </a:t>
                      </a:r>
                      <a:br>
                        <a:rPr lang="en-US" sz="2400" u="none" strike="noStrike" cap="none"/>
                      </a:br>
                      <a:r>
                        <a:rPr lang="en-US" sz="2400" u="none" strike="noStrike" cap="none"/>
                        <a:t>2) la négociation collective au type de partie prenante ou d'interlocuteur suivant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Département RH / Direction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Représentants des travailleurs / représentants syndicaux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Employés / travailleurs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1"/>
          <p:cNvSpPr txBox="1">
            <a:spLocks noGrp="1"/>
          </p:cNvSpPr>
          <p:nvPr>
            <p:ph type="title" idx="4294967295"/>
          </p:nvPr>
        </p:nvSpPr>
        <p:spPr>
          <a:xfrm>
            <a:off x="656492" y="581025"/>
            <a:ext cx="11007969"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dirty="0" err="1">
                <a:solidFill>
                  <a:schemeClr val="dk1"/>
                </a:solidFill>
                <a:latin typeface="Arial"/>
                <a:ea typeface="Arial"/>
                <a:cs typeface="Arial"/>
                <a:sym typeface="Arial"/>
              </a:rPr>
              <a:t>Exemple</a:t>
            </a:r>
            <a:r>
              <a:rPr lang="en-US" sz="2800" dirty="0">
                <a:solidFill>
                  <a:schemeClr val="dk1"/>
                </a:solidFill>
                <a:latin typeface="Arial"/>
                <a:ea typeface="Arial"/>
                <a:cs typeface="Arial"/>
                <a:sym typeface="Arial"/>
              </a:rPr>
              <a:t> de questions </a:t>
            </a:r>
            <a:r>
              <a:rPr lang="en-US" sz="2800" dirty="0" err="1">
                <a:solidFill>
                  <a:schemeClr val="dk1"/>
                </a:solidFill>
                <a:latin typeface="Arial"/>
                <a:ea typeface="Arial"/>
                <a:cs typeface="Arial"/>
                <a:sym typeface="Arial"/>
              </a:rPr>
              <a:t>d'entretien</a:t>
            </a:r>
            <a:r>
              <a:rPr lang="en-US" sz="2800" dirty="0">
                <a:solidFill>
                  <a:schemeClr val="dk1"/>
                </a:solidFill>
                <a:latin typeface="Arial"/>
                <a:ea typeface="Arial"/>
                <a:cs typeface="Arial"/>
                <a:sym typeface="Arial"/>
              </a:rPr>
              <a:t> avec le CLR - Travail des enfants</a:t>
            </a:r>
            <a:endParaRPr sz="2800" dirty="0">
              <a:solidFill>
                <a:schemeClr val="dk1"/>
              </a:solidFill>
              <a:latin typeface="Arial"/>
              <a:ea typeface="Arial"/>
              <a:cs typeface="Arial"/>
              <a:sym typeface="Arial"/>
            </a:endParaRPr>
          </a:p>
        </p:txBody>
      </p:sp>
      <p:sp>
        <p:nvSpPr>
          <p:cNvPr id="456" name="Google Shape;456;p11"/>
          <p:cNvSpPr txBox="1"/>
          <p:nvPr/>
        </p:nvSpPr>
        <p:spPr>
          <a:xfrm>
            <a:off x="5965276" y="2443796"/>
            <a:ext cx="5415149"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57" name="Google Shape;457;p11"/>
          <p:cNvGraphicFramePr/>
          <p:nvPr/>
        </p:nvGraphicFramePr>
        <p:xfrm>
          <a:off x="811575" y="1962150"/>
          <a:ext cx="10113600" cy="3247175"/>
        </p:xfrm>
        <a:graphic>
          <a:graphicData uri="http://schemas.openxmlformats.org/drawingml/2006/table">
            <a:tbl>
              <a:tblPr firstRow="1" bandRow="1">
                <a:noFill/>
                <a:tableStyleId>{618E02BB-B6E4-4D5B-A408-BCD070767106}</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Donnez un exemple de question que vous poseriez à l'une de ces parties prenantes pour évaluer le travail des enfants.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Département RH / Direction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Représentants des travailleurs / représentants syndicaux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Employés / travailleurs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2"/>
          <p:cNvSpPr txBox="1">
            <a:spLocks noGrp="1"/>
          </p:cNvSpPr>
          <p:nvPr>
            <p:ph type="title" idx="4294967295"/>
          </p:nvPr>
        </p:nvSpPr>
        <p:spPr>
          <a:xfrm>
            <a:off x="808892" y="682625"/>
            <a:ext cx="10515600" cy="7524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dirty="0" err="1">
                <a:solidFill>
                  <a:schemeClr val="dk1"/>
                </a:solidFill>
                <a:latin typeface="Arial"/>
                <a:ea typeface="Arial"/>
                <a:cs typeface="Arial"/>
                <a:sym typeface="Arial"/>
              </a:rPr>
              <a:t>Exemple</a:t>
            </a:r>
            <a:r>
              <a:rPr lang="en-US" sz="2800" dirty="0">
                <a:solidFill>
                  <a:schemeClr val="dk1"/>
                </a:solidFill>
                <a:latin typeface="Arial"/>
                <a:ea typeface="Arial"/>
                <a:cs typeface="Arial"/>
                <a:sym typeface="Arial"/>
              </a:rPr>
              <a:t> de questions </a:t>
            </a:r>
            <a:r>
              <a:rPr lang="en-US" sz="2800" dirty="0" err="1">
                <a:solidFill>
                  <a:schemeClr val="dk1"/>
                </a:solidFill>
                <a:latin typeface="Arial"/>
                <a:ea typeface="Arial"/>
                <a:cs typeface="Arial"/>
                <a:sym typeface="Arial"/>
              </a:rPr>
              <a:t>d'entretien</a:t>
            </a:r>
            <a:r>
              <a:rPr lang="en-US" sz="2800" dirty="0">
                <a:solidFill>
                  <a:schemeClr val="dk1"/>
                </a:solidFill>
                <a:latin typeface="Arial"/>
                <a:ea typeface="Arial"/>
                <a:cs typeface="Arial"/>
                <a:sym typeface="Arial"/>
              </a:rPr>
              <a:t> avec le CLR - Travail </a:t>
            </a:r>
            <a:r>
              <a:rPr lang="en-US" sz="2800" dirty="0" err="1">
                <a:solidFill>
                  <a:schemeClr val="dk1"/>
                </a:solidFill>
                <a:latin typeface="Arial"/>
                <a:ea typeface="Arial"/>
                <a:cs typeface="Arial"/>
                <a:sym typeface="Arial"/>
              </a:rPr>
              <a:t>forcé</a:t>
            </a:r>
            <a:endParaRPr sz="2800" dirty="0">
              <a:solidFill>
                <a:schemeClr val="dk1"/>
              </a:solidFill>
              <a:latin typeface="Arial"/>
              <a:ea typeface="Arial"/>
              <a:cs typeface="Arial"/>
              <a:sym typeface="Arial"/>
            </a:endParaRPr>
          </a:p>
        </p:txBody>
      </p:sp>
      <p:sp>
        <p:nvSpPr>
          <p:cNvPr id="464" name="Google Shape;464;p12"/>
          <p:cNvSpPr txBox="1"/>
          <p:nvPr/>
        </p:nvSpPr>
        <p:spPr>
          <a:xfrm>
            <a:off x="6311640" y="2906342"/>
            <a:ext cx="5249497"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65" name="Google Shape;465;p12"/>
          <p:cNvGraphicFramePr/>
          <p:nvPr/>
        </p:nvGraphicFramePr>
        <p:xfrm>
          <a:off x="943217" y="1918635"/>
          <a:ext cx="10113600" cy="3247175"/>
        </p:xfrm>
        <a:graphic>
          <a:graphicData uri="http://schemas.openxmlformats.org/drawingml/2006/table">
            <a:tbl>
              <a:tblPr firstRow="1" bandRow="1">
                <a:noFill/>
                <a:tableStyleId>{618E02BB-B6E4-4D5B-A408-BCD070767106}</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Donnez un exemple de question que vous poseriez à l'une de ces parties prenantes pour évaluer le travail forcé.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Département RH / Direction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Représentants des travailleurs / représentants syndicaux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Employés / travailleurs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3"/>
          <p:cNvSpPr txBox="1">
            <a:spLocks noGrp="1"/>
          </p:cNvSpPr>
          <p:nvPr>
            <p:ph type="title" idx="4294967295"/>
          </p:nvPr>
        </p:nvSpPr>
        <p:spPr>
          <a:xfrm>
            <a:off x="808892" y="482112"/>
            <a:ext cx="10515600"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dirty="0" err="1">
                <a:solidFill>
                  <a:schemeClr val="tx1"/>
                </a:solidFill>
                <a:latin typeface="+mj-lt"/>
              </a:rPr>
              <a:t>Exemple</a:t>
            </a:r>
            <a:r>
              <a:rPr lang="en-US" sz="2800" dirty="0">
                <a:solidFill>
                  <a:schemeClr val="tx1"/>
                </a:solidFill>
                <a:latin typeface="+mj-lt"/>
              </a:rPr>
              <a:t> de questions </a:t>
            </a:r>
            <a:r>
              <a:rPr lang="en-US" sz="2800" dirty="0" err="1">
                <a:solidFill>
                  <a:schemeClr val="tx1"/>
                </a:solidFill>
                <a:latin typeface="+mj-lt"/>
              </a:rPr>
              <a:t>d'entretien</a:t>
            </a:r>
            <a:r>
              <a:rPr lang="en-US" sz="2800" dirty="0">
                <a:solidFill>
                  <a:schemeClr val="tx1"/>
                </a:solidFill>
                <a:latin typeface="+mj-lt"/>
              </a:rPr>
              <a:t> avec un CLR - Discrimination</a:t>
            </a:r>
            <a:endParaRPr sz="2800" dirty="0">
              <a:solidFill>
                <a:schemeClr val="tx1"/>
              </a:solidFill>
              <a:latin typeface="+mj-lt"/>
            </a:endParaRPr>
          </a:p>
        </p:txBody>
      </p:sp>
      <p:sp>
        <p:nvSpPr>
          <p:cNvPr id="472" name="Google Shape;472;p13"/>
          <p:cNvSpPr txBox="1"/>
          <p:nvPr/>
        </p:nvSpPr>
        <p:spPr>
          <a:xfrm>
            <a:off x="6311640" y="2923919"/>
            <a:ext cx="5459101"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73" name="Google Shape;473;p13"/>
          <p:cNvGraphicFramePr/>
          <p:nvPr/>
        </p:nvGraphicFramePr>
        <p:xfrm>
          <a:off x="915617" y="1957388"/>
          <a:ext cx="10113600" cy="3247175"/>
        </p:xfrm>
        <a:graphic>
          <a:graphicData uri="http://schemas.openxmlformats.org/drawingml/2006/table">
            <a:tbl>
              <a:tblPr firstRow="1" bandRow="1">
                <a:noFill/>
                <a:tableStyleId>{618E02BB-B6E4-4D5B-A408-BCD070767106}</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Donnez un exemple de question que vous poseriez à l'une de ces parties prenantes pour évaluer la discrimination.</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Département RH / Direction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Représentants des travailleurs / représentants syndicaux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Employés / travailleurs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9" name="Google Shape;479;p14"/>
          <p:cNvSpPr txBox="1">
            <a:spLocks noGrp="1"/>
          </p:cNvSpPr>
          <p:nvPr>
            <p:ph type="ctrTitle" idx="4294967295"/>
          </p:nvPr>
        </p:nvSpPr>
        <p:spPr>
          <a:xfrm>
            <a:off x="713619" y="2457450"/>
            <a:ext cx="7273925" cy="193833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Avenir"/>
              <a:buNone/>
            </a:pPr>
            <a:r>
              <a:rPr lang="en-US" sz="3600" b="1" i="0" u="none" strike="noStrike" cap="none">
                <a:solidFill>
                  <a:schemeClr val="dk1"/>
                </a:solidFill>
                <a:latin typeface="Avenir"/>
                <a:ea typeface="Avenir"/>
                <a:cs typeface="Avenir"/>
                <a:sym typeface="Avenir"/>
              </a:rPr>
              <a:t>Merci de votre attention !</a:t>
            </a:r>
            <a:br>
              <a:rPr lang="en-US" sz="3600" b="1" i="0" u="none" strike="noStrike" cap="none">
                <a:solidFill>
                  <a:schemeClr val="dk1"/>
                </a:solidFill>
                <a:latin typeface="Avenir"/>
                <a:ea typeface="Avenir"/>
                <a:cs typeface="Avenir"/>
                <a:sym typeface="Avenir"/>
              </a:rPr>
            </a:br>
            <a:br>
              <a:rPr lang="en-US" sz="3600" b="1" i="0" u="none" strike="noStrike" cap="none">
                <a:solidFill>
                  <a:schemeClr val="dk1"/>
                </a:solidFill>
                <a:latin typeface="Avenir"/>
                <a:ea typeface="Avenir"/>
                <a:cs typeface="Avenir"/>
                <a:sym typeface="Avenir"/>
              </a:rPr>
            </a:br>
            <a:br>
              <a:rPr lang="en-US" sz="3600" b="1" i="0" u="none" strike="noStrike" cap="none">
                <a:solidFill>
                  <a:schemeClr val="dk1"/>
                </a:solidFill>
                <a:latin typeface="Avenir"/>
                <a:ea typeface="Avenir"/>
                <a:cs typeface="Avenir"/>
                <a:sym typeface="Avenir"/>
              </a:rPr>
            </a:br>
            <a:r>
              <a:rPr lang="en-US" sz="3600" b="1" i="0" u="none" strike="noStrike" cap="none">
                <a:solidFill>
                  <a:schemeClr val="dk1"/>
                </a:solidFill>
                <a:latin typeface="Avenir"/>
                <a:ea typeface="Avenir"/>
                <a:cs typeface="Avenir"/>
                <a:sym typeface="Avenir"/>
              </a:rPr>
              <a:t>Fin du module 4.3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
          <p:cNvSpPr txBox="1">
            <a:spLocks noGrp="1"/>
          </p:cNvSpPr>
          <p:nvPr>
            <p:ph type="ctrTitle" idx="4294967295"/>
          </p:nvPr>
        </p:nvSpPr>
        <p:spPr>
          <a:xfrm>
            <a:off x="931333" y="804810"/>
            <a:ext cx="6666523" cy="723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400" b="1" i="0" u="none" strike="noStrike" cap="none">
                <a:solidFill>
                  <a:schemeClr val="dk1"/>
                </a:solidFill>
                <a:latin typeface="Arial"/>
                <a:ea typeface="Arial"/>
                <a:cs typeface="Arial"/>
                <a:sym typeface="Arial"/>
              </a:rPr>
              <a:t>Objectifs de ce module</a:t>
            </a:r>
            <a:endParaRPr/>
          </a:p>
        </p:txBody>
      </p:sp>
      <p:sp>
        <p:nvSpPr>
          <p:cNvPr id="388" name="Google Shape;388;p2"/>
          <p:cNvSpPr txBox="1">
            <a:spLocks noGrp="1"/>
          </p:cNvSpPr>
          <p:nvPr>
            <p:ph type="body" idx="4294967295"/>
          </p:nvPr>
        </p:nvSpPr>
        <p:spPr>
          <a:xfrm>
            <a:off x="931333" y="1699480"/>
            <a:ext cx="10578245" cy="4519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Ce module se base sur l'expérience des OC et d'ASI et s'inspire des problèmes fréquemment rencontrés et d'une analyse des résultats des évaluations d'ASI entre 2020 et 2024. </a:t>
            </a:r>
            <a:endParaRPr/>
          </a:p>
          <a:p>
            <a:pPr marL="0" lvl="0" indent="0" algn="l" rtl="0">
              <a:lnSpc>
                <a:spcPct val="90000"/>
              </a:lnSpc>
              <a:spcBef>
                <a:spcPts val="0"/>
              </a:spcBef>
              <a:spcAft>
                <a:spcPts val="0"/>
              </a:spcAft>
              <a:buSzPts val="2800"/>
              <a:buNone/>
            </a:pPr>
            <a:endParaRPr sz="1400">
              <a:solidFill>
                <a:srgbClr val="2B2E2F"/>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Ce module présente des conseils pratiques sur la manière d'intégrer les CLR FSC dans un audit COC </a:t>
            </a:r>
            <a:r>
              <a:rPr lang="en-US" sz="2400">
                <a:latin typeface="Arial"/>
                <a:ea typeface="Arial"/>
                <a:cs typeface="Arial"/>
                <a:sym typeface="Arial"/>
              </a:rPr>
              <a:t>FSC</a:t>
            </a:r>
            <a:r>
              <a:rPr lang="en-US" sz="2400">
                <a:solidFill>
                  <a:srgbClr val="2B2E2F"/>
                </a:solidFill>
                <a:latin typeface="Arial"/>
                <a:ea typeface="Arial"/>
                <a:cs typeface="Arial"/>
                <a:sym typeface="Arial"/>
              </a:rPr>
              <a:t> sans modifier la structure/le plan d'audit et/ou sans augmenter de manière significative la durée de l'audit. </a:t>
            </a:r>
            <a:endParaRPr/>
          </a:p>
          <a:p>
            <a:pPr marL="0" lvl="0" indent="0" algn="l" rtl="0">
              <a:lnSpc>
                <a:spcPct val="90000"/>
              </a:lnSpc>
              <a:spcBef>
                <a:spcPts val="0"/>
              </a:spcBef>
              <a:spcAft>
                <a:spcPts val="0"/>
              </a:spcAft>
              <a:buSzPts val="2800"/>
              <a:buNone/>
            </a:pPr>
            <a:endParaRPr sz="1200">
              <a:solidFill>
                <a:srgbClr val="2B2E2F"/>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A la fin de ce module, les auditeurs devraient être en mesure de générer des plans d'audit et de conduire des audits qui comprennent l'évaluation des CLR FSC au niveau des différents points de contrôle critiques.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4" name="Google Shape;394;p3"/>
          <p:cNvSpPr txBox="1">
            <a:spLocks noGrp="1"/>
          </p:cNvSpPr>
          <p:nvPr>
            <p:ph type="ctrTitle" idx="4294967295"/>
          </p:nvPr>
        </p:nvSpPr>
        <p:spPr>
          <a:xfrm>
            <a:off x="725713" y="1323975"/>
            <a:ext cx="10226674" cy="2657475"/>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400" b="1" i="0" u="none" strike="noStrike" cap="none">
                <a:solidFill>
                  <a:schemeClr val="dk1"/>
                </a:solidFill>
                <a:latin typeface="Arial"/>
                <a:ea typeface="Arial"/>
                <a:cs typeface="Arial"/>
                <a:sym typeface="Arial"/>
              </a:rPr>
              <a:t>Cadre organisationnel : </a:t>
            </a:r>
            <a:br>
              <a:rPr lang="en-US" sz="2400" b="1" i="0" u="none" strike="noStrike" cap="none">
                <a:solidFill>
                  <a:schemeClr val="dk1"/>
                </a:solidFill>
                <a:latin typeface="Arial"/>
                <a:ea typeface="Arial"/>
                <a:cs typeface="Arial"/>
                <a:sym typeface="Arial"/>
              </a:rPr>
            </a:br>
            <a:br>
              <a:rPr lang="en-US" sz="2400" b="1" i="0"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Usine de contreplaqué</a:t>
            </a:r>
            <a:br>
              <a:rPr lang="en-US" sz="2400" b="1" i="1" u="none" strike="noStrike" cap="none">
                <a:solidFill>
                  <a:schemeClr val="dk1"/>
                </a:solidFill>
                <a:latin typeface="Arial"/>
                <a:ea typeface="Arial"/>
                <a:cs typeface="Arial"/>
                <a:sym typeface="Arial"/>
              </a:rPr>
            </a:br>
            <a:br>
              <a:rPr lang="en-US" sz="2400" b="1" i="1"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- 175 travailleurs</a:t>
            </a:r>
            <a:br>
              <a:rPr lang="en-US" sz="2400" b="1" i="1" u="none" strike="noStrike" cap="none">
                <a:solidFill>
                  <a:schemeClr val="dk1"/>
                </a:solidFill>
                <a:latin typeface="Arial"/>
                <a:ea typeface="Arial"/>
                <a:cs typeface="Arial"/>
                <a:sym typeface="Arial"/>
              </a:rPr>
            </a:br>
            <a:br>
              <a:rPr lang="en-US" sz="2400" b="1" i="1"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- 2 équipes (jour et nuit)</a:t>
            </a:r>
            <a:endParaRPr sz="2400" b="1" i="0" u="none" strike="noStrike" cap="none">
              <a:solidFill>
                <a:schemeClr val="dk1"/>
              </a:solidFill>
              <a:latin typeface="Arial"/>
              <a:ea typeface="Arial"/>
              <a:cs typeface="Arial"/>
              <a:sym typeface="Arial"/>
            </a:endParaRPr>
          </a:p>
        </p:txBody>
      </p:sp>
      <p:graphicFrame>
        <p:nvGraphicFramePr>
          <p:cNvPr id="395" name="Google Shape;395;p3"/>
          <p:cNvGraphicFramePr/>
          <p:nvPr/>
        </p:nvGraphicFramePr>
        <p:xfrm>
          <a:off x="725713" y="4634865"/>
          <a:ext cx="10226675" cy="1280180"/>
        </p:xfrm>
        <a:graphic>
          <a:graphicData uri="http://schemas.openxmlformats.org/drawingml/2006/table">
            <a:tbl>
              <a:tblPr firstRow="1" bandRow="1">
                <a:noFill/>
                <a:tableStyleId>{618E02BB-B6E4-4D5B-A408-BCD070767106}</a:tableStyleId>
              </a:tblPr>
              <a:tblGrid>
                <a:gridCol w="10226675">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400" u="none" strike="noStrike" cap="none"/>
                        <a:t>Discussion</a:t>
                      </a:r>
                      <a:endParaRPr sz="2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Examinez le plan d'audit de la diapositive suivante, qui montre comment intégrer les éléments d</a:t>
                      </a:r>
                      <a:r>
                        <a:rPr lang="en-US" sz="2400" i="1"/>
                        <a:t>es</a:t>
                      </a:r>
                      <a:r>
                        <a:rPr lang="en-US" sz="2400" b="0" i="1" u="none" strike="noStrike" cap="none">
                          <a:solidFill>
                            <a:schemeClr val="dk1"/>
                          </a:solidFill>
                          <a:latin typeface="Arial"/>
                          <a:ea typeface="Arial"/>
                          <a:cs typeface="Arial"/>
                          <a:sym typeface="Arial"/>
                        </a:rPr>
                        <a:t> CLR dans votre audit (gestion du temps d'audit).</a:t>
                      </a:r>
                      <a:endParaRPr sz="2400" u="none" strike="noStrike" cap="none"/>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graphicFrame>
        <p:nvGraphicFramePr>
          <p:cNvPr id="401" name="Google Shape;401;p4"/>
          <p:cNvGraphicFramePr/>
          <p:nvPr>
            <p:extLst>
              <p:ext uri="{D42A27DB-BD31-4B8C-83A1-F6EECF244321}">
                <p14:modId xmlns:p14="http://schemas.microsoft.com/office/powerpoint/2010/main" val="3308839151"/>
              </p:ext>
            </p:extLst>
          </p:nvPr>
        </p:nvGraphicFramePr>
        <p:xfrm>
          <a:off x="536480" y="859450"/>
          <a:ext cx="11119025" cy="5689600"/>
        </p:xfrm>
        <a:graphic>
          <a:graphicData uri="http://schemas.openxmlformats.org/drawingml/2006/table">
            <a:tbl>
              <a:tblPr firstRow="1" firstCol="1" bandRow="1">
                <a:noFill/>
                <a:tableStyleId>{618E02BB-B6E4-4D5B-A408-BCD070767106}</a:tableStyleId>
              </a:tblPr>
              <a:tblGrid>
                <a:gridCol w="1446650">
                  <a:extLst>
                    <a:ext uri="{9D8B030D-6E8A-4147-A177-3AD203B41FA5}">
                      <a16:colId xmlns:a16="http://schemas.microsoft.com/office/drawing/2014/main" val="20000"/>
                    </a:ext>
                  </a:extLst>
                </a:gridCol>
                <a:gridCol w="2279850">
                  <a:extLst>
                    <a:ext uri="{9D8B030D-6E8A-4147-A177-3AD203B41FA5}">
                      <a16:colId xmlns:a16="http://schemas.microsoft.com/office/drawing/2014/main" val="20001"/>
                    </a:ext>
                  </a:extLst>
                </a:gridCol>
                <a:gridCol w="3770100">
                  <a:extLst>
                    <a:ext uri="{9D8B030D-6E8A-4147-A177-3AD203B41FA5}">
                      <a16:colId xmlns:a16="http://schemas.microsoft.com/office/drawing/2014/main" val="20002"/>
                    </a:ext>
                  </a:extLst>
                </a:gridCol>
                <a:gridCol w="3622425">
                  <a:extLst>
                    <a:ext uri="{9D8B030D-6E8A-4147-A177-3AD203B41FA5}">
                      <a16:colId xmlns:a16="http://schemas.microsoft.com/office/drawing/2014/main" val="20003"/>
                    </a:ext>
                  </a:extLst>
                </a:gridCol>
              </a:tblGrid>
              <a:tr h="434500">
                <a:tc>
                  <a:txBody>
                    <a:bodyPr/>
                    <a:lstStyle/>
                    <a:p>
                      <a:pPr marL="0" marR="0" lvl="0" indent="0" algn="l" rtl="0">
                        <a:lnSpc>
                          <a:spcPct val="107000"/>
                        </a:lnSpc>
                        <a:spcBef>
                          <a:spcPts val="0"/>
                        </a:spcBef>
                        <a:spcAft>
                          <a:spcPts val="0"/>
                        </a:spcAft>
                        <a:buNone/>
                      </a:pPr>
                      <a:r>
                        <a:rPr lang="en-US" sz="1200" b="1" u="none" strike="noStrike" cap="none" dirty="0">
                          <a:solidFill>
                            <a:schemeClr val="lt1"/>
                          </a:solidFill>
                        </a:rPr>
                        <a:t>Phase </a:t>
                      </a:r>
                      <a:r>
                        <a:rPr lang="en-US" sz="1200" b="1" u="none" strike="noStrike" cap="none" dirty="0" err="1">
                          <a:solidFill>
                            <a:schemeClr val="lt1"/>
                          </a:solidFill>
                        </a:rPr>
                        <a:t>d'audit</a:t>
                      </a:r>
                      <a:endParaRPr sz="1200" u="none" strike="noStrike" cap="none" dirty="0">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Activités</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Les éléments d</a:t>
                      </a:r>
                      <a:r>
                        <a:rPr lang="en-US" sz="1200"/>
                        <a:t>es</a:t>
                      </a:r>
                      <a:r>
                        <a:rPr lang="en-US" sz="1200" b="1" u="none" strike="noStrike" cap="none">
                          <a:solidFill>
                            <a:schemeClr val="lt1"/>
                          </a:solidFill>
                        </a:rPr>
                        <a:t> CLR FSC doivent inclure</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Temps estimé pour couvrir les éléments d</a:t>
                      </a:r>
                      <a:r>
                        <a:rPr lang="en-US" sz="1200"/>
                        <a:t>es</a:t>
                      </a:r>
                      <a:r>
                        <a:rPr lang="en-US" sz="1200" b="1" u="none" strike="noStrike" cap="none">
                          <a:solidFill>
                            <a:schemeClr val="lt1"/>
                          </a:solidFill>
                        </a:rPr>
                        <a:t> CLR</a:t>
                      </a:r>
                      <a:endParaRPr sz="12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567575">
                <a:tc>
                  <a:txBody>
                    <a:bodyPr/>
                    <a:lstStyle/>
                    <a:p>
                      <a:pPr marL="0" marR="0" lvl="0" indent="0" algn="l" rtl="0">
                        <a:lnSpc>
                          <a:spcPct val="107000"/>
                        </a:lnSpc>
                        <a:spcBef>
                          <a:spcPts val="0"/>
                        </a:spcBef>
                        <a:spcAft>
                          <a:spcPts val="0"/>
                        </a:spcAft>
                        <a:buNone/>
                      </a:pPr>
                      <a:r>
                        <a:rPr lang="en-US" sz="1000" u="none" strike="noStrike" cap="none"/>
                        <a:t>Préparation (avant de se rendre dans l'entreprise)</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dirty="0"/>
                        <a:t>Examen des </a:t>
                      </a:r>
                      <a:r>
                        <a:rPr lang="en-US" sz="1000" u="none" strike="noStrike" cap="none" dirty="0" err="1"/>
                        <a:t>procédures</a:t>
                      </a:r>
                      <a:r>
                        <a:rPr lang="en-US" sz="1000" u="none" strike="noStrike" cap="none" dirty="0"/>
                        <a:t> de </a:t>
                      </a:r>
                      <a:r>
                        <a:rPr lang="en-US" sz="1000" u="none" strike="noStrike" cap="none" dirty="0" err="1"/>
                        <a:t>l'entreprise</a:t>
                      </a:r>
                      <a:r>
                        <a:rPr lang="en-US" sz="1000" u="none" strike="noStrike" cap="none" dirty="0"/>
                        <a:t> et des documents </a:t>
                      </a:r>
                      <a:r>
                        <a:rPr lang="en-US" sz="1000" u="none" strike="noStrike" cap="none" dirty="0" err="1"/>
                        <a:t>soumis</a:t>
                      </a:r>
                      <a:endParaRPr sz="1000" u="none" strike="noStrike" cap="none" dirty="0">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a:t>Examiner les politiques d'auto-évaluation de l'entreprise et d</a:t>
                      </a:r>
                      <a:r>
                        <a:rPr lang="en-US" sz="1000"/>
                        <a:t>es</a:t>
                      </a:r>
                      <a:r>
                        <a:rPr lang="en-US" sz="1000" u="none" strike="noStrike" cap="none"/>
                        <a:t> CLR</a:t>
                      </a:r>
                      <a:endParaRPr sz="105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a:t>Vérifier le site web</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b="1" u="none" strike="noStrike" cap="none"/>
                        <a:t>30 minutes </a:t>
                      </a:r>
                      <a:r>
                        <a:rPr lang="en-US" sz="1000" u="none" strike="noStrike" cap="none"/>
                        <a:t>supplémentaires pour les éléments CLR</a:t>
                      </a:r>
                      <a:endParaRPr sz="10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1"/>
                  </a:ext>
                </a:extLst>
              </a:tr>
              <a:tr h="894900">
                <a:tc rowSpan="7">
                  <a:txBody>
                    <a:bodyPr/>
                    <a:lstStyle/>
                    <a:p>
                      <a:pPr marL="0" marR="0" lvl="0" indent="0" algn="l" rtl="0">
                        <a:lnSpc>
                          <a:spcPct val="107000"/>
                        </a:lnSpc>
                        <a:spcBef>
                          <a:spcPts val="0"/>
                        </a:spcBef>
                        <a:spcAft>
                          <a:spcPts val="0"/>
                        </a:spcAft>
                        <a:buNone/>
                      </a:pPr>
                      <a:endParaRPr sz="1000" u="none" strike="noStrike" cap="none" dirty="0"/>
                    </a:p>
                    <a:p>
                      <a:pPr marL="0" marR="0" lvl="0" indent="0" algn="l" rtl="0">
                        <a:lnSpc>
                          <a:spcPct val="107000"/>
                        </a:lnSpc>
                        <a:spcBef>
                          <a:spcPts val="800"/>
                        </a:spcBef>
                        <a:spcAft>
                          <a:spcPts val="0"/>
                        </a:spcAft>
                        <a:buNone/>
                      </a:pPr>
                      <a:endParaRPr sz="1000" u="none" strike="noStrike" cap="none" dirty="0"/>
                    </a:p>
                    <a:p>
                      <a:pPr marL="0" marR="0" lvl="0" indent="0" algn="l" rtl="0">
                        <a:lnSpc>
                          <a:spcPct val="107000"/>
                        </a:lnSpc>
                        <a:spcBef>
                          <a:spcPts val="800"/>
                        </a:spcBef>
                        <a:spcAft>
                          <a:spcPts val="0"/>
                        </a:spcAft>
                        <a:buNone/>
                      </a:pPr>
                      <a:endParaRPr sz="1000" u="none" strike="noStrike" cap="none" dirty="0"/>
                    </a:p>
                    <a:p>
                      <a:pPr marL="0" marR="0" lvl="0" indent="0" algn="l" rtl="0">
                        <a:lnSpc>
                          <a:spcPct val="107000"/>
                        </a:lnSpc>
                        <a:spcBef>
                          <a:spcPts val="800"/>
                        </a:spcBef>
                        <a:spcAft>
                          <a:spcPts val="0"/>
                        </a:spcAft>
                        <a:buNone/>
                      </a:pPr>
                      <a:endParaRPr sz="1000" u="none" strike="noStrike" cap="none" dirty="0"/>
                    </a:p>
                    <a:p>
                      <a:pPr marL="0" marR="0" lvl="0" indent="0" algn="l" rtl="0">
                        <a:lnSpc>
                          <a:spcPct val="107000"/>
                        </a:lnSpc>
                        <a:spcBef>
                          <a:spcPts val="800"/>
                        </a:spcBef>
                        <a:spcAft>
                          <a:spcPts val="0"/>
                        </a:spcAft>
                        <a:buNone/>
                      </a:pPr>
                      <a:r>
                        <a:rPr lang="en-US" sz="1000" u="none" strike="noStrike" cap="none" dirty="0"/>
                        <a:t>  </a:t>
                      </a:r>
                      <a:endParaRPr sz="1050" dirty="0"/>
                    </a:p>
                    <a:p>
                      <a:pPr marL="0" marR="0" lvl="0" indent="0" algn="l" rtl="0">
                        <a:lnSpc>
                          <a:spcPct val="107000"/>
                        </a:lnSpc>
                        <a:spcBef>
                          <a:spcPts val="800"/>
                        </a:spcBef>
                        <a:spcAft>
                          <a:spcPts val="0"/>
                        </a:spcAft>
                        <a:buNone/>
                      </a:pPr>
                      <a:endParaRPr sz="1000" u="none" strike="noStrike" cap="none" dirty="0"/>
                    </a:p>
                    <a:p>
                      <a:pPr marL="0" marR="0" lvl="0" indent="0" algn="l" rtl="0">
                        <a:lnSpc>
                          <a:spcPct val="107000"/>
                        </a:lnSpc>
                        <a:spcBef>
                          <a:spcPts val="800"/>
                        </a:spcBef>
                        <a:spcAft>
                          <a:spcPts val="0"/>
                        </a:spcAft>
                        <a:buNone/>
                      </a:pPr>
                      <a:endParaRPr sz="1000" u="none" strike="noStrike" cap="none" dirty="0"/>
                    </a:p>
                    <a:p>
                      <a:pPr marL="0" marR="0" lvl="0" indent="0" algn="l" rtl="0">
                        <a:lnSpc>
                          <a:spcPct val="107000"/>
                        </a:lnSpc>
                        <a:spcBef>
                          <a:spcPts val="800"/>
                        </a:spcBef>
                        <a:spcAft>
                          <a:spcPts val="0"/>
                        </a:spcAft>
                        <a:buNone/>
                      </a:pPr>
                      <a:endParaRPr sz="1000" u="none" strike="noStrike" cap="none" dirty="0"/>
                    </a:p>
                    <a:p>
                      <a:pPr marL="0" marR="0" lvl="0" indent="0" algn="l" rtl="0">
                        <a:lnSpc>
                          <a:spcPct val="107000"/>
                        </a:lnSpc>
                        <a:spcBef>
                          <a:spcPts val="800"/>
                        </a:spcBef>
                        <a:spcAft>
                          <a:spcPts val="0"/>
                        </a:spcAft>
                        <a:buNone/>
                      </a:pPr>
                      <a:r>
                        <a:rPr lang="en-US" sz="1000" u="none" strike="noStrike" cap="none" dirty="0"/>
                        <a:t>Sur </a:t>
                      </a:r>
                      <a:r>
                        <a:rPr lang="en-US" sz="1000" dirty="0"/>
                        <a:t>site</a:t>
                      </a:r>
                      <a:endParaRPr sz="10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Réunion d'ouverture</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a:t>Clarifier qui </a:t>
                      </a:r>
                      <a:r>
                        <a:rPr lang="en-US" sz="1000" dirty="0" err="1"/>
                        <a:t>est</a:t>
                      </a:r>
                      <a:r>
                        <a:rPr lang="en-US" sz="1000" dirty="0"/>
                        <a:t> chargé</a:t>
                      </a:r>
                      <a:r>
                        <a:rPr lang="en-US" sz="1000" u="none" strike="noStrike" cap="none" dirty="0"/>
                        <a:t> de </a:t>
                      </a:r>
                      <a:r>
                        <a:rPr lang="en-US" sz="1000" u="none" strike="noStrike" cap="none" dirty="0" err="1"/>
                        <a:t>quels</a:t>
                      </a:r>
                      <a:r>
                        <a:rPr lang="en-US" sz="1000" u="none" strike="noStrike" cap="none" dirty="0"/>
                        <a:t> </a:t>
                      </a:r>
                      <a:r>
                        <a:rPr lang="en-US" sz="1000" u="none" strike="noStrike" cap="none" dirty="0" err="1"/>
                        <a:t>éléments</a:t>
                      </a:r>
                      <a:r>
                        <a:rPr lang="en-US" sz="1000" u="none" strike="noStrike" cap="none" dirty="0"/>
                        <a:t> et politiques CLR. </a:t>
                      </a:r>
                      <a:endParaRPr sz="1050" dirty="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err="1"/>
                        <a:t>Vérifier</a:t>
                      </a:r>
                      <a:r>
                        <a:rPr lang="en-US" sz="1000" u="none" strike="noStrike" cap="none" dirty="0"/>
                        <a:t> la </a:t>
                      </a:r>
                      <a:r>
                        <a:rPr lang="en-US" sz="1000" u="none" strike="noStrike" cap="none" dirty="0" err="1"/>
                        <a:t>disponibilité</a:t>
                      </a:r>
                      <a:r>
                        <a:rPr lang="en-US" sz="1000" u="none" strike="noStrike" cap="none" dirty="0"/>
                        <a:t> des </a:t>
                      </a:r>
                      <a:r>
                        <a:rPr lang="en-US" sz="1000" u="none" strike="noStrike" cap="none" dirty="0" err="1"/>
                        <a:t>représentants</a:t>
                      </a:r>
                      <a:r>
                        <a:rPr lang="en-US" sz="1000" u="none" strike="noStrike" cap="none" dirty="0"/>
                        <a:t> des </a:t>
                      </a:r>
                      <a:r>
                        <a:rPr lang="en-US" sz="1000" u="none" strike="noStrike" cap="none" dirty="0" err="1"/>
                        <a:t>syndicats</a:t>
                      </a:r>
                      <a:r>
                        <a:rPr lang="en-US" sz="1000" u="none" strike="noStrike" cap="none" dirty="0"/>
                        <a:t> et des </a:t>
                      </a:r>
                      <a:r>
                        <a:rPr lang="en-US" sz="1000" u="none" strike="noStrike" cap="none" dirty="0" err="1"/>
                        <a:t>travailleurs</a:t>
                      </a:r>
                      <a:r>
                        <a:rPr lang="en-US" sz="1000" u="none" strike="noStrike" cap="none" dirty="0"/>
                        <a:t> et </a:t>
                      </a:r>
                      <a:r>
                        <a:rPr lang="en-US" sz="1000" u="none" strike="noStrike" cap="none" dirty="0" err="1"/>
                        <a:t>leurs</a:t>
                      </a:r>
                      <a:r>
                        <a:rPr lang="en-US" sz="1000" u="none" strike="noStrike" cap="none" dirty="0"/>
                        <a:t> </a:t>
                      </a:r>
                      <a:r>
                        <a:rPr lang="en-US" sz="1000" u="none" strike="noStrike" cap="none" dirty="0" err="1"/>
                        <a:t>fonctions</a:t>
                      </a:r>
                      <a:endParaRPr sz="1000" u="none" strike="noStrike" cap="none" dirty="0">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b="1" u="none" strike="noStrike" cap="none"/>
                        <a:t>5 minutes </a:t>
                      </a:r>
                      <a:r>
                        <a:rPr lang="en-US" sz="1000" b="0" u="none" strike="noStrike" cap="none"/>
                        <a:t>supplémentaires</a:t>
                      </a:r>
                      <a:endParaRPr sz="1000" b="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2"/>
                  </a:ext>
                </a:extLst>
              </a:tr>
              <a:tr h="703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Examen des documents</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err="1"/>
                        <a:t>Discuter</a:t>
                      </a:r>
                      <a:r>
                        <a:rPr lang="en-US" sz="1000" u="none" strike="noStrike" cap="none" dirty="0"/>
                        <a:t> de </a:t>
                      </a:r>
                      <a:r>
                        <a:rPr lang="en-US" sz="1000" u="none" strike="noStrike" cap="none" dirty="0" err="1"/>
                        <a:t>l'auto-évaluation</a:t>
                      </a:r>
                      <a:r>
                        <a:rPr lang="en-US" sz="1000" u="none" strike="noStrike" cap="none" dirty="0"/>
                        <a:t> et des politiques</a:t>
                      </a:r>
                      <a:endParaRPr sz="1050" dirty="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a:t>Examiner les documents </a:t>
                      </a:r>
                      <a:r>
                        <a:rPr lang="en-US" sz="1000" u="none" strike="noStrike" cap="none" dirty="0" err="1"/>
                        <a:t>relatifs</a:t>
                      </a:r>
                      <a:r>
                        <a:rPr lang="en-US" sz="1000" u="none" strike="noStrike" cap="none" dirty="0"/>
                        <a:t> </a:t>
                      </a:r>
                      <a:r>
                        <a:rPr lang="en-US" sz="1000" dirty="0"/>
                        <a:t>aux</a:t>
                      </a:r>
                      <a:r>
                        <a:rPr lang="en-US" sz="1000" u="none" strike="noStrike" cap="none" dirty="0"/>
                        <a:t> </a:t>
                      </a:r>
                      <a:r>
                        <a:rPr lang="en-US" sz="1000" u="none" strike="noStrike" cap="none" dirty="0" err="1"/>
                        <a:t>paiements</a:t>
                      </a:r>
                      <a:endParaRPr sz="1050" dirty="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err="1"/>
                        <a:t>Entretiens</a:t>
                      </a:r>
                      <a:r>
                        <a:rPr lang="en-US" sz="1000" u="none" strike="noStrike" cap="none" dirty="0"/>
                        <a:t> avec le service des </a:t>
                      </a:r>
                      <a:r>
                        <a:rPr lang="en-US" sz="1000" u="none" strike="noStrike" cap="none" dirty="0" err="1"/>
                        <a:t>ressources</a:t>
                      </a:r>
                      <a:r>
                        <a:rPr lang="en-US" sz="1000" u="none" strike="noStrike" cap="none" dirty="0"/>
                        <a:t> </a:t>
                      </a:r>
                      <a:r>
                        <a:rPr lang="en-US" sz="1000" u="none" strike="noStrike" cap="none" dirty="0" err="1"/>
                        <a:t>humaines</a:t>
                      </a:r>
                      <a:r>
                        <a:rPr lang="en-US" sz="1000" u="none" strike="noStrike" cap="none" dirty="0"/>
                        <a:t> </a:t>
                      </a:r>
                      <a:r>
                        <a:rPr lang="en-US" sz="1000" u="none" strike="noStrike" cap="none" dirty="0" err="1"/>
                        <a:t>ou</a:t>
                      </a:r>
                      <a:r>
                        <a:rPr lang="en-US" sz="1000" u="none" strike="noStrike" cap="none" dirty="0"/>
                        <a:t> le service </a:t>
                      </a:r>
                      <a:r>
                        <a:rPr lang="en-US" sz="1000" u="none" strike="noStrike" cap="none" dirty="0" err="1"/>
                        <a:t>juridique</a:t>
                      </a:r>
                      <a:endParaRPr sz="1000" u="none" strike="noStrike" cap="none" dirty="0">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b="1" u="none" strike="noStrike" cap="none"/>
                        <a:t>30 minutes </a:t>
                      </a:r>
                      <a:r>
                        <a:rPr lang="en-US" sz="1000" b="0" u="none" strike="noStrike" cap="none"/>
                        <a:t>supplémentaires </a:t>
                      </a:r>
                      <a:r>
                        <a:rPr lang="en-US" sz="1000" u="none" strike="noStrike" cap="none"/>
                        <a:t>par rapport à l'audit </a:t>
                      </a:r>
                      <a:r>
                        <a:rPr lang="en-US" sz="1000"/>
                        <a:t>CoC</a:t>
                      </a:r>
                      <a:r>
                        <a:rPr lang="en-US" sz="1000" u="none" strike="noStrike" cap="none"/>
                        <a:t> habituel</a:t>
                      </a:r>
                      <a:br>
                        <a:rPr lang="en-US" sz="1000" u="none" strike="noStrike" cap="none"/>
                      </a:br>
                      <a:r>
                        <a:rPr lang="en-US" sz="1000" u="none" strike="noStrike" cap="none"/>
                        <a:t>10 minutes pour les documents relatifs à la paie, les autres faisant partie du manuel.</a:t>
                      </a:r>
                      <a:br>
                        <a:rPr lang="en-US" sz="1000" u="none" strike="noStrike" cap="none"/>
                      </a:br>
                      <a:r>
                        <a:rPr lang="en-US" sz="1000" u="none" strike="noStrike" cap="none"/>
                        <a:t>20 minutes pour le département des ressources humaines. </a:t>
                      </a:r>
                      <a:endParaRPr sz="10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3"/>
                  </a:ext>
                </a:extLst>
              </a:tr>
              <a:tr h="671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Visite du site</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a:t>Observations "jeunes </a:t>
                      </a:r>
                      <a:r>
                        <a:rPr lang="en-US" sz="1000" u="none" strike="noStrike" cap="none" dirty="0" err="1"/>
                        <a:t>travailleurs</a:t>
                      </a:r>
                      <a:endParaRPr sz="1050" dirty="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a:t>Interviews</a:t>
                      </a:r>
                      <a:endParaRPr sz="1050" dirty="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err="1"/>
                        <a:t>Vérifier</a:t>
                      </a:r>
                      <a:r>
                        <a:rPr lang="en-US" sz="1000" u="none" strike="noStrike" cap="none" dirty="0"/>
                        <a:t> les </a:t>
                      </a:r>
                      <a:r>
                        <a:rPr lang="en-US" sz="1000" u="none" strike="noStrike" cap="none" dirty="0" err="1"/>
                        <a:t>panneaux</a:t>
                      </a:r>
                      <a:r>
                        <a:rPr lang="en-US" sz="1000" u="none" strike="noStrike" cap="none" dirty="0"/>
                        <a:t> </a:t>
                      </a:r>
                      <a:r>
                        <a:rPr lang="en-US" sz="1000" u="none" strike="noStrike" cap="none" dirty="0" err="1"/>
                        <a:t>d'affichage</a:t>
                      </a:r>
                      <a:r>
                        <a:rPr lang="en-US" sz="1000" u="none" strike="noStrike" cap="none" dirty="0"/>
                        <a:t> et la </a:t>
                      </a:r>
                      <a:r>
                        <a:rPr lang="en-US" sz="1000" u="none" strike="noStrike" cap="none" dirty="0" err="1"/>
                        <a:t>signalisation</a:t>
                      </a:r>
                      <a:r>
                        <a:rPr lang="en-US" sz="1000" u="none" strike="noStrike" cap="none" dirty="0"/>
                        <a:t> </a:t>
                      </a:r>
                      <a:endParaRPr sz="1000" u="none" strike="noStrike" cap="none" dirty="0">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u="none" strike="noStrike" cap="none"/>
                        <a:t>Aucun </a:t>
                      </a:r>
                      <a:r>
                        <a:rPr lang="en-US" sz="1000"/>
                        <a:t>temps</a:t>
                      </a:r>
                      <a:r>
                        <a:rPr lang="en-US" sz="1000" u="none" strike="noStrike" cap="none"/>
                        <a:t> supplémentaire n'est nécessaire pour les éléments CLR</a:t>
                      </a:r>
                      <a:endParaRPr sz="10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4"/>
                  </a:ext>
                </a:extLst>
              </a:tr>
              <a:tr h="86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Entretiens lors de la visite du site avec des travailleurs aux points de contrôle critiques</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err="1"/>
                        <a:t>Inclure</a:t>
                      </a:r>
                      <a:r>
                        <a:rPr lang="en-US" sz="1000" u="none" strike="noStrike" cap="none" dirty="0"/>
                        <a:t> les questions CLR dans les </a:t>
                      </a:r>
                      <a:r>
                        <a:rPr lang="en-US" sz="1000" u="none" strike="noStrike" cap="none" dirty="0" err="1"/>
                        <a:t>entretiens</a:t>
                      </a:r>
                      <a:r>
                        <a:rPr lang="en-US" sz="1000" u="none" strike="noStrike" cap="none" dirty="0"/>
                        <a:t> avec TOU</a:t>
                      </a:r>
                      <a:r>
                        <a:rPr lang="en-US" sz="1000" dirty="0"/>
                        <a:t>S les</a:t>
                      </a:r>
                      <a:r>
                        <a:rPr lang="en-US" sz="1000" u="none" strike="noStrike" cap="none" dirty="0"/>
                        <a:t> </a:t>
                      </a:r>
                      <a:r>
                        <a:rPr lang="en-US" sz="1000" u="none" strike="noStrike" cap="none" dirty="0" err="1"/>
                        <a:t>travailleurs</a:t>
                      </a:r>
                      <a:r>
                        <a:rPr lang="en-US" sz="1000" u="none" strike="noStrike" cap="none" dirty="0"/>
                        <a:t> </a:t>
                      </a:r>
                      <a:r>
                        <a:rPr lang="en-US" sz="1000" u="none" strike="noStrike" cap="none" dirty="0" err="1"/>
                        <a:t>inter</a:t>
                      </a:r>
                      <a:r>
                        <a:rPr lang="en-US" sz="1000" dirty="0" err="1"/>
                        <a:t>rogés</a:t>
                      </a:r>
                      <a:r>
                        <a:rPr lang="en-US" sz="1000" dirty="0"/>
                        <a:t>.</a:t>
                      </a:r>
                      <a:r>
                        <a:rPr lang="en-US" sz="1000" u="none" strike="noStrike" cap="none" dirty="0"/>
                        <a:t>. </a:t>
                      </a:r>
                      <a:endParaRPr sz="1050" dirty="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err="1"/>
                        <a:t>Cibler</a:t>
                      </a:r>
                      <a:r>
                        <a:rPr lang="en-US" sz="1000" u="none" strike="noStrike" cap="none" dirty="0"/>
                        <a:t> les </a:t>
                      </a:r>
                      <a:r>
                        <a:rPr lang="en-US" sz="1000" u="none" strike="noStrike" cap="none" dirty="0" err="1"/>
                        <a:t>travailleurs</a:t>
                      </a:r>
                      <a:r>
                        <a:rPr lang="en-US" sz="1000" u="none" strike="noStrike" cap="none" dirty="0"/>
                        <a:t> qui font </a:t>
                      </a:r>
                      <a:r>
                        <a:rPr lang="en-US" sz="1000" u="none" strike="noStrike" cap="none" dirty="0" err="1"/>
                        <a:t>également</a:t>
                      </a:r>
                      <a:r>
                        <a:rPr lang="en-US" sz="1000" u="none" strike="noStrike" cap="none" dirty="0"/>
                        <a:t> </a:t>
                      </a:r>
                      <a:r>
                        <a:rPr lang="en-US" sz="1000" u="none" strike="noStrike" cap="none" dirty="0" err="1"/>
                        <a:t>partie</a:t>
                      </a:r>
                      <a:r>
                        <a:rPr lang="en-US" sz="1000" u="none" strike="noStrike" cap="none" dirty="0"/>
                        <a:t> d'un </a:t>
                      </a:r>
                      <a:r>
                        <a:rPr lang="en-US" sz="1000" u="none" strike="noStrike" cap="none" dirty="0" err="1"/>
                        <a:t>syndicat</a:t>
                      </a:r>
                      <a:r>
                        <a:rPr lang="en-US" sz="1000" u="none" strike="noStrike" cap="none" dirty="0"/>
                        <a:t> </a:t>
                      </a:r>
                      <a:r>
                        <a:rPr lang="en-US" sz="1000" u="none" strike="noStrike" cap="none" dirty="0" err="1"/>
                        <a:t>ou</a:t>
                      </a:r>
                      <a:r>
                        <a:rPr lang="en-US" sz="1000" u="none" strike="noStrike" cap="none" dirty="0"/>
                        <a:t> d'un </a:t>
                      </a:r>
                      <a:r>
                        <a:rPr lang="en-US" sz="1000" u="none" strike="noStrike" cap="none" dirty="0" err="1"/>
                        <a:t>représentant</a:t>
                      </a:r>
                      <a:r>
                        <a:rPr lang="en-US" sz="1000" u="none" strike="noStrike" cap="none" dirty="0"/>
                        <a:t>. </a:t>
                      </a:r>
                      <a:endParaRPr sz="1000" u="none" strike="noStrike" cap="none" dirty="0">
                        <a:latin typeface="Avenir"/>
                        <a:ea typeface="Avenir"/>
                        <a:cs typeface="Avenir"/>
                        <a:sym typeface="Avenir"/>
                      </a:endParaRPr>
                    </a:p>
                  </a:txBody>
                  <a:tcPr marL="35825" marR="35825" marT="0" marB="0">
                    <a:solidFill>
                      <a:schemeClr val="lt2"/>
                    </a:solidFill>
                  </a:tcPr>
                </a:tc>
                <a:tc rowSpan="2">
                  <a:txBody>
                    <a:bodyPr/>
                    <a:lstStyle/>
                    <a:p>
                      <a:pPr marL="0" marR="0" lvl="0" indent="0" algn="l" rtl="0">
                        <a:lnSpc>
                          <a:spcPct val="107000"/>
                        </a:lnSpc>
                        <a:spcBef>
                          <a:spcPts val="0"/>
                        </a:spcBef>
                        <a:spcAft>
                          <a:spcPts val="0"/>
                        </a:spcAft>
                        <a:buNone/>
                      </a:pPr>
                      <a:r>
                        <a:rPr lang="en-US" sz="1000" b="1" u="none" strike="noStrike" cap="none"/>
                        <a:t>3-5 minutes par entretien </a:t>
                      </a:r>
                      <a:r>
                        <a:rPr lang="en-US" sz="1000" u="none" strike="noStrike" cap="none"/>
                        <a:t>pour couvrir les sujets CLR. </a:t>
                      </a:r>
                      <a:endParaRPr sz="1050"/>
                    </a:p>
                    <a:p>
                      <a:pPr marL="0" marR="0" lvl="0" indent="0" algn="l" rtl="0">
                        <a:lnSpc>
                          <a:spcPct val="107000"/>
                        </a:lnSpc>
                        <a:spcBef>
                          <a:spcPts val="800"/>
                        </a:spcBef>
                        <a:spcAft>
                          <a:spcPts val="0"/>
                        </a:spcAft>
                        <a:buNone/>
                      </a:pPr>
                      <a:r>
                        <a:rPr lang="en-US" sz="1000" u="none" strike="noStrike" cap="none"/>
                        <a:t>Mais les entretiens avec les travailleurs aux points de contrôle critiques doivent également porter sur des sujets liés aux RLC. </a:t>
                      </a:r>
                      <a:br>
                        <a:rPr lang="en-US" sz="1000" u="none" strike="noStrike" cap="none"/>
                      </a:br>
                      <a:r>
                        <a:rPr lang="en-US" sz="1000" u="none" strike="noStrike" cap="none"/>
                        <a:t>Ne </a:t>
                      </a:r>
                      <a:r>
                        <a:rPr lang="en-US" sz="1000"/>
                        <a:t>sépar</a:t>
                      </a:r>
                      <a:r>
                        <a:rPr lang="en-US" sz="1000" u="none" strike="noStrike" cap="none"/>
                        <a:t>ez </a:t>
                      </a:r>
                      <a:r>
                        <a:rPr lang="en-US" sz="1000"/>
                        <a:t>l</a:t>
                      </a:r>
                      <a:r>
                        <a:rPr lang="en-US" sz="1000" u="none" strike="noStrike" cap="none"/>
                        <a:t>es entretiens CLR que si les travailleurs aux points de contrôle critiques ne sont pas des représentants des travailleurs ou des représentants syndicaux. </a:t>
                      </a:r>
                      <a:endParaRPr sz="10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5"/>
                  </a:ext>
                </a:extLst>
              </a:tr>
              <a:tr h="543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Externalisation </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dirty="0"/>
                        <a:t>Idem pour les </a:t>
                      </a:r>
                      <a:r>
                        <a:rPr lang="en-US" sz="1000" u="none" strike="noStrike" cap="none" dirty="0" err="1"/>
                        <a:t>entretiens</a:t>
                      </a:r>
                      <a:r>
                        <a:rPr lang="en-US" sz="1000" u="none" strike="noStrike" cap="none" dirty="0"/>
                        <a:t>. </a:t>
                      </a:r>
                      <a:r>
                        <a:rPr lang="en-US" sz="1000" u="none" strike="noStrike" cap="none" dirty="0" err="1"/>
                        <a:t>Incluez</a:t>
                      </a:r>
                      <a:r>
                        <a:rPr lang="en-US" sz="1000" u="none" strike="noStrike" cap="none" dirty="0"/>
                        <a:t> des questions CLR </a:t>
                      </a:r>
                      <a:r>
                        <a:rPr lang="en-US" sz="1000" u="none" strike="noStrike" cap="none" dirty="0" err="1"/>
                        <a:t>lorsque</a:t>
                      </a:r>
                      <a:r>
                        <a:rPr lang="en-US" sz="1000" u="none" strike="noStrike" cap="none" dirty="0"/>
                        <a:t> </a:t>
                      </a:r>
                      <a:r>
                        <a:rPr lang="en-US" sz="1000" u="none" strike="noStrike" cap="none" dirty="0" err="1"/>
                        <a:t>vous</a:t>
                      </a:r>
                      <a:r>
                        <a:rPr lang="en-US" sz="1000" u="none" strike="noStrike" cap="none" dirty="0"/>
                        <a:t> </a:t>
                      </a:r>
                      <a:r>
                        <a:rPr lang="en-US" sz="1000" u="none" strike="noStrike" cap="none" dirty="0" err="1"/>
                        <a:t>parlez</a:t>
                      </a:r>
                      <a:r>
                        <a:rPr lang="en-US" sz="1000" u="none" strike="noStrike" cap="none" dirty="0"/>
                        <a:t> </a:t>
                      </a:r>
                      <a:r>
                        <a:rPr lang="en-US" sz="1000" dirty="0"/>
                        <a:t>aux </a:t>
                      </a:r>
                      <a:r>
                        <a:rPr lang="en-US" sz="1000" u="none" strike="noStrike" cap="none" dirty="0"/>
                        <a:t> </a:t>
                      </a:r>
                      <a:r>
                        <a:rPr lang="en-US" sz="1000" u="none" strike="noStrike" cap="none" dirty="0" err="1"/>
                        <a:t>travailleurs</a:t>
                      </a:r>
                      <a:r>
                        <a:rPr lang="en-US" sz="1000" u="none" strike="noStrike" cap="none" dirty="0"/>
                        <a:t>. </a:t>
                      </a:r>
                      <a:endParaRPr sz="1000" u="none" strike="noStrike" cap="none" dirty="0">
                        <a:latin typeface="Avenir"/>
                        <a:ea typeface="Avenir"/>
                        <a:cs typeface="Avenir"/>
                        <a:sym typeface="Avenir"/>
                      </a:endParaRPr>
                    </a:p>
                  </a:txBody>
                  <a:tcPr marL="35825" marR="35825" marT="0" marB="0">
                    <a:solidFill>
                      <a:schemeClr val="lt2"/>
                    </a:solidFill>
                  </a:tcPr>
                </a:tc>
                <a:tc vMerge="1">
                  <a:txBody>
                    <a:bodyPr/>
                    <a:lstStyle/>
                    <a:p>
                      <a:endParaRPr lang="en-DE"/>
                    </a:p>
                  </a:txBody>
                  <a:tcPr/>
                </a:tc>
                <a:extLst>
                  <a:ext uri="{0D108BD9-81ED-4DB2-BD59-A6C34878D82A}">
                    <a16:rowId xmlns:a16="http://schemas.microsoft.com/office/drawing/2014/main" val="10006"/>
                  </a:ext>
                </a:extLst>
              </a:tr>
              <a:tr h="788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Examen de documents supplémentaires</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a:t>Trianguler les informations issues des entretiens (examiner les fiches de paie de certains travailleurs, les contrats, etc.)</a:t>
                      </a:r>
                      <a:endParaRPr sz="1050"/>
                    </a:p>
                    <a:p>
                      <a:pPr marL="342900" marR="0" lvl="0" indent="-342900" algn="l" rtl="0">
                        <a:lnSpc>
                          <a:spcPct val="107000"/>
                        </a:lnSpc>
                        <a:spcBef>
                          <a:spcPts val="0"/>
                        </a:spcBef>
                        <a:spcAft>
                          <a:spcPts val="0"/>
                        </a:spcAft>
                        <a:buClr>
                          <a:srgbClr val="000000"/>
                        </a:buClr>
                        <a:buSzPts val="1200"/>
                        <a:buFont typeface="Noto Sans Symbols"/>
                        <a:buChar char="∙"/>
                      </a:pPr>
                      <a:r>
                        <a:rPr lang="en-US" sz="1000" u="none" strike="noStrike" cap="none"/>
                        <a:t>Examiner les dossiers de griefs, les plaintes ou les registres des représentants des travailleurs.</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b="1" u="none" strike="noStrike" cap="none" dirty="0"/>
                        <a:t>20 minutes </a:t>
                      </a:r>
                      <a:r>
                        <a:rPr lang="en-US" sz="1000" b="1" u="none" strike="noStrike" cap="none" dirty="0" err="1"/>
                        <a:t>supplémentaires</a:t>
                      </a:r>
                      <a:r>
                        <a:rPr lang="en-US" sz="1000" b="1" u="none" strike="noStrike" cap="none" dirty="0"/>
                        <a:t> pour la triangulation</a:t>
                      </a:r>
                      <a:r>
                        <a:rPr lang="en-US" sz="1000" u="none" strike="noStrike" cap="none" dirty="0"/>
                        <a:t>, </a:t>
                      </a:r>
                      <a:r>
                        <a:rPr lang="en-US" sz="1000" u="none" strike="noStrike" cap="none" dirty="0" err="1"/>
                        <a:t>en</a:t>
                      </a:r>
                      <a:r>
                        <a:rPr lang="en-US" sz="1000" u="none" strike="noStrike" cap="none" dirty="0"/>
                        <a:t> </a:t>
                      </a:r>
                      <a:r>
                        <a:rPr lang="en-US" sz="1000" u="none" strike="noStrike" cap="none" dirty="0" err="1"/>
                        <a:t>fonction</a:t>
                      </a:r>
                      <a:r>
                        <a:rPr lang="en-US" sz="1000" u="none" strike="noStrike" cap="none" dirty="0"/>
                        <a:t> des </a:t>
                      </a:r>
                      <a:r>
                        <a:rPr lang="en-US" sz="1000" u="none" strike="noStrike" cap="none" dirty="0" err="1"/>
                        <a:t>résultats</a:t>
                      </a:r>
                      <a:r>
                        <a:rPr lang="en-US" sz="1000" u="none" strike="noStrike" cap="none" dirty="0"/>
                        <a:t> des </a:t>
                      </a:r>
                      <a:r>
                        <a:rPr lang="en-US" sz="1000" u="none" strike="noStrike" cap="none" dirty="0" err="1"/>
                        <a:t>entretiens</a:t>
                      </a:r>
                      <a:r>
                        <a:rPr lang="en-US" sz="1000" u="none" strike="noStrike" cap="none" dirty="0"/>
                        <a:t>. </a:t>
                      </a:r>
                      <a:endParaRPr sz="1000" u="none" strike="noStrike" cap="none" dirty="0">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7"/>
                  </a:ext>
                </a:extLst>
              </a:tr>
              <a:tr h="223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Réunion de clôture</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u="none" strike="noStrike" cap="none"/>
                        <a:t>Clôture de l'audit - y compris les constatations </a:t>
                      </a:r>
                      <a:r>
                        <a:rPr lang="en-US" sz="1000"/>
                        <a:t>relatives aux</a:t>
                      </a:r>
                      <a:r>
                        <a:rPr lang="en-US" sz="1000" u="none" strike="noStrike" cap="none"/>
                        <a:t> CLR</a:t>
                      </a:r>
                      <a:endParaRPr sz="10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000" u="none" strike="noStrike" cap="none" dirty="0" err="1"/>
                        <a:t>Aucun</a:t>
                      </a:r>
                      <a:endParaRPr sz="1000" u="none" strike="noStrike" cap="none" dirty="0">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8"/>
                  </a:ext>
                </a:extLst>
              </a:tr>
            </a:tbl>
          </a:graphicData>
        </a:graphic>
      </p:graphicFrame>
      <p:sp>
        <p:nvSpPr>
          <p:cNvPr id="402" name="Google Shape;402;p4"/>
          <p:cNvSpPr txBox="1"/>
          <p:nvPr/>
        </p:nvSpPr>
        <p:spPr>
          <a:xfrm>
            <a:off x="410308" y="234462"/>
            <a:ext cx="1111347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a:solidFill>
                  <a:schemeClr val="dk1"/>
                </a:solidFill>
                <a:latin typeface="Arial"/>
                <a:ea typeface="Arial"/>
                <a:cs typeface="Arial"/>
                <a:sym typeface="Arial"/>
              </a:rPr>
              <a:t>Exemple de plan d'audit - intégration d</a:t>
            </a:r>
            <a:r>
              <a:rPr lang="en-US" sz="2800" b="1">
                <a:solidFill>
                  <a:schemeClr val="dk1"/>
                </a:solidFill>
              </a:rPr>
              <a:t>es</a:t>
            </a:r>
            <a:r>
              <a:rPr lang="en-US" sz="2800" b="1" i="0" u="none" strike="noStrike" cap="none">
                <a:solidFill>
                  <a:schemeClr val="dk1"/>
                </a:solidFill>
                <a:latin typeface="Arial"/>
                <a:ea typeface="Arial"/>
                <a:cs typeface="Arial"/>
                <a:sym typeface="Arial"/>
              </a:rPr>
              <a:t> CLR dans un audit</a:t>
            </a:r>
            <a:endParaRPr sz="2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9" name="Google Shape;409;p5"/>
          <p:cNvSpPr txBox="1"/>
          <p:nvPr/>
        </p:nvSpPr>
        <p:spPr>
          <a:xfrm>
            <a:off x="687870" y="1391821"/>
            <a:ext cx="7541700" cy="4402200"/>
          </a:xfrm>
          <a:prstGeom prst="rect">
            <a:avLst/>
          </a:prstGeom>
          <a:solidFill>
            <a:schemeClr val="l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sng">
                <a:solidFill>
                  <a:schemeClr val="dk1"/>
                </a:solidFill>
                <a:latin typeface="Arial"/>
                <a:ea typeface="Arial"/>
                <a:cs typeface="Arial"/>
                <a:sym typeface="Arial"/>
              </a:rPr>
              <a:t>Groupe 1 </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Une entreprise titulaire d'un certificat multisite avec 4 sites, ayant des départements RH séparés et </a:t>
            </a:r>
            <a:r>
              <a:rPr lang="en-US" sz="2000">
                <a:solidFill>
                  <a:schemeClr val="dk1"/>
                </a:solidFill>
              </a:rPr>
              <a:t>une main-d’oeuvre</a:t>
            </a:r>
            <a:r>
              <a:rPr lang="en-US" sz="2000">
                <a:solidFill>
                  <a:schemeClr val="dk1"/>
                </a:solidFill>
                <a:latin typeface="Arial"/>
                <a:ea typeface="Arial"/>
                <a:cs typeface="Arial"/>
                <a:sym typeface="Arial"/>
              </a:rPr>
              <a:t> séparée. Représentants des travailleurs distincts. </a:t>
            </a:r>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en-US" sz="2000" b="1" u="sng">
                <a:solidFill>
                  <a:schemeClr val="dk1"/>
                </a:solidFill>
                <a:latin typeface="Arial"/>
                <a:ea typeface="Arial"/>
                <a:cs typeface="Arial"/>
                <a:sym typeface="Arial"/>
              </a:rPr>
              <a:t>Groupe 2 </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Un certificat unique avec un seul site, 10 travailleurs et 3 sociétés d'externalisation. </a:t>
            </a:r>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en-US" sz="2000" b="1" u="sng">
                <a:solidFill>
                  <a:schemeClr val="dk1"/>
                </a:solidFill>
                <a:latin typeface="Arial"/>
                <a:ea typeface="Arial"/>
                <a:cs typeface="Arial"/>
                <a:sym typeface="Arial"/>
              </a:rPr>
              <a:t>Groupe 3 </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Un certificat de groupe avec 20 membres du groupe, possédant des scieries et des usines de papier, ainsi qu'un entrepôt de distribution. Il n'y a pas de syndicat des travailleurs. Certains membres du groupe travaillent en deux ou trois équipes. </a:t>
            </a:r>
            <a:endParaRPr/>
          </a:p>
        </p:txBody>
      </p:sp>
      <p:sp>
        <p:nvSpPr>
          <p:cNvPr id="410" name="Google Shape;410;p5"/>
          <p:cNvSpPr txBox="1"/>
          <p:nvPr/>
        </p:nvSpPr>
        <p:spPr>
          <a:xfrm>
            <a:off x="687870" y="494701"/>
            <a:ext cx="4281043" cy="8247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None/>
            </a:pPr>
            <a:r>
              <a:rPr lang="en-US" sz="2800" b="1" i="0" u="none" strike="noStrike" cap="none">
                <a:solidFill>
                  <a:srgbClr val="000000"/>
                </a:solidFill>
                <a:latin typeface="Arial"/>
                <a:ea typeface="Arial"/>
                <a:cs typeface="Arial"/>
                <a:sym typeface="Arial"/>
              </a:rPr>
              <a:t>EXERCICE</a:t>
            </a:r>
            <a:endParaRPr/>
          </a:p>
        </p:txBody>
      </p:sp>
      <p:graphicFrame>
        <p:nvGraphicFramePr>
          <p:cNvPr id="411" name="Google Shape;411;p5"/>
          <p:cNvGraphicFramePr/>
          <p:nvPr/>
        </p:nvGraphicFramePr>
        <p:xfrm>
          <a:off x="8343900" y="1391821"/>
          <a:ext cx="3552825" cy="2862900"/>
        </p:xfrm>
        <a:graphic>
          <a:graphicData uri="http://schemas.openxmlformats.org/drawingml/2006/table">
            <a:tbl>
              <a:tblPr firstRow="1" bandRow="1">
                <a:noFill/>
                <a:tableStyleId>{618E02BB-B6E4-4D5B-A408-BCD070767106}</a:tableStyleId>
              </a:tblPr>
              <a:tblGrid>
                <a:gridCol w="3552825">
                  <a:extLst>
                    <a:ext uri="{9D8B030D-6E8A-4147-A177-3AD203B41FA5}">
                      <a16:colId xmlns:a16="http://schemas.microsoft.com/office/drawing/2014/main" val="20000"/>
                    </a:ext>
                  </a:extLst>
                </a:gridCol>
              </a:tblGrid>
              <a:tr h="43867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Instructions</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13575">
                <a:tc>
                  <a:txBody>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1. </a:t>
                      </a:r>
                      <a:r>
                        <a:rPr lang="en-US" sz="2000" i="0" u="none" strike="noStrike" cap="none">
                          <a:solidFill>
                            <a:srgbClr val="2B2E2F"/>
                          </a:solidFill>
                          <a:latin typeface="Arial"/>
                          <a:ea typeface="Arial"/>
                          <a:cs typeface="Arial"/>
                          <a:sym typeface="Arial"/>
                        </a:rPr>
                        <a:t>Chaque groupe rédige un plan d'audit sur la base des scénarios.</a:t>
                      </a:r>
                      <a:endParaRPr/>
                    </a:p>
                  </a:txBody>
                  <a:tcPr marL="91450" marR="91450" marT="45725" marB="45725"/>
                </a:tc>
                <a:extLst>
                  <a:ext uri="{0D108BD9-81ED-4DB2-BD59-A6C34878D82A}">
                    <a16:rowId xmlns:a16="http://schemas.microsoft.com/office/drawing/2014/main" val="10001"/>
                  </a:ext>
                </a:extLst>
              </a:tr>
              <a:tr h="1113575">
                <a:tc>
                  <a:txBody>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latin typeface="Arial"/>
                          <a:ea typeface="Arial"/>
                          <a:cs typeface="Arial"/>
                          <a:sym typeface="Arial"/>
                        </a:rPr>
                        <a:t>2. </a:t>
                      </a:r>
                      <a:r>
                        <a:rPr lang="en-US" sz="2000" i="0" u="none" strike="noStrike" cap="none">
                          <a:solidFill>
                            <a:srgbClr val="2B2E2F"/>
                          </a:solidFill>
                          <a:latin typeface="Arial"/>
                          <a:ea typeface="Arial"/>
                          <a:cs typeface="Arial"/>
                          <a:sym typeface="Arial"/>
                        </a:rPr>
                        <a:t>Indiquer la durée de l'audit pour chaque partie en tenant compte de l'inclusion d</a:t>
                      </a:r>
                      <a:r>
                        <a:rPr lang="en-US" sz="2000">
                          <a:solidFill>
                            <a:srgbClr val="2B2E2F"/>
                          </a:solidFill>
                        </a:rPr>
                        <a:t>es</a:t>
                      </a:r>
                      <a:r>
                        <a:rPr lang="en-US" sz="2000" i="0" u="none" strike="noStrike" cap="none">
                          <a:solidFill>
                            <a:srgbClr val="2B2E2F"/>
                          </a:solidFill>
                          <a:latin typeface="Arial"/>
                          <a:ea typeface="Arial"/>
                          <a:cs typeface="Arial"/>
                          <a:sym typeface="Arial"/>
                        </a:rPr>
                        <a:t> CLR.</a:t>
                      </a: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graphicFrame>
        <p:nvGraphicFramePr>
          <p:cNvPr id="417" name="Google Shape;417;p6"/>
          <p:cNvGraphicFramePr/>
          <p:nvPr>
            <p:extLst>
              <p:ext uri="{D42A27DB-BD31-4B8C-83A1-F6EECF244321}">
                <p14:modId xmlns:p14="http://schemas.microsoft.com/office/powerpoint/2010/main" val="1176447375"/>
              </p:ext>
            </p:extLst>
          </p:nvPr>
        </p:nvGraphicFramePr>
        <p:xfrm>
          <a:off x="381733" y="868045"/>
          <a:ext cx="11623350" cy="5757272"/>
        </p:xfrm>
        <a:graphic>
          <a:graphicData uri="http://schemas.openxmlformats.org/drawingml/2006/table">
            <a:tbl>
              <a:tblPr firstRow="1" firstCol="1" bandRow="1">
                <a:noFill/>
                <a:tableStyleId>{618E02BB-B6E4-4D5B-A408-BCD070767106}</a:tableStyleId>
              </a:tblPr>
              <a:tblGrid>
                <a:gridCol w="1487550">
                  <a:extLst>
                    <a:ext uri="{9D8B030D-6E8A-4147-A177-3AD203B41FA5}">
                      <a16:colId xmlns:a16="http://schemas.microsoft.com/office/drawing/2014/main" val="20000"/>
                    </a:ext>
                  </a:extLst>
                </a:gridCol>
                <a:gridCol w="2097950">
                  <a:extLst>
                    <a:ext uri="{9D8B030D-6E8A-4147-A177-3AD203B41FA5}">
                      <a16:colId xmlns:a16="http://schemas.microsoft.com/office/drawing/2014/main" val="20001"/>
                    </a:ext>
                  </a:extLst>
                </a:gridCol>
                <a:gridCol w="4906825">
                  <a:extLst>
                    <a:ext uri="{9D8B030D-6E8A-4147-A177-3AD203B41FA5}">
                      <a16:colId xmlns:a16="http://schemas.microsoft.com/office/drawing/2014/main" val="20002"/>
                    </a:ext>
                  </a:extLst>
                </a:gridCol>
                <a:gridCol w="3131025">
                  <a:extLst>
                    <a:ext uri="{9D8B030D-6E8A-4147-A177-3AD203B41FA5}">
                      <a16:colId xmlns:a16="http://schemas.microsoft.com/office/drawing/2014/main" val="20003"/>
                    </a:ext>
                  </a:extLst>
                </a:gridCol>
              </a:tblGrid>
              <a:tr h="234375">
                <a:tc>
                  <a:txBody>
                    <a:bodyPr/>
                    <a:lstStyle/>
                    <a:p>
                      <a:pPr marL="0" marR="0" lvl="0" indent="0" algn="l" rtl="0">
                        <a:lnSpc>
                          <a:spcPct val="107000"/>
                        </a:lnSpc>
                        <a:spcBef>
                          <a:spcPts val="0"/>
                        </a:spcBef>
                        <a:spcAft>
                          <a:spcPts val="0"/>
                        </a:spcAft>
                        <a:buNone/>
                      </a:pPr>
                      <a:r>
                        <a:rPr lang="en-US" sz="900" b="1" u="none" strike="noStrike" cap="none" dirty="0">
                          <a:solidFill>
                            <a:schemeClr val="lt1"/>
                          </a:solidFill>
                        </a:rPr>
                        <a:t>Phase </a:t>
                      </a:r>
                      <a:r>
                        <a:rPr lang="en-US" sz="900" b="1" u="none" strike="noStrike" cap="none" dirty="0" err="1">
                          <a:solidFill>
                            <a:schemeClr val="lt1"/>
                          </a:solidFill>
                        </a:rPr>
                        <a:t>d'audit</a:t>
                      </a:r>
                      <a:endParaRPr sz="900" u="none" strike="noStrike" cap="none" dirty="0">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solidFill>
                            <a:schemeClr val="lt1"/>
                          </a:solidFill>
                        </a:rPr>
                        <a:t>Activités</a:t>
                      </a:r>
                      <a:endParaRPr sz="9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solidFill>
                            <a:schemeClr val="lt1"/>
                          </a:solidFill>
                        </a:rPr>
                        <a:t>Les éléments du CLR FSC doivent inclure</a:t>
                      </a:r>
                      <a:endParaRPr sz="9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solidFill>
                            <a:schemeClr val="lt1"/>
                          </a:solidFill>
                        </a:rPr>
                        <a:t>Temps estimé pour couvrir les éléments du CLR</a:t>
                      </a:r>
                      <a:endParaRPr sz="9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645225">
                <a:tc>
                  <a:txBody>
                    <a:bodyPr/>
                    <a:lstStyle/>
                    <a:p>
                      <a:pPr marL="0" marR="0" lvl="0" indent="0" algn="l" rtl="0">
                        <a:lnSpc>
                          <a:spcPct val="107000"/>
                        </a:lnSpc>
                        <a:spcBef>
                          <a:spcPts val="0"/>
                        </a:spcBef>
                        <a:spcAft>
                          <a:spcPts val="0"/>
                        </a:spcAft>
                        <a:buNone/>
                      </a:pPr>
                      <a:r>
                        <a:rPr lang="en-US" sz="900" u="none" strike="noStrike" cap="none"/>
                        <a:t>Préparation (hors site avant de se rendre dans l'entreprise)</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dirty="0"/>
                        <a:t>Examen des </a:t>
                      </a:r>
                      <a:r>
                        <a:rPr lang="en-US" sz="900" u="none" strike="noStrike" cap="none" dirty="0" err="1"/>
                        <a:t>procédures</a:t>
                      </a:r>
                      <a:r>
                        <a:rPr lang="en-US" sz="900" u="none" strike="noStrike" cap="none" dirty="0"/>
                        <a:t> de </a:t>
                      </a:r>
                      <a:r>
                        <a:rPr lang="en-US" sz="900" u="none" strike="noStrike" cap="none" dirty="0" err="1"/>
                        <a:t>l'entreprise</a:t>
                      </a:r>
                      <a:r>
                        <a:rPr lang="en-US" sz="900" u="none" strike="noStrike" cap="none" dirty="0"/>
                        <a:t> et des documents </a:t>
                      </a:r>
                      <a:r>
                        <a:rPr lang="en-US" sz="900" u="none" strike="noStrike" cap="none" dirty="0" err="1"/>
                        <a:t>soumis</a:t>
                      </a:r>
                      <a:endParaRPr sz="900" u="none" strike="noStrike" cap="none" dirty="0">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a:t>Examiner les politiques de l'entreprise en matière d'auto-évaluation et de CLR </a:t>
                      </a:r>
                      <a:r>
                        <a:rPr lang="en-US" sz="900" u="none" strike="noStrike" cap="none">
                          <a:solidFill>
                            <a:srgbClr val="0070C0"/>
                          </a:solidFill>
                        </a:rPr>
                        <a:t>(les mêmes pour tous les sites ?)</a:t>
                      </a:r>
                      <a:endParaRPr sz="120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a:t>Vérifier le site web, </a:t>
                      </a:r>
                      <a:r>
                        <a:rPr lang="en-US" sz="900" u="none" strike="noStrike" cap="none">
                          <a:solidFill>
                            <a:srgbClr val="0070C0"/>
                          </a:solidFill>
                        </a:rPr>
                        <a:t>vérifier si le système est certifié (mêmes procédures CLR dans tous les sites).</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t>30 minutes </a:t>
                      </a:r>
                      <a:r>
                        <a:rPr lang="en-US" sz="900" u="none" strike="noStrike" cap="none"/>
                        <a:t>supplémentaires pour les éléments CLR </a:t>
                      </a:r>
                      <a:r>
                        <a:rPr lang="en-US" sz="900" u="none" strike="noStrike" cap="none">
                          <a:solidFill>
                            <a:srgbClr val="0070C0"/>
                          </a:solidFill>
                        </a:rPr>
                        <a:t>(ajouter 20-30 minutes supplémentaires en cas de procédures différentes)</a:t>
                      </a:r>
                      <a:endParaRPr sz="9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1"/>
                  </a:ext>
                </a:extLst>
              </a:tr>
              <a:tr h="894900">
                <a:tc rowSpan="7">
                  <a:txBody>
                    <a:bodyPr/>
                    <a:lstStyle/>
                    <a:p>
                      <a:pPr marL="0" marR="0" lvl="0" indent="0" algn="l" rtl="0">
                        <a:lnSpc>
                          <a:spcPct val="107000"/>
                        </a:lnSpc>
                        <a:spcBef>
                          <a:spcPts val="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r>
                        <a:rPr lang="en-US" sz="900" u="none" strike="noStrike" cap="none"/>
                        <a:t>  </a:t>
                      </a:r>
                      <a:endParaRPr sz="1200"/>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r>
                        <a:rPr lang="en-US" sz="900" u="none" strike="noStrike" cap="none"/>
                        <a:t>Sur </a:t>
                      </a:r>
                      <a:r>
                        <a:rPr lang="en-US" sz="900"/>
                        <a:t>sit</a:t>
                      </a:r>
                      <a:r>
                        <a:rPr lang="en-US" sz="900" u="none" strike="noStrike" cap="none"/>
                        <a:t>e</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dirty="0"/>
                        <a:t>Réunion </a:t>
                      </a:r>
                      <a:r>
                        <a:rPr lang="en-US" sz="900" u="none" strike="noStrike" cap="none" dirty="0" err="1"/>
                        <a:t>d'ouverture</a:t>
                      </a:r>
                      <a:endParaRPr sz="900" u="none" strike="noStrike" cap="none" dirty="0">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a:t>Clarifier qui </a:t>
                      </a:r>
                      <a:r>
                        <a:rPr lang="en-US" sz="900"/>
                        <a:t>est chargé </a:t>
                      </a:r>
                      <a:r>
                        <a:rPr lang="en-US" sz="900" u="none" strike="noStrike" cap="none"/>
                        <a:t> de quels éléments et politiques CLR </a:t>
                      </a:r>
                      <a:r>
                        <a:rPr lang="en-US" sz="900" u="none" strike="noStrike" cap="none">
                          <a:solidFill>
                            <a:srgbClr val="0070C0"/>
                          </a:solidFill>
                        </a:rPr>
                        <a:t>(contrôle central ou différent par site ?)</a:t>
                      </a:r>
                      <a:r>
                        <a:rPr lang="en-US" sz="900" u="none" strike="noStrike" cap="none"/>
                        <a:t>. </a:t>
                      </a:r>
                      <a:endParaRPr sz="120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a:t>Vérifier la disponibilité des représentants des syndicats et des travailleurs et leurs </a:t>
                      </a:r>
                      <a:r>
                        <a:rPr lang="en-US" sz="900" u="none" strike="noStrike" cap="none">
                          <a:solidFill>
                            <a:schemeClr val="dk1"/>
                          </a:solidFill>
                        </a:rPr>
                        <a:t>fonctions (</a:t>
                      </a:r>
                      <a:r>
                        <a:rPr lang="en-US" sz="900" u="none" strike="noStrike" cap="none">
                          <a:solidFill>
                            <a:srgbClr val="0070C0"/>
                          </a:solidFill>
                        </a:rPr>
                        <a:t>vérifier pour tous les sites sélectionnés)</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t>5 minutes </a:t>
                      </a:r>
                      <a:r>
                        <a:rPr lang="en-US" sz="900" b="0" u="none" strike="noStrike" cap="none"/>
                        <a:t>supplémentaires</a:t>
                      </a:r>
                      <a:endParaRPr sz="900" b="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2"/>
                  </a:ext>
                </a:extLst>
              </a:tr>
              <a:tr h="703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dirty="0"/>
                        <a:t>Examen des documents </a:t>
                      </a:r>
                      <a:r>
                        <a:rPr lang="en-US" sz="900" u="none" strike="noStrike" cap="none" dirty="0">
                          <a:solidFill>
                            <a:srgbClr val="0070C0"/>
                          </a:solidFill>
                        </a:rPr>
                        <a:t>(pour le bureau central et les sites)</a:t>
                      </a:r>
                      <a:endParaRPr sz="900" u="none" strike="noStrike" cap="none" dirty="0">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err="1"/>
                        <a:t>Discuter</a:t>
                      </a:r>
                      <a:r>
                        <a:rPr lang="en-US" sz="900" u="none" strike="noStrike" cap="none" dirty="0"/>
                        <a:t> de </a:t>
                      </a:r>
                      <a:r>
                        <a:rPr lang="en-US" sz="900" u="none" strike="noStrike" cap="none" dirty="0" err="1"/>
                        <a:t>l'auto-évaluation</a:t>
                      </a:r>
                      <a:r>
                        <a:rPr lang="en-US" sz="900" u="none" strike="noStrike" cap="none" dirty="0"/>
                        <a:t> et des politiques</a:t>
                      </a:r>
                      <a:endParaRPr sz="1200" dirty="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a:t>Examiner les documents </a:t>
                      </a:r>
                      <a:r>
                        <a:rPr lang="en-US" sz="900" u="none" strike="noStrike" cap="none" dirty="0" err="1"/>
                        <a:t>relatifs</a:t>
                      </a:r>
                      <a:r>
                        <a:rPr lang="en-US" sz="900" u="none" strike="noStrike" cap="none" dirty="0"/>
                        <a:t> à la </a:t>
                      </a:r>
                      <a:r>
                        <a:rPr lang="en-US" sz="900" u="none" strike="noStrike" cap="none" dirty="0" err="1"/>
                        <a:t>paie</a:t>
                      </a:r>
                      <a:endParaRPr sz="1200" dirty="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err="1"/>
                        <a:t>Entretiens</a:t>
                      </a:r>
                      <a:r>
                        <a:rPr lang="en-US" sz="900" u="none" strike="noStrike" cap="none" dirty="0"/>
                        <a:t> avec le service des </a:t>
                      </a:r>
                      <a:r>
                        <a:rPr lang="en-US" sz="900" u="none" strike="noStrike" cap="none" dirty="0" err="1"/>
                        <a:t>ressources</a:t>
                      </a:r>
                      <a:r>
                        <a:rPr lang="en-US" sz="900" u="none" strike="noStrike" cap="none" dirty="0"/>
                        <a:t> </a:t>
                      </a:r>
                      <a:r>
                        <a:rPr lang="en-US" sz="900" u="none" strike="noStrike" cap="none" dirty="0" err="1"/>
                        <a:t>humaines</a:t>
                      </a:r>
                      <a:r>
                        <a:rPr lang="en-US" sz="900" u="none" strike="noStrike" cap="none" dirty="0"/>
                        <a:t> </a:t>
                      </a:r>
                      <a:r>
                        <a:rPr lang="en-US" sz="900" u="none" strike="noStrike" cap="none" dirty="0" err="1"/>
                        <a:t>ou</a:t>
                      </a:r>
                      <a:r>
                        <a:rPr lang="en-US" sz="900" u="none" strike="noStrike" cap="none" dirty="0"/>
                        <a:t> le service </a:t>
                      </a:r>
                      <a:r>
                        <a:rPr lang="en-US" sz="900" u="none" strike="noStrike" cap="none" dirty="0" err="1"/>
                        <a:t>juridique</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t>30 minutes </a:t>
                      </a:r>
                      <a:r>
                        <a:rPr lang="en-US" sz="900" u="none" strike="noStrike" cap="none"/>
                        <a:t>supplémentaires par rapport à l'audit CoC habituel (10 minutes pour les documents relatifs aux salaires, les autres faisant partie du manuel. Peut-être 20 minutes supplémentaires pour le département RH) </a:t>
                      </a:r>
                      <a:r>
                        <a:rPr lang="en-US" sz="900" u="none" strike="noStrike" cap="none">
                          <a:solidFill>
                            <a:srgbClr val="0070C0"/>
                          </a:solidFill>
                        </a:rPr>
                        <a:t>au bureau central, envisager 20 minutes supplémentaires dans chaque site sélectionné étant donné les départements et les représentants RH distincts. </a:t>
                      </a:r>
                      <a:endParaRPr sz="900" u="none" strike="noStrike" cap="none"/>
                    </a:p>
                  </a:txBody>
                  <a:tcPr marL="35825" marR="35825" marT="0" marB="0"/>
                </a:tc>
                <a:extLst>
                  <a:ext uri="{0D108BD9-81ED-4DB2-BD59-A6C34878D82A}">
                    <a16:rowId xmlns:a16="http://schemas.microsoft.com/office/drawing/2014/main" val="10003"/>
                  </a:ext>
                </a:extLst>
              </a:tr>
              <a:tr h="671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Visite du site </a:t>
                      </a:r>
                      <a:r>
                        <a:rPr lang="en-US" sz="900" u="none" strike="noStrike" cap="none">
                          <a:solidFill>
                            <a:srgbClr val="0070C0"/>
                          </a:solidFill>
                        </a:rPr>
                        <a:t>(bureau central et sites)</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a:solidFill>
                            <a:srgbClr val="0070C0"/>
                          </a:solidFill>
                        </a:rPr>
                        <a:t>L'OC doit </a:t>
                      </a:r>
                      <a:r>
                        <a:rPr lang="en-US" sz="900" u="none" strike="noStrike" cap="none" dirty="0" err="1">
                          <a:solidFill>
                            <a:srgbClr val="0070C0"/>
                          </a:solidFill>
                        </a:rPr>
                        <a:t>auditer</a:t>
                      </a:r>
                      <a:r>
                        <a:rPr lang="en-US" sz="900" u="none" strike="noStrike" cap="none" dirty="0">
                          <a:solidFill>
                            <a:srgbClr val="0070C0"/>
                          </a:solidFill>
                        </a:rPr>
                        <a:t> les sites </a:t>
                      </a:r>
                      <a:r>
                        <a:rPr lang="en-US" sz="900" u="none" strike="noStrike" cap="none" dirty="0" err="1">
                          <a:solidFill>
                            <a:srgbClr val="0070C0"/>
                          </a:solidFill>
                        </a:rPr>
                        <a:t>conformément</a:t>
                      </a:r>
                      <a:r>
                        <a:rPr lang="en-US" sz="900" u="none" strike="noStrike" cap="none" dirty="0">
                          <a:solidFill>
                            <a:srgbClr val="0070C0"/>
                          </a:solidFill>
                        </a:rPr>
                        <a:t> à la clause 7.5 de la </a:t>
                      </a:r>
                      <a:r>
                        <a:rPr lang="en-US" sz="900" u="none" strike="noStrike" cap="none" dirty="0" err="1">
                          <a:solidFill>
                            <a:srgbClr val="0070C0"/>
                          </a:solidFill>
                        </a:rPr>
                        <a:t>norme</a:t>
                      </a:r>
                      <a:r>
                        <a:rPr lang="en-US" sz="900" u="none" strike="noStrike" cap="none" dirty="0">
                          <a:solidFill>
                            <a:srgbClr val="0070C0"/>
                          </a:solidFill>
                        </a:rPr>
                        <a:t> FSC-STD-20-011v4.2 (</a:t>
                      </a:r>
                      <a:r>
                        <a:rPr lang="en-US" sz="900" u="none" strike="noStrike" cap="none" dirty="0" err="1">
                          <a:solidFill>
                            <a:srgbClr val="0070C0"/>
                          </a:solidFill>
                        </a:rPr>
                        <a:t>hypothèse</a:t>
                      </a:r>
                      <a:r>
                        <a:rPr lang="en-US" sz="900" u="none" strike="noStrike" cap="none" dirty="0">
                          <a:solidFill>
                            <a:srgbClr val="0070C0"/>
                          </a:solidFill>
                        </a:rPr>
                        <a:t> </a:t>
                      </a:r>
                      <a:r>
                        <a:rPr lang="en-US" sz="900" b="0" u="none" strike="noStrike" cap="none" dirty="0" err="1">
                          <a:solidFill>
                            <a:srgbClr val="0070C0"/>
                          </a:solidFill>
                        </a:rPr>
                        <a:t>ici</a:t>
                      </a:r>
                      <a:r>
                        <a:rPr lang="en-US" sz="900" b="0" u="none" strike="noStrike" cap="none" dirty="0">
                          <a:solidFill>
                            <a:srgbClr val="0070C0"/>
                          </a:solidFill>
                        </a:rPr>
                        <a:t> : 2 sites </a:t>
                      </a:r>
                      <a:r>
                        <a:rPr lang="en-US" sz="900" b="0" u="none" strike="noStrike" cap="none" dirty="0" err="1">
                          <a:solidFill>
                            <a:srgbClr val="0070C0"/>
                          </a:solidFill>
                        </a:rPr>
                        <a:t>doivent</a:t>
                      </a:r>
                      <a:r>
                        <a:rPr lang="en-US" sz="900" b="0" u="none" strike="noStrike" cap="none" dirty="0">
                          <a:solidFill>
                            <a:srgbClr val="0070C0"/>
                          </a:solidFill>
                        </a:rPr>
                        <a:t> </a:t>
                      </a:r>
                      <a:r>
                        <a:rPr lang="en-US" sz="900" b="0" u="none" strike="noStrike" cap="none" dirty="0" err="1">
                          <a:solidFill>
                            <a:srgbClr val="0070C0"/>
                          </a:solidFill>
                        </a:rPr>
                        <a:t>être</a:t>
                      </a:r>
                      <a:r>
                        <a:rPr lang="en-US" sz="900" b="0" u="none" strike="noStrike" cap="none" dirty="0">
                          <a:solidFill>
                            <a:srgbClr val="0070C0"/>
                          </a:solidFill>
                        </a:rPr>
                        <a:t> </a:t>
                      </a:r>
                      <a:r>
                        <a:rPr lang="en-US" sz="900" b="0" u="none" strike="noStrike" cap="none" dirty="0" err="1">
                          <a:solidFill>
                            <a:srgbClr val="0070C0"/>
                          </a:solidFill>
                        </a:rPr>
                        <a:t>sélectionnés</a:t>
                      </a:r>
                      <a:r>
                        <a:rPr lang="en-US" sz="900" b="0" u="none" strike="noStrike" cap="none" dirty="0">
                          <a:solidFill>
                            <a:srgbClr val="0070C0"/>
                          </a:solidFill>
                        </a:rPr>
                        <a:t> pour un audit de surveillance </a:t>
                      </a:r>
                      <a:r>
                        <a:rPr lang="en-US" sz="900" b="0" u="none" strike="noStrike" cap="none" dirty="0" err="1">
                          <a:solidFill>
                            <a:srgbClr val="0070C0"/>
                          </a:solidFill>
                        </a:rPr>
                        <a:t>selon</a:t>
                      </a:r>
                      <a:r>
                        <a:rPr lang="en-US" sz="900" b="0" u="none" strike="noStrike" cap="none" dirty="0">
                          <a:solidFill>
                            <a:srgbClr val="0070C0"/>
                          </a:solidFill>
                        </a:rPr>
                        <a:t> la </a:t>
                      </a:r>
                      <a:r>
                        <a:rPr lang="en-US" sz="900" b="0" u="none" strike="noStrike" cap="none" dirty="0" err="1">
                          <a:solidFill>
                            <a:srgbClr val="0070C0"/>
                          </a:solidFill>
                        </a:rPr>
                        <a:t>formule</a:t>
                      </a:r>
                      <a:r>
                        <a:rPr lang="en-US" sz="900" b="0" u="none" strike="noStrike" cap="none" dirty="0">
                          <a:solidFill>
                            <a:srgbClr val="0070C0"/>
                          </a:solidFill>
                        </a:rPr>
                        <a:t> y = R √x, </a:t>
                      </a:r>
                      <a:r>
                        <a:rPr lang="en-US" sz="900" b="0" u="none" strike="noStrike" cap="none" dirty="0" err="1">
                          <a:solidFill>
                            <a:srgbClr val="0070C0"/>
                          </a:solidFill>
                        </a:rPr>
                        <a:t>voir</a:t>
                      </a:r>
                      <a:r>
                        <a:rPr lang="en-US" sz="900" b="0" u="none" strike="noStrike" cap="none" dirty="0">
                          <a:solidFill>
                            <a:srgbClr val="0070C0"/>
                          </a:solidFill>
                        </a:rPr>
                        <a:t> le tableau A de la clause 7.6 pour plus de </a:t>
                      </a:r>
                      <a:r>
                        <a:rPr lang="en-US" sz="900" b="0" u="none" strike="noStrike" cap="none" dirty="0" err="1">
                          <a:solidFill>
                            <a:srgbClr val="0070C0"/>
                          </a:solidFill>
                        </a:rPr>
                        <a:t>détails</a:t>
                      </a:r>
                      <a:r>
                        <a:rPr lang="en-US" sz="900" b="0" u="none" strike="noStrike" cap="none" dirty="0">
                          <a:solidFill>
                            <a:srgbClr val="0070C0"/>
                          </a:solidFill>
                        </a:rPr>
                        <a:t>).</a:t>
                      </a:r>
                      <a:endParaRPr sz="900" b="0" u="none" strike="noStrike" cap="none" dirty="0">
                        <a:solidFill>
                          <a:srgbClr val="0070C0"/>
                        </a:solidFill>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a:t>Observations "jeunes </a:t>
                      </a:r>
                      <a:r>
                        <a:rPr lang="en-US" sz="900" u="none" strike="noStrike" cap="none" dirty="0" err="1"/>
                        <a:t>travailleurs</a:t>
                      </a:r>
                      <a:endParaRPr sz="1200" dirty="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a:t>Interviews</a:t>
                      </a:r>
                      <a:endParaRPr sz="1200" dirty="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err="1"/>
                        <a:t>Vérifier</a:t>
                      </a:r>
                      <a:r>
                        <a:rPr lang="en-US" sz="900" u="none" strike="noStrike" cap="none" dirty="0"/>
                        <a:t> les </a:t>
                      </a:r>
                      <a:r>
                        <a:rPr lang="en-US" sz="900" u="none" strike="noStrike" cap="none" dirty="0" err="1"/>
                        <a:t>panneaux</a:t>
                      </a:r>
                      <a:r>
                        <a:rPr lang="en-US" sz="900" u="none" strike="noStrike" cap="none" dirty="0"/>
                        <a:t> </a:t>
                      </a:r>
                      <a:r>
                        <a:rPr lang="en-US" sz="900" u="none" strike="noStrike" cap="none" dirty="0" err="1"/>
                        <a:t>d'affichage</a:t>
                      </a:r>
                      <a:r>
                        <a:rPr lang="en-US" sz="900" u="none" strike="noStrike" cap="none" dirty="0"/>
                        <a:t> et la </a:t>
                      </a:r>
                      <a:r>
                        <a:rPr lang="en-US" sz="900" u="none" strike="noStrike" cap="none" dirty="0" err="1"/>
                        <a:t>signalisation</a:t>
                      </a:r>
                      <a:r>
                        <a:rPr lang="en-US" sz="900" u="none" strike="noStrike" cap="none" dirty="0"/>
                        <a:t> </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a:t>Aucun temps supplémentaire n'est nécessaire pour les éléments CLR </a:t>
                      </a:r>
                      <a:r>
                        <a:rPr lang="en-US" sz="900" u="none" strike="noStrike" cap="none">
                          <a:solidFill>
                            <a:srgbClr val="0070C0"/>
                          </a:solidFill>
                        </a:rPr>
                        <a:t>en dehors du temps supplémentaire déjà nécessaire pour les visites de sites</a:t>
                      </a:r>
                      <a:r>
                        <a:rPr lang="en-US" sz="900" u="none" strike="noStrike" cap="none"/>
                        <a:t>.</a:t>
                      </a:r>
                      <a:endParaRPr sz="90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4"/>
                  </a:ext>
                </a:extLst>
              </a:tr>
              <a:tr h="86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Entretiens lors de la visite du site avec des travailleurs aux points de contrôle critiques</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err="1"/>
                        <a:t>Inclure</a:t>
                      </a:r>
                      <a:r>
                        <a:rPr lang="en-US" sz="900" u="none" strike="noStrike" cap="none" dirty="0"/>
                        <a:t> les questions CLR dans les </a:t>
                      </a:r>
                      <a:r>
                        <a:rPr lang="en-US" sz="900" u="none" strike="noStrike" cap="none" dirty="0" err="1"/>
                        <a:t>entretiens</a:t>
                      </a:r>
                      <a:r>
                        <a:rPr lang="en-US" sz="900" u="none" strike="noStrike" cap="none" dirty="0"/>
                        <a:t> avec TOU</a:t>
                      </a:r>
                      <a:r>
                        <a:rPr lang="en-US" sz="900" dirty="0"/>
                        <a:t>S les </a:t>
                      </a:r>
                      <a:r>
                        <a:rPr lang="en-US" sz="900" u="none" strike="noStrike" cap="none" dirty="0"/>
                        <a:t> </a:t>
                      </a:r>
                      <a:r>
                        <a:rPr lang="en-US" sz="900" u="none" strike="noStrike" cap="none" dirty="0" err="1"/>
                        <a:t>travailleurs</a:t>
                      </a:r>
                      <a:r>
                        <a:rPr lang="en-US" sz="900" u="none" strike="noStrike" cap="none" dirty="0"/>
                        <a:t> </a:t>
                      </a:r>
                      <a:r>
                        <a:rPr lang="en-US" sz="900" u="none" strike="noStrike" cap="none" dirty="0" err="1"/>
                        <a:t>interrogés</a:t>
                      </a:r>
                      <a:r>
                        <a:rPr lang="en-US" sz="900" u="none" strike="noStrike" cap="none" dirty="0"/>
                        <a:t>. </a:t>
                      </a:r>
                      <a:endParaRPr sz="1200" dirty="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err="1"/>
                        <a:t>Cibler</a:t>
                      </a:r>
                      <a:r>
                        <a:rPr lang="en-US" sz="900" u="none" strike="noStrike" cap="none" dirty="0"/>
                        <a:t> les </a:t>
                      </a:r>
                      <a:r>
                        <a:rPr lang="en-US" sz="900" u="none" strike="noStrike" cap="none" dirty="0" err="1"/>
                        <a:t>travailleurs</a:t>
                      </a:r>
                      <a:r>
                        <a:rPr lang="en-US" sz="900" u="none" strike="noStrike" cap="none" dirty="0"/>
                        <a:t> qui font </a:t>
                      </a:r>
                      <a:r>
                        <a:rPr lang="en-US" sz="900" u="none" strike="noStrike" cap="none" dirty="0" err="1"/>
                        <a:t>également</a:t>
                      </a:r>
                      <a:r>
                        <a:rPr lang="en-US" sz="900" u="none" strike="noStrike" cap="none" dirty="0"/>
                        <a:t> </a:t>
                      </a:r>
                      <a:r>
                        <a:rPr lang="en-US" sz="900" u="none" strike="noStrike" cap="none" dirty="0" err="1"/>
                        <a:t>partie</a:t>
                      </a:r>
                      <a:r>
                        <a:rPr lang="en-US" sz="900" u="none" strike="noStrike" cap="none" dirty="0"/>
                        <a:t> de </a:t>
                      </a:r>
                      <a:r>
                        <a:rPr lang="en-US" sz="900" u="none" strike="noStrike" cap="none" dirty="0" err="1"/>
                        <a:t>syndicats</a:t>
                      </a:r>
                      <a:r>
                        <a:rPr lang="en-US" sz="900" u="none" strike="noStrike" cap="none" dirty="0"/>
                        <a:t> </a:t>
                      </a:r>
                      <a:r>
                        <a:rPr lang="en-US" sz="900" u="none" strike="noStrike" cap="none" dirty="0" err="1"/>
                        <a:t>ou</a:t>
                      </a:r>
                      <a:r>
                        <a:rPr lang="en-US" sz="900" u="none" strike="noStrike" cap="none" dirty="0"/>
                        <a:t> de </a:t>
                      </a:r>
                      <a:r>
                        <a:rPr lang="en-US" sz="900" u="none" strike="noStrike" cap="none" dirty="0" err="1"/>
                        <a:t>représentants</a:t>
                      </a:r>
                      <a:r>
                        <a:rPr lang="en-US" sz="900" u="none" strike="noStrike" cap="none" dirty="0"/>
                        <a:t> </a:t>
                      </a:r>
                      <a:endParaRPr sz="900" u="none" strike="noStrike" cap="none" dirty="0">
                        <a:latin typeface="Avenir"/>
                        <a:ea typeface="Avenir"/>
                        <a:cs typeface="Avenir"/>
                        <a:sym typeface="Avenir"/>
                      </a:endParaRPr>
                    </a:p>
                  </a:txBody>
                  <a:tcPr marL="35825" marR="35825" marT="0" marB="0"/>
                </a:tc>
                <a:tc rowSpan="2">
                  <a:txBody>
                    <a:bodyPr/>
                    <a:lstStyle/>
                    <a:p>
                      <a:pPr marL="0" marR="0" lvl="0" indent="0" algn="l" rtl="0">
                        <a:lnSpc>
                          <a:spcPct val="107000"/>
                        </a:lnSpc>
                        <a:spcBef>
                          <a:spcPts val="0"/>
                        </a:spcBef>
                        <a:spcAft>
                          <a:spcPts val="0"/>
                        </a:spcAft>
                        <a:buNone/>
                      </a:pPr>
                      <a:r>
                        <a:rPr lang="en-US" sz="900" b="1" u="none" strike="noStrike" cap="none"/>
                        <a:t>3 à 5 minutes par entretien </a:t>
                      </a:r>
                      <a:r>
                        <a:rPr lang="en-US" sz="900" u="none" strike="noStrike" cap="none"/>
                        <a:t>pour couvrir les sujets CLR </a:t>
                      </a:r>
                      <a:r>
                        <a:rPr lang="en-US" sz="900" u="none" strike="noStrike" cap="none">
                          <a:solidFill>
                            <a:srgbClr val="0070C0"/>
                          </a:solidFill>
                        </a:rPr>
                        <a:t>sur chaque site visité</a:t>
                      </a:r>
                      <a:r>
                        <a:rPr lang="en-US" sz="900" u="none" strike="noStrike" cap="none"/>
                        <a:t>. Mais les entretiens avec les travailleurs aux points de contrôle critiques doivent également porter sur des sujets liés aux CLR. Ne réaliser des entretiens</a:t>
                      </a:r>
                      <a:r>
                        <a:rPr lang="en-US" sz="900"/>
                        <a:t> C</a:t>
                      </a:r>
                      <a:r>
                        <a:rPr lang="en-US" sz="900" u="none" strike="noStrike" cap="none"/>
                        <a:t>LR distincts que si les travailleurs des points de contrôle critiques ne sont pas des représentants ou des syndicalistes.</a:t>
                      </a:r>
                      <a:endParaRPr sz="9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5"/>
                  </a:ext>
                </a:extLst>
              </a:tr>
              <a:tr h="402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Sous-traitance/externalisation </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a:t>Idem pour les </a:t>
                      </a:r>
                      <a:r>
                        <a:rPr lang="en-US" sz="900" u="none" strike="noStrike" cap="none" dirty="0" err="1"/>
                        <a:t>entretiens</a:t>
                      </a:r>
                      <a:r>
                        <a:rPr lang="en-US" sz="900" u="none" strike="noStrike" cap="none" dirty="0"/>
                        <a:t>. </a:t>
                      </a:r>
                      <a:r>
                        <a:rPr lang="en-US" sz="900" u="none" strike="noStrike" cap="none" dirty="0" err="1"/>
                        <a:t>Incluez</a:t>
                      </a:r>
                      <a:r>
                        <a:rPr lang="en-US" sz="900" u="none" strike="noStrike" cap="none" dirty="0"/>
                        <a:t> des questions CLR </a:t>
                      </a:r>
                      <a:r>
                        <a:rPr lang="en-US" sz="900" u="none" strike="noStrike" cap="none" dirty="0" err="1"/>
                        <a:t>lorsque</a:t>
                      </a:r>
                      <a:r>
                        <a:rPr lang="en-US" sz="900" u="none" strike="noStrike" cap="none" dirty="0"/>
                        <a:t> </a:t>
                      </a:r>
                      <a:r>
                        <a:rPr lang="en-US" sz="900" u="none" strike="noStrike" cap="none" dirty="0" err="1"/>
                        <a:t>vous</a:t>
                      </a:r>
                      <a:r>
                        <a:rPr lang="en-US" sz="900" u="none" strike="noStrike" cap="none" dirty="0"/>
                        <a:t> </a:t>
                      </a:r>
                      <a:r>
                        <a:rPr lang="en-US" sz="900" u="none" strike="noStrike" cap="none" dirty="0" err="1"/>
                        <a:t>vous</a:t>
                      </a:r>
                      <a:r>
                        <a:rPr lang="en-US" sz="900" u="none" strike="noStrike" cap="none" dirty="0"/>
                        <a:t> </a:t>
                      </a:r>
                      <a:r>
                        <a:rPr lang="en-US" sz="900" u="none" strike="noStrike" cap="none" dirty="0" err="1"/>
                        <a:t>adressez</a:t>
                      </a:r>
                      <a:r>
                        <a:rPr lang="en-US" sz="900" u="none" strike="noStrike" cap="none" dirty="0"/>
                        <a:t> </a:t>
                      </a:r>
                      <a:r>
                        <a:rPr lang="en-US" sz="900" dirty="0"/>
                        <a:t>aux </a:t>
                      </a:r>
                      <a:r>
                        <a:rPr lang="en-US" sz="900" u="none" strike="noStrike" cap="none" dirty="0"/>
                        <a:t> </a:t>
                      </a:r>
                      <a:r>
                        <a:rPr lang="en-US" sz="900" u="none" strike="noStrike" cap="none" dirty="0" err="1"/>
                        <a:t>travailleurs</a:t>
                      </a:r>
                      <a:r>
                        <a:rPr lang="en-US" sz="900" u="none" strike="noStrike" cap="none" dirty="0"/>
                        <a:t>. </a:t>
                      </a:r>
                      <a:endParaRPr sz="900" u="none" strike="noStrike" cap="none" dirty="0">
                        <a:latin typeface="Avenir"/>
                        <a:ea typeface="Avenir"/>
                        <a:cs typeface="Avenir"/>
                        <a:sym typeface="Avenir"/>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603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Examen de documents supplémentaires</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err="1"/>
                        <a:t>Trianguler</a:t>
                      </a:r>
                      <a:r>
                        <a:rPr lang="en-US" sz="900" u="none" strike="noStrike" cap="none" dirty="0"/>
                        <a:t> les </a:t>
                      </a:r>
                      <a:r>
                        <a:rPr lang="en-US" sz="900" u="none" strike="noStrike" cap="none" dirty="0" err="1"/>
                        <a:t>informations</a:t>
                      </a:r>
                      <a:r>
                        <a:rPr lang="en-US" sz="900" u="none" strike="noStrike" cap="none" dirty="0"/>
                        <a:t> issues des </a:t>
                      </a:r>
                      <a:r>
                        <a:rPr lang="en-US" sz="900" u="none" strike="noStrike" cap="none" dirty="0" err="1"/>
                        <a:t>entretiens</a:t>
                      </a:r>
                      <a:r>
                        <a:rPr lang="en-US" sz="900" u="none" strike="noStrike" cap="none" dirty="0"/>
                        <a:t> (examiner les fiches de </a:t>
                      </a:r>
                      <a:r>
                        <a:rPr lang="en-US" sz="900" u="none" strike="noStrike" cap="none" dirty="0" err="1"/>
                        <a:t>paie</a:t>
                      </a:r>
                      <a:r>
                        <a:rPr lang="en-US" sz="900" u="none" strike="noStrike" cap="none" dirty="0"/>
                        <a:t> de </a:t>
                      </a:r>
                      <a:r>
                        <a:rPr lang="en-US" sz="900" u="none" strike="noStrike" cap="none" dirty="0" err="1"/>
                        <a:t>certains</a:t>
                      </a:r>
                      <a:r>
                        <a:rPr lang="en-US" sz="900" u="none" strike="noStrike" cap="none" dirty="0"/>
                        <a:t> </a:t>
                      </a:r>
                      <a:r>
                        <a:rPr lang="en-US" sz="900" u="none" strike="noStrike" cap="none" dirty="0" err="1"/>
                        <a:t>travailleurs</a:t>
                      </a:r>
                      <a:r>
                        <a:rPr lang="en-US" sz="900" u="none" strike="noStrike" cap="none" dirty="0"/>
                        <a:t>, les </a:t>
                      </a:r>
                      <a:r>
                        <a:rPr lang="en-US" sz="900" u="none" strike="noStrike" cap="none" dirty="0" err="1"/>
                        <a:t>contrats</a:t>
                      </a:r>
                      <a:r>
                        <a:rPr lang="en-US" sz="900" u="none" strike="noStrike" cap="none" dirty="0"/>
                        <a:t>, etc.)</a:t>
                      </a:r>
                      <a:endParaRPr sz="1200" dirty="0"/>
                    </a:p>
                    <a:p>
                      <a:pPr marL="342900" marR="0" lvl="0" indent="-342900" algn="l" rtl="0">
                        <a:lnSpc>
                          <a:spcPct val="107000"/>
                        </a:lnSpc>
                        <a:spcBef>
                          <a:spcPts val="0"/>
                        </a:spcBef>
                        <a:spcAft>
                          <a:spcPts val="0"/>
                        </a:spcAft>
                        <a:buClr>
                          <a:srgbClr val="000000"/>
                        </a:buClr>
                        <a:buSzPts val="1000"/>
                        <a:buFont typeface="Noto Sans Symbols"/>
                        <a:buChar char="∙"/>
                      </a:pPr>
                      <a:r>
                        <a:rPr lang="en-US" sz="900" u="none" strike="noStrike" cap="none" dirty="0"/>
                        <a:t>Examiner les dossiers de griefs, les </a:t>
                      </a:r>
                      <a:r>
                        <a:rPr lang="en-US" sz="900" u="none" strike="noStrike" cap="none" dirty="0" err="1"/>
                        <a:t>plaintes</a:t>
                      </a:r>
                      <a:r>
                        <a:rPr lang="en-US" sz="900" u="none" strike="noStrike" cap="none" dirty="0"/>
                        <a:t> </a:t>
                      </a:r>
                      <a:r>
                        <a:rPr lang="en-US" sz="900" u="none" strike="noStrike" cap="none" dirty="0" err="1"/>
                        <a:t>ou</a:t>
                      </a:r>
                      <a:r>
                        <a:rPr lang="en-US" sz="900" u="none" strike="noStrike" cap="none" dirty="0"/>
                        <a:t> les </a:t>
                      </a:r>
                      <a:r>
                        <a:rPr lang="en-US" sz="900" u="none" strike="noStrike" cap="none" dirty="0" err="1"/>
                        <a:t>registres</a:t>
                      </a:r>
                      <a:r>
                        <a:rPr lang="en-US" sz="900" u="none" strike="noStrike" cap="none" dirty="0"/>
                        <a:t> des </a:t>
                      </a:r>
                      <a:r>
                        <a:rPr lang="en-US" sz="900" u="none" strike="noStrike" cap="none" dirty="0" err="1"/>
                        <a:t>représentants</a:t>
                      </a:r>
                      <a:r>
                        <a:rPr lang="en-US" sz="900" u="none" strike="noStrike" cap="none" dirty="0"/>
                        <a:t> des </a:t>
                      </a:r>
                      <a:r>
                        <a:rPr lang="en-US" sz="900" u="none" strike="noStrike" cap="none" dirty="0" err="1"/>
                        <a:t>travailleurs</a:t>
                      </a:r>
                      <a:r>
                        <a:rPr lang="en-US" sz="900" u="none" strike="noStrike" cap="none" dirty="0"/>
                        <a:t>.</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dirty="0">
                          <a:solidFill>
                            <a:srgbClr val="0070C0"/>
                          </a:solidFill>
                        </a:rPr>
                        <a:t>20-40 minutes </a:t>
                      </a:r>
                      <a:r>
                        <a:rPr lang="en-US" sz="900" b="0" u="none" strike="noStrike" cap="none" dirty="0" err="1">
                          <a:solidFill>
                            <a:schemeClr val="dk1"/>
                          </a:solidFill>
                        </a:rPr>
                        <a:t>supplémentaires</a:t>
                      </a:r>
                      <a:r>
                        <a:rPr lang="en-US" sz="900" b="0" u="none" strike="noStrike" cap="none" dirty="0">
                          <a:solidFill>
                            <a:schemeClr val="dk1"/>
                          </a:solidFill>
                        </a:rPr>
                        <a:t> </a:t>
                      </a:r>
                      <a:r>
                        <a:rPr lang="en-US" sz="900" b="1" u="none" strike="noStrike" cap="none" dirty="0">
                          <a:solidFill>
                            <a:srgbClr val="0070C0"/>
                          </a:solidFill>
                        </a:rPr>
                        <a:t>pour la triangulation sur </a:t>
                      </a:r>
                      <a:r>
                        <a:rPr lang="en-US" sz="900" b="1" u="none" strike="noStrike" cap="none" dirty="0" err="1">
                          <a:solidFill>
                            <a:srgbClr val="0070C0"/>
                          </a:solidFill>
                        </a:rPr>
                        <a:t>tous</a:t>
                      </a:r>
                      <a:r>
                        <a:rPr lang="en-US" sz="900" b="1" u="none" strike="noStrike" cap="none" dirty="0">
                          <a:solidFill>
                            <a:srgbClr val="0070C0"/>
                          </a:solidFill>
                        </a:rPr>
                        <a:t> les sites </a:t>
                      </a:r>
                      <a:r>
                        <a:rPr lang="en-US" sz="900" b="1" u="none" strike="noStrike" cap="none" dirty="0" err="1">
                          <a:solidFill>
                            <a:srgbClr val="0070C0"/>
                          </a:solidFill>
                        </a:rPr>
                        <a:t>combinés</a:t>
                      </a:r>
                      <a:r>
                        <a:rPr lang="en-US" sz="900" u="none" strike="noStrike" cap="none" dirty="0"/>
                        <a:t>, </a:t>
                      </a:r>
                      <a:r>
                        <a:rPr lang="en-US" sz="900" u="none" strike="noStrike" cap="none" dirty="0" err="1"/>
                        <a:t>en</a:t>
                      </a:r>
                      <a:r>
                        <a:rPr lang="en-US" sz="900" u="none" strike="noStrike" cap="none" dirty="0"/>
                        <a:t> </a:t>
                      </a:r>
                      <a:r>
                        <a:rPr lang="en-US" sz="900" u="none" strike="noStrike" cap="none" dirty="0" err="1"/>
                        <a:t>fonction</a:t>
                      </a:r>
                      <a:r>
                        <a:rPr lang="en-US" sz="900" u="none" strike="noStrike" cap="none" dirty="0"/>
                        <a:t> de </a:t>
                      </a:r>
                      <a:r>
                        <a:rPr lang="en-US" sz="900" u="none" strike="noStrike" cap="none" dirty="0" err="1"/>
                        <a:t>ce</a:t>
                      </a:r>
                      <a:r>
                        <a:rPr lang="en-US" sz="900" u="none" strike="noStrike" cap="none" dirty="0"/>
                        <a:t> qui </a:t>
                      </a:r>
                      <a:r>
                        <a:rPr lang="en-US" sz="900" u="none" strike="noStrike" cap="none" dirty="0" err="1"/>
                        <a:t>ressort</a:t>
                      </a:r>
                      <a:r>
                        <a:rPr lang="en-US" sz="900" u="none" strike="noStrike" cap="none" dirty="0"/>
                        <a:t> de </a:t>
                      </a:r>
                      <a:r>
                        <a:rPr lang="en-US" sz="900" u="none" strike="noStrike" cap="none" dirty="0" err="1"/>
                        <a:t>l'entretien</a:t>
                      </a:r>
                      <a:r>
                        <a:rPr lang="en-US" sz="900" u="none" strike="noStrike" cap="none" dirty="0"/>
                        <a:t>.</a:t>
                      </a:r>
                      <a:endParaRPr sz="900" u="none" strike="noStrike" cap="none" dirty="0">
                        <a:latin typeface="Avenir"/>
                        <a:ea typeface="Avenir"/>
                        <a:cs typeface="Avenir"/>
                        <a:sym typeface="Avenir"/>
                      </a:endParaRPr>
                    </a:p>
                  </a:txBody>
                  <a:tcPr marL="35825" marR="35825" marT="0" marB="0"/>
                </a:tc>
                <a:extLst>
                  <a:ext uri="{0D108BD9-81ED-4DB2-BD59-A6C34878D82A}">
                    <a16:rowId xmlns:a16="http://schemas.microsoft.com/office/drawing/2014/main" val="10007"/>
                  </a:ext>
                </a:extLst>
              </a:tr>
              <a:tr h="223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Réunion de clôture</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a:t>Clôturer l'audit - y compris les constatations </a:t>
                      </a:r>
                      <a:r>
                        <a:rPr lang="en-US" sz="900"/>
                        <a:t>liées aux </a:t>
                      </a:r>
                      <a:r>
                        <a:rPr lang="en-US" sz="900" u="none" strike="noStrike" cap="none"/>
                        <a:t> CLR</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dirty="0" err="1"/>
                        <a:t>Aucun</a:t>
                      </a:r>
                      <a:endParaRPr sz="900" u="none" strike="noStrike" cap="none" dirty="0">
                        <a:latin typeface="Avenir"/>
                        <a:ea typeface="Avenir"/>
                        <a:cs typeface="Avenir"/>
                        <a:sym typeface="Avenir"/>
                      </a:endParaRPr>
                    </a:p>
                  </a:txBody>
                  <a:tcPr marL="35825" marR="35825" marT="0" marB="0"/>
                </a:tc>
                <a:extLst>
                  <a:ext uri="{0D108BD9-81ED-4DB2-BD59-A6C34878D82A}">
                    <a16:rowId xmlns:a16="http://schemas.microsoft.com/office/drawing/2014/main" val="10008"/>
                  </a:ext>
                </a:extLst>
              </a:tr>
            </a:tbl>
          </a:graphicData>
        </a:graphic>
      </p:graphicFrame>
      <p:sp>
        <p:nvSpPr>
          <p:cNvPr id="418" name="Google Shape;418;p6"/>
          <p:cNvSpPr txBox="1"/>
          <p:nvPr/>
        </p:nvSpPr>
        <p:spPr>
          <a:xfrm>
            <a:off x="315058" y="198465"/>
            <a:ext cx="9524267"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chemeClr val="dk1"/>
                </a:solidFill>
                <a:latin typeface="Arial"/>
                <a:ea typeface="Arial"/>
                <a:cs typeface="Arial"/>
                <a:sym typeface="Arial"/>
              </a:rPr>
              <a:t>Exemple</a:t>
            </a:r>
            <a:r>
              <a:rPr lang="en-US" sz="2000" b="1" dirty="0">
                <a:solidFill>
                  <a:schemeClr val="dk1"/>
                </a:solidFill>
                <a:latin typeface="Arial"/>
                <a:ea typeface="Arial"/>
                <a:cs typeface="Arial"/>
                <a:sym typeface="Arial"/>
              </a:rPr>
              <a:t> de plan </a:t>
            </a:r>
            <a:r>
              <a:rPr lang="en-US" sz="2000" b="1" dirty="0" err="1">
                <a:solidFill>
                  <a:schemeClr val="dk1"/>
                </a:solidFill>
                <a:latin typeface="Arial"/>
                <a:ea typeface="Arial"/>
                <a:cs typeface="Arial"/>
                <a:sym typeface="Arial"/>
              </a:rPr>
              <a:t>d'audit</a:t>
            </a:r>
            <a:r>
              <a:rPr lang="en-US" sz="2000" b="1" dirty="0">
                <a:solidFill>
                  <a:schemeClr val="dk1"/>
                </a:solidFill>
                <a:latin typeface="Arial"/>
                <a:ea typeface="Arial"/>
                <a:cs typeface="Arial"/>
                <a:sym typeface="Arial"/>
              </a:rPr>
              <a:t> - </a:t>
            </a:r>
            <a:r>
              <a:rPr lang="en-US" sz="2000" b="1" dirty="0" err="1">
                <a:solidFill>
                  <a:schemeClr val="dk1"/>
                </a:solidFill>
                <a:latin typeface="Arial"/>
                <a:ea typeface="Arial"/>
                <a:cs typeface="Arial"/>
                <a:sym typeface="Arial"/>
              </a:rPr>
              <a:t>intégration</a:t>
            </a:r>
            <a:r>
              <a:rPr lang="en-US" sz="2000" b="1" dirty="0">
                <a:solidFill>
                  <a:schemeClr val="dk1"/>
                </a:solidFill>
                <a:latin typeface="Arial"/>
                <a:ea typeface="Arial"/>
                <a:cs typeface="Arial"/>
                <a:sym typeface="Arial"/>
              </a:rPr>
              <a:t> d</a:t>
            </a:r>
            <a:r>
              <a:rPr lang="en-US" sz="2000" b="1" dirty="0">
                <a:solidFill>
                  <a:schemeClr val="dk1"/>
                </a:solidFill>
              </a:rPr>
              <a:t>es</a:t>
            </a:r>
            <a:r>
              <a:rPr lang="en-US" sz="2000" b="1" dirty="0">
                <a:solidFill>
                  <a:schemeClr val="dk1"/>
                </a:solidFill>
                <a:latin typeface="Arial"/>
                <a:ea typeface="Arial"/>
                <a:cs typeface="Arial"/>
                <a:sym typeface="Arial"/>
              </a:rPr>
              <a:t> CLR dans un audit</a:t>
            </a:r>
            <a:endParaRPr sz="2000" dirty="0">
              <a:solidFill>
                <a:schemeClr val="dk1"/>
              </a:solidFill>
              <a:latin typeface="Arial"/>
              <a:ea typeface="Arial"/>
              <a:cs typeface="Arial"/>
              <a:sym typeface="Arial"/>
            </a:endParaRPr>
          </a:p>
        </p:txBody>
      </p:sp>
      <p:sp>
        <p:nvSpPr>
          <p:cNvPr id="419" name="Google Shape;419;p6"/>
          <p:cNvSpPr/>
          <p:nvPr/>
        </p:nvSpPr>
        <p:spPr>
          <a:xfrm>
            <a:off x="8886825" y="172528"/>
            <a:ext cx="3118268"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dirty="0">
                <a:solidFill>
                  <a:srgbClr val="2B2E2F"/>
                </a:solidFill>
                <a:latin typeface="Arial"/>
                <a:ea typeface="Arial"/>
                <a:cs typeface="Arial"/>
                <a:sym typeface="Arial"/>
              </a:rPr>
              <a:t>Groupe de </a:t>
            </a:r>
            <a:r>
              <a:rPr lang="en-US" sz="2000" dirty="0" err="1">
                <a:solidFill>
                  <a:srgbClr val="2B2E2F"/>
                </a:solidFill>
                <a:latin typeface="Arial"/>
                <a:ea typeface="Arial"/>
                <a:cs typeface="Arial"/>
                <a:sym typeface="Arial"/>
              </a:rPr>
              <a:t>réponses</a:t>
            </a:r>
            <a:r>
              <a:rPr lang="en-US" sz="2000" dirty="0">
                <a:solidFill>
                  <a:srgbClr val="2B2E2F"/>
                </a:solidFill>
                <a:latin typeface="Arial"/>
                <a:ea typeface="Arial"/>
                <a:cs typeface="Arial"/>
                <a:sym typeface="Arial"/>
              </a:rPr>
              <a:t> 1</a:t>
            </a:r>
            <a:endParaRPr sz="2000" dirty="0">
              <a:solidFill>
                <a:srgbClr val="2B2E2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graphicFrame>
        <p:nvGraphicFramePr>
          <p:cNvPr id="425" name="Google Shape;425;p7"/>
          <p:cNvGraphicFramePr/>
          <p:nvPr>
            <p:extLst>
              <p:ext uri="{D42A27DB-BD31-4B8C-83A1-F6EECF244321}">
                <p14:modId xmlns:p14="http://schemas.microsoft.com/office/powerpoint/2010/main" val="2805272970"/>
              </p:ext>
            </p:extLst>
          </p:nvPr>
        </p:nvGraphicFramePr>
        <p:xfrm>
          <a:off x="391258" y="1132479"/>
          <a:ext cx="11717625" cy="5553725"/>
        </p:xfrm>
        <a:graphic>
          <a:graphicData uri="http://schemas.openxmlformats.org/drawingml/2006/table">
            <a:tbl>
              <a:tblPr firstRow="1" firstCol="1" bandRow="1">
                <a:noFill/>
                <a:tableStyleId>{618E02BB-B6E4-4D5B-A408-BCD070767106}</a:tableStyleId>
              </a:tblPr>
              <a:tblGrid>
                <a:gridCol w="1499625">
                  <a:extLst>
                    <a:ext uri="{9D8B030D-6E8A-4147-A177-3AD203B41FA5}">
                      <a16:colId xmlns:a16="http://schemas.microsoft.com/office/drawing/2014/main" val="20000"/>
                    </a:ext>
                  </a:extLst>
                </a:gridCol>
                <a:gridCol w="2114975">
                  <a:extLst>
                    <a:ext uri="{9D8B030D-6E8A-4147-A177-3AD203B41FA5}">
                      <a16:colId xmlns:a16="http://schemas.microsoft.com/office/drawing/2014/main" val="20001"/>
                    </a:ext>
                  </a:extLst>
                </a:gridCol>
                <a:gridCol w="4874925">
                  <a:extLst>
                    <a:ext uri="{9D8B030D-6E8A-4147-A177-3AD203B41FA5}">
                      <a16:colId xmlns:a16="http://schemas.microsoft.com/office/drawing/2014/main" val="20002"/>
                    </a:ext>
                  </a:extLst>
                </a:gridCol>
                <a:gridCol w="3228100">
                  <a:extLst>
                    <a:ext uri="{9D8B030D-6E8A-4147-A177-3AD203B41FA5}">
                      <a16:colId xmlns:a16="http://schemas.microsoft.com/office/drawing/2014/main" val="20003"/>
                    </a:ext>
                  </a:extLst>
                </a:gridCol>
              </a:tblGrid>
              <a:tr h="226775">
                <a:tc>
                  <a:txBody>
                    <a:bodyPr/>
                    <a:lstStyle/>
                    <a:p>
                      <a:pPr marL="0" marR="0" lvl="0" indent="0" algn="l" rtl="0">
                        <a:lnSpc>
                          <a:spcPct val="107000"/>
                        </a:lnSpc>
                        <a:spcBef>
                          <a:spcPts val="0"/>
                        </a:spcBef>
                        <a:spcAft>
                          <a:spcPts val="0"/>
                        </a:spcAft>
                        <a:buNone/>
                      </a:pPr>
                      <a:r>
                        <a:rPr lang="en-US" sz="900" b="1" u="none" strike="noStrike" cap="none" dirty="0">
                          <a:solidFill>
                            <a:schemeClr val="lt1"/>
                          </a:solidFill>
                        </a:rPr>
                        <a:t>Phase </a:t>
                      </a:r>
                      <a:r>
                        <a:rPr lang="en-US" sz="900" b="1" u="none" strike="noStrike" cap="none" dirty="0" err="1">
                          <a:solidFill>
                            <a:schemeClr val="lt1"/>
                          </a:solidFill>
                        </a:rPr>
                        <a:t>d'audit</a:t>
                      </a:r>
                      <a:endParaRPr sz="900" u="none" strike="noStrike" cap="none" dirty="0">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solidFill>
                            <a:schemeClr val="lt1"/>
                          </a:solidFill>
                        </a:rPr>
                        <a:t>Activités</a:t>
                      </a:r>
                      <a:endParaRPr sz="9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solidFill>
                            <a:schemeClr val="lt1"/>
                          </a:solidFill>
                        </a:rPr>
                        <a:t>Les éléments d</a:t>
                      </a:r>
                      <a:r>
                        <a:rPr lang="en-US" sz="900"/>
                        <a:t>es </a:t>
                      </a:r>
                      <a:r>
                        <a:rPr lang="en-US" sz="900" b="1" u="none" strike="noStrike" cap="none">
                          <a:solidFill>
                            <a:schemeClr val="lt1"/>
                          </a:solidFill>
                        </a:rPr>
                        <a:t>CLR FSC doivent inclure</a:t>
                      </a:r>
                      <a:endParaRPr sz="9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solidFill>
                            <a:schemeClr val="lt1"/>
                          </a:solidFill>
                        </a:rPr>
                        <a:t>Temps estimé pour couvrir les éléments du CLR</a:t>
                      </a:r>
                      <a:endParaRPr sz="9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577250">
                <a:tc>
                  <a:txBody>
                    <a:bodyPr/>
                    <a:lstStyle/>
                    <a:p>
                      <a:pPr marL="0" marR="0" lvl="0" indent="0" algn="l" rtl="0">
                        <a:lnSpc>
                          <a:spcPct val="107000"/>
                        </a:lnSpc>
                        <a:spcBef>
                          <a:spcPts val="0"/>
                        </a:spcBef>
                        <a:spcAft>
                          <a:spcPts val="0"/>
                        </a:spcAft>
                        <a:buNone/>
                      </a:pPr>
                      <a:r>
                        <a:rPr lang="en-US" sz="900" u="none" strike="noStrike" cap="none" dirty="0" err="1"/>
                        <a:t>Préparation</a:t>
                      </a:r>
                      <a:r>
                        <a:rPr lang="en-US" sz="900" u="none" strike="noStrike" cap="none" dirty="0"/>
                        <a:t> (</a:t>
                      </a:r>
                      <a:r>
                        <a:rPr lang="en-US" sz="900" u="none" strike="noStrike" cap="none" dirty="0" err="1"/>
                        <a:t>avant</a:t>
                      </a:r>
                      <a:r>
                        <a:rPr lang="en-US" sz="900" u="none" strike="noStrike" cap="none" dirty="0"/>
                        <a:t> de se </a:t>
                      </a:r>
                      <a:r>
                        <a:rPr lang="en-US" sz="900" u="none" strike="noStrike" cap="none" dirty="0" err="1"/>
                        <a:t>rendre</a:t>
                      </a:r>
                      <a:r>
                        <a:rPr lang="en-US" sz="900" u="none" strike="noStrike" cap="none" dirty="0"/>
                        <a:t> dans </a:t>
                      </a:r>
                      <a:r>
                        <a:rPr lang="en-US" sz="900" u="none" strike="noStrike" cap="none" dirty="0" err="1"/>
                        <a:t>l'entreprise</a:t>
                      </a:r>
                      <a:r>
                        <a:rPr lang="en-US" sz="900" u="none" strike="noStrike" cap="none" dirty="0"/>
                        <a:t>)</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a:t>Examen des procédures de l'entreprise et des documents soumis</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a:t>Examiner l</a:t>
                      </a:r>
                      <a:r>
                        <a:rPr lang="en-US" sz="900"/>
                        <a:t>’</a:t>
                      </a:r>
                      <a:r>
                        <a:rPr lang="en-US" sz="900" u="none" strike="noStrike" cap="none"/>
                        <a:t>auto-évaluation et </a:t>
                      </a:r>
                      <a:r>
                        <a:rPr lang="en-US" sz="900"/>
                        <a:t>les politiques</a:t>
                      </a:r>
                      <a:r>
                        <a:rPr lang="en-US" sz="900" u="none" strike="noStrike" cap="none"/>
                        <a:t> CLR </a:t>
                      </a:r>
                      <a:r>
                        <a:rPr lang="en-US" sz="900"/>
                        <a:t>de l'entreprise </a:t>
                      </a:r>
                      <a:endParaRPr sz="110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a:t>Vérifier le site web, </a:t>
                      </a:r>
                      <a:r>
                        <a:rPr lang="en-US" sz="900" u="none" strike="noStrike" cap="none">
                          <a:solidFill>
                            <a:srgbClr val="0070C0"/>
                          </a:solidFill>
                        </a:rPr>
                        <a:t>vérifier les accords d'externalisation</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t>30 minutes </a:t>
                      </a:r>
                      <a:r>
                        <a:rPr lang="en-US" sz="900" u="none" strike="noStrike" cap="none"/>
                        <a:t>supplémentaires pour les éléments CLR </a:t>
                      </a:r>
                      <a:r>
                        <a:rPr lang="en-US" sz="900" u="none" strike="noStrike" cap="none">
                          <a:solidFill>
                            <a:srgbClr val="0070C0"/>
                          </a:solidFill>
                        </a:rPr>
                        <a:t>(si les structures et les procédures sont différentes, 20 à 30 minutes supplémentaires).</a:t>
                      </a:r>
                      <a:endParaRPr sz="9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1"/>
                  </a:ext>
                </a:extLst>
              </a:tr>
              <a:tr h="865875">
                <a:tc rowSpan="7">
                  <a:txBody>
                    <a:bodyPr/>
                    <a:lstStyle/>
                    <a:p>
                      <a:pPr marL="0" marR="0" lvl="0" indent="0" algn="l" rtl="0">
                        <a:lnSpc>
                          <a:spcPct val="107000"/>
                        </a:lnSpc>
                        <a:spcBef>
                          <a:spcPts val="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r>
                        <a:rPr lang="en-US" sz="900" u="none" strike="noStrike" cap="none"/>
                        <a:t>  </a:t>
                      </a:r>
                      <a:endParaRPr sz="1100"/>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endParaRPr sz="900" u="none" strike="noStrike" cap="none"/>
                    </a:p>
                    <a:p>
                      <a:pPr marL="0" marR="0" lvl="0" indent="0" algn="l" rtl="0">
                        <a:lnSpc>
                          <a:spcPct val="107000"/>
                        </a:lnSpc>
                        <a:spcBef>
                          <a:spcPts val="800"/>
                        </a:spcBef>
                        <a:spcAft>
                          <a:spcPts val="0"/>
                        </a:spcAft>
                        <a:buNone/>
                      </a:pPr>
                      <a:r>
                        <a:rPr lang="en-US" sz="900" u="none" strike="noStrike" cap="none"/>
                        <a:t>Sur </a:t>
                      </a:r>
                      <a:r>
                        <a:rPr lang="en-US" sz="900"/>
                        <a:t>sit</a:t>
                      </a:r>
                      <a:r>
                        <a:rPr lang="en-US" sz="900" u="none" strike="noStrike" cap="none"/>
                        <a:t>e</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dirty="0"/>
                        <a:t>Réunion </a:t>
                      </a:r>
                      <a:r>
                        <a:rPr lang="en-US" sz="900" u="none" strike="noStrike" cap="none" dirty="0" err="1"/>
                        <a:t>d'ouverture</a:t>
                      </a:r>
                      <a:endParaRPr sz="900" u="none" strike="noStrike" cap="none" dirty="0">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a:t>Clarifier qui </a:t>
                      </a:r>
                      <a:r>
                        <a:rPr lang="en-US" sz="900"/>
                        <a:t>est chargé </a:t>
                      </a:r>
                      <a:r>
                        <a:rPr lang="en-US" sz="900" u="none" strike="noStrike" cap="none"/>
                        <a:t> de quels éléments et politiques CLR. </a:t>
                      </a:r>
                      <a:endParaRPr sz="110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a:t>Vérifier la disponibilité des </a:t>
                      </a:r>
                      <a:r>
                        <a:rPr lang="en-US" sz="900" b="0" u="none" strike="noStrike" cap="none">
                          <a:solidFill>
                            <a:schemeClr val="dk1"/>
                          </a:solidFill>
                        </a:rPr>
                        <a:t>représentants des </a:t>
                      </a:r>
                      <a:r>
                        <a:rPr lang="en-US" sz="900" u="none" strike="noStrike" cap="none"/>
                        <a:t>syndicats et des travailleurs et </a:t>
                      </a:r>
                      <a:r>
                        <a:rPr lang="en-US" sz="900" u="none" strike="noStrike" cap="none">
                          <a:solidFill>
                            <a:schemeClr val="dk1"/>
                          </a:solidFill>
                        </a:rPr>
                        <a:t>leurs fonctions, </a:t>
                      </a:r>
                      <a:r>
                        <a:rPr lang="en-US" sz="900" u="none" strike="noStrike" cap="none">
                          <a:solidFill>
                            <a:srgbClr val="0070C0"/>
                          </a:solidFill>
                        </a:rPr>
                        <a:t>vérifier la disponibilité des sous-traitants et s'assurer qu'ils peuvent être interrogés.</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t>5 minutes </a:t>
                      </a:r>
                      <a:r>
                        <a:rPr lang="en-US" sz="900" b="0" u="none" strike="noStrike" cap="none"/>
                        <a:t>supplémentaires</a:t>
                      </a:r>
                      <a:endParaRPr sz="900" b="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2"/>
                  </a:ext>
                </a:extLst>
              </a:tr>
              <a:tr h="680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Examen des documents </a:t>
                      </a:r>
                      <a:r>
                        <a:rPr lang="en-US" sz="900" u="none" strike="noStrike" cap="none">
                          <a:solidFill>
                            <a:srgbClr val="0070C0"/>
                          </a:solidFill>
                        </a:rPr>
                        <a:t>(pour les activités externalisées)</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err="1"/>
                        <a:t>Discuter</a:t>
                      </a:r>
                      <a:r>
                        <a:rPr lang="en-US" sz="900" u="none" strike="noStrike" cap="none" dirty="0"/>
                        <a:t> de </a:t>
                      </a:r>
                      <a:r>
                        <a:rPr lang="en-US" sz="900" u="none" strike="noStrike" cap="none" dirty="0" err="1"/>
                        <a:t>l'auto-évaluation</a:t>
                      </a:r>
                      <a:r>
                        <a:rPr lang="en-US" sz="900" u="none" strike="noStrike" cap="none" dirty="0"/>
                        <a:t> et des politiques</a:t>
                      </a:r>
                      <a:endParaRPr sz="1100" dirty="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a:t>Examiner les documents </a:t>
                      </a:r>
                      <a:r>
                        <a:rPr lang="en-US" sz="900" u="none" strike="noStrike" cap="none" dirty="0" err="1"/>
                        <a:t>relatifs</a:t>
                      </a:r>
                      <a:r>
                        <a:rPr lang="en-US" sz="900" u="none" strike="noStrike" cap="none" dirty="0"/>
                        <a:t> </a:t>
                      </a:r>
                      <a:r>
                        <a:rPr lang="en-US" sz="900" dirty="0"/>
                        <a:t>aux </a:t>
                      </a:r>
                      <a:r>
                        <a:rPr lang="en-US" sz="900" dirty="0" err="1"/>
                        <a:t>paiements</a:t>
                      </a:r>
                      <a:endParaRPr sz="1100" dirty="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err="1"/>
                        <a:t>Entretiens</a:t>
                      </a:r>
                      <a:r>
                        <a:rPr lang="en-US" sz="900" u="none" strike="noStrike" cap="none" dirty="0"/>
                        <a:t> avec le service des </a:t>
                      </a:r>
                      <a:r>
                        <a:rPr lang="en-US" sz="900" u="none" strike="noStrike" cap="none" dirty="0" err="1"/>
                        <a:t>ressources</a:t>
                      </a:r>
                      <a:r>
                        <a:rPr lang="en-US" sz="900" u="none" strike="noStrike" cap="none" dirty="0"/>
                        <a:t> </a:t>
                      </a:r>
                      <a:r>
                        <a:rPr lang="en-US" sz="900" u="none" strike="noStrike" cap="none" dirty="0" err="1"/>
                        <a:t>humaines</a:t>
                      </a:r>
                      <a:r>
                        <a:rPr lang="en-US" sz="900" u="none" strike="noStrike" cap="none" dirty="0"/>
                        <a:t> </a:t>
                      </a:r>
                      <a:r>
                        <a:rPr lang="en-US" sz="900" u="none" strike="noStrike" cap="none" dirty="0" err="1"/>
                        <a:t>ou</a:t>
                      </a:r>
                      <a:r>
                        <a:rPr lang="en-US" sz="900" u="none" strike="noStrike" cap="none" dirty="0"/>
                        <a:t> le service </a:t>
                      </a:r>
                      <a:r>
                        <a:rPr lang="en-US" sz="900" u="none" strike="noStrike" cap="none" dirty="0" err="1"/>
                        <a:t>juridique</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a:t>30 minutes </a:t>
                      </a:r>
                      <a:r>
                        <a:rPr lang="en-US" sz="900" u="none" strike="noStrike" cap="none"/>
                        <a:t>supplémentaires par rapport à l'audit CoC habituel(10 minutes pour les documents relatifs aux salaires, les autres faisant partie du manuel). Peut-être 20 minutes supplémentaires pour le département des ressources humaines), </a:t>
                      </a:r>
                      <a:r>
                        <a:rPr lang="en-US" sz="900" u="none" strike="noStrike" cap="none">
                          <a:solidFill>
                            <a:srgbClr val="0070C0"/>
                          </a:solidFill>
                        </a:rPr>
                        <a:t>envisager 10 minutes supplémentaires pour chaque contractant sélectionné.</a:t>
                      </a:r>
                      <a:endParaRPr sz="90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3"/>
                  </a:ext>
                </a:extLst>
              </a:tr>
              <a:tr h="9855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Visite du site </a:t>
                      </a:r>
                      <a:r>
                        <a:rPr lang="en-US" sz="900" u="none" strike="noStrike" cap="none">
                          <a:solidFill>
                            <a:srgbClr val="0070C0"/>
                          </a:solidFill>
                        </a:rPr>
                        <a:t>(visite également de 2 entreprises externalisées)</a:t>
                      </a:r>
                      <a:endParaRPr sz="9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a:solidFill>
                            <a:srgbClr val="0070C0"/>
                          </a:solidFill>
                        </a:rPr>
                        <a:t>L'OC doit </a:t>
                      </a:r>
                      <a:r>
                        <a:rPr lang="en-US" sz="900" u="none" strike="noStrike" cap="none" dirty="0" err="1">
                          <a:solidFill>
                            <a:srgbClr val="0070C0"/>
                          </a:solidFill>
                        </a:rPr>
                        <a:t>auditer</a:t>
                      </a:r>
                      <a:r>
                        <a:rPr lang="en-US" sz="900" u="none" strike="noStrike" cap="none" dirty="0">
                          <a:solidFill>
                            <a:srgbClr val="0070C0"/>
                          </a:solidFill>
                        </a:rPr>
                        <a:t> les </a:t>
                      </a:r>
                      <a:r>
                        <a:rPr lang="en-US" sz="900" u="none" strike="noStrike" cap="none" dirty="0" err="1">
                          <a:solidFill>
                            <a:srgbClr val="0070C0"/>
                          </a:solidFill>
                        </a:rPr>
                        <a:t>entreprises</a:t>
                      </a:r>
                      <a:r>
                        <a:rPr lang="en-US" sz="900" u="none" strike="noStrike" cap="none" dirty="0">
                          <a:solidFill>
                            <a:srgbClr val="0070C0"/>
                          </a:solidFill>
                        </a:rPr>
                        <a:t> </a:t>
                      </a:r>
                      <a:r>
                        <a:rPr lang="en-US" sz="900" u="none" strike="noStrike" cap="none" dirty="0" err="1">
                          <a:solidFill>
                            <a:srgbClr val="0070C0"/>
                          </a:solidFill>
                        </a:rPr>
                        <a:t>externalisées</a:t>
                      </a:r>
                      <a:r>
                        <a:rPr lang="en-US" sz="900" u="none" strike="noStrike" cap="none" dirty="0">
                          <a:solidFill>
                            <a:srgbClr val="0070C0"/>
                          </a:solidFill>
                        </a:rPr>
                        <a:t> </a:t>
                      </a:r>
                      <a:r>
                        <a:rPr lang="en-US" sz="900" u="none" strike="noStrike" cap="none" dirty="0" err="1">
                          <a:solidFill>
                            <a:srgbClr val="0070C0"/>
                          </a:solidFill>
                        </a:rPr>
                        <a:t>conformément</a:t>
                      </a:r>
                      <a:r>
                        <a:rPr lang="en-US" sz="900" u="none" strike="noStrike" cap="none" dirty="0">
                          <a:solidFill>
                            <a:srgbClr val="0070C0"/>
                          </a:solidFill>
                        </a:rPr>
                        <a:t> à la </a:t>
                      </a:r>
                      <a:r>
                        <a:rPr lang="en-US" sz="900" u="none" strike="noStrike" cap="none" dirty="0" err="1">
                          <a:solidFill>
                            <a:srgbClr val="0070C0"/>
                          </a:solidFill>
                        </a:rPr>
                        <a:t>norme</a:t>
                      </a:r>
                      <a:r>
                        <a:rPr lang="en-US" sz="900" u="none" strike="noStrike" cap="none" dirty="0">
                          <a:solidFill>
                            <a:srgbClr val="0070C0"/>
                          </a:solidFill>
                        </a:rPr>
                        <a:t> FSC-STD-20-011v4.2, section 9 (</a:t>
                      </a:r>
                      <a:r>
                        <a:rPr lang="en-US" sz="900" u="none" strike="noStrike" cap="none" dirty="0" err="1">
                          <a:solidFill>
                            <a:srgbClr val="0070C0"/>
                          </a:solidFill>
                        </a:rPr>
                        <a:t>hypothèse</a:t>
                      </a:r>
                      <a:r>
                        <a:rPr lang="en-US" sz="900" u="none" strike="noStrike" cap="none" dirty="0">
                          <a:solidFill>
                            <a:srgbClr val="0070C0"/>
                          </a:solidFill>
                        </a:rPr>
                        <a:t> </a:t>
                      </a:r>
                      <a:r>
                        <a:rPr lang="en-US" sz="900" u="none" strike="noStrike" cap="none" dirty="0" err="1">
                          <a:solidFill>
                            <a:srgbClr val="0070C0"/>
                          </a:solidFill>
                        </a:rPr>
                        <a:t>ici</a:t>
                      </a:r>
                      <a:r>
                        <a:rPr lang="en-US" sz="900" u="none" strike="noStrike" cap="none" dirty="0">
                          <a:solidFill>
                            <a:srgbClr val="0070C0"/>
                          </a:solidFill>
                        </a:rPr>
                        <a:t> : 2 </a:t>
                      </a:r>
                      <a:r>
                        <a:rPr lang="en-US" sz="900" u="none" strike="noStrike" cap="none" dirty="0" err="1">
                          <a:solidFill>
                            <a:srgbClr val="0070C0"/>
                          </a:solidFill>
                        </a:rPr>
                        <a:t>entreprises</a:t>
                      </a:r>
                      <a:r>
                        <a:rPr lang="en-US" sz="900" u="none" strike="noStrike" cap="none" dirty="0">
                          <a:solidFill>
                            <a:srgbClr val="0070C0"/>
                          </a:solidFill>
                        </a:rPr>
                        <a:t> à </a:t>
                      </a:r>
                      <a:r>
                        <a:rPr lang="en-US" sz="900" u="none" strike="noStrike" cap="none" dirty="0" err="1">
                          <a:solidFill>
                            <a:srgbClr val="0070C0"/>
                          </a:solidFill>
                        </a:rPr>
                        <a:t>visiter</a:t>
                      </a:r>
                      <a:r>
                        <a:rPr lang="en-US" sz="900" u="none" strike="noStrike" cap="none" dirty="0">
                          <a:solidFill>
                            <a:srgbClr val="0070C0"/>
                          </a:solidFill>
                        </a:rPr>
                        <a:t> </a:t>
                      </a:r>
                      <a:r>
                        <a:rPr lang="en-US" sz="900" u="none" strike="noStrike" cap="none" dirty="0" err="1">
                          <a:solidFill>
                            <a:srgbClr val="0070C0"/>
                          </a:solidFill>
                        </a:rPr>
                        <a:t>en</a:t>
                      </a:r>
                      <a:r>
                        <a:rPr lang="en-US" sz="900" u="none" strike="noStrike" cap="none" dirty="0">
                          <a:solidFill>
                            <a:srgbClr val="0070C0"/>
                          </a:solidFill>
                        </a:rPr>
                        <a:t> raison </a:t>
                      </a:r>
                      <a:r>
                        <a:rPr lang="en-US" sz="900" u="none" strike="noStrike" cap="none" dirty="0" err="1">
                          <a:solidFill>
                            <a:srgbClr val="0070C0"/>
                          </a:solidFill>
                        </a:rPr>
                        <a:t>d'une</a:t>
                      </a:r>
                      <a:r>
                        <a:rPr lang="en-US" sz="900" u="none" strike="noStrike" cap="none" dirty="0">
                          <a:solidFill>
                            <a:srgbClr val="0070C0"/>
                          </a:solidFill>
                        </a:rPr>
                        <a:t> situation </a:t>
                      </a:r>
                      <a:r>
                        <a:rPr lang="en-US" sz="900" u="none" strike="noStrike" cap="none" dirty="0" err="1">
                          <a:solidFill>
                            <a:srgbClr val="0070C0"/>
                          </a:solidFill>
                        </a:rPr>
                        <a:t>d'externalisation</a:t>
                      </a:r>
                      <a:r>
                        <a:rPr lang="en-US" sz="900" u="none" strike="noStrike" cap="none" dirty="0">
                          <a:solidFill>
                            <a:srgbClr val="0070C0"/>
                          </a:solidFill>
                        </a:rPr>
                        <a:t> "à haut </a:t>
                      </a:r>
                      <a:r>
                        <a:rPr lang="en-US" sz="900" u="none" strike="noStrike" cap="none" dirty="0" err="1">
                          <a:solidFill>
                            <a:srgbClr val="0070C0"/>
                          </a:solidFill>
                        </a:rPr>
                        <a:t>risque</a:t>
                      </a:r>
                      <a:r>
                        <a:rPr lang="en-US" sz="900" u="none" strike="noStrike" cap="none" dirty="0">
                          <a:solidFill>
                            <a:srgbClr val="0070C0"/>
                          </a:solidFill>
                        </a:rPr>
                        <a:t>" </a:t>
                      </a:r>
                      <a:r>
                        <a:rPr lang="en-US" sz="900" u="none" strike="noStrike" cap="none" dirty="0" err="1">
                          <a:solidFill>
                            <a:srgbClr val="0070C0"/>
                          </a:solidFill>
                        </a:rPr>
                        <a:t>selon</a:t>
                      </a:r>
                      <a:r>
                        <a:rPr lang="en-US" sz="900" u="none" strike="noStrike" cap="none" dirty="0">
                          <a:solidFill>
                            <a:srgbClr val="0070C0"/>
                          </a:solidFill>
                        </a:rPr>
                        <a:t> la </a:t>
                      </a:r>
                      <a:r>
                        <a:rPr lang="en-US" sz="900" u="none" strike="noStrike" cap="none" dirty="0" err="1">
                          <a:solidFill>
                            <a:srgbClr val="0070C0"/>
                          </a:solidFill>
                        </a:rPr>
                        <a:t>formule</a:t>
                      </a:r>
                      <a:r>
                        <a:rPr lang="en-US" sz="900" u="none" strike="noStrike" cap="none" dirty="0">
                          <a:solidFill>
                            <a:srgbClr val="0070C0"/>
                          </a:solidFill>
                        </a:rPr>
                        <a:t> </a:t>
                      </a:r>
                      <a:r>
                        <a:rPr lang="en-US" sz="900" b="0" u="none" strike="noStrike" cap="none" dirty="0">
                          <a:solidFill>
                            <a:srgbClr val="0070C0"/>
                          </a:solidFill>
                        </a:rPr>
                        <a:t>y = √x)</a:t>
                      </a:r>
                      <a:endParaRPr sz="1000" u="none" strike="noStrike" cap="none" dirty="0">
                        <a:solidFill>
                          <a:srgbClr val="0070C0"/>
                        </a:solidFill>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a:t>Observations "jeunes </a:t>
                      </a:r>
                      <a:r>
                        <a:rPr lang="en-US" sz="900" u="none" strike="noStrike" cap="none" dirty="0" err="1"/>
                        <a:t>travailleurs</a:t>
                      </a:r>
                      <a:endParaRPr sz="1100" dirty="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a:t>Interviews</a:t>
                      </a:r>
                      <a:endParaRPr sz="1100" dirty="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err="1"/>
                        <a:t>Vérifier</a:t>
                      </a:r>
                      <a:r>
                        <a:rPr lang="en-US" sz="900" u="none" strike="noStrike" cap="none" dirty="0"/>
                        <a:t> les </a:t>
                      </a:r>
                      <a:r>
                        <a:rPr lang="en-US" sz="900" u="none" strike="noStrike" cap="none" dirty="0" err="1"/>
                        <a:t>panneaux</a:t>
                      </a:r>
                      <a:r>
                        <a:rPr lang="en-US" sz="900" u="none" strike="noStrike" cap="none" dirty="0"/>
                        <a:t> </a:t>
                      </a:r>
                      <a:r>
                        <a:rPr lang="en-US" sz="900" u="none" strike="noStrike" cap="none" dirty="0" err="1"/>
                        <a:t>d'affichage</a:t>
                      </a:r>
                      <a:r>
                        <a:rPr lang="en-US" sz="900" u="none" strike="noStrike" cap="none" dirty="0"/>
                        <a:t> et la </a:t>
                      </a:r>
                      <a:r>
                        <a:rPr lang="en-US" sz="900" u="none" strike="noStrike" cap="none" dirty="0" err="1"/>
                        <a:t>signalisation</a:t>
                      </a:r>
                      <a:r>
                        <a:rPr lang="en-US" sz="900" u="none" strike="noStrike" cap="none" dirty="0"/>
                        <a:t> </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a:t>Aucun temps supplémentaire n'est nécessaire pour les éléments CLR </a:t>
                      </a:r>
                      <a:r>
                        <a:rPr lang="en-US" sz="900" u="none" strike="noStrike" cap="none">
                          <a:solidFill>
                            <a:srgbClr val="0070C0"/>
                          </a:solidFill>
                        </a:rPr>
                        <a:t>en dehors du temps supplémentaire déjà nécessaire pour les visites aux contractants. </a:t>
                      </a:r>
                      <a:endParaRPr sz="90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4"/>
                  </a:ext>
                </a:extLst>
              </a:tr>
              <a:tr h="834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Entretiens lors de la visite du site avec des travailleurs aux points de contrôle critiques</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err="1"/>
                        <a:t>Inclure</a:t>
                      </a:r>
                      <a:r>
                        <a:rPr lang="en-US" sz="900" u="none" strike="noStrike" cap="none" dirty="0"/>
                        <a:t> les questions CLR dans les </a:t>
                      </a:r>
                      <a:r>
                        <a:rPr lang="en-US" sz="900" u="none" strike="noStrike" cap="none" dirty="0" err="1"/>
                        <a:t>entretiens</a:t>
                      </a:r>
                      <a:r>
                        <a:rPr lang="en-US" sz="900" u="none" strike="noStrike" cap="none" dirty="0"/>
                        <a:t> avec TOU</a:t>
                      </a:r>
                      <a:r>
                        <a:rPr lang="en-US" sz="900" dirty="0"/>
                        <a:t>S les</a:t>
                      </a:r>
                      <a:r>
                        <a:rPr lang="en-US" sz="900" u="none" strike="noStrike" cap="none" dirty="0"/>
                        <a:t> </a:t>
                      </a:r>
                      <a:r>
                        <a:rPr lang="en-US" sz="900" u="none" strike="noStrike" cap="none" dirty="0" err="1"/>
                        <a:t>travailleur</a:t>
                      </a:r>
                      <a:r>
                        <a:rPr lang="en-US" sz="900" dirty="0" err="1"/>
                        <a:t>s</a:t>
                      </a:r>
                      <a:r>
                        <a:rPr lang="en-US" sz="900" dirty="0"/>
                        <a:t> </a:t>
                      </a:r>
                      <a:r>
                        <a:rPr lang="en-US" sz="900" dirty="0" err="1"/>
                        <a:t>interrogés</a:t>
                      </a:r>
                      <a:r>
                        <a:rPr lang="en-US" sz="900" dirty="0"/>
                        <a:t>.</a:t>
                      </a:r>
                      <a:r>
                        <a:rPr lang="en-US" sz="900" u="none" strike="noStrike" cap="none" dirty="0"/>
                        <a:t> </a:t>
                      </a:r>
                      <a:endParaRPr sz="1100" dirty="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err="1"/>
                        <a:t>Cibler</a:t>
                      </a:r>
                      <a:r>
                        <a:rPr lang="en-US" sz="900" u="none" strike="noStrike" cap="none" dirty="0"/>
                        <a:t> les </a:t>
                      </a:r>
                      <a:r>
                        <a:rPr lang="en-US" sz="900" u="none" strike="noStrike" cap="none" dirty="0" err="1"/>
                        <a:t>travailleurs</a:t>
                      </a:r>
                      <a:r>
                        <a:rPr lang="en-US" sz="900" u="none" strike="noStrike" cap="none" dirty="0"/>
                        <a:t> qui font </a:t>
                      </a:r>
                      <a:r>
                        <a:rPr lang="en-US" sz="900" u="none" strike="noStrike" cap="none" dirty="0" err="1"/>
                        <a:t>également</a:t>
                      </a:r>
                      <a:r>
                        <a:rPr lang="en-US" sz="900" u="none" strike="noStrike" cap="none" dirty="0"/>
                        <a:t> </a:t>
                      </a:r>
                      <a:r>
                        <a:rPr lang="en-US" sz="900" u="none" strike="noStrike" cap="none" dirty="0" err="1"/>
                        <a:t>partie</a:t>
                      </a:r>
                      <a:r>
                        <a:rPr lang="en-US" sz="900" u="none" strike="noStrike" cap="none" dirty="0"/>
                        <a:t> d'un </a:t>
                      </a:r>
                      <a:r>
                        <a:rPr lang="en-US" sz="900" u="none" strike="noStrike" cap="none" dirty="0" err="1"/>
                        <a:t>syndicat</a:t>
                      </a:r>
                      <a:r>
                        <a:rPr lang="en-US" sz="900" u="none" strike="noStrike" cap="none" dirty="0"/>
                        <a:t> </a:t>
                      </a:r>
                      <a:r>
                        <a:rPr lang="en-US" sz="900" u="none" strike="noStrike" cap="none" dirty="0" err="1"/>
                        <a:t>ou</a:t>
                      </a:r>
                      <a:r>
                        <a:rPr lang="en-US" sz="900" u="none" strike="noStrike" cap="none" dirty="0"/>
                        <a:t> d'un </a:t>
                      </a:r>
                      <a:r>
                        <a:rPr lang="en-US" sz="900" u="none" strike="noStrike" cap="none" dirty="0" err="1"/>
                        <a:t>représentant</a:t>
                      </a:r>
                      <a:r>
                        <a:rPr lang="en-US" sz="900" u="none" strike="noStrike" cap="none" dirty="0"/>
                        <a:t>. </a:t>
                      </a:r>
                      <a:endParaRPr sz="900" u="none" strike="noStrike" cap="none" dirty="0">
                        <a:latin typeface="Avenir"/>
                        <a:ea typeface="Avenir"/>
                        <a:cs typeface="Avenir"/>
                        <a:sym typeface="Avenir"/>
                      </a:endParaRPr>
                    </a:p>
                  </a:txBody>
                  <a:tcPr marL="35825" marR="35825" marT="0" marB="0"/>
                </a:tc>
                <a:tc rowSpan="2">
                  <a:txBody>
                    <a:bodyPr/>
                    <a:lstStyle/>
                    <a:p>
                      <a:pPr marL="0" marR="0" lvl="0" indent="0" algn="l" rtl="0">
                        <a:lnSpc>
                          <a:spcPct val="107000"/>
                        </a:lnSpc>
                        <a:spcBef>
                          <a:spcPts val="0"/>
                        </a:spcBef>
                        <a:spcAft>
                          <a:spcPts val="0"/>
                        </a:spcAft>
                        <a:buNone/>
                      </a:pPr>
                      <a:r>
                        <a:rPr lang="en-US" sz="900" b="1" u="none" strike="noStrike" cap="none"/>
                        <a:t>3 à 5 minutes par entretien </a:t>
                      </a:r>
                      <a:r>
                        <a:rPr lang="en-US" sz="900" u="none" strike="noStrike" cap="none"/>
                        <a:t>pour couvrir les sujets CLR </a:t>
                      </a:r>
                      <a:r>
                        <a:rPr lang="en-US" sz="900" u="none" strike="noStrike" cap="none">
                          <a:solidFill>
                            <a:srgbClr val="0070C0"/>
                          </a:solidFill>
                        </a:rPr>
                        <a:t>dans chaque entreprise visitée</a:t>
                      </a:r>
                      <a:r>
                        <a:rPr lang="en-US" sz="900" u="none" strike="noStrike" cap="none"/>
                        <a:t>. Mais les entretiens avec les travailleurs aux points de contrôle critiques doivent également porter sur des sujets liés aux CLR. Ne procéder à des entretiens distincts sur les CLR que si les travailleurs des points de contrôle critiques ne sont pas des représentants ou des syndicalistes.</a:t>
                      </a:r>
                      <a:endParaRPr sz="9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5"/>
                  </a:ext>
                </a:extLst>
              </a:tr>
              <a:tr h="3895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Sous-traitance/externalisation </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a:solidFill>
                            <a:srgbClr val="0070C0"/>
                          </a:solidFill>
                        </a:rPr>
                        <a:t>Accorde</a:t>
                      </a:r>
                      <a:r>
                        <a:rPr lang="en-US" sz="900" dirty="0">
                          <a:solidFill>
                            <a:srgbClr val="0070C0"/>
                          </a:solidFill>
                        </a:rPr>
                        <a:t>r</a:t>
                      </a:r>
                      <a:r>
                        <a:rPr lang="en-US" sz="900" u="none" strike="noStrike" cap="none" dirty="0">
                          <a:solidFill>
                            <a:srgbClr val="0070C0"/>
                          </a:solidFill>
                        </a:rPr>
                        <a:t> </a:t>
                      </a:r>
                      <a:r>
                        <a:rPr lang="en-US" sz="900" u="none" strike="noStrike" cap="none" dirty="0" err="1">
                          <a:solidFill>
                            <a:srgbClr val="0070C0"/>
                          </a:solidFill>
                        </a:rPr>
                        <a:t>une</a:t>
                      </a:r>
                      <a:r>
                        <a:rPr lang="en-US" sz="900" u="none" strike="noStrike" cap="none" dirty="0">
                          <a:solidFill>
                            <a:srgbClr val="0070C0"/>
                          </a:solidFill>
                        </a:rPr>
                        <a:t> attention </a:t>
                      </a:r>
                      <a:r>
                        <a:rPr lang="en-US" sz="900" u="none" strike="noStrike" cap="none" dirty="0" err="1">
                          <a:solidFill>
                            <a:srgbClr val="0070C0"/>
                          </a:solidFill>
                        </a:rPr>
                        <a:t>particulière</a:t>
                      </a:r>
                      <a:r>
                        <a:rPr lang="en-US" sz="900" u="none" strike="noStrike" cap="none" dirty="0">
                          <a:solidFill>
                            <a:srgbClr val="0070C0"/>
                          </a:solidFill>
                        </a:rPr>
                        <a:t> à </a:t>
                      </a:r>
                      <a:r>
                        <a:rPr lang="en-US" sz="900" u="none" strike="noStrike" cap="none" dirty="0" err="1">
                          <a:solidFill>
                            <a:srgbClr val="0070C0"/>
                          </a:solidFill>
                        </a:rPr>
                        <a:t>ce</a:t>
                      </a:r>
                      <a:r>
                        <a:rPr lang="en-US" sz="900" u="none" strike="noStrike" cap="none" dirty="0">
                          <a:solidFill>
                            <a:srgbClr val="0070C0"/>
                          </a:solidFill>
                        </a:rPr>
                        <a:t> point : </a:t>
                      </a:r>
                      <a:r>
                        <a:rPr lang="en-US" sz="900" u="none" strike="noStrike" cap="none" dirty="0" err="1"/>
                        <a:t>en</a:t>
                      </a:r>
                      <a:r>
                        <a:rPr lang="en-US" sz="900" u="none" strike="noStrike" cap="none" dirty="0"/>
                        <a:t> </a:t>
                      </a:r>
                      <a:r>
                        <a:rPr lang="en-US" sz="900" u="none" strike="noStrike" cap="none" dirty="0" err="1"/>
                        <a:t>général</a:t>
                      </a:r>
                      <a:r>
                        <a:rPr lang="en-US" sz="900" u="none" strike="noStrike" cap="none" dirty="0"/>
                        <a:t>, la </a:t>
                      </a:r>
                      <a:r>
                        <a:rPr lang="en-US" sz="900" u="none" strike="noStrike" cap="none" dirty="0" err="1"/>
                        <a:t>même</a:t>
                      </a:r>
                      <a:r>
                        <a:rPr lang="en-US" sz="900" u="none" strike="noStrike" cap="none" dirty="0"/>
                        <a:t> chose que pour les </a:t>
                      </a:r>
                      <a:r>
                        <a:rPr lang="en-US" sz="900" u="none" strike="noStrike" cap="none" dirty="0" err="1"/>
                        <a:t>entretiens</a:t>
                      </a:r>
                      <a:r>
                        <a:rPr lang="en-US" sz="900" u="none" strike="noStrike" cap="none" dirty="0"/>
                        <a:t>. </a:t>
                      </a:r>
                      <a:r>
                        <a:rPr lang="en-US" sz="900" u="none" strike="noStrike" cap="none" dirty="0" err="1"/>
                        <a:t>Inclu</a:t>
                      </a:r>
                      <a:r>
                        <a:rPr lang="en-US" sz="900" dirty="0" err="1"/>
                        <a:t>re</a:t>
                      </a:r>
                      <a:r>
                        <a:rPr lang="en-US" sz="900" dirty="0"/>
                        <a:t> </a:t>
                      </a:r>
                      <a:r>
                        <a:rPr lang="en-US" sz="900" u="none" strike="noStrike" cap="none" dirty="0"/>
                        <a:t>des questions CLR </a:t>
                      </a:r>
                      <a:r>
                        <a:rPr lang="en-US" sz="900" u="none" strike="noStrike" cap="none" dirty="0" err="1"/>
                        <a:t>lorsque</a:t>
                      </a:r>
                      <a:r>
                        <a:rPr lang="en-US" sz="900" u="none" strike="noStrike" cap="none" dirty="0"/>
                        <a:t> </a:t>
                      </a:r>
                      <a:r>
                        <a:rPr lang="en-US" sz="900" u="none" strike="noStrike" cap="none" dirty="0" err="1"/>
                        <a:t>vous</a:t>
                      </a:r>
                      <a:r>
                        <a:rPr lang="en-US" sz="900" u="none" strike="noStrike" cap="none" dirty="0"/>
                        <a:t> </a:t>
                      </a:r>
                      <a:r>
                        <a:rPr lang="en-US" sz="900" u="none" strike="noStrike" cap="none" dirty="0" err="1"/>
                        <a:t>vous</a:t>
                      </a:r>
                      <a:r>
                        <a:rPr lang="en-US" sz="900" u="none" strike="noStrike" cap="none" dirty="0"/>
                        <a:t> </a:t>
                      </a:r>
                      <a:r>
                        <a:rPr lang="en-US" sz="900" u="none" strike="noStrike" cap="none" dirty="0" err="1"/>
                        <a:t>adressez</a:t>
                      </a:r>
                      <a:r>
                        <a:rPr lang="en-US" sz="900" u="none" strike="noStrike" cap="none" dirty="0"/>
                        <a:t> </a:t>
                      </a:r>
                      <a:r>
                        <a:rPr lang="en-US" sz="900" dirty="0"/>
                        <a:t>aux</a:t>
                      </a:r>
                      <a:r>
                        <a:rPr lang="en-US" sz="900" u="none" strike="noStrike" cap="none" dirty="0"/>
                        <a:t> </a:t>
                      </a:r>
                      <a:r>
                        <a:rPr lang="en-US" sz="900" u="none" strike="noStrike" cap="none" dirty="0" err="1"/>
                        <a:t>travailleurs</a:t>
                      </a:r>
                      <a:r>
                        <a:rPr lang="en-US" sz="900" u="none" strike="noStrike" cap="none" dirty="0"/>
                        <a:t>. </a:t>
                      </a:r>
                      <a:endParaRPr sz="900" u="none" strike="noStrike" cap="none" dirty="0">
                        <a:latin typeface="Avenir"/>
                        <a:ea typeface="Avenir"/>
                        <a:cs typeface="Avenir"/>
                        <a:sym typeface="Avenir"/>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584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Examen de documents supplémentaires</a:t>
                      </a:r>
                      <a:endParaRPr sz="9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err="1"/>
                        <a:t>Trianguler</a:t>
                      </a:r>
                      <a:r>
                        <a:rPr lang="en-US" sz="900" u="none" strike="noStrike" cap="none" dirty="0"/>
                        <a:t> les </a:t>
                      </a:r>
                      <a:r>
                        <a:rPr lang="en-US" sz="900" u="none" strike="noStrike" cap="none" dirty="0" err="1"/>
                        <a:t>informations</a:t>
                      </a:r>
                      <a:r>
                        <a:rPr lang="en-US" sz="900" u="none" strike="noStrike" cap="none" dirty="0"/>
                        <a:t> issues des </a:t>
                      </a:r>
                      <a:r>
                        <a:rPr lang="en-US" sz="900" u="none" strike="noStrike" cap="none" dirty="0" err="1"/>
                        <a:t>entretiens</a:t>
                      </a:r>
                      <a:r>
                        <a:rPr lang="en-US" sz="900" u="none" strike="noStrike" cap="none" dirty="0"/>
                        <a:t> (examiner les fiches de </a:t>
                      </a:r>
                      <a:r>
                        <a:rPr lang="en-US" sz="900" u="none" strike="noStrike" cap="none" dirty="0" err="1"/>
                        <a:t>paie</a:t>
                      </a:r>
                      <a:r>
                        <a:rPr lang="en-US" sz="900" u="none" strike="noStrike" cap="none" dirty="0"/>
                        <a:t> de </a:t>
                      </a:r>
                      <a:r>
                        <a:rPr lang="en-US" sz="900" u="none" strike="noStrike" cap="none" dirty="0" err="1"/>
                        <a:t>certains</a:t>
                      </a:r>
                      <a:r>
                        <a:rPr lang="en-US" sz="900" u="none" strike="noStrike" cap="none" dirty="0"/>
                        <a:t> </a:t>
                      </a:r>
                      <a:r>
                        <a:rPr lang="en-US" sz="900" u="none" strike="noStrike" cap="none" dirty="0" err="1"/>
                        <a:t>travailleurs</a:t>
                      </a:r>
                      <a:r>
                        <a:rPr lang="en-US" sz="900" u="none" strike="noStrike" cap="none" dirty="0"/>
                        <a:t>, les </a:t>
                      </a:r>
                      <a:r>
                        <a:rPr lang="en-US" sz="900" u="none" strike="noStrike" cap="none" dirty="0" err="1"/>
                        <a:t>contrats</a:t>
                      </a:r>
                      <a:r>
                        <a:rPr lang="en-US" sz="900" u="none" strike="noStrike" cap="none" dirty="0"/>
                        <a:t>, etc.)</a:t>
                      </a:r>
                      <a:endParaRPr sz="1100" dirty="0"/>
                    </a:p>
                    <a:p>
                      <a:pPr marL="342900" marR="0" lvl="0" indent="-342900" algn="l" rtl="0">
                        <a:lnSpc>
                          <a:spcPct val="107000"/>
                        </a:lnSpc>
                        <a:spcBef>
                          <a:spcPts val="0"/>
                        </a:spcBef>
                        <a:spcAft>
                          <a:spcPts val="0"/>
                        </a:spcAft>
                        <a:buClr>
                          <a:srgbClr val="000000"/>
                        </a:buClr>
                        <a:buSzPts val="1050"/>
                        <a:buFont typeface="Noto Sans Symbols"/>
                        <a:buChar char="∙"/>
                      </a:pPr>
                      <a:r>
                        <a:rPr lang="en-US" sz="900" u="none" strike="noStrike" cap="none" dirty="0"/>
                        <a:t>Examiner les dossiers de griefs, les </a:t>
                      </a:r>
                      <a:r>
                        <a:rPr lang="en-US" sz="900" u="none" strike="noStrike" cap="none" dirty="0" err="1"/>
                        <a:t>plaintes</a:t>
                      </a:r>
                      <a:r>
                        <a:rPr lang="en-US" sz="900" u="none" strike="noStrike" cap="none" dirty="0"/>
                        <a:t> </a:t>
                      </a:r>
                      <a:r>
                        <a:rPr lang="en-US" sz="900" u="none" strike="noStrike" cap="none" dirty="0" err="1"/>
                        <a:t>ou</a:t>
                      </a:r>
                      <a:r>
                        <a:rPr lang="en-US" sz="900" u="none" strike="noStrike" cap="none" dirty="0"/>
                        <a:t> les </a:t>
                      </a:r>
                      <a:r>
                        <a:rPr lang="en-US" sz="900" u="none" strike="noStrike" cap="none" dirty="0" err="1"/>
                        <a:t>registres</a:t>
                      </a:r>
                      <a:r>
                        <a:rPr lang="en-US" sz="900" u="none" strike="noStrike" cap="none" dirty="0"/>
                        <a:t> des </a:t>
                      </a:r>
                      <a:r>
                        <a:rPr lang="en-US" sz="900" u="none" strike="noStrike" cap="none" dirty="0" err="1"/>
                        <a:t>représentants</a:t>
                      </a:r>
                      <a:r>
                        <a:rPr lang="en-US" sz="900" u="none" strike="noStrike" cap="none" dirty="0"/>
                        <a:t> des </a:t>
                      </a:r>
                      <a:r>
                        <a:rPr lang="en-US" sz="900" u="none" strike="noStrike" cap="none" dirty="0" err="1"/>
                        <a:t>travailleurs</a:t>
                      </a:r>
                      <a:r>
                        <a:rPr lang="en-US" sz="900" u="none" strike="noStrike" cap="none" dirty="0"/>
                        <a:t>.</a:t>
                      </a:r>
                      <a:endParaRPr sz="900" u="none" strike="noStrike" cap="none" dirty="0">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b="1" u="none" strike="noStrike" cap="none" dirty="0">
                          <a:solidFill>
                            <a:srgbClr val="0070C0"/>
                          </a:solidFill>
                        </a:rPr>
                        <a:t>20-40 minutes </a:t>
                      </a:r>
                      <a:r>
                        <a:rPr lang="en-US" sz="900" u="none" strike="noStrike" cap="none" dirty="0" err="1"/>
                        <a:t>supplémentaires</a:t>
                      </a:r>
                      <a:r>
                        <a:rPr lang="en-US" sz="900" u="none" strike="noStrike" cap="none" dirty="0"/>
                        <a:t> </a:t>
                      </a:r>
                      <a:r>
                        <a:rPr lang="en-US" sz="900" b="1" u="none" strike="noStrike" cap="none" dirty="0">
                          <a:solidFill>
                            <a:srgbClr val="0070C0"/>
                          </a:solidFill>
                        </a:rPr>
                        <a:t>pour la triangulation de </a:t>
                      </a:r>
                      <a:r>
                        <a:rPr lang="en-US" sz="900" b="1" u="none" strike="noStrike" cap="none" dirty="0" err="1">
                          <a:solidFill>
                            <a:srgbClr val="0070C0"/>
                          </a:solidFill>
                        </a:rPr>
                        <a:t>tous</a:t>
                      </a:r>
                      <a:r>
                        <a:rPr lang="en-US" sz="900" b="1" u="none" strike="noStrike" cap="none" dirty="0">
                          <a:solidFill>
                            <a:srgbClr val="0070C0"/>
                          </a:solidFill>
                        </a:rPr>
                        <a:t> les </a:t>
                      </a:r>
                      <a:r>
                        <a:rPr lang="en-US" sz="900" b="1" u="none" strike="noStrike" cap="none" dirty="0" err="1">
                          <a:solidFill>
                            <a:srgbClr val="0070C0"/>
                          </a:solidFill>
                        </a:rPr>
                        <a:t>contractants</a:t>
                      </a:r>
                      <a:r>
                        <a:rPr lang="en-US" sz="900" b="1" u="none" strike="noStrike" cap="none" dirty="0">
                          <a:solidFill>
                            <a:srgbClr val="0070C0"/>
                          </a:solidFill>
                        </a:rPr>
                        <a:t> </a:t>
                      </a:r>
                      <a:r>
                        <a:rPr lang="en-US" sz="900" b="1" u="none" strike="noStrike" cap="none" dirty="0" err="1">
                          <a:solidFill>
                            <a:srgbClr val="0070C0"/>
                          </a:solidFill>
                        </a:rPr>
                        <a:t>combinés</a:t>
                      </a:r>
                      <a:r>
                        <a:rPr lang="en-US" sz="900" u="none" strike="noStrike" cap="none" dirty="0"/>
                        <a:t>, </a:t>
                      </a:r>
                      <a:r>
                        <a:rPr lang="en-US" sz="900" u="none" strike="noStrike" cap="none" dirty="0" err="1"/>
                        <a:t>en</a:t>
                      </a:r>
                      <a:r>
                        <a:rPr lang="en-US" sz="900" u="none" strike="noStrike" cap="none" dirty="0"/>
                        <a:t> </a:t>
                      </a:r>
                      <a:r>
                        <a:rPr lang="en-US" sz="900" u="none" strike="noStrike" cap="none" dirty="0" err="1"/>
                        <a:t>fonction</a:t>
                      </a:r>
                      <a:r>
                        <a:rPr lang="en-US" sz="900" u="none" strike="noStrike" cap="none" dirty="0"/>
                        <a:t> de </a:t>
                      </a:r>
                      <a:r>
                        <a:rPr lang="en-US" sz="900" u="none" strike="noStrike" cap="none" dirty="0" err="1"/>
                        <a:t>ce</a:t>
                      </a:r>
                      <a:r>
                        <a:rPr lang="en-US" sz="900" u="none" strike="noStrike" cap="none" dirty="0"/>
                        <a:t> qui </a:t>
                      </a:r>
                      <a:r>
                        <a:rPr lang="en-US" sz="900" u="none" strike="noStrike" cap="none" dirty="0" err="1"/>
                        <a:t>ressort</a:t>
                      </a:r>
                      <a:r>
                        <a:rPr lang="en-US" sz="900" u="none" strike="noStrike" cap="none" dirty="0"/>
                        <a:t> de </a:t>
                      </a:r>
                      <a:r>
                        <a:rPr lang="en-US" sz="900" u="none" strike="noStrike" cap="none" dirty="0" err="1"/>
                        <a:t>l'entretien</a:t>
                      </a:r>
                      <a:r>
                        <a:rPr lang="en-US" sz="900" u="none" strike="noStrike" cap="none" dirty="0"/>
                        <a:t>.</a:t>
                      </a:r>
                      <a:endParaRPr sz="900" u="none" strike="noStrike" cap="none" dirty="0">
                        <a:latin typeface="Avenir"/>
                        <a:ea typeface="Avenir"/>
                        <a:cs typeface="Avenir"/>
                        <a:sym typeface="Avenir"/>
                      </a:endParaRPr>
                    </a:p>
                  </a:txBody>
                  <a:tcPr marL="35825" marR="35825" marT="0" marB="0"/>
                </a:tc>
                <a:extLst>
                  <a:ext uri="{0D108BD9-81ED-4DB2-BD59-A6C34878D82A}">
                    <a16:rowId xmlns:a16="http://schemas.microsoft.com/office/drawing/2014/main" val="10007"/>
                  </a:ext>
                </a:extLst>
              </a:tr>
              <a:tr h="216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900" u="none" strike="noStrike" cap="none"/>
                        <a:t>Réunion de clôture</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a:t>Clôturer l'audit - y compris les constatations </a:t>
                      </a:r>
                      <a:r>
                        <a:rPr lang="en-US" sz="900"/>
                        <a:t>liées aux </a:t>
                      </a:r>
                      <a:r>
                        <a:rPr lang="en-US" sz="900" u="none" strike="noStrike" cap="none"/>
                        <a:t>CLR</a:t>
                      </a:r>
                      <a:endParaRPr sz="9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900" u="none" strike="noStrike" cap="none" dirty="0" err="1"/>
                        <a:t>Aucun</a:t>
                      </a:r>
                      <a:endParaRPr sz="900" u="none" strike="noStrike" cap="none" dirty="0">
                        <a:latin typeface="Avenir"/>
                        <a:ea typeface="Avenir"/>
                        <a:cs typeface="Avenir"/>
                        <a:sym typeface="Avenir"/>
                      </a:endParaRPr>
                    </a:p>
                  </a:txBody>
                  <a:tcPr marL="35825" marR="35825" marT="0" marB="0"/>
                </a:tc>
                <a:extLst>
                  <a:ext uri="{0D108BD9-81ED-4DB2-BD59-A6C34878D82A}">
                    <a16:rowId xmlns:a16="http://schemas.microsoft.com/office/drawing/2014/main" val="10008"/>
                  </a:ext>
                </a:extLst>
              </a:tr>
            </a:tbl>
          </a:graphicData>
        </a:graphic>
      </p:graphicFrame>
      <p:sp>
        <p:nvSpPr>
          <p:cNvPr id="426" name="Google Shape;426;p7"/>
          <p:cNvSpPr txBox="1"/>
          <p:nvPr/>
        </p:nvSpPr>
        <p:spPr>
          <a:xfrm>
            <a:off x="276958" y="557923"/>
            <a:ext cx="9028967"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chemeClr val="dk1"/>
                </a:solidFill>
                <a:latin typeface="Arial"/>
                <a:ea typeface="Arial"/>
                <a:cs typeface="Arial"/>
                <a:sym typeface="Arial"/>
              </a:rPr>
              <a:t>Exemple</a:t>
            </a:r>
            <a:r>
              <a:rPr lang="en-US" sz="2000" b="1" dirty="0">
                <a:solidFill>
                  <a:schemeClr val="dk1"/>
                </a:solidFill>
                <a:latin typeface="Arial"/>
                <a:ea typeface="Arial"/>
                <a:cs typeface="Arial"/>
                <a:sym typeface="Arial"/>
              </a:rPr>
              <a:t> de plan </a:t>
            </a:r>
            <a:r>
              <a:rPr lang="en-US" sz="2000" b="1" dirty="0" err="1">
                <a:solidFill>
                  <a:schemeClr val="dk1"/>
                </a:solidFill>
                <a:latin typeface="Arial"/>
                <a:ea typeface="Arial"/>
                <a:cs typeface="Arial"/>
                <a:sym typeface="Arial"/>
              </a:rPr>
              <a:t>d'audit</a:t>
            </a:r>
            <a:r>
              <a:rPr lang="en-US" sz="2000" b="1" dirty="0">
                <a:solidFill>
                  <a:schemeClr val="dk1"/>
                </a:solidFill>
                <a:latin typeface="Arial"/>
                <a:ea typeface="Arial"/>
                <a:cs typeface="Arial"/>
                <a:sym typeface="Arial"/>
              </a:rPr>
              <a:t> - </a:t>
            </a:r>
            <a:r>
              <a:rPr lang="en-US" sz="2000" b="1" dirty="0" err="1">
                <a:solidFill>
                  <a:schemeClr val="dk1"/>
                </a:solidFill>
                <a:latin typeface="Arial"/>
                <a:ea typeface="Arial"/>
                <a:cs typeface="Arial"/>
                <a:sym typeface="Arial"/>
              </a:rPr>
              <a:t>intégration</a:t>
            </a:r>
            <a:r>
              <a:rPr lang="en-US" sz="2000" b="1" dirty="0">
                <a:solidFill>
                  <a:schemeClr val="dk1"/>
                </a:solidFill>
                <a:latin typeface="Arial"/>
                <a:ea typeface="Arial"/>
                <a:cs typeface="Arial"/>
                <a:sym typeface="Arial"/>
              </a:rPr>
              <a:t> d</a:t>
            </a:r>
            <a:r>
              <a:rPr lang="en-US" sz="2000" b="1" dirty="0">
                <a:solidFill>
                  <a:schemeClr val="dk1"/>
                </a:solidFill>
              </a:rPr>
              <a:t>es</a:t>
            </a:r>
            <a:r>
              <a:rPr lang="en-US" sz="2000" b="1" dirty="0">
                <a:solidFill>
                  <a:schemeClr val="dk1"/>
                </a:solidFill>
                <a:latin typeface="Arial"/>
                <a:ea typeface="Arial"/>
                <a:cs typeface="Arial"/>
                <a:sym typeface="Arial"/>
              </a:rPr>
              <a:t> CLR dans un audit</a:t>
            </a:r>
            <a:endParaRPr sz="2000" dirty="0">
              <a:solidFill>
                <a:schemeClr val="dk1"/>
              </a:solidFill>
              <a:latin typeface="Arial"/>
              <a:ea typeface="Arial"/>
              <a:cs typeface="Arial"/>
              <a:sym typeface="Arial"/>
            </a:endParaRPr>
          </a:p>
        </p:txBody>
      </p:sp>
      <p:sp>
        <p:nvSpPr>
          <p:cNvPr id="427" name="Google Shape;427;p7"/>
          <p:cNvSpPr/>
          <p:nvPr/>
        </p:nvSpPr>
        <p:spPr>
          <a:xfrm>
            <a:off x="8905792" y="444494"/>
            <a:ext cx="3203095"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dirty="0">
                <a:solidFill>
                  <a:srgbClr val="2B2E2F"/>
                </a:solidFill>
                <a:latin typeface="Arial"/>
                <a:ea typeface="Arial"/>
                <a:cs typeface="Arial"/>
                <a:sym typeface="Arial"/>
              </a:rPr>
              <a:t>Groupe de </a:t>
            </a:r>
            <a:r>
              <a:rPr lang="en-US" sz="2000" dirty="0" err="1">
                <a:solidFill>
                  <a:srgbClr val="2B2E2F"/>
                </a:solidFill>
                <a:latin typeface="Arial"/>
                <a:ea typeface="Arial"/>
                <a:cs typeface="Arial"/>
                <a:sym typeface="Arial"/>
              </a:rPr>
              <a:t>réponses</a:t>
            </a:r>
            <a:r>
              <a:rPr lang="en-US" sz="2000" dirty="0">
                <a:solidFill>
                  <a:srgbClr val="2B2E2F"/>
                </a:solidFill>
                <a:latin typeface="Arial"/>
                <a:ea typeface="Arial"/>
                <a:cs typeface="Arial"/>
                <a:sym typeface="Arial"/>
              </a:rPr>
              <a:t> 2</a:t>
            </a:r>
            <a:endParaRPr sz="2000" dirty="0">
              <a:solidFill>
                <a:srgbClr val="2B2E2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graphicFrame>
        <p:nvGraphicFramePr>
          <p:cNvPr id="433" name="Google Shape;433;p8"/>
          <p:cNvGraphicFramePr/>
          <p:nvPr/>
        </p:nvGraphicFramePr>
        <p:xfrm>
          <a:off x="325120" y="1009650"/>
          <a:ext cx="11800225" cy="5952177"/>
        </p:xfrm>
        <a:graphic>
          <a:graphicData uri="http://schemas.openxmlformats.org/drawingml/2006/table">
            <a:tbl>
              <a:tblPr firstRow="1" firstCol="1" bandRow="1">
                <a:noFill/>
                <a:tableStyleId>{618E02BB-B6E4-4D5B-A408-BCD070767106}</a:tableStyleId>
              </a:tblPr>
              <a:tblGrid>
                <a:gridCol w="1510200">
                  <a:extLst>
                    <a:ext uri="{9D8B030D-6E8A-4147-A177-3AD203B41FA5}">
                      <a16:colId xmlns:a16="http://schemas.microsoft.com/office/drawing/2014/main" val="20000"/>
                    </a:ext>
                  </a:extLst>
                </a:gridCol>
                <a:gridCol w="2129875">
                  <a:extLst>
                    <a:ext uri="{9D8B030D-6E8A-4147-A177-3AD203B41FA5}">
                      <a16:colId xmlns:a16="http://schemas.microsoft.com/office/drawing/2014/main" val="20001"/>
                    </a:ext>
                  </a:extLst>
                </a:gridCol>
                <a:gridCol w="5084875">
                  <a:extLst>
                    <a:ext uri="{9D8B030D-6E8A-4147-A177-3AD203B41FA5}">
                      <a16:colId xmlns:a16="http://schemas.microsoft.com/office/drawing/2014/main" val="20002"/>
                    </a:ext>
                  </a:extLst>
                </a:gridCol>
                <a:gridCol w="3075275">
                  <a:extLst>
                    <a:ext uri="{9D8B030D-6E8A-4147-A177-3AD203B41FA5}">
                      <a16:colId xmlns:a16="http://schemas.microsoft.com/office/drawing/2014/main" val="20003"/>
                    </a:ext>
                  </a:extLst>
                </a:gridCol>
              </a:tblGrid>
              <a:tr h="232200">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Phase d'audit</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Activités</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Éléments CLR FSC à inclure (les ajouts pour l'exercice 3 sont en bleu)</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Temps estimé pour couvrir les éléments du CLR</a:t>
                      </a:r>
                      <a:endParaRPr sz="1000" u="none" strike="noStrike" cap="none">
                        <a:solidFill>
                          <a:schemeClr val="lt1"/>
                        </a:solidFill>
                        <a:latin typeface="Arial"/>
                        <a:ea typeface="Arial"/>
                        <a:cs typeface="Arial"/>
                        <a:sym typeface="Arial"/>
                      </a:endParaRPr>
                    </a:p>
                  </a:txBody>
                  <a:tcPr marL="35825" marR="35825" marT="0" marB="0"/>
                </a:tc>
                <a:extLst>
                  <a:ext uri="{0D108BD9-81ED-4DB2-BD59-A6C34878D82A}">
                    <a16:rowId xmlns:a16="http://schemas.microsoft.com/office/drawing/2014/main" val="10000"/>
                  </a:ext>
                </a:extLst>
              </a:tr>
              <a:tr h="591050">
                <a:tc>
                  <a:txBody>
                    <a:bodyPr/>
                    <a:lstStyle/>
                    <a:p>
                      <a:pPr marL="0" marR="0" lvl="0" indent="0" algn="l" rtl="0">
                        <a:lnSpc>
                          <a:spcPct val="107000"/>
                        </a:lnSpc>
                        <a:spcBef>
                          <a:spcPts val="0"/>
                        </a:spcBef>
                        <a:spcAft>
                          <a:spcPts val="0"/>
                        </a:spcAft>
                        <a:buNone/>
                      </a:pPr>
                      <a:r>
                        <a:rPr lang="en-US" sz="1000" u="none" strike="noStrike" cap="none"/>
                        <a:t>Préparation (hors site avant de se rendre dans l'entreprise)</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Examen des procédures de l'entreprise et des documents soumis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Examiner </a:t>
                      </a:r>
                      <a:r>
                        <a:rPr lang="en-US" sz="1050"/>
                        <a:t>l’auto-évaluation et les politiques CLR de l'entreprise</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Vérifier le site web, </a:t>
                      </a:r>
                      <a:r>
                        <a:rPr lang="en-US" sz="1000" u="none" strike="noStrike" cap="none">
                          <a:solidFill>
                            <a:srgbClr val="0070C0"/>
                          </a:solidFill>
                        </a:rPr>
                        <a:t>vérifier </a:t>
                      </a:r>
                      <a:r>
                        <a:rPr lang="en-US" sz="1000">
                          <a:solidFill>
                            <a:srgbClr val="0070C0"/>
                          </a:solidFill>
                        </a:rPr>
                        <a:t>le contrat</a:t>
                      </a:r>
                      <a:r>
                        <a:rPr lang="en-US" sz="1000" u="none" strike="noStrike" cap="none">
                          <a:solidFill>
                            <a:srgbClr val="0070C0"/>
                          </a:solidFill>
                        </a:rPr>
                        <a:t> avec les membres du groupe</a:t>
                      </a:r>
                      <a:endParaRPr sz="1000" u="none" strike="noStrike" cap="none">
                        <a:solidFill>
                          <a:srgbClr val="0070C0"/>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minutes </a:t>
                      </a:r>
                      <a:r>
                        <a:rPr lang="en-US" sz="1000" u="none" strike="noStrike" cap="none"/>
                        <a:t>supplémentaires pour les éléments CLR </a:t>
                      </a:r>
                      <a:r>
                        <a:rPr lang="en-US" sz="1000" u="none" strike="noStrike" cap="none">
                          <a:solidFill>
                            <a:srgbClr val="0070C0"/>
                          </a:solidFill>
                        </a:rPr>
                        <a:t>(ajouter 20 à 30 minutes supplémentaires en cas d'accords et de procédures différents)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1"/>
                  </a:ext>
                </a:extLst>
              </a:tr>
              <a:tr h="638150">
                <a:tc rowSpan="7">
                  <a:txBody>
                    <a:bodyPr/>
                    <a:lstStyle/>
                    <a:p>
                      <a:pPr marL="0" marR="0" lvl="0" indent="0" algn="l" rtl="0">
                        <a:lnSpc>
                          <a:spcPct val="107000"/>
                        </a:lnSpc>
                        <a:spcBef>
                          <a:spcPts val="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  </a:t>
                      </a:r>
                      <a:endParaRPr/>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Sur </a:t>
                      </a:r>
                      <a:r>
                        <a:rPr lang="en-US" sz="1000"/>
                        <a:t>sit</a:t>
                      </a:r>
                      <a:r>
                        <a:rPr lang="en-US" sz="1000" u="none" strike="noStrike" cap="none"/>
                        <a:t>e</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Réunion d'ouverture</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Clarifier qui </a:t>
                      </a:r>
                      <a:r>
                        <a:rPr lang="en-US" sz="1000"/>
                        <a:t>est chargé </a:t>
                      </a:r>
                      <a:r>
                        <a:rPr lang="en-US" sz="1000" u="none" strike="noStrike" cap="none"/>
                        <a:t> de quels éléments et politiques CLR.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Vérifier la disponibilité des représentants des travailleurs et leurs </a:t>
                      </a:r>
                      <a:r>
                        <a:rPr lang="en-US" sz="1000" u="none" strike="noStrike" cap="none">
                          <a:solidFill>
                            <a:srgbClr val="0070C0"/>
                          </a:solidFill>
                        </a:rPr>
                        <a:t>fonctions dans tous les sites sélectionnés (4 sites à sélectionner, voir également "visite des sites").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5 minutes </a:t>
                      </a:r>
                      <a:r>
                        <a:rPr lang="en-US" sz="1000" u="none" strike="noStrike" cap="none"/>
                        <a:t>supplémentaires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2"/>
                  </a:ext>
                </a:extLst>
              </a:tr>
              <a:tr h="1149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Examen des documents </a:t>
                      </a:r>
                      <a:r>
                        <a:rPr lang="en-US" sz="1000" u="none" strike="noStrike" cap="none">
                          <a:solidFill>
                            <a:srgbClr val="0070C0"/>
                          </a:solidFill>
                        </a:rPr>
                        <a:t>(pour le bureau central et les 4 sites)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Discuter de l'auto-évaluation et des politiques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Examiner les documents relatifs à la paie</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Entretiens avec le service des ressources humaines ou le service juridique</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minutes </a:t>
                      </a:r>
                      <a:r>
                        <a:rPr lang="en-US" sz="1000" u="none" strike="noStrike" cap="none"/>
                        <a:t>supplémentaires par rapport à l'audit C</a:t>
                      </a:r>
                      <a:r>
                        <a:rPr lang="en-US" sz="1000"/>
                        <a:t>oC </a:t>
                      </a:r>
                      <a:r>
                        <a:rPr lang="en-US" sz="1000" u="none" strike="noStrike" cap="none"/>
                        <a:t>habituel (10 minutes pour les documents relatifs aux salaires, les autres faisant partie du manuel. Peut-être 20 minutes supplémentaires pour le département des ressources humaines) </a:t>
                      </a:r>
                      <a:r>
                        <a:rPr lang="en-US" sz="1000" u="none" strike="noStrike" cap="none">
                          <a:solidFill>
                            <a:srgbClr val="0070C0"/>
                          </a:solidFill>
                        </a:rPr>
                        <a:t>au bureau central, envisager 20 minutes supplémentaires sur un site très sélectionné pour l'examen de la documentation des membres.</a:t>
                      </a:r>
                      <a:endParaRPr sz="1000" u="none" strike="noStrike" cap="none">
                        <a:solidFill>
                          <a:srgbClr val="0070C0"/>
                        </a:solidFill>
                        <a:latin typeface="Arial"/>
                        <a:ea typeface="Arial"/>
                        <a:cs typeface="Arial"/>
                        <a:sym typeface="Arial"/>
                      </a:endParaRPr>
                    </a:p>
                  </a:txBody>
                  <a:tcPr marL="35825" marR="35825" marT="0" marB="0"/>
                </a:tc>
                <a:extLst>
                  <a:ext uri="{0D108BD9-81ED-4DB2-BD59-A6C34878D82A}">
                    <a16:rowId xmlns:a16="http://schemas.microsoft.com/office/drawing/2014/main" val="10003"/>
                  </a:ext>
                </a:extLst>
              </a:tr>
              <a:tr h="9707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Visite du site </a:t>
                      </a:r>
                      <a:r>
                        <a:rPr lang="en-US" sz="1000" u="none" strike="noStrike" cap="none">
                          <a:solidFill>
                            <a:srgbClr val="0070C0"/>
                          </a:solidFill>
                        </a:rPr>
                        <a:t>(bureau central et 4 sites)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solidFill>
                            <a:srgbClr val="0070C0"/>
                          </a:solidFill>
                        </a:rPr>
                        <a:t>L'OC doit auditer les sites conformément à la clause 7.5 de la norme FSC-STD-20-011v4.2 (hypothèse </a:t>
                      </a:r>
                      <a:r>
                        <a:rPr lang="en-US" sz="1000" b="0" u="none" strike="noStrike" cap="none">
                          <a:solidFill>
                            <a:srgbClr val="0070C0"/>
                          </a:solidFill>
                        </a:rPr>
                        <a:t>ici : 4 sites à sélectionner pour un audit de surveillance selon la formule y = R √x, voir le tableau A de la clause 7.6 pour plus de détails).</a:t>
                      </a:r>
                      <a:endParaRPr sz="1000" b="0" u="none" strike="noStrike" cap="none">
                        <a:solidFill>
                          <a:srgbClr val="0070C0"/>
                        </a:solidFill>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Observations "jeunes travailleurs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Interviews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Vérifier les panneaux d'affichage et la signalisation </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Aucun temps supplémentaire n'est nécessaire pour les éléments CLR </a:t>
                      </a:r>
                      <a:r>
                        <a:rPr lang="en-US" sz="1000" u="none" strike="noStrike" cap="none">
                          <a:solidFill>
                            <a:srgbClr val="0070C0"/>
                          </a:solidFill>
                        </a:rPr>
                        <a:t>en dehors du temps supplémentaire déjà nécessaire pour les visites de sites</a:t>
                      </a:r>
                      <a:r>
                        <a:rPr lang="en-US" sz="1000" u="none" strike="noStrike" cap="none"/>
                        <a:t>.</a:t>
                      </a:r>
                      <a:endParaRPr sz="1000" u="none" strike="noStrike" cap="none">
                        <a:solidFill>
                          <a:srgbClr val="0070C0"/>
                        </a:solidFill>
                        <a:latin typeface="Arial"/>
                        <a:ea typeface="Arial"/>
                        <a:cs typeface="Arial"/>
                        <a:sym typeface="Arial"/>
                      </a:endParaRPr>
                    </a:p>
                  </a:txBody>
                  <a:tcPr marL="35825" marR="35825" marT="0" marB="0"/>
                </a:tc>
                <a:extLst>
                  <a:ext uri="{0D108BD9-81ED-4DB2-BD59-A6C34878D82A}">
                    <a16:rowId xmlns:a16="http://schemas.microsoft.com/office/drawing/2014/main" val="10004"/>
                  </a:ext>
                </a:extLst>
              </a:tr>
              <a:tr h="955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Entretiens lors de la visite du site avec des travailleurs aux points de contrôle critiques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Inclure les questions CLR dans les entretiens avec TOU</a:t>
                      </a:r>
                      <a:r>
                        <a:rPr lang="en-US" sz="1000"/>
                        <a:t>S les </a:t>
                      </a:r>
                      <a:r>
                        <a:rPr lang="en-US" sz="1000" u="none" strike="noStrike" cap="none"/>
                        <a:t>travailleurs int</a:t>
                      </a:r>
                      <a:r>
                        <a:rPr lang="en-US" sz="1000"/>
                        <a:t>errogés</a:t>
                      </a:r>
                      <a:r>
                        <a:rPr lang="en-US" sz="1000" u="none" strike="noStrike" cap="none"/>
                        <a:t>.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b="0" u="none" strike="noStrike" cap="none">
                          <a:solidFill>
                            <a:schemeClr val="dk1"/>
                          </a:solidFill>
                        </a:rPr>
                        <a:t>Représentants des travailleurs cibles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b="0" u="none" strike="noStrike" cap="none">
                          <a:solidFill>
                            <a:srgbClr val="0070C0"/>
                          </a:solidFill>
                        </a:rPr>
                        <a:t>Veiller à ce que les entretiens </a:t>
                      </a:r>
                      <a:r>
                        <a:rPr lang="en-US" sz="1000">
                          <a:solidFill>
                            <a:srgbClr val="0070C0"/>
                          </a:solidFill>
                        </a:rPr>
                        <a:t>sont</a:t>
                      </a:r>
                      <a:r>
                        <a:rPr lang="en-US" sz="1000" b="0" u="none" strike="noStrike" cap="none">
                          <a:solidFill>
                            <a:srgbClr val="0070C0"/>
                          </a:solidFill>
                        </a:rPr>
                        <a:t> menés avec des travailleurs de différentes équipes et étapes de traitement, ainsi qu'avec un éventail diversifié de travailleurs en l'absence de syndicat.</a:t>
                      </a:r>
                      <a:endParaRPr sz="1000" b="0" i="0" u="none" strike="noStrike" cap="none">
                        <a:solidFill>
                          <a:srgbClr val="0070C0"/>
                        </a:solidFill>
                        <a:latin typeface="Arial"/>
                        <a:ea typeface="Arial"/>
                        <a:cs typeface="Arial"/>
                        <a:sym typeface="Arial"/>
                      </a:endParaRPr>
                    </a:p>
                  </a:txBody>
                  <a:tcPr marL="35825" marR="35825" marT="0" marB="0"/>
                </a:tc>
                <a:tc rowSpan="2">
                  <a:txBody>
                    <a:bodyPr/>
                    <a:lstStyle/>
                    <a:p>
                      <a:pPr marL="0" marR="0" lvl="0" indent="0" algn="l" rtl="0">
                        <a:lnSpc>
                          <a:spcPct val="107000"/>
                        </a:lnSpc>
                        <a:spcBef>
                          <a:spcPts val="0"/>
                        </a:spcBef>
                        <a:spcAft>
                          <a:spcPts val="0"/>
                        </a:spcAft>
                        <a:buNone/>
                      </a:pPr>
                      <a:r>
                        <a:rPr lang="en-US" sz="1000" b="1" u="none" strike="noStrike" cap="none"/>
                        <a:t>3 à 5 minutes par entretien </a:t>
                      </a:r>
                      <a:r>
                        <a:rPr lang="en-US" sz="1000" u="none" strike="noStrike" cap="none"/>
                        <a:t>pour couvrir les sujets CLR </a:t>
                      </a:r>
                      <a:r>
                        <a:rPr lang="en-US" sz="1000" u="none" strike="noStrike" cap="none">
                          <a:solidFill>
                            <a:srgbClr val="0070C0"/>
                          </a:solidFill>
                        </a:rPr>
                        <a:t>sur chaque site visité</a:t>
                      </a:r>
                      <a:r>
                        <a:rPr lang="en-US" sz="1000" u="none" strike="noStrike" cap="none"/>
                        <a:t>. Mais les entretiens avec les travailleurs aux points de contrôle critiques doivent également porter sur des sujets liés aux CLR. Ne réaliser des entretiens distincts avec les CLR que si les travailleurs des points de contrôle critiques ne sont pas des représentants ou des syndicalistes.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5"/>
                  </a:ext>
                </a:extLst>
              </a:tr>
              <a:tr h="398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Sous-traitance/externalisation </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Idem pour les entretiens. Inclu</a:t>
                      </a:r>
                      <a:r>
                        <a:rPr lang="en-US" sz="1000"/>
                        <a:t>re</a:t>
                      </a:r>
                      <a:r>
                        <a:rPr lang="en-US" sz="1000" u="none" strike="noStrike" cap="none"/>
                        <a:t> des questions CLR lorsque vous parlez </a:t>
                      </a:r>
                      <a:r>
                        <a:rPr lang="en-US" sz="1000"/>
                        <a:t>aux </a:t>
                      </a:r>
                      <a:r>
                        <a:rPr lang="en-US" sz="1000" u="none" strike="noStrike" cap="none"/>
                        <a:t>travailleurs. </a:t>
                      </a:r>
                      <a:endParaRPr sz="1000" u="none" strike="noStrike" cap="none">
                        <a:latin typeface="Arial"/>
                        <a:ea typeface="Arial"/>
                        <a:cs typeface="Arial"/>
                        <a:sym typeface="Arial"/>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5982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Examen de documents supplémentaires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Trianguler les informations issues des entretiens (examiner les fiches de paie de certains travailleurs, les contrats, etc.)</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Examiner les dossiers de griefs, les plaintes ou les registres des représentants des travailleurs.</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0" u="none" strike="noStrike" cap="none">
                          <a:solidFill>
                            <a:srgbClr val="0070C0"/>
                          </a:solidFill>
                        </a:rPr>
                        <a:t>30 à 60 minutes </a:t>
                      </a:r>
                      <a:r>
                        <a:rPr lang="en-US" sz="1000" u="none" strike="noStrike" cap="none"/>
                        <a:t>supplémentaires </a:t>
                      </a:r>
                      <a:r>
                        <a:rPr lang="en-US" sz="1000" b="0" u="none" strike="noStrike" cap="none">
                          <a:solidFill>
                            <a:srgbClr val="0070C0"/>
                          </a:solidFill>
                        </a:rPr>
                        <a:t>pour la triangulation sur tous les sites combinés</a:t>
                      </a:r>
                      <a:r>
                        <a:rPr lang="en-US" sz="1000" u="none" strike="noStrike" cap="none"/>
                        <a:t>, en fonction des résultats de l'entretien.</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7"/>
                  </a:ext>
                </a:extLst>
              </a:tr>
              <a:tr h="221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Réunion de clôture</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Clôturer l'audit - y compris les constatations </a:t>
                      </a:r>
                      <a:r>
                        <a:rPr lang="en-US" sz="1000"/>
                        <a:t>liées aux</a:t>
                      </a:r>
                      <a:r>
                        <a:rPr lang="en-US" sz="1000" u="none" strike="noStrike" cap="none"/>
                        <a:t> CLR</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Aucun</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8"/>
                  </a:ext>
                </a:extLst>
              </a:tr>
            </a:tbl>
          </a:graphicData>
        </a:graphic>
      </p:graphicFrame>
      <p:sp>
        <p:nvSpPr>
          <p:cNvPr id="434" name="Google Shape;434;p8"/>
          <p:cNvSpPr txBox="1"/>
          <p:nvPr/>
        </p:nvSpPr>
        <p:spPr>
          <a:xfrm>
            <a:off x="220345" y="357039"/>
            <a:ext cx="895223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err="1">
                <a:solidFill>
                  <a:schemeClr val="dk1"/>
                </a:solidFill>
                <a:latin typeface="Arial"/>
                <a:ea typeface="Arial"/>
                <a:cs typeface="Arial"/>
                <a:sym typeface="Arial"/>
              </a:rPr>
              <a:t>Exemple</a:t>
            </a:r>
            <a:r>
              <a:rPr lang="en-US" sz="2400" b="1" dirty="0">
                <a:solidFill>
                  <a:schemeClr val="dk1"/>
                </a:solidFill>
                <a:latin typeface="Arial"/>
                <a:ea typeface="Arial"/>
                <a:cs typeface="Arial"/>
                <a:sym typeface="Arial"/>
              </a:rPr>
              <a:t> de plan </a:t>
            </a:r>
            <a:r>
              <a:rPr lang="en-US" sz="2400" b="1" dirty="0" err="1">
                <a:solidFill>
                  <a:schemeClr val="dk1"/>
                </a:solidFill>
                <a:latin typeface="Arial"/>
                <a:ea typeface="Arial"/>
                <a:cs typeface="Arial"/>
                <a:sym typeface="Arial"/>
              </a:rPr>
              <a:t>d'audit</a:t>
            </a:r>
            <a:r>
              <a:rPr lang="en-US" sz="2400" b="1" dirty="0">
                <a:solidFill>
                  <a:schemeClr val="dk1"/>
                </a:solidFill>
                <a:latin typeface="Arial"/>
                <a:ea typeface="Arial"/>
                <a:cs typeface="Arial"/>
                <a:sym typeface="Arial"/>
              </a:rPr>
              <a:t> - </a:t>
            </a:r>
            <a:r>
              <a:rPr lang="en-US" sz="2400" b="1" dirty="0" err="1">
                <a:solidFill>
                  <a:schemeClr val="dk1"/>
                </a:solidFill>
                <a:latin typeface="Arial"/>
                <a:ea typeface="Arial"/>
                <a:cs typeface="Arial"/>
                <a:sym typeface="Arial"/>
              </a:rPr>
              <a:t>intégration</a:t>
            </a:r>
            <a:r>
              <a:rPr lang="en-US" sz="2400" b="1" dirty="0">
                <a:solidFill>
                  <a:schemeClr val="dk1"/>
                </a:solidFill>
                <a:latin typeface="Arial"/>
                <a:ea typeface="Arial"/>
                <a:cs typeface="Arial"/>
                <a:sym typeface="Arial"/>
              </a:rPr>
              <a:t> d</a:t>
            </a:r>
            <a:r>
              <a:rPr lang="en-US" sz="2400" b="1" dirty="0">
                <a:solidFill>
                  <a:schemeClr val="dk1"/>
                </a:solidFill>
              </a:rPr>
              <a:t>es</a:t>
            </a:r>
            <a:r>
              <a:rPr lang="en-US" sz="2400" b="1" dirty="0">
                <a:solidFill>
                  <a:schemeClr val="dk1"/>
                </a:solidFill>
                <a:latin typeface="Arial"/>
                <a:ea typeface="Arial"/>
                <a:cs typeface="Arial"/>
                <a:sym typeface="Arial"/>
              </a:rPr>
              <a:t> CLR dans un audit</a:t>
            </a:r>
            <a:endParaRPr sz="2400" dirty="0">
              <a:solidFill>
                <a:schemeClr val="dk1"/>
              </a:solidFill>
              <a:latin typeface="Arial"/>
              <a:ea typeface="Arial"/>
              <a:cs typeface="Arial"/>
              <a:sym typeface="Arial"/>
            </a:endParaRPr>
          </a:p>
        </p:txBody>
      </p:sp>
      <p:sp>
        <p:nvSpPr>
          <p:cNvPr id="435" name="Google Shape;435;p8"/>
          <p:cNvSpPr/>
          <p:nvPr/>
        </p:nvSpPr>
        <p:spPr>
          <a:xfrm>
            <a:off x="9486528" y="300254"/>
            <a:ext cx="2485127"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rgbClr val="2B2E2F"/>
                </a:solidFill>
                <a:latin typeface="Avenir"/>
                <a:ea typeface="Avenir"/>
                <a:cs typeface="Avenir"/>
                <a:sym typeface="Avenir"/>
              </a:rPr>
              <a:t>Groupe de réponses 3</a:t>
            </a:r>
            <a:endParaRPr sz="2000">
              <a:solidFill>
                <a:srgbClr val="2B2E2F"/>
              </a:solidFill>
              <a:latin typeface="Avenir"/>
              <a:ea typeface="Avenir"/>
              <a:cs typeface="Avenir"/>
              <a:sym typeface="Aveni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Google Shape;442;p9"/>
          <p:cNvSpPr txBox="1">
            <a:spLocks noGrp="1"/>
          </p:cNvSpPr>
          <p:nvPr>
            <p:ph type="ctrTitle" idx="4294967295"/>
          </p:nvPr>
        </p:nvSpPr>
        <p:spPr>
          <a:xfrm>
            <a:off x="1088571" y="2078038"/>
            <a:ext cx="7627938" cy="1958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Discussions à partir du matériel de lecture p</a:t>
            </a:r>
            <a:r>
              <a:rPr lang="en-US" sz="2800">
                <a:latin typeface="Arial"/>
                <a:ea typeface="Arial"/>
                <a:cs typeface="Arial"/>
                <a:sym typeface="Arial"/>
              </a:rPr>
              <a:t>réliminaire</a:t>
            </a:r>
            <a:endParaRP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3580</Words>
  <Application>Microsoft Office PowerPoint</Application>
  <PresentationFormat>Widescreen</PresentationFormat>
  <Paragraphs>340</Paragraphs>
  <Slides>14</Slides>
  <Notes>14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Arial Black</vt:lpstr>
      <vt:lpstr>Avenir</vt:lpstr>
      <vt:lpstr>Noto Sans Symbols</vt:lpstr>
      <vt:lpstr>Calibri</vt:lpstr>
      <vt:lpstr>1_Office Theme</vt:lpstr>
      <vt:lpstr>2_Office Theme</vt:lpstr>
      <vt:lpstr>Office Theme</vt:lpstr>
      <vt:lpstr>PowerPoint Presentation</vt:lpstr>
      <vt:lpstr>Objectifs de ce module</vt:lpstr>
      <vt:lpstr>Cadre organisationnel :   - Usine de contreplaqué  - 175 travailleurs  - 2 équipes (jour et nuit)</vt:lpstr>
      <vt:lpstr>PowerPoint Presentation</vt:lpstr>
      <vt:lpstr>PowerPoint Presentation</vt:lpstr>
      <vt:lpstr>PowerPoint Presentation</vt:lpstr>
      <vt:lpstr>PowerPoint Presentation</vt:lpstr>
      <vt:lpstr>PowerPoint Presentation</vt:lpstr>
      <vt:lpstr>Discussions à partir du matériel de lecture préliminaire</vt:lpstr>
      <vt:lpstr>Exemple de questions d'entretien avec un CLR -  Liberté d'association et négociation collective</vt:lpstr>
      <vt:lpstr>Exemple de questions d'entretien avec le CLR - Travail des enfants</vt:lpstr>
      <vt:lpstr>Exemple de questions d'entretien avec le CLR - Travail forcé</vt:lpstr>
      <vt:lpstr>Exemple de questions d'entretien avec un CLR - Discrimination</vt:lpstr>
      <vt:lpstr>Merci de votre attention !   Fin du module 4.3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2024-06-25T15:11:09Z</dcterms:created>
  <dcterms:modified xsi:type="dcterms:W3CDTF">2025-06-20T15:17:15Z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1100000.00000000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