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8"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embeddedFontLst>
    <p:embeddedFont>
      <p:font typeface="Arial Black" panose="020B0A04020102020204" pitchFamily="3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jR4pZFWmJrGbKwAzD6LZDjWB+RW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CC1FFF-9087-4945-AA66-56BE00F251B2}" v="1" dt="2025-06-20T15:05:03.375"/>
  </p1510:revLst>
</p1510:revInfo>
</file>

<file path=ppt/tableStyles.xml><?xml version="1.0" encoding="utf-8"?>
<a:tblStyleLst xmlns:a="http://schemas.openxmlformats.org/drawingml/2006/main" def="{2079728D-0D87-4467-B9D4-56FF23AF2D13}">
  <a:tblStyle styleId="{2079728D-0D87-4467-B9D4-56FF23AF2D1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AC8A5B2-65EC-482F-BD42-EE51A3542CB0}"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1.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63CC1FFF-9087-4945-AA66-56BE00F251B2}"/>
    <pc:docChg chg="modSld">
      <pc:chgData name="Emily White" userId="a1817587-c932-4657-96c7-0eb1c9f81ac9" providerId="ADAL" clId="{63CC1FFF-9087-4945-AA66-56BE00F251B2}" dt="2025-06-20T15:05:16.560" v="0" actId="404"/>
      <pc:docMkLst>
        <pc:docMk/>
      </pc:docMkLst>
      <pc:sldChg chg="modSp mod">
        <pc:chgData name="Emily White" userId="a1817587-c932-4657-96c7-0eb1c9f81ac9" providerId="ADAL" clId="{63CC1FFF-9087-4945-AA66-56BE00F251B2}" dt="2025-06-20T15:05:16.560" v="0" actId="404"/>
        <pc:sldMkLst>
          <pc:docMk/>
          <pc:sldMk cId="0" sldId="260"/>
        </pc:sldMkLst>
        <pc:graphicFrameChg chg="modGraphic">
          <ac:chgData name="Emily White" userId="a1817587-c932-4657-96c7-0eb1c9f81ac9" providerId="ADAL" clId="{63CC1FFF-9087-4945-AA66-56BE00F251B2}" dt="2025-06-20T15:05:16.560" v="0" actId="404"/>
          <ac:graphicFrameMkLst>
            <pc:docMk/>
            <pc:sldMk cId="0" sldId="260"/>
            <ac:graphicFrameMk id="180"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Laissez d'abord le groupe lire la question, puis demandez à une ou deux personnes d'y répondre. Passez ensuite à la diapositive suivante pour suggérer des réponses et discuter. </a:t>
            </a:r>
            <a:endParaRPr sz="1100">
              <a:latin typeface="Arial"/>
              <a:ea typeface="Arial"/>
              <a:cs typeface="Arial"/>
              <a:sym typeface="Arial"/>
            </a:endParaRPr>
          </a:p>
          <a:p>
            <a:pPr marL="0" lvl="0" indent="0" algn="l" rtl="0">
              <a:spcBef>
                <a:spcPts val="800"/>
              </a:spcBef>
              <a:spcAft>
                <a:spcPts val="0"/>
              </a:spcAft>
              <a:buNone/>
            </a:pPr>
            <a:endParaRPr/>
          </a:p>
        </p:txBody>
      </p:sp>
      <p:sp>
        <p:nvSpPr>
          <p:cNvPr id="217" name="Google Shape;21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FSC-STD-20-011 V4-2, clauses 2.6 (</a:t>
            </a:r>
            <a:r>
              <a:rPr lang="en-US" sz="1100" i="1">
                <a:latin typeface="Arial"/>
                <a:ea typeface="Arial"/>
                <a:cs typeface="Arial"/>
                <a:sym typeface="Arial"/>
              </a:rPr>
              <a:t>évaluation sur place et entretiens</a:t>
            </a:r>
            <a:r>
              <a:rPr lang="en-US" sz="1100">
                <a:latin typeface="Arial"/>
                <a:ea typeface="Arial"/>
                <a:cs typeface="Arial"/>
                <a:sym typeface="Arial"/>
              </a:rPr>
              <a:t>), 11.3 (</a:t>
            </a:r>
            <a:r>
              <a:rPr lang="en-US" sz="1100" i="1">
                <a:latin typeface="Arial"/>
                <a:ea typeface="Arial"/>
                <a:cs typeface="Arial"/>
                <a:sym typeface="Arial"/>
              </a:rPr>
              <a:t>directives de l'OEC</a:t>
            </a:r>
            <a:r>
              <a:rPr lang="en-US" sz="1100">
                <a:latin typeface="Arial"/>
                <a:ea typeface="Arial"/>
                <a:cs typeface="Arial"/>
                <a:sym typeface="Arial"/>
              </a:rPr>
              <a:t>) ou 12.1 (</a:t>
            </a:r>
            <a:r>
              <a:rPr lang="en-US" sz="1100" i="1">
                <a:latin typeface="Arial"/>
                <a:ea typeface="Arial"/>
                <a:cs typeface="Arial"/>
                <a:sym typeface="Arial"/>
              </a:rPr>
              <a:t>rapports</a:t>
            </a:r>
            <a:r>
              <a:rPr lang="en-US" sz="1100">
                <a:latin typeface="Arial"/>
                <a:ea typeface="Arial"/>
                <a:cs typeface="Arial"/>
                <a:sym typeface="Arial"/>
              </a:rPr>
              <a:t>)</a:t>
            </a:r>
            <a:r>
              <a:rPr lang="en-US" sz="1100" i="1">
                <a:latin typeface="Arial"/>
                <a:ea typeface="Arial"/>
                <a:cs typeface="Arial"/>
                <a:sym typeface="Arial"/>
              </a:rPr>
              <a:t>.</a:t>
            </a:r>
            <a:endParaRPr sz="1100">
              <a:latin typeface="Arial"/>
              <a:ea typeface="Arial"/>
              <a:cs typeface="Arial"/>
              <a:sym typeface="Arial"/>
            </a:endParaRPr>
          </a:p>
          <a:p>
            <a:pPr marL="0" lvl="0" indent="0" algn="l" rtl="0">
              <a:lnSpc>
                <a:spcPct val="107000"/>
              </a:lnSpc>
              <a:spcBef>
                <a:spcPts val="800"/>
              </a:spcBef>
              <a:spcAft>
                <a:spcPts val="0"/>
              </a:spcAft>
              <a:buNone/>
            </a:pPr>
            <a:endParaRPr sz="1800"/>
          </a:p>
        </p:txBody>
      </p:sp>
      <p:sp>
        <p:nvSpPr>
          <p:cNvPr id="225" name="Google Shape;22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Insistez sur le fait que les politiques peuvent être de nombreux documents différents et qu'elles ne sont pas nécessairement une copie exacte des exigences normatives, mais que toutes les CLR doivent être couvertes dans les politiques.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Insistez sur le fait que l'OC doit vérifier si les travailleurs sont au courant.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Vérifier si les travailleurs sont au courant de ces politiques (c'est là que commence la mise en œuvre) par le biais de :</a:t>
            </a:r>
            <a:endParaRPr sz="1100">
              <a:latin typeface="Arial"/>
              <a:ea typeface="Arial"/>
              <a:cs typeface="Arial"/>
              <a:sym typeface="Arial"/>
            </a:endParaRPr>
          </a:p>
          <a:p>
            <a:pPr marL="6858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Formations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Tableaux d'affichage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Sites web</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Procès-verbal de réunions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i="1">
                <a:latin typeface="Arial"/>
                <a:ea typeface="Arial"/>
                <a:cs typeface="Arial"/>
                <a:sym typeface="Arial"/>
              </a:rPr>
              <a:t>NOTE : L'expression "mis à disposition sur demande" n'est pas acceptable, car les travailleurs doivent être informés de l'existence de ces politiques pour pouvoir s'y référer ou en assurer le respect.</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Une politique doit être mise en place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Il peut s'agir de plusieurs documents différents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Ne doit pas être une copie exacte du texte de l'exigence</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69" name="Google Shape;16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s'agit de l'une des exigences pour lesquelles ASI a identifié le plus de problèmes lors des audits COC, principalement autour des mots-clés mis en évidence. </a:t>
            </a:r>
            <a:br>
              <a:rPr lang="en-US" sz="1100">
                <a:latin typeface="Arial"/>
                <a:ea typeface="Arial"/>
                <a:cs typeface="Arial"/>
                <a:sym typeface="Arial"/>
              </a:rPr>
            </a:br>
            <a:r>
              <a:rPr lang="en-US" sz="1100">
                <a:latin typeface="Arial"/>
                <a:ea typeface="Arial"/>
                <a:cs typeface="Arial"/>
                <a:sym typeface="Arial"/>
              </a:rPr>
              <a:t>Ces mots-clés sont abordés dans la diapositive suivante (diapositive 6). </a:t>
            </a:r>
            <a:br>
              <a:rPr lang="en-US" sz="1100">
                <a:latin typeface="Arial"/>
                <a:ea typeface="Arial"/>
                <a:cs typeface="Arial"/>
                <a:sym typeface="Arial"/>
              </a:rPr>
            </a:br>
            <a:r>
              <a:rPr lang="en-US" sz="1100">
                <a:latin typeface="Arial"/>
                <a:ea typeface="Arial"/>
                <a:cs typeface="Arial"/>
                <a:sym typeface="Arial"/>
              </a:rPr>
              <a:t>Gardez à l'esprit que la clause 2.6 de la norme FSC-STD-20-011 V4-2 est spécifique à l'évaluation au niveau du site opérationnel, ce qui n'est pas spécifique aux CLR mais général aux évaluations CoC.</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77" name="Google Shape;17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s'agit de définitions ou d'éclaircissements sur ce que l'on attend de chacun de ces mots.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s'agit de mots-clés tirés des exigences d'accréditation FSC-STD-20-011 qui sont pertinents pour l'évaluation des CLR.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Ceci est un rappel pour les stagiaires.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185" name="Google Shape;18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Tout d'abord, laissez le groupe lire la question, puis demandez à un ou deux participants d'y répondre. Passez ensuite à la diapositive suivante pour proposer des réponses et discuter. </a:t>
            </a:r>
            <a:endParaRPr sz="1100">
              <a:latin typeface="Arial"/>
              <a:ea typeface="Arial"/>
              <a:cs typeface="Arial"/>
              <a:sym typeface="Arial"/>
            </a:endParaRPr>
          </a:p>
          <a:p>
            <a:pPr marL="0" marR="0" lvl="0" indent="0" algn="l" rtl="0">
              <a:lnSpc>
                <a:spcPct val="100000"/>
              </a:lnSpc>
              <a:spcBef>
                <a:spcPts val="800"/>
              </a:spcBef>
              <a:spcAft>
                <a:spcPts val="0"/>
              </a:spcAft>
              <a:buClr>
                <a:schemeClr val="dk1"/>
              </a:buClr>
              <a:buSzPts val="1200"/>
              <a:buFont typeface="Calibri"/>
              <a:buNone/>
            </a:pPr>
            <a:endParaRPr/>
          </a:p>
        </p:txBody>
      </p:sp>
      <p:sp>
        <p:nvSpPr>
          <p:cNvPr id="192" name="Google Shape;19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s'agit d'une NC avec  FSC-STD-20-011 v4.2 clause 2.6 b) (</a:t>
            </a:r>
            <a:r>
              <a:rPr lang="en-US" sz="1100" i="1" u="sng">
                <a:latin typeface="Arial"/>
                <a:ea typeface="Arial"/>
                <a:cs typeface="Arial"/>
                <a:sym typeface="Arial"/>
              </a:rPr>
              <a:t>n'a pas interrogé suffisamment de travailleurs et n'a pas évalué suffisamment d'échantillons pour faire des observations factuelles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ou </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clause 11.3 (</a:t>
            </a:r>
            <a:r>
              <a:rPr lang="en-US" sz="1100" i="1">
                <a:latin typeface="Arial"/>
                <a:ea typeface="Arial"/>
                <a:cs typeface="Arial"/>
                <a:sym typeface="Arial"/>
              </a:rPr>
              <a:t>n'a pas mis en œuvre de système d'évaluation de la pertinence et de l'efficacité du CLR</a:t>
            </a:r>
            <a:r>
              <a:rPr lang="en-US" sz="1100">
                <a:latin typeface="Arial"/>
                <a:ea typeface="Arial"/>
                <a:cs typeface="Arial"/>
                <a:sym typeface="Arial"/>
              </a:rPr>
              <a:t>)</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spcBef>
                <a:spcPts val="800"/>
              </a:spcBef>
              <a:spcAft>
                <a:spcPts val="0"/>
              </a:spcAft>
              <a:buNone/>
            </a:pPr>
            <a:endParaRPr>
              <a:solidFill>
                <a:schemeClr val="lt1"/>
              </a:solidFill>
            </a:endParaRPr>
          </a:p>
        </p:txBody>
      </p:sp>
      <p:sp>
        <p:nvSpPr>
          <p:cNvPr id="200" name="Google Shape;200;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Mettre l'accent sur la présentation de preuves objectives. Par exemple, la présentation de preuves issues d'entretiens doit également être claire, même si elles sont présentées de manière anonyme. </a:t>
            </a:r>
            <a:r>
              <a:rPr lang="en-US" sz="1100" i="1">
                <a:latin typeface="Arial"/>
                <a:ea typeface="Arial"/>
                <a:cs typeface="Arial"/>
                <a:sym typeface="Arial"/>
              </a:rPr>
              <a:t>Par exemple : Entretiens avec des travailleurs du service des expéditions....L'entretien avec le représentant syndical a révélé que...,....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En ce qui concerne les noms, le système de l'OC doit contenir des informations sur les personnes interrogées, même si elles sont rendues anonymes dans les rapports. Soit il y a une liste en annexe qui n'est pas directement incluse dans le rapport, mais qui est disponible dans le système de l'OC sur demande.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Documents examinés, la référence doit être citée (par exemple, la fiche de paie du travailleur ABC pour le mois de juillet 2023 ou la facture n° 9865 ou la procédure XYD version 2).</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Les rapports de l'OC DOIVENT fournir des informations sur la manière dont le TC se conforme à l'exigence.</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Les rapports de l'OC DOIVENT fournir les éléments de preuve utilisés pour évaluer la conformité (document, entretien, etc.).</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PREUVE OBJECTIVE (traçable, tangible, vérifiable). </a:t>
            </a:r>
            <a:endParaRPr sz="1100">
              <a:latin typeface="Arial"/>
              <a:ea typeface="Arial"/>
              <a:cs typeface="Arial"/>
              <a:sym typeface="Arial"/>
            </a:endParaRPr>
          </a:p>
          <a:p>
            <a:pPr marL="0" lvl="0" indent="0" algn="l" rtl="0">
              <a:spcBef>
                <a:spcPts val="800"/>
              </a:spcBef>
              <a:spcAft>
                <a:spcPts val="0"/>
              </a:spcAft>
              <a:buNone/>
            </a:pPr>
            <a:endParaRPr/>
          </a:p>
        </p:txBody>
      </p:sp>
      <p:sp>
        <p:nvSpPr>
          <p:cNvPr id="209" name="Google Shape;20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1"/>
        <p:cNvGrpSpPr/>
        <p:nvPr/>
      </p:nvGrpSpPr>
      <p:grpSpPr>
        <a:xfrm>
          <a:off x="0" y="0"/>
          <a:ext cx="0" cy="0"/>
          <a:chOff x="0" y="0"/>
          <a:chExt cx="0" cy="0"/>
        </a:xfrm>
      </p:grpSpPr>
      <p:sp>
        <p:nvSpPr>
          <p:cNvPr id="82" name="Google Shape;82;p23"/>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85" name="Google Shape;85;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23"/>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7" name="Google Shape;87;p23"/>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23"/>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89"/>
        <p:cNvGrpSpPr/>
        <p:nvPr/>
      </p:nvGrpSpPr>
      <p:grpSpPr>
        <a:xfrm>
          <a:off x="0" y="0"/>
          <a:ext cx="0" cy="0"/>
          <a:chOff x="0" y="0"/>
          <a:chExt cx="0" cy="0"/>
        </a:xfrm>
      </p:grpSpPr>
      <p:sp>
        <p:nvSpPr>
          <p:cNvPr id="90" name="Google Shape;90;p24"/>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 name="Google Shape;9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93" name="Google Shape;93;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4" name="Google Shape;94;p24"/>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5"/>
        <p:cNvGrpSpPr/>
        <p:nvPr/>
      </p:nvGrpSpPr>
      <p:grpSpPr>
        <a:xfrm>
          <a:off x="0" y="0"/>
          <a:ext cx="0" cy="0"/>
          <a:chOff x="0" y="0"/>
          <a:chExt cx="0" cy="0"/>
        </a:xfrm>
      </p:grpSpPr>
      <p:sp>
        <p:nvSpPr>
          <p:cNvPr id="96" name="Google Shape;96;p25"/>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97" name="Google Shape;97;p25"/>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98" name="Google Shape;98;p25"/>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99" name="Google Shape;9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101" name="Google Shape;101;p2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2"/>
        <p:cNvGrpSpPr/>
        <p:nvPr/>
      </p:nvGrpSpPr>
      <p:grpSpPr>
        <a:xfrm>
          <a:off x="0" y="0"/>
          <a:ext cx="0" cy="0"/>
          <a:chOff x="0" y="0"/>
          <a:chExt cx="0" cy="0"/>
        </a:xfrm>
      </p:grpSpPr>
      <p:sp>
        <p:nvSpPr>
          <p:cNvPr id="103" name="Google Shape;103;p26"/>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 name="Google Shape;104;p26"/>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5" name="Google Shape;105;p26"/>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6" name="Google Shape;106;p26"/>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7" name="Google Shape;10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109" name="Google Shape;109;p26"/>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0" name="Google Shape;110;p26"/>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1" name="Google Shape;111;p26"/>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2"/>
        <p:cNvGrpSpPr/>
        <p:nvPr/>
      </p:nvGrpSpPr>
      <p:grpSpPr>
        <a:xfrm>
          <a:off x="0" y="0"/>
          <a:ext cx="0" cy="0"/>
          <a:chOff x="0" y="0"/>
          <a:chExt cx="0" cy="0"/>
        </a:xfrm>
      </p:grpSpPr>
      <p:cxnSp>
        <p:nvCxnSpPr>
          <p:cNvPr id="113" name="Google Shape;113;p27"/>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4" name="Google Shape;114;p27"/>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5"/>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16"/>
        <p:cNvGrpSpPr/>
        <p:nvPr/>
      </p:nvGrpSpPr>
      <p:grpSpPr>
        <a:xfrm>
          <a:off x="0" y="0"/>
          <a:ext cx="0" cy="0"/>
          <a:chOff x="0" y="0"/>
          <a:chExt cx="0" cy="0"/>
        </a:xfrm>
      </p:grpSpPr>
      <p:sp>
        <p:nvSpPr>
          <p:cNvPr id="117" name="Google Shape;117;p29"/>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18" name="Google Shape;118;p29"/>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19" name="Google Shape;119;p29"/>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0" name="Google Shape;120;p29"/>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8.4.FSC-CLR-Training_Main-Course_Module-4.1_V1-0_ FR</a:t>
            </a:r>
            <a:endParaRPr/>
          </a:p>
        </p:txBody>
      </p:sp>
      <p:sp>
        <p:nvSpPr>
          <p:cNvPr id="121" name="Google Shape;121;p29"/>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22"/>
        <p:cNvGrpSpPr/>
        <p:nvPr/>
      </p:nvGrpSpPr>
      <p:grpSpPr>
        <a:xfrm>
          <a:off x="0" y="0"/>
          <a:ext cx="0" cy="0"/>
          <a:chOff x="0" y="0"/>
          <a:chExt cx="0" cy="0"/>
        </a:xfrm>
      </p:grpSpPr>
      <p:sp>
        <p:nvSpPr>
          <p:cNvPr id="123" name="Google Shape;123;p30"/>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30"/>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8.4.FSC-CLR-Training_Main-Course_Module-4.1_V1-0_ FR</a:t>
            </a:r>
            <a:endParaRPr/>
          </a:p>
        </p:txBody>
      </p:sp>
      <p:sp>
        <p:nvSpPr>
          <p:cNvPr id="125" name="Google Shape;125;p30"/>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32"/>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32"/>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32"/>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32"/>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32"/>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32"/>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32"/>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32"/>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32"/>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15"/>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15"/>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15"/>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15"/>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15"/>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15"/>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9"/>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40"/>
        <p:cNvGrpSpPr/>
        <p:nvPr/>
      </p:nvGrpSpPr>
      <p:grpSpPr>
        <a:xfrm>
          <a:off x="0" y="0"/>
          <a:ext cx="0" cy="0"/>
          <a:chOff x="0" y="0"/>
          <a:chExt cx="0" cy="0"/>
        </a:xfrm>
      </p:grpSpPr>
      <p:cxnSp>
        <p:nvCxnSpPr>
          <p:cNvPr id="141" name="Google Shape;141;p35"/>
          <p:cNvCxnSpPr/>
          <p:nvPr/>
        </p:nvCxnSpPr>
        <p:spPr>
          <a:xfrm rot="5400000">
            <a:off x="1658616" y="3454444"/>
            <a:ext cx="4753717" cy="0"/>
          </a:xfrm>
          <a:prstGeom prst="straightConnector1">
            <a:avLst/>
          </a:prstGeom>
          <a:noFill/>
          <a:ln w="9525" cap="flat" cmpd="sng">
            <a:solidFill>
              <a:srgbClr val="DD1C24">
                <a:alpha val="29803"/>
              </a:srgbClr>
            </a:solidFill>
            <a:prstDash val="solid"/>
            <a:miter lim="400000"/>
            <a:headEnd type="none" w="sm" len="sm"/>
            <a:tailEnd type="none" w="sm" len="sm"/>
          </a:ln>
        </p:spPr>
      </p:cxnSp>
      <p:cxnSp>
        <p:nvCxnSpPr>
          <p:cNvPr id="142" name="Google Shape;142;p35"/>
          <p:cNvCxnSpPr/>
          <p:nvPr/>
        </p:nvCxnSpPr>
        <p:spPr>
          <a:xfrm rot="5400000">
            <a:off x="5748015" y="3454444"/>
            <a:ext cx="4753724" cy="0"/>
          </a:xfrm>
          <a:prstGeom prst="straightConnector1">
            <a:avLst/>
          </a:prstGeom>
          <a:noFill/>
          <a:ln w="9525" cap="flat" cmpd="sng">
            <a:solidFill>
              <a:srgbClr val="DD1C24">
                <a:alpha val="29803"/>
              </a:srgbClr>
            </a:solidFill>
            <a:prstDash val="solid"/>
            <a:miter lim="4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asks / Points 2">
  <p:cSld name="Tasks / Points 2">
    <p:spTree>
      <p:nvGrpSpPr>
        <p:cNvPr id="1" name="Shape 143"/>
        <p:cNvGrpSpPr/>
        <p:nvPr/>
      </p:nvGrpSpPr>
      <p:grpSpPr>
        <a:xfrm>
          <a:off x="0" y="0"/>
          <a:ext cx="0" cy="0"/>
          <a:chOff x="0" y="0"/>
          <a:chExt cx="0" cy="0"/>
        </a:xfrm>
      </p:grpSpPr>
      <p:cxnSp>
        <p:nvCxnSpPr>
          <p:cNvPr id="144" name="Google Shape;144;p36"/>
          <p:cNvCxnSpPr/>
          <p:nvPr/>
        </p:nvCxnSpPr>
        <p:spPr>
          <a:xfrm rot="5400000">
            <a:off x="3743058" y="3452025"/>
            <a:ext cx="4753717" cy="0"/>
          </a:xfrm>
          <a:prstGeom prst="straightConnector1">
            <a:avLst/>
          </a:prstGeom>
          <a:noFill/>
          <a:ln w="9525" cap="flat" cmpd="sng">
            <a:solidFill>
              <a:srgbClr val="DD1C24">
                <a:alpha val="29803"/>
              </a:srgbClr>
            </a:solidFill>
            <a:prstDash val="solid"/>
            <a:miter lim="4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4"/>
        <p:cNvGrpSpPr/>
        <p:nvPr/>
      </p:nvGrpSpPr>
      <p:grpSpPr>
        <a:xfrm>
          <a:off x="0" y="0"/>
          <a:ext cx="0" cy="0"/>
          <a:chOff x="0" y="0"/>
          <a:chExt cx="0" cy="0"/>
        </a:xfrm>
      </p:grpSpPr>
      <p:pic>
        <p:nvPicPr>
          <p:cNvPr id="25" name="Google Shape;25;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6" name="Google Shape;26;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27" name="Google Shape;27;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28" name="Google Shape;2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2"/>
        <p:cNvGrpSpPr/>
        <p:nvPr/>
      </p:nvGrpSpPr>
      <p:grpSpPr>
        <a:xfrm>
          <a:off x="0" y="0"/>
          <a:ext cx="0" cy="0"/>
          <a:chOff x="0" y="0"/>
          <a:chExt cx="0" cy="0"/>
        </a:xfrm>
      </p:grpSpPr>
      <p:pic>
        <p:nvPicPr>
          <p:cNvPr id="33" name="Google Shape;33;p17"/>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4" name="Google Shape;34;p17"/>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5" name="Google Shape;35;p17"/>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6" name="Google Shape;36;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38" name="Google Shape;38;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17"/>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0"/>
        <p:cNvGrpSpPr/>
        <p:nvPr/>
      </p:nvGrpSpPr>
      <p:grpSpPr>
        <a:xfrm>
          <a:off x="0" y="0"/>
          <a:ext cx="0" cy="0"/>
          <a:chOff x="0" y="0"/>
          <a:chExt cx="0" cy="0"/>
        </a:xfrm>
      </p:grpSpPr>
      <p:pic>
        <p:nvPicPr>
          <p:cNvPr id="41" name="Google Shape;41;p18"/>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2" name="Google Shape;42;p18"/>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45" name="Google Shape;45;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18"/>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7" name="Google Shape;47;p18"/>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8"/>
        <p:cNvGrpSpPr/>
        <p:nvPr/>
      </p:nvGrpSpPr>
      <p:grpSpPr>
        <a:xfrm>
          <a:off x="0" y="0"/>
          <a:ext cx="0" cy="0"/>
          <a:chOff x="0" y="0"/>
          <a:chExt cx="0" cy="0"/>
        </a:xfrm>
      </p:grpSpPr>
      <p:pic>
        <p:nvPicPr>
          <p:cNvPr id="49" name="Google Shape;49;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0" name="Google Shape;50;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53" name="Google Shape;5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6"/>
        <p:cNvGrpSpPr/>
        <p:nvPr/>
      </p:nvGrpSpPr>
      <p:grpSpPr>
        <a:xfrm>
          <a:off x="0" y="0"/>
          <a:ext cx="0" cy="0"/>
          <a:chOff x="0" y="0"/>
          <a:chExt cx="0" cy="0"/>
        </a:xfrm>
      </p:grpSpPr>
      <p:pic>
        <p:nvPicPr>
          <p:cNvPr id="57" name="Google Shape;57;p20"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8" name="Google Shape;58;p20"/>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9" name="Google Shape;5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61" name="Google Shape;6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20"/>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20"/>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4"/>
        <p:cNvGrpSpPr/>
        <p:nvPr/>
      </p:nvGrpSpPr>
      <p:grpSpPr>
        <a:xfrm>
          <a:off x="0" y="0"/>
          <a:ext cx="0" cy="0"/>
          <a:chOff x="0" y="0"/>
          <a:chExt cx="0" cy="0"/>
        </a:xfrm>
      </p:grpSpPr>
      <p:pic>
        <p:nvPicPr>
          <p:cNvPr id="65" name="Google Shape;65;p21"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6" name="Google Shape;66;p21"/>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7" name="Google Shape;6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69" name="Google Shape;6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21"/>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2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2" name="Google Shape;72;p21"/>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3"/>
        <p:cNvGrpSpPr/>
        <p:nvPr/>
      </p:nvGrpSpPr>
      <p:grpSpPr>
        <a:xfrm>
          <a:off x="0" y="0"/>
          <a:ext cx="0" cy="0"/>
          <a:chOff x="0" y="0"/>
          <a:chExt cx="0" cy="0"/>
        </a:xfrm>
      </p:grpSpPr>
      <p:pic>
        <p:nvPicPr>
          <p:cNvPr id="74" name="Google Shape;74;p22"/>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5" name="Google Shape;7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8.4.FSC-CLR-Training_Main-Course_Module-4.1_V1-0_ FR</a:t>
            </a:r>
            <a:endParaRPr/>
          </a:p>
        </p:txBody>
      </p:sp>
      <p:sp>
        <p:nvSpPr>
          <p:cNvPr id="77" name="Google Shape;7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22"/>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22"/>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0" name="Google Shape;80;p22"/>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8.4.FSC-CLR-Training_Main-Course_Module-4.1_V1-0_ FR</a:t>
            </a:r>
            <a:endParaRPr/>
          </a:p>
        </p:txBody>
      </p:sp>
      <p:sp>
        <p:nvSpPr>
          <p:cNvPr id="14" name="Google Shape;14;p1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33"/>
          <p:cNvSpPr txBox="1"/>
          <p:nvPr/>
        </p:nvSpPr>
        <p:spPr>
          <a:xfrm>
            <a:off x="287501" y="210363"/>
            <a:ext cx="1358420"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fld id="{00000000-1234-1234-1234-123412341234}" type="slidenum">
              <a:rPr lang="en-US" sz="1067">
                <a:solidFill>
                  <a:srgbClr val="FF0000"/>
                </a:solidFill>
                <a:latin typeface="Arial"/>
                <a:ea typeface="Arial"/>
                <a:cs typeface="Arial"/>
                <a:sym typeface="Arial"/>
              </a:rPr>
              <a:t>‹#›</a:t>
            </a:fld>
            <a:r>
              <a:rPr lang="en-US" sz="1067">
                <a:solidFill>
                  <a:srgbClr val="FF0000"/>
                </a:solidFill>
                <a:latin typeface="Arial"/>
                <a:ea typeface="Arial"/>
                <a:cs typeface="Arial"/>
                <a:sym typeface="Arial"/>
              </a:rPr>
              <a:t>' ASI</a:t>
            </a:r>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
          <p:cNvSpPr txBox="1">
            <a:spLocks noGrp="1"/>
          </p:cNvSpPr>
          <p:nvPr>
            <p:ph type="ctrTitle" idx="4294967295"/>
          </p:nvPr>
        </p:nvSpPr>
        <p:spPr>
          <a:xfrm>
            <a:off x="683012" y="877888"/>
            <a:ext cx="8241983"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Formation des auditeurs sur les </a:t>
            </a:r>
            <a:r>
              <a:rPr lang="en-US" sz="2800">
                <a:latin typeface="Arial"/>
                <a:ea typeface="Arial"/>
                <a:cs typeface="Arial"/>
                <a:sym typeface="Arial"/>
              </a:rPr>
              <a:t>Exigences fondamentales FSC en matière de travail dans la norme CoC de FSC</a:t>
            </a:r>
            <a:r>
              <a:rPr lang="en-US" sz="2800" b="1" i="0" u="none" strike="noStrike" cap="none" baseline="30000">
                <a:solidFill>
                  <a:schemeClr val="dk1"/>
                </a:solidFill>
                <a:latin typeface="Arial"/>
                <a:ea typeface="Arial"/>
                <a:cs typeface="Arial"/>
                <a:sym typeface="Arial"/>
              </a:rPr>
              <a:t>(R)</a:t>
            </a:r>
            <a:r>
              <a:rPr lang="en-US" sz="2800">
                <a:latin typeface="Arial"/>
                <a:ea typeface="Arial"/>
                <a:cs typeface="Arial"/>
                <a:sym typeface="Arial"/>
              </a:rPr>
              <a:t> </a:t>
            </a:r>
            <a:r>
              <a:rPr lang="en-US" sz="2800" b="1" i="0" u="none" strike="noStrike" cap="none">
                <a:solidFill>
                  <a:schemeClr val="dk1"/>
                </a:solidFill>
                <a:latin typeface="Arial"/>
                <a:ea typeface="Arial"/>
                <a:cs typeface="Arial"/>
                <a:sym typeface="Arial"/>
              </a:rPr>
              <a:t>(CLR)</a:t>
            </a:r>
            <a:endParaRPr/>
          </a:p>
        </p:txBody>
      </p:sp>
      <p:sp>
        <p:nvSpPr>
          <p:cNvPr id="150" name="Google Shape;150;p1"/>
          <p:cNvSpPr txBox="1">
            <a:spLocks noGrp="1"/>
          </p:cNvSpPr>
          <p:nvPr>
            <p:ph type="body" idx="4294967295"/>
          </p:nvPr>
        </p:nvSpPr>
        <p:spPr>
          <a:xfrm>
            <a:off x="495300" y="4081656"/>
            <a:ext cx="11736900" cy="954000"/>
          </a:xfrm>
          <a:prstGeom prst="rect">
            <a:avLst/>
          </a:prstGeom>
          <a:noFill/>
          <a:ln>
            <a:noFill/>
          </a:ln>
        </p:spPr>
        <p:txBody>
          <a:bodyPr spcFirstLastPara="1" wrap="square" lIns="91425" tIns="45700" rIns="91425" bIns="45700" anchor="t" anchorCtr="0">
            <a:normAutofit/>
          </a:bodyPr>
          <a:lstStyle/>
          <a:p>
            <a:pPr marL="177800" lvl="0" indent="0" algn="l" rtl="0">
              <a:lnSpc>
                <a:spcPct val="70000"/>
              </a:lnSpc>
              <a:spcBef>
                <a:spcPts val="1000"/>
              </a:spcBef>
              <a:spcAft>
                <a:spcPts val="0"/>
              </a:spcAft>
              <a:buSzPts val="3027"/>
              <a:buNone/>
            </a:pPr>
            <a:r>
              <a:rPr lang="en-US">
                <a:latin typeface="Arial"/>
                <a:ea typeface="Arial"/>
                <a:cs typeface="Arial"/>
                <a:sym typeface="Arial"/>
              </a:rPr>
              <a:t>Guide des bonnes pratiques FSC pour les exigences d'accréditation</a:t>
            </a:r>
            <a:endParaRPr>
              <a:latin typeface="Arial"/>
              <a:ea typeface="Arial"/>
              <a:cs typeface="Arial"/>
              <a:sym typeface="Arial"/>
            </a:endParaRPr>
          </a:p>
        </p:txBody>
      </p:sp>
      <p:sp>
        <p:nvSpPr>
          <p:cNvPr id="151" name="Google Shape;151;p1"/>
          <p:cNvSpPr txBox="1">
            <a:spLocks noGrp="1"/>
          </p:cNvSpPr>
          <p:nvPr>
            <p:ph type="body" idx="4294967295"/>
          </p:nvPr>
        </p:nvSpPr>
        <p:spPr>
          <a:xfrm>
            <a:off x="647700" y="3214688"/>
            <a:ext cx="4995900" cy="426900"/>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latin typeface="Arial"/>
                <a:ea typeface="Arial"/>
                <a:cs typeface="Arial"/>
                <a:sym typeface="Arial"/>
              </a:rPr>
              <a:t>MODULE 4.1</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0"/>
          <p:cNvSpPr txBox="1">
            <a:spLocks noGrp="1"/>
          </p:cNvSpPr>
          <p:nvPr>
            <p:ph type="body" idx="4294967295"/>
          </p:nvPr>
        </p:nvSpPr>
        <p:spPr>
          <a:xfrm>
            <a:off x="589472" y="1684180"/>
            <a:ext cx="7985125" cy="2730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Le rapport d'audit et la liste de contrôle ont été vérifiés pour constater qu'aucun entretien n'avait été mené avec les travailleurs et qu'il n'y avait pas de traducteur, bien que l'auditeur ne soit pas en mesure de parler la langue principale de l'entreprise (le grec).</a:t>
            </a:r>
            <a:endParaRPr/>
          </a:p>
          <a:p>
            <a:pPr marL="50800" lvl="0" indent="0" algn="l" rtl="0">
              <a:lnSpc>
                <a:spcPct val="90000"/>
              </a:lnSpc>
              <a:spcBef>
                <a:spcPts val="1000"/>
              </a:spcBef>
              <a:spcAft>
                <a:spcPts val="0"/>
              </a:spcAft>
              <a:buSzPts val="2800"/>
              <a:buNone/>
            </a:pPr>
            <a:endParaRPr sz="2400">
              <a:solidFill>
                <a:srgbClr val="2B2E2F"/>
              </a:solidFill>
              <a:latin typeface="Arial"/>
              <a:ea typeface="Arial"/>
              <a:cs typeface="Arial"/>
              <a:sym typeface="Arial"/>
            </a:endParaRPr>
          </a:p>
        </p:txBody>
      </p:sp>
      <p:sp>
        <p:nvSpPr>
          <p:cNvPr id="220" name="Google Shape;220;p10"/>
          <p:cNvSpPr txBox="1"/>
          <p:nvPr/>
        </p:nvSpPr>
        <p:spPr>
          <a:xfrm>
            <a:off x="589472" y="814870"/>
            <a:ext cx="9420225" cy="620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EXERCICE</a:t>
            </a:r>
            <a:endParaRPr/>
          </a:p>
        </p:txBody>
      </p:sp>
      <p:graphicFrame>
        <p:nvGraphicFramePr>
          <p:cNvPr id="221" name="Google Shape;221;p10"/>
          <p:cNvGraphicFramePr/>
          <p:nvPr/>
        </p:nvGraphicFramePr>
        <p:xfrm>
          <a:off x="8689192" y="1684180"/>
          <a:ext cx="3000000" cy="3000000"/>
        </p:xfrm>
        <a:graphic>
          <a:graphicData uri="http://schemas.openxmlformats.org/drawingml/2006/table">
            <a:tbl>
              <a:tblPr firstRow="1" bandRow="1">
                <a:noFill/>
                <a:tableStyleId>{6AC8A5B2-65EC-482F-BD42-EE51A3542CB0}</a:tableStyleId>
              </a:tblPr>
              <a:tblGrid>
                <a:gridCol w="3189400">
                  <a:extLst>
                    <a:ext uri="{9D8B030D-6E8A-4147-A177-3AD203B41FA5}">
                      <a16:colId xmlns:a16="http://schemas.microsoft.com/office/drawing/2014/main" val="20000"/>
                    </a:ext>
                  </a:extLst>
                </a:gridCol>
              </a:tblGrid>
              <a:tr h="307975">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1610400">
                <a:tc>
                  <a:txBody>
                    <a:bodyPr/>
                    <a:lstStyle/>
                    <a:p>
                      <a:pPr marL="0" marR="0" lvl="0" indent="0" algn="l" rtl="0">
                        <a:lnSpc>
                          <a:spcPct val="107000"/>
                        </a:lnSpc>
                        <a:spcBef>
                          <a:spcPts val="0"/>
                        </a:spcBef>
                        <a:spcAft>
                          <a:spcPts val="0"/>
                        </a:spcAft>
                        <a:buNone/>
                      </a:pPr>
                      <a:r>
                        <a:rPr lang="en-US" sz="2400" b="1" u="none" strike="noStrike" cap="none">
                          <a:solidFill>
                            <a:schemeClr val="dk1"/>
                          </a:solidFill>
                        </a:rPr>
                        <a:t>Q1. </a:t>
                      </a:r>
                      <a:r>
                        <a:rPr lang="en-US" sz="2400" b="0" i="0" u="none" strike="noStrike" cap="none">
                          <a:solidFill>
                            <a:schemeClr val="dk1"/>
                          </a:solidFill>
                          <a:latin typeface="Arial"/>
                          <a:ea typeface="Arial"/>
                          <a:cs typeface="Arial"/>
                          <a:sym typeface="Arial"/>
                        </a:rPr>
                        <a:t>Quels sont les problèmes liés à ces observations ?</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8" name="Google Shape;228;p11"/>
          <p:cNvSpPr txBox="1">
            <a:spLocks noGrp="1"/>
          </p:cNvSpPr>
          <p:nvPr>
            <p:ph type="ctrTitle" idx="4294967295"/>
          </p:nvPr>
        </p:nvSpPr>
        <p:spPr>
          <a:xfrm>
            <a:off x="506473" y="1575689"/>
            <a:ext cx="11335169" cy="127902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Avenir"/>
              <a:buNone/>
            </a:pPr>
            <a:r>
              <a:rPr lang="en-US" sz="2200" b="0" i="0" u="none" strike="noStrike" cap="none">
                <a:solidFill>
                  <a:srgbClr val="2B2E2F"/>
                </a:solidFill>
                <a:latin typeface="Arial"/>
                <a:ea typeface="Arial"/>
                <a:cs typeface="Arial"/>
                <a:sym typeface="Arial"/>
              </a:rPr>
              <a:t>Il s'agit d'une NC.</a:t>
            </a:r>
            <a:br>
              <a:rPr lang="en-US" sz="2200" b="0" i="0" u="none" strike="noStrike" cap="none">
                <a:solidFill>
                  <a:srgbClr val="2B2E2F"/>
                </a:solidFill>
                <a:latin typeface="Arial"/>
                <a:ea typeface="Arial"/>
                <a:cs typeface="Arial"/>
                <a:sym typeface="Arial"/>
              </a:rPr>
            </a:br>
            <a:br>
              <a:rPr lang="en-US" sz="2200" b="0" i="0" u="none" strike="noStrike" cap="none">
                <a:solidFill>
                  <a:schemeClr val="dk1"/>
                </a:solidFill>
                <a:latin typeface="Arial"/>
                <a:ea typeface="Arial"/>
                <a:cs typeface="Arial"/>
                <a:sym typeface="Arial"/>
              </a:rPr>
            </a:br>
            <a:r>
              <a:rPr lang="en-US" sz="2200" b="1" i="0" u="none" strike="noStrike" cap="none">
                <a:solidFill>
                  <a:schemeClr val="dk1"/>
                </a:solidFill>
                <a:latin typeface="Arial"/>
                <a:ea typeface="Arial"/>
                <a:cs typeface="Arial"/>
                <a:sym typeface="Arial"/>
              </a:rPr>
              <a:t>POURQUOI ?</a:t>
            </a:r>
            <a:endParaRPr sz="2200" b="1" i="0" u="none" strike="noStrike" cap="none">
              <a:solidFill>
                <a:srgbClr val="2B2E2F"/>
              </a:solidFill>
              <a:latin typeface="Arial"/>
              <a:ea typeface="Arial"/>
              <a:cs typeface="Arial"/>
              <a:sym typeface="Arial"/>
            </a:endParaRPr>
          </a:p>
        </p:txBody>
      </p:sp>
      <p:sp>
        <p:nvSpPr>
          <p:cNvPr id="229" name="Google Shape;229;p11"/>
          <p:cNvSpPr txBox="1"/>
          <p:nvPr/>
        </p:nvSpPr>
        <p:spPr>
          <a:xfrm>
            <a:off x="506473" y="689611"/>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RÉPONSE</a:t>
            </a:r>
            <a:endParaRPr sz="1800" b="1" i="0" u="none" strike="noStrike" cap="none">
              <a:solidFill>
                <a:schemeClr val="dk1"/>
              </a:solidFill>
              <a:latin typeface="Arial"/>
              <a:ea typeface="Arial"/>
              <a:cs typeface="Arial"/>
              <a:sym typeface="Arial"/>
            </a:endParaRPr>
          </a:p>
        </p:txBody>
      </p:sp>
      <p:sp>
        <p:nvSpPr>
          <p:cNvPr id="230" name="Google Shape;230;p11"/>
          <p:cNvSpPr txBox="1"/>
          <p:nvPr/>
        </p:nvSpPr>
        <p:spPr>
          <a:xfrm>
            <a:off x="506473" y="2684894"/>
            <a:ext cx="10655100" cy="37866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Le respect des exigences a été évalué uniquement sur la base d'un examen des documents/</a:t>
            </a:r>
            <a:r>
              <a:rPr lang="en-US" sz="2400">
                <a:solidFill>
                  <a:srgbClr val="2B2E2F"/>
                </a:solidFill>
              </a:rPr>
              <a:t>registres</a:t>
            </a:r>
            <a:r>
              <a:rPr lang="en-US" sz="2400" b="0" i="0" u="none" strike="noStrike" cap="none">
                <a:solidFill>
                  <a:srgbClr val="2B2E2F"/>
                </a:solidFill>
                <a:latin typeface="Arial"/>
                <a:ea typeface="Arial"/>
                <a:cs typeface="Arial"/>
                <a:sym typeface="Arial"/>
              </a:rPr>
              <a:t>, ce qui est jugé inadéquat. </a:t>
            </a:r>
            <a:r>
              <a:rPr lang="en-US" sz="2400" b="0" i="0" u="sng" strike="noStrike" cap="none">
                <a:solidFill>
                  <a:srgbClr val="2B2E2F"/>
                </a:solidFill>
                <a:latin typeface="Arial"/>
                <a:ea typeface="Arial"/>
                <a:cs typeface="Arial"/>
                <a:sym typeface="Arial"/>
              </a:rPr>
              <a:t>Il n'</a:t>
            </a:r>
            <a:r>
              <a:rPr lang="en-US" sz="2400" b="0" i="0" u="none" strike="noStrike" cap="none">
                <a:solidFill>
                  <a:srgbClr val="2B2E2F"/>
                </a:solidFill>
                <a:latin typeface="Arial"/>
                <a:ea typeface="Arial"/>
                <a:cs typeface="Arial"/>
                <a:sym typeface="Arial"/>
              </a:rPr>
              <a:t>y a </a:t>
            </a:r>
            <a:r>
              <a:rPr lang="en-US" sz="2400" b="0" i="0" u="sng" strike="noStrike" cap="none">
                <a:solidFill>
                  <a:srgbClr val="2B2E2F"/>
                </a:solidFill>
                <a:latin typeface="Arial"/>
                <a:ea typeface="Arial"/>
                <a:cs typeface="Arial"/>
                <a:sym typeface="Arial"/>
              </a:rPr>
              <a:t>pas </a:t>
            </a:r>
            <a:r>
              <a:rPr lang="en-US" sz="2400" b="0" i="0" u="none" strike="noStrike" cap="none">
                <a:solidFill>
                  <a:srgbClr val="2B2E2F"/>
                </a:solidFill>
                <a:latin typeface="Arial"/>
                <a:ea typeface="Arial"/>
                <a:cs typeface="Arial"/>
                <a:sym typeface="Arial"/>
              </a:rPr>
              <a:t>eu de </a:t>
            </a:r>
            <a:r>
              <a:rPr lang="en-US" sz="2400" b="0" i="0" u="sng" strike="noStrike" cap="none">
                <a:solidFill>
                  <a:srgbClr val="2B2E2F"/>
                </a:solidFill>
                <a:latin typeface="Arial"/>
                <a:ea typeface="Arial"/>
                <a:cs typeface="Arial"/>
                <a:sym typeface="Arial"/>
              </a:rPr>
              <a:t>triangulation par le biais d'entretiens</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Les entretiens avec les travailleurs sont un aspect essentiel de la conformité (</a:t>
            </a:r>
            <a:r>
              <a:rPr lang="en-US" sz="2400" b="0" i="0" u="sng" strike="noStrike" cap="none">
                <a:solidFill>
                  <a:srgbClr val="2B2E2F"/>
                </a:solidFill>
                <a:latin typeface="Arial"/>
                <a:ea typeface="Arial"/>
                <a:cs typeface="Arial"/>
                <a:sym typeface="Arial"/>
              </a:rPr>
              <a:t>mise en œuvre</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Les politiques peuvent être bonnes, mais si elles ne sont pas mises en œuvre, le problème subsiste.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Sans traduction, la qualité des entretiens est compromise (la personne interrogée ne s'exprime pas dans la langue dans laquelle elle se sent le plus à l'aise).</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Google Shape;236;p12"/>
          <p:cNvSpPr txBox="1">
            <a:spLocks noGrp="1"/>
          </p:cNvSpPr>
          <p:nvPr>
            <p:ph type="ctrTitle" idx="4294967295"/>
          </p:nvPr>
        </p:nvSpPr>
        <p:spPr>
          <a:xfrm>
            <a:off x="1495245" y="2451340"/>
            <a:ext cx="7275513" cy="19383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4400" b="1" i="0" u="none" strike="noStrike" cap="none">
                <a:solidFill>
                  <a:schemeClr val="dk1"/>
                </a:solidFill>
                <a:latin typeface="Arial"/>
                <a:ea typeface="Arial"/>
                <a:cs typeface="Arial"/>
                <a:sym typeface="Arial"/>
              </a:rPr>
              <a:t>Fin du module 4.1</a:t>
            </a:r>
            <a:endParaRPr/>
          </a:p>
        </p:txBody>
      </p:sp>
      <p:sp>
        <p:nvSpPr>
          <p:cNvPr id="237" name="Google Shape;237;p12"/>
          <p:cNvSpPr txBox="1"/>
          <p:nvPr/>
        </p:nvSpPr>
        <p:spPr>
          <a:xfrm>
            <a:off x="1495245" y="2188737"/>
            <a:ext cx="3467039" cy="76944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Arial"/>
                <a:ea typeface="Arial"/>
                <a:cs typeface="Arial"/>
                <a:sym typeface="Arial"/>
              </a:rPr>
              <a:t>MERCI</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
          <p:cNvSpPr txBox="1">
            <a:spLocks noGrp="1"/>
          </p:cNvSpPr>
          <p:nvPr>
            <p:ph type="ctrTitle" idx="4294967295"/>
          </p:nvPr>
        </p:nvSpPr>
        <p:spPr>
          <a:xfrm>
            <a:off x="979714" y="936776"/>
            <a:ext cx="7635341"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Objectifs de ce module</a:t>
            </a:r>
            <a:endParaRPr/>
          </a:p>
        </p:txBody>
      </p:sp>
      <p:sp>
        <p:nvSpPr>
          <p:cNvPr id="157" name="Google Shape;157;p2"/>
          <p:cNvSpPr txBox="1">
            <a:spLocks noGrp="1"/>
          </p:cNvSpPr>
          <p:nvPr>
            <p:ph type="body" idx="4294967295"/>
          </p:nvPr>
        </p:nvSpPr>
        <p:spPr>
          <a:xfrm>
            <a:off x="979714" y="2086665"/>
            <a:ext cx="8839200"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Ce module aborde les exigences clés et importantes de l'accréditation FSC qui régissent l'évaluation des CLR FSC CoC par les OC et leurs équipes d'audit. </a:t>
            </a:r>
            <a:endParaRPr/>
          </a:p>
          <a:p>
            <a:pPr marL="0" lvl="0" indent="0" algn="l" rtl="0">
              <a:lnSpc>
                <a:spcPct val="90000"/>
              </a:lnSpc>
              <a:spcBef>
                <a:spcPts val="1000"/>
              </a:spcBef>
              <a:spcAft>
                <a:spcPts val="0"/>
              </a:spcAft>
              <a:buSzPts val="2800"/>
              <a:buNone/>
            </a:pPr>
            <a:endParaRPr sz="24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Ce module fournit des directives ou des conseils FSC sur la manière dont l'OC doit mettre en œuvre les exigences d'accréditation.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
          <p:cNvSpPr txBox="1">
            <a:spLocks noGrp="1"/>
          </p:cNvSpPr>
          <p:nvPr>
            <p:ph type="title" idx="4294967295"/>
          </p:nvPr>
        </p:nvSpPr>
        <p:spPr>
          <a:xfrm>
            <a:off x="338371" y="439549"/>
            <a:ext cx="11515258"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Exigences clés/pertinentes de l'accréditation FSC liées aux CLR CoC FSC? </a:t>
            </a:r>
            <a:endParaRPr/>
          </a:p>
        </p:txBody>
      </p:sp>
      <p:sp>
        <p:nvSpPr>
          <p:cNvPr id="164" name="Google Shape;164;p3"/>
          <p:cNvSpPr txBox="1">
            <a:spLocks noGrp="1"/>
          </p:cNvSpPr>
          <p:nvPr>
            <p:ph type="body" idx="4294967295"/>
          </p:nvPr>
        </p:nvSpPr>
        <p:spPr>
          <a:xfrm>
            <a:off x="3687279" y="1733777"/>
            <a:ext cx="8166350" cy="4401987"/>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Les OC sont censés se conformer à toutes les exigences applicables en matière d'accréditation dans le cadre de toutes leurs activités. </a:t>
            </a:r>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Les exigences d'accréditation FSC suivantes sont indispensables pour garantir une évaluation complète des CLR CoC FSC:</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11 (Évaluation des CLR FSC)</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2 (évaluation sur site, en particulier 2.6)</a:t>
            </a:r>
            <a:endParaRPr/>
          </a:p>
          <a:p>
            <a:pPr marL="457200" marR="0" lvl="0" indent="-406400" algn="l" rtl="0">
              <a:lnSpc>
                <a:spcPct val="90000"/>
              </a:lnSpc>
              <a:spcBef>
                <a:spcPts val="1000"/>
              </a:spcBef>
              <a:spcAft>
                <a:spcPts val="0"/>
              </a:spcAft>
              <a:buClr>
                <a:schemeClr val="dk1"/>
              </a:buClr>
              <a:buSzPts val="2800"/>
              <a:buFont typeface="Arial"/>
              <a:buChar char="•"/>
            </a:pPr>
            <a:r>
              <a:rPr lang="en-US" sz="2400">
                <a:latin typeface="Arial"/>
                <a:ea typeface="Arial"/>
                <a:cs typeface="Arial"/>
                <a:sym typeface="Arial"/>
              </a:rPr>
              <a:t>FSC-STD-20-011 v4.2 section 12 (reporting)</a:t>
            </a:r>
            <a:endParaRPr/>
          </a:p>
        </p:txBody>
      </p:sp>
      <p:pic>
        <p:nvPicPr>
          <p:cNvPr id="165" name="Google Shape;165;p3"/>
          <p:cNvPicPr preferRelativeResize="0"/>
          <p:nvPr/>
        </p:nvPicPr>
        <p:blipFill rotWithShape="1">
          <a:blip r:embed="rId3">
            <a:alphaModFix/>
          </a:blip>
          <a:srcRect/>
          <a:stretch/>
        </p:blipFill>
        <p:spPr>
          <a:xfrm>
            <a:off x="338371" y="1702444"/>
            <a:ext cx="3210322" cy="446465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4"/>
          <p:cNvSpPr txBox="1">
            <a:spLocks noGrp="1"/>
          </p:cNvSpPr>
          <p:nvPr>
            <p:ph type="title" idx="4294967295"/>
          </p:nvPr>
        </p:nvSpPr>
        <p:spPr>
          <a:xfrm>
            <a:off x="626895" y="555051"/>
            <a:ext cx="8178800" cy="56673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 des CLR - Ce que dit FSC-STD-20-011...</a:t>
            </a:r>
            <a:endParaRPr/>
          </a:p>
        </p:txBody>
      </p:sp>
      <p:graphicFrame>
        <p:nvGraphicFramePr>
          <p:cNvPr id="172" name="Google Shape;172;p4"/>
          <p:cNvGraphicFramePr/>
          <p:nvPr/>
        </p:nvGraphicFramePr>
        <p:xfrm>
          <a:off x="626895" y="1522770"/>
          <a:ext cx="6075000" cy="5185881"/>
        </p:xfrm>
        <a:graphic>
          <a:graphicData uri="http://schemas.openxmlformats.org/drawingml/2006/table">
            <a:tbl>
              <a:tblPr>
                <a:noFill/>
                <a:tableStyleId>{2079728D-0D87-4467-B9D4-56FF23AF2D13}</a:tableStyleId>
              </a:tblPr>
              <a:tblGrid>
                <a:gridCol w="6075000">
                  <a:extLst>
                    <a:ext uri="{9D8B030D-6E8A-4147-A177-3AD203B41FA5}">
                      <a16:colId xmlns:a16="http://schemas.microsoft.com/office/drawing/2014/main" val="20000"/>
                    </a:ext>
                  </a:extLst>
                </a:gridCol>
              </a:tblGrid>
              <a:tr h="4124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Exigence</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2570425">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11.1 </a:t>
                      </a:r>
                      <a:r>
                        <a:rPr lang="en-US" sz="2400" u="none" strike="noStrike" cap="none">
                          <a:latin typeface="Arial"/>
                          <a:ea typeface="Arial"/>
                          <a:cs typeface="Arial"/>
                          <a:sym typeface="Arial"/>
                        </a:rPr>
                        <a:t>L'organisme de certification doit vérifier que l'organisation a adopté et mis en œuvre une </a:t>
                      </a:r>
                      <a:r>
                        <a:rPr lang="en-US" sz="2400" b="1" u="sng" strike="noStrike" cap="none">
                          <a:latin typeface="Arial"/>
                          <a:ea typeface="Arial"/>
                          <a:cs typeface="Arial"/>
                          <a:sym typeface="Arial"/>
                        </a:rPr>
                        <a:t>déclaration de politique, ou des déclarations</a:t>
                      </a:r>
                      <a:r>
                        <a:rPr lang="en-US" sz="2400" u="none" strike="noStrike" cap="none">
                          <a:latin typeface="Arial"/>
                          <a:ea typeface="Arial"/>
                          <a:cs typeface="Arial"/>
                          <a:sym typeface="Arial"/>
                        </a:rPr>
                        <a:t>, qui </a:t>
                      </a:r>
                      <a:r>
                        <a:rPr lang="en-US" sz="2400"/>
                        <a:t>incluent</a:t>
                      </a:r>
                      <a:r>
                        <a:rPr lang="en-US" sz="2400" u="none" strike="noStrike" cap="none">
                          <a:latin typeface="Arial"/>
                          <a:ea typeface="Arial"/>
                          <a:cs typeface="Arial"/>
                          <a:sym typeface="Arial"/>
                        </a:rPr>
                        <a:t> les </a:t>
                      </a:r>
                      <a:r>
                        <a:rPr lang="en-US" sz="2400"/>
                        <a:t>exigences</a:t>
                      </a:r>
                      <a:r>
                        <a:rPr lang="en-US" sz="2400" u="none" strike="noStrike" cap="none">
                          <a:latin typeface="Arial"/>
                          <a:ea typeface="Arial"/>
                          <a:cs typeface="Arial"/>
                          <a:sym typeface="Arial"/>
                        </a:rPr>
                        <a:t> fondamenta</a:t>
                      </a:r>
                      <a:r>
                        <a:rPr lang="en-US" sz="2400"/>
                        <a:t>les</a:t>
                      </a:r>
                      <a:r>
                        <a:rPr lang="en-US" sz="2400" u="none" strike="noStrike" cap="none">
                          <a:latin typeface="Arial"/>
                          <a:ea typeface="Arial"/>
                          <a:cs typeface="Arial"/>
                          <a:sym typeface="Arial"/>
                        </a:rPr>
                        <a:t> FSC en matière de travail.</a:t>
                      </a:r>
                      <a:endParaRPr/>
                    </a:p>
                    <a:p>
                      <a:pPr marL="0" marR="0" lvl="0" indent="0" algn="l" rtl="0">
                        <a:lnSpc>
                          <a:spcPct val="107000"/>
                        </a:lnSpc>
                        <a:spcBef>
                          <a:spcPts val="0"/>
                        </a:spcBef>
                        <a:spcAft>
                          <a:spcPts val="0"/>
                        </a:spcAft>
                        <a:buNone/>
                      </a:pPr>
                      <a:endParaRPr sz="2400" u="none" strike="noStrike" cap="none">
                        <a:latin typeface="Arial"/>
                        <a:ea typeface="Arial"/>
                        <a:cs typeface="Arial"/>
                        <a:sym typeface="Aria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062425">
                <a:tc>
                  <a:txBody>
                    <a:bodyPr/>
                    <a:lstStyle/>
                    <a:p>
                      <a:pPr marL="0" marR="0" lvl="0" indent="0" algn="l" rtl="0">
                        <a:lnSpc>
                          <a:spcPct val="107000"/>
                        </a:lnSpc>
                        <a:spcBef>
                          <a:spcPts val="0"/>
                        </a:spcBef>
                        <a:spcAft>
                          <a:spcPts val="0"/>
                        </a:spcAft>
                        <a:buNone/>
                      </a:pPr>
                      <a:endParaRPr sz="2400" b="1" u="none" strike="noStrike" cap="none">
                        <a:latin typeface="Arial"/>
                        <a:ea typeface="Arial"/>
                        <a:cs typeface="Arial"/>
                        <a:sym typeface="Arial"/>
                      </a:endParaRPr>
                    </a:p>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11.2 </a:t>
                      </a:r>
                      <a:r>
                        <a:rPr lang="en-US" sz="2400" u="none" strike="noStrike" cap="none">
                          <a:latin typeface="Arial"/>
                          <a:ea typeface="Arial"/>
                          <a:cs typeface="Arial"/>
                          <a:sym typeface="Arial"/>
                        </a:rPr>
                        <a:t>L'organisme de certification doit vérifier que les déclarations de politique générale sont </a:t>
                      </a:r>
                      <a:r>
                        <a:rPr lang="en-US" sz="2400" b="1" u="sng" strike="noStrike" cap="none">
                          <a:latin typeface="Arial"/>
                          <a:ea typeface="Arial"/>
                          <a:cs typeface="Arial"/>
                          <a:sym typeface="Arial"/>
                        </a:rPr>
                        <a:t>mises à la disposition des parties prenantes</a:t>
                      </a:r>
                      <a:r>
                        <a:rPr lang="en-US" sz="2400" u="none" strike="noStrike" cap="none">
                          <a:latin typeface="Arial"/>
                          <a:ea typeface="Arial"/>
                          <a:cs typeface="Arial"/>
                          <a:sym typeface="Arial"/>
                        </a:rPr>
                        <a:t>.</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173" name="Google Shape;173;p4"/>
          <p:cNvGraphicFramePr/>
          <p:nvPr/>
        </p:nvGraphicFramePr>
        <p:xfrm>
          <a:off x="6849947" y="1522770"/>
          <a:ext cx="4981500" cy="3240570"/>
        </p:xfrm>
        <a:graphic>
          <a:graphicData uri="http://schemas.openxmlformats.org/drawingml/2006/table">
            <a:tbl>
              <a:tblPr firstRow="1" bandRow="1">
                <a:noFill/>
                <a:tableStyleId>{6AC8A5B2-65EC-482F-BD42-EE51A3542CB0}</a:tableStyleId>
              </a:tblPr>
              <a:tblGrid>
                <a:gridCol w="4981500">
                  <a:extLst>
                    <a:ext uri="{9D8B030D-6E8A-4147-A177-3AD203B41FA5}">
                      <a16:colId xmlns:a16="http://schemas.microsoft.com/office/drawing/2014/main" val="20000"/>
                    </a:ext>
                  </a:extLst>
                </a:gridCol>
              </a:tblGrid>
              <a:tr h="4973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9349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rPr>
                        <a:t>Q1. </a:t>
                      </a:r>
                      <a:r>
                        <a:rPr lang="en-US" sz="2400" b="0" u="none" strike="noStrike" cap="none">
                          <a:solidFill>
                            <a:schemeClr val="dk1"/>
                          </a:solidFill>
                        </a:rPr>
                        <a:t>De quelle manière le CH peut-il mettre la politique à la disposition des parties prenantes ? </a:t>
                      </a:r>
                      <a:endParaRPr/>
                    </a:p>
                  </a:txBody>
                  <a:tcPr marL="91450" marR="91450" marT="45725" marB="45725"/>
                </a:tc>
                <a:extLst>
                  <a:ext uri="{0D108BD9-81ED-4DB2-BD59-A6C34878D82A}">
                    <a16:rowId xmlns:a16="http://schemas.microsoft.com/office/drawing/2014/main" val="10001"/>
                  </a:ext>
                </a:extLst>
              </a:tr>
              <a:tr h="7370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rPr>
                        <a:t>Q2. </a:t>
                      </a:r>
                      <a:r>
                        <a:rPr lang="en-US" sz="2400" b="0" u="none" strike="noStrike" cap="none">
                          <a:solidFill>
                            <a:schemeClr val="dk1"/>
                          </a:solidFill>
                        </a:rPr>
                        <a:t>La déclaration de politique générale doit-elle être un document unique ? Quel doit en être le contenu ? </a:t>
                      </a:r>
                      <a:endParaRPr sz="2400" b="0" i="0" u="none" strike="noStrike" cap="none">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5"/>
          <p:cNvSpPr txBox="1">
            <a:spLocks noGrp="1"/>
          </p:cNvSpPr>
          <p:nvPr>
            <p:ph type="title" idx="4294967295"/>
          </p:nvPr>
        </p:nvSpPr>
        <p:spPr>
          <a:xfrm>
            <a:off x="287547" y="486254"/>
            <a:ext cx="8521700" cy="6731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 des CLR - Ce que dit FSC-STD-20-011...</a:t>
            </a:r>
            <a:endParaRPr/>
          </a:p>
        </p:txBody>
      </p:sp>
      <p:graphicFrame>
        <p:nvGraphicFramePr>
          <p:cNvPr id="180" name="Google Shape;180;p5"/>
          <p:cNvGraphicFramePr/>
          <p:nvPr>
            <p:extLst>
              <p:ext uri="{D42A27DB-BD31-4B8C-83A1-F6EECF244321}">
                <p14:modId xmlns:p14="http://schemas.microsoft.com/office/powerpoint/2010/main" val="540137195"/>
              </p:ext>
            </p:extLst>
          </p:nvPr>
        </p:nvGraphicFramePr>
        <p:xfrm>
          <a:off x="376820" y="1159354"/>
          <a:ext cx="8432425" cy="5509075"/>
        </p:xfrm>
        <a:graphic>
          <a:graphicData uri="http://schemas.openxmlformats.org/drawingml/2006/table">
            <a:tbl>
              <a:tblPr>
                <a:noFill/>
                <a:tableStyleId>{2079728D-0D87-4467-B9D4-56FF23AF2D13}</a:tableStyleId>
              </a:tblPr>
              <a:tblGrid>
                <a:gridCol w="3090800">
                  <a:extLst>
                    <a:ext uri="{9D8B030D-6E8A-4147-A177-3AD203B41FA5}">
                      <a16:colId xmlns:a16="http://schemas.microsoft.com/office/drawing/2014/main" val="20000"/>
                    </a:ext>
                  </a:extLst>
                </a:gridCol>
                <a:gridCol w="5341625">
                  <a:extLst>
                    <a:ext uri="{9D8B030D-6E8A-4147-A177-3AD203B41FA5}">
                      <a16:colId xmlns:a16="http://schemas.microsoft.com/office/drawing/2014/main" val="20001"/>
                    </a:ext>
                  </a:extLst>
                </a:gridCol>
              </a:tblGrid>
              <a:tr h="425625">
                <a:tc>
                  <a:txBody>
                    <a:bodyPr/>
                    <a:lstStyle/>
                    <a:p>
                      <a:pPr marL="0" marR="0" lvl="0" indent="0" algn="l" rtl="0">
                        <a:lnSpc>
                          <a:spcPct val="107000"/>
                        </a:lnSpc>
                        <a:spcBef>
                          <a:spcPts val="0"/>
                        </a:spcBef>
                        <a:spcAft>
                          <a:spcPts val="0"/>
                        </a:spcAft>
                        <a:buNone/>
                      </a:pPr>
                      <a:r>
                        <a:rPr lang="en-US" sz="1800" b="1" u="none" strike="noStrike" cap="none">
                          <a:latin typeface="Arial"/>
                          <a:ea typeface="Arial"/>
                          <a:cs typeface="Arial"/>
                          <a:sym typeface="Arial"/>
                        </a:rPr>
                        <a:t>Exigence</a:t>
                      </a:r>
                      <a:endParaRPr/>
                    </a:p>
                  </a:txBody>
                  <a:tcPr marL="29275" marR="292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tc>
                  <a:txBody>
                    <a:bodyPr/>
                    <a:lstStyle/>
                    <a:p>
                      <a:pPr marL="0" marR="0" lvl="0" indent="0" algn="l" rtl="0">
                        <a:lnSpc>
                          <a:spcPct val="107000"/>
                        </a:lnSpc>
                        <a:spcBef>
                          <a:spcPts val="0"/>
                        </a:spcBef>
                        <a:spcAft>
                          <a:spcPts val="0"/>
                        </a:spcAft>
                        <a:buNone/>
                      </a:pPr>
                      <a:r>
                        <a:rPr lang="en-US" sz="1800" b="1" u="none" strike="noStrike" cap="none">
                          <a:latin typeface="Arial"/>
                          <a:ea typeface="Arial"/>
                          <a:cs typeface="Arial"/>
                          <a:sym typeface="Arial"/>
                        </a:rPr>
                        <a:t> Comprend</a:t>
                      </a:r>
                      <a:endParaRPr/>
                    </a:p>
                  </a:txBody>
                  <a:tcPr marL="29275" marR="292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5083450">
                <a:tc>
                  <a:txBody>
                    <a:bodyPr/>
                    <a:lstStyle/>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2.6 </a:t>
                      </a:r>
                      <a:r>
                        <a:rPr lang="en-US" sz="1800" b="0" i="0" u="none" strike="noStrike" cap="none">
                          <a:solidFill>
                            <a:schemeClr val="dk1"/>
                          </a:solidFill>
                          <a:latin typeface="Arial"/>
                          <a:ea typeface="Arial"/>
                          <a:cs typeface="Arial"/>
                          <a:sym typeface="Arial"/>
                        </a:rPr>
                        <a:t>L'organisme de certification doit évaluer chaque site opérationnel dans le cadre de l'évaluation (y compris un échantillon des sites participants aux certificats de groupe et multisites et des membres de projet non certifiés FSC dans le cas des certificats de projet) afin de </a:t>
                      </a:r>
                      <a:r>
                        <a:rPr lang="en-US" sz="1800" b="1" i="0" u="sng" strike="noStrike" cap="none">
                          <a:solidFill>
                            <a:schemeClr val="dk1"/>
                          </a:solidFill>
                          <a:latin typeface="Arial"/>
                          <a:ea typeface="Arial"/>
                          <a:cs typeface="Arial"/>
                          <a:sym typeface="Arial"/>
                        </a:rPr>
                        <a:t>faire des observations directes et factuelles </a:t>
                      </a:r>
                      <a:r>
                        <a:rPr lang="en-US" sz="1800" b="0" i="0" u="none" strike="noStrike" cap="none">
                          <a:solidFill>
                            <a:schemeClr val="dk1"/>
                          </a:solidFill>
                          <a:latin typeface="Arial"/>
                          <a:ea typeface="Arial"/>
                          <a:cs typeface="Arial"/>
                          <a:sym typeface="Arial"/>
                        </a:rPr>
                        <a:t>pour vérifier la conformité de l'organisation à toutes les exigences de certification applicables. L'évaluation doit comprendre:</a:t>
                      </a:r>
                      <a:endParaRPr sz="1800" u="none" strike="noStrike" cap="none">
                        <a:latin typeface="Arial"/>
                        <a:ea typeface="Arial"/>
                        <a:cs typeface="Arial"/>
                        <a:sym typeface="Arial"/>
                      </a:endParaRPr>
                    </a:p>
                  </a:txBody>
                  <a:tcPr marL="29275" marR="292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l" rtl="0">
                        <a:lnSpc>
                          <a:spcPct val="100000"/>
                        </a:lnSpc>
                        <a:spcBef>
                          <a:spcPts val="0"/>
                        </a:spcBef>
                        <a:spcAft>
                          <a:spcPts val="0"/>
                        </a:spcAft>
                        <a:buClr>
                          <a:srgbClr val="000000"/>
                        </a:buClr>
                        <a:buSzPts val="1800"/>
                        <a:buFont typeface="Arial"/>
                        <a:buAutoNum type="alphaLcParenR"/>
                      </a:pPr>
                      <a:r>
                        <a:rPr lang="en-US" sz="1600" u="none" strike="noStrike" cap="none" dirty="0" err="1">
                          <a:latin typeface="Arial"/>
                          <a:ea typeface="Arial"/>
                          <a:cs typeface="Arial"/>
                          <a:sym typeface="Arial"/>
                        </a:rPr>
                        <a:t>l'identification</a:t>
                      </a:r>
                      <a:r>
                        <a:rPr lang="en-US" sz="1600" u="none" strike="noStrike" cap="none" dirty="0">
                          <a:latin typeface="Arial"/>
                          <a:ea typeface="Arial"/>
                          <a:cs typeface="Arial"/>
                          <a:sym typeface="Arial"/>
                        </a:rPr>
                        <a:t> et </a:t>
                      </a:r>
                      <a:r>
                        <a:rPr lang="en-US" sz="1600" u="none" strike="noStrike" cap="none" dirty="0" err="1">
                          <a:latin typeface="Arial"/>
                          <a:ea typeface="Arial"/>
                          <a:cs typeface="Arial"/>
                          <a:sym typeface="Arial"/>
                        </a:rPr>
                        <a:t>l'évaluation</a:t>
                      </a:r>
                      <a:r>
                        <a:rPr lang="en-US" sz="1600" u="none" strike="noStrike" cap="none" dirty="0">
                          <a:latin typeface="Arial"/>
                          <a:ea typeface="Arial"/>
                          <a:cs typeface="Arial"/>
                          <a:sym typeface="Arial"/>
                        </a:rPr>
                        <a:t> de</a:t>
                      </a:r>
                      <a:r>
                        <a:rPr lang="en-US" sz="1600" dirty="0"/>
                        <a:t>s</a:t>
                      </a:r>
                      <a:r>
                        <a:rPr lang="en-US" sz="1600" u="none" strike="noStrike" cap="none" dirty="0">
                          <a:latin typeface="Arial"/>
                          <a:ea typeface="Arial"/>
                          <a:cs typeface="Arial"/>
                          <a:sym typeface="Arial"/>
                        </a:rPr>
                        <a:t> document</a:t>
                      </a:r>
                      <a:r>
                        <a:rPr lang="en-US" sz="1600" dirty="0"/>
                        <a:t>s</a:t>
                      </a:r>
                      <a:r>
                        <a:rPr lang="en-US" sz="1600" u="none" strike="noStrike" cap="none" dirty="0">
                          <a:latin typeface="Arial"/>
                          <a:ea typeface="Arial"/>
                          <a:cs typeface="Arial"/>
                          <a:sym typeface="Arial"/>
                        </a:rPr>
                        <a:t> de gestion, </a:t>
                      </a:r>
                      <a:r>
                        <a:rPr lang="en-US" sz="1600" u="none" strike="noStrike" cap="none" dirty="0" err="1">
                          <a:latin typeface="Arial"/>
                          <a:ea typeface="Arial"/>
                          <a:cs typeface="Arial"/>
                          <a:sym typeface="Arial"/>
                        </a:rPr>
                        <a:t>ainsi</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qu'une</a:t>
                      </a:r>
                      <a:r>
                        <a:rPr lang="en-US" sz="1600" u="none" strike="noStrike" cap="none" dirty="0">
                          <a:latin typeface="Arial"/>
                          <a:ea typeface="Arial"/>
                          <a:cs typeface="Arial"/>
                          <a:sym typeface="Arial"/>
                        </a:rPr>
                        <a:t> </a:t>
                      </a:r>
                      <a:r>
                        <a:rPr lang="en-US" sz="1600" b="1" u="sng" strike="noStrike" cap="none" dirty="0" err="1">
                          <a:latin typeface="Arial"/>
                          <a:ea typeface="Arial"/>
                          <a:cs typeface="Arial"/>
                          <a:sym typeface="Arial"/>
                        </a:rPr>
                        <a:t>variété</a:t>
                      </a:r>
                      <a:r>
                        <a:rPr lang="en-US" sz="1600" b="1" u="sng" strike="noStrike" cap="none" dirty="0">
                          <a:latin typeface="Arial"/>
                          <a:ea typeface="Arial"/>
                          <a:cs typeface="Arial"/>
                          <a:sym typeface="Arial"/>
                        </a:rPr>
                        <a:t> et un </a:t>
                      </a:r>
                      <a:r>
                        <a:rPr lang="en-US" sz="1600" b="1" u="sng" strike="noStrike" cap="none" dirty="0" err="1">
                          <a:latin typeface="Arial"/>
                          <a:ea typeface="Arial"/>
                          <a:cs typeface="Arial"/>
                          <a:sym typeface="Arial"/>
                        </a:rPr>
                        <a:t>nombre</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suffisants</a:t>
                      </a:r>
                      <a:r>
                        <a:rPr lang="en-US" sz="1600" b="1" u="sng" strike="noStrike" cap="none" dirty="0">
                          <a:latin typeface="Arial"/>
                          <a:ea typeface="Arial"/>
                          <a:cs typeface="Arial"/>
                          <a:sym typeface="Arial"/>
                        </a:rPr>
                        <a:t> </a:t>
                      </a:r>
                      <a:r>
                        <a:rPr lang="en-US" sz="1600" b="1" u="sng" dirty="0"/>
                        <a:t>de </a:t>
                      </a:r>
                      <a:r>
                        <a:rPr lang="en-US" sz="1600" b="1" u="sng" dirty="0" err="1"/>
                        <a:t>registres</a:t>
                      </a:r>
                      <a:r>
                        <a:rPr lang="en-US" sz="1600" b="1" u="sng" strike="noStrike" cap="none" dirty="0">
                          <a:latin typeface="Arial"/>
                          <a:ea typeface="Arial"/>
                          <a:cs typeface="Arial"/>
                          <a:sym typeface="Arial"/>
                        </a:rPr>
                        <a:t> </a:t>
                      </a:r>
                      <a:r>
                        <a:rPr lang="en-US" sz="1600" u="none" strike="noStrike" cap="none" dirty="0">
                          <a:latin typeface="Arial"/>
                          <a:ea typeface="Arial"/>
                          <a:cs typeface="Arial"/>
                          <a:sym typeface="Arial"/>
                        </a:rPr>
                        <a:t>sur </a:t>
                      </a:r>
                      <a:r>
                        <a:rPr lang="en-US" sz="1600" u="none" strike="noStrike" cap="none" dirty="0" err="1">
                          <a:latin typeface="Arial"/>
                          <a:ea typeface="Arial"/>
                          <a:cs typeface="Arial"/>
                          <a:sym typeface="Arial"/>
                        </a:rPr>
                        <a:t>chaque</a:t>
                      </a:r>
                      <a:r>
                        <a:rPr lang="en-US" sz="1600" u="none" strike="noStrike" cap="none" dirty="0">
                          <a:latin typeface="Arial"/>
                          <a:ea typeface="Arial"/>
                          <a:cs typeface="Arial"/>
                          <a:sym typeface="Arial"/>
                        </a:rPr>
                        <a:t> site </a:t>
                      </a:r>
                      <a:r>
                        <a:rPr lang="en-US" sz="1600" u="none" strike="noStrike" cap="none" dirty="0" err="1">
                          <a:latin typeface="Arial"/>
                          <a:ea typeface="Arial"/>
                          <a:cs typeface="Arial"/>
                          <a:sym typeface="Arial"/>
                        </a:rPr>
                        <a:t>opérationnel</a:t>
                      </a:r>
                      <a:endParaRPr sz="1200" dirty="0"/>
                    </a:p>
                    <a:p>
                      <a:pPr marL="342900" marR="0" lvl="0" indent="-342900" algn="l" rtl="0">
                        <a:lnSpc>
                          <a:spcPct val="100000"/>
                        </a:lnSpc>
                        <a:spcBef>
                          <a:spcPts val="0"/>
                        </a:spcBef>
                        <a:spcAft>
                          <a:spcPts val="0"/>
                        </a:spcAft>
                        <a:buClr>
                          <a:srgbClr val="000000"/>
                        </a:buClr>
                        <a:buSzPts val="1800"/>
                        <a:buFont typeface="Arial"/>
                        <a:buAutoNum type="alphaLcParenR"/>
                      </a:pPr>
                      <a:r>
                        <a:rPr lang="en-US" sz="1600" b="1" u="sng" strike="noStrike" cap="none" dirty="0">
                          <a:latin typeface="Arial"/>
                          <a:ea typeface="Arial"/>
                          <a:cs typeface="Arial"/>
                          <a:sym typeface="Arial"/>
                        </a:rPr>
                        <a:t> des </a:t>
                      </a:r>
                      <a:r>
                        <a:rPr lang="en-US" sz="1600" b="1" u="sng" strike="noStrike" cap="none" dirty="0" err="1">
                          <a:latin typeface="Arial"/>
                          <a:ea typeface="Arial"/>
                          <a:cs typeface="Arial"/>
                          <a:sym typeface="Arial"/>
                        </a:rPr>
                        <a:t>entretiens</a:t>
                      </a:r>
                      <a:r>
                        <a:rPr lang="en-US" sz="1600" b="1" u="sng" strike="noStrike" cap="none" dirty="0">
                          <a:latin typeface="Arial"/>
                          <a:ea typeface="Arial"/>
                          <a:cs typeface="Arial"/>
                          <a:sym typeface="Arial"/>
                        </a:rPr>
                        <a:t> </a:t>
                      </a:r>
                      <a:r>
                        <a:rPr lang="en-US" sz="1600" u="none" strike="noStrike" cap="none" dirty="0">
                          <a:latin typeface="Arial"/>
                          <a:ea typeface="Arial"/>
                          <a:cs typeface="Arial"/>
                          <a:sym typeface="Arial"/>
                        </a:rPr>
                        <a:t>avec un </a:t>
                      </a:r>
                      <a:r>
                        <a:rPr lang="en-US" sz="1600" b="1" u="sng" strike="noStrike" cap="none" dirty="0" err="1">
                          <a:latin typeface="Arial"/>
                          <a:ea typeface="Arial"/>
                          <a:cs typeface="Arial"/>
                          <a:sym typeface="Arial"/>
                        </a:rPr>
                        <a:t>nombre</a:t>
                      </a:r>
                      <a:r>
                        <a:rPr lang="en-US" sz="1600" b="1" u="sng" strike="noStrike" cap="none" dirty="0">
                          <a:latin typeface="Arial"/>
                          <a:ea typeface="Arial"/>
                          <a:cs typeface="Arial"/>
                          <a:sym typeface="Arial"/>
                        </a:rPr>
                        <a:t> et </a:t>
                      </a:r>
                      <a:r>
                        <a:rPr lang="en-US" sz="1600" b="1" u="sng" strike="noStrike" cap="none" dirty="0" err="1">
                          <a:latin typeface="Arial"/>
                          <a:ea typeface="Arial"/>
                          <a:cs typeface="Arial"/>
                          <a:sym typeface="Arial"/>
                        </a:rPr>
                        <a:t>une</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variété</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suffisants</a:t>
                      </a:r>
                      <a:r>
                        <a:rPr lang="en-US" sz="1600" b="1" u="sng" strike="noStrike" cap="none" dirty="0">
                          <a:latin typeface="Arial"/>
                          <a:ea typeface="Arial"/>
                          <a:cs typeface="Arial"/>
                          <a:sym typeface="Arial"/>
                        </a:rPr>
                        <a:t> </a:t>
                      </a:r>
                      <a:r>
                        <a:rPr lang="en-US" sz="1600" u="none" strike="noStrike" cap="none" dirty="0" err="1">
                          <a:latin typeface="Arial"/>
                          <a:ea typeface="Arial"/>
                          <a:cs typeface="Arial"/>
                          <a:sym typeface="Arial"/>
                        </a:rPr>
                        <a:t>d'employés</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leurs</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représentants</a:t>
                      </a:r>
                      <a:r>
                        <a:rPr lang="en-US" sz="1600" u="none" strike="noStrike" cap="none" dirty="0">
                          <a:latin typeface="Arial"/>
                          <a:ea typeface="Arial"/>
                          <a:cs typeface="Arial"/>
                          <a:sym typeface="Arial"/>
                        </a:rPr>
                        <a:t>, y </a:t>
                      </a:r>
                      <a:r>
                        <a:rPr lang="en-US" sz="1600" u="none" strike="noStrike" cap="none" dirty="0" err="1">
                          <a:latin typeface="Arial"/>
                          <a:ea typeface="Arial"/>
                          <a:cs typeface="Arial"/>
                          <a:sym typeface="Arial"/>
                        </a:rPr>
                        <a:t>compris</a:t>
                      </a:r>
                      <a:r>
                        <a:rPr lang="en-US" sz="1600" u="none" strike="noStrike" cap="none" dirty="0">
                          <a:latin typeface="Arial"/>
                          <a:ea typeface="Arial"/>
                          <a:cs typeface="Arial"/>
                          <a:sym typeface="Arial"/>
                        </a:rPr>
                        <a:t> les </a:t>
                      </a:r>
                      <a:r>
                        <a:rPr lang="en-US" sz="1600" u="none" strike="noStrike" cap="none" dirty="0" err="1">
                          <a:latin typeface="Arial"/>
                          <a:ea typeface="Arial"/>
                          <a:cs typeface="Arial"/>
                          <a:sym typeface="Arial"/>
                        </a:rPr>
                        <a:t>organisations</a:t>
                      </a:r>
                      <a:r>
                        <a:rPr lang="en-US" sz="1600" u="none" strike="noStrike" cap="none" dirty="0">
                          <a:latin typeface="Arial"/>
                          <a:ea typeface="Arial"/>
                          <a:cs typeface="Arial"/>
                          <a:sym typeface="Arial"/>
                        </a:rPr>
                        <a:t> de </a:t>
                      </a:r>
                      <a:r>
                        <a:rPr lang="en-US" sz="1600" u="none" strike="noStrike" cap="none" dirty="0" err="1">
                          <a:latin typeface="Arial"/>
                          <a:ea typeface="Arial"/>
                          <a:cs typeface="Arial"/>
                          <a:sym typeface="Arial"/>
                        </a:rPr>
                        <a:t>travailleurs</a:t>
                      </a:r>
                      <a:r>
                        <a:rPr lang="en-US" sz="1600" u="none" strike="noStrike" cap="none" dirty="0">
                          <a:latin typeface="Arial"/>
                          <a:ea typeface="Arial"/>
                          <a:cs typeface="Arial"/>
                          <a:sym typeface="Arial"/>
                        </a:rPr>
                        <a:t>, les </a:t>
                      </a:r>
                      <a:r>
                        <a:rPr lang="en-US" sz="1600" u="none" strike="noStrike" cap="none" dirty="0" err="1">
                          <a:latin typeface="Arial"/>
                          <a:ea typeface="Arial"/>
                          <a:cs typeface="Arial"/>
                          <a:sym typeface="Arial"/>
                        </a:rPr>
                        <a:t>représentants</a:t>
                      </a:r>
                      <a:r>
                        <a:rPr lang="en-US" sz="1600" u="none" strike="noStrike" cap="none" dirty="0">
                          <a:latin typeface="Arial"/>
                          <a:ea typeface="Arial"/>
                          <a:cs typeface="Arial"/>
                          <a:sym typeface="Arial"/>
                        </a:rPr>
                        <a:t> de </a:t>
                      </a:r>
                      <a:r>
                        <a:rPr lang="en-US" sz="1600" u="none" strike="noStrike" cap="none" dirty="0" err="1">
                          <a:latin typeface="Arial"/>
                          <a:ea typeface="Arial"/>
                          <a:cs typeface="Arial"/>
                          <a:sym typeface="Arial"/>
                        </a:rPr>
                        <a:t>l'employeur</a:t>
                      </a:r>
                      <a:r>
                        <a:rPr lang="en-US" sz="1600" u="none" strike="noStrike" cap="none" dirty="0">
                          <a:latin typeface="Arial"/>
                          <a:ea typeface="Arial"/>
                          <a:cs typeface="Arial"/>
                          <a:sym typeface="Arial"/>
                        </a:rPr>
                        <a:t> et les </a:t>
                      </a:r>
                      <a:r>
                        <a:rPr lang="en-US" sz="1600" u="none" strike="noStrike" cap="none" dirty="0" err="1">
                          <a:latin typeface="Arial"/>
                          <a:ea typeface="Arial"/>
                          <a:cs typeface="Arial"/>
                          <a:sym typeface="Arial"/>
                        </a:rPr>
                        <a:t>contractants</a:t>
                      </a:r>
                      <a:r>
                        <a:rPr lang="en-US" sz="1600" u="none" strike="noStrike" cap="none" dirty="0">
                          <a:latin typeface="Arial"/>
                          <a:ea typeface="Arial"/>
                          <a:cs typeface="Arial"/>
                          <a:sym typeface="Arial"/>
                        </a:rPr>
                        <a:t>, sur </a:t>
                      </a:r>
                      <a:r>
                        <a:rPr lang="en-US" sz="1600" u="none" strike="noStrike" cap="none" dirty="0" err="1">
                          <a:latin typeface="Arial"/>
                          <a:ea typeface="Arial"/>
                          <a:cs typeface="Arial"/>
                          <a:sym typeface="Arial"/>
                        </a:rPr>
                        <a:t>chaque</a:t>
                      </a:r>
                      <a:r>
                        <a:rPr lang="en-US" sz="1600" u="none" strike="noStrike" cap="none" dirty="0">
                          <a:latin typeface="Arial"/>
                          <a:ea typeface="Arial"/>
                          <a:cs typeface="Arial"/>
                          <a:sym typeface="Arial"/>
                        </a:rPr>
                        <a:t> site </a:t>
                      </a:r>
                      <a:r>
                        <a:rPr lang="en-US" sz="1600" u="none" strike="noStrike" cap="none" dirty="0" err="1">
                          <a:latin typeface="Arial"/>
                          <a:ea typeface="Arial"/>
                          <a:cs typeface="Arial"/>
                          <a:sym typeface="Arial"/>
                        </a:rPr>
                        <a:t>opérationnel</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sélectionné</a:t>
                      </a:r>
                      <a:r>
                        <a:rPr lang="en-US" sz="1600" u="none" strike="noStrike" cap="none" dirty="0">
                          <a:latin typeface="Arial"/>
                          <a:ea typeface="Arial"/>
                          <a:cs typeface="Arial"/>
                          <a:sym typeface="Arial"/>
                        </a:rPr>
                        <a:t> pour </a:t>
                      </a:r>
                      <a:r>
                        <a:rPr lang="en-US" sz="1600" u="none" strike="noStrike" cap="none" dirty="0" err="1">
                          <a:latin typeface="Arial"/>
                          <a:ea typeface="Arial"/>
                          <a:cs typeface="Arial"/>
                          <a:sym typeface="Arial"/>
                        </a:rPr>
                        <a:t>l'évaluation</a:t>
                      </a:r>
                      <a:r>
                        <a:rPr lang="en-US" sz="1600" u="none" strike="noStrike" cap="none" dirty="0">
                          <a:latin typeface="Arial"/>
                          <a:ea typeface="Arial"/>
                          <a:cs typeface="Arial"/>
                          <a:sym typeface="Arial"/>
                        </a:rPr>
                        <a:t> ... </a:t>
                      </a:r>
                      <a:r>
                        <a:rPr lang="en-US" sz="1600" u="none" strike="noStrike" cap="none" dirty="0" err="1">
                          <a:latin typeface="Arial"/>
                          <a:ea typeface="Arial"/>
                          <a:cs typeface="Arial"/>
                          <a:sym typeface="Arial"/>
                        </a:rPr>
                        <a:t>L'enquêteur</a:t>
                      </a:r>
                      <a:r>
                        <a:rPr lang="en-US" sz="1600" u="none" strike="noStrike" cap="none" dirty="0">
                          <a:latin typeface="Arial"/>
                          <a:ea typeface="Arial"/>
                          <a:cs typeface="Arial"/>
                          <a:sym typeface="Arial"/>
                        </a:rPr>
                        <a:t> </a:t>
                      </a:r>
                      <a:r>
                        <a:rPr lang="en-US" sz="1600" b="1" u="sng" strike="noStrike" cap="none" dirty="0" err="1">
                          <a:latin typeface="Arial"/>
                          <a:ea typeface="Arial"/>
                          <a:cs typeface="Arial"/>
                          <a:sym typeface="Arial"/>
                        </a:rPr>
                        <a:t>veille</a:t>
                      </a:r>
                      <a:r>
                        <a:rPr lang="en-US" sz="1600" b="1" u="sng" strike="noStrike" cap="none" dirty="0">
                          <a:latin typeface="Arial"/>
                          <a:ea typeface="Arial"/>
                          <a:cs typeface="Arial"/>
                          <a:sym typeface="Arial"/>
                        </a:rPr>
                        <a:t> à </a:t>
                      </a:r>
                      <a:r>
                        <a:rPr lang="en-US" sz="1600" b="1" u="sng" strike="noStrike" cap="none" dirty="0" err="1">
                          <a:latin typeface="Arial"/>
                          <a:ea typeface="Arial"/>
                          <a:cs typeface="Arial"/>
                          <a:sym typeface="Arial"/>
                        </a:rPr>
                        <a:t>ce</a:t>
                      </a:r>
                      <a:r>
                        <a:rPr lang="en-US" sz="1600" b="1" u="sng" strike="noStrike" cap="none" dirty="0">
                          <a:latin typeface="Arial"/>
                          <a:ea typeface="Arial"/>
                          <a:cs typeface="Arial"/>
                          <a:sym typeface="Arial"/>
                        </a:rPr>
                        <a:t> que les </a:t>
                      </a:r>
                      <a:r>
                        <a:rPr lang="en-US" sz="1600" b="1" u="sng" strike="noStrike" cap="none" dirty="0" err="1">
                          <a:latin typeface="Arial"/>
                          <a:ea typeface="Arial"/>
                          <a:cs typeface="Arial"/>
                          <a:sym typeface="Arial"/>
                        </a:rPr>
                        <a:t>commentaires</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puissent</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être</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fournis</a:t>
                      </a:r>
                      <a:r>
                        <a:rPr lang="en-US" sz="1600" b="1" u="sng" strike="noStrike" cap="none" dirty="0">
                          <a:latin typeface="Arial"/>
                          <a:ea typeface="Arial"/>
                          <a:cs typeface="Arial"/>
                          <a:sym typeface="Arial"/>
                        </a:rPr>
                        <a:t> </a:t>
                      </a:r>
                      <a:r>
                        <a:rPr lang="en-US" sz="1600" b="1" u="sng" strike="noStrike" cap="none" dirty="0" err="1">
                          <a:latin typeface="Arial"/>
                          <a:ea typeface="Arial"/>
                          <a:cs typeface="Arial"/>
                          <a:sym typeface="Arial"/>
                        </a:rPr>
                        <a:t>en</a:t>
                      </a:r>
                      <a:r>
                        <a:rPr lang="en-US" sz="1600" b="1" u="sng" strike="noStrike" cap="none" dirty="0">
                          <a:latin typeface="Arial"/>
                          <a:ea typeface="Arial"/>
                          <a:cs typeface="Arial"/>
                          <a:sym typeface="Arial"/>
                        </a:rPr>
                        <a:t> toute </a:t>
                      </a:r>
                      <a:r>
                        <a:rPr lang="en-US" sz="1600" b="1" u="sng" strike="noStrike" cap="none" dirty="0" err="1">
                          <a:latin typeface="Arial"/>
                          <a:ea typeface="Arial"/>
                          <a:cs typeface="Arial"/>
                          <a:sym typeface="Arial"/>
                        </a:rPr>
                        <a:t>confidentialité</a:t>
                      </a:r>
                      <a:r>
                        <a:rPr lang="en-US" sz="1600" b="1" u="sng" strike="noStrike" cap="none" dirty="0">
                          <a:latin typeface="Arial"/>
                          <a:ea typeface="Arial"/>
                          <a:cs typeface="Arial"/>
                          <a:sym typeface="Arial"/>
                        </a:rPr>
                        <a:t> </a:t>
                      </a:r>
                      <a:r>
                        <a:rPr lang="en-US" sz="1600" u="none" strike="noStrike" cap="none" dirty="0">
                          <a:latin typeface="Arial"/>
                          <a:ea typeface="Arial"/>
                          <a:cs typeface="Arial"/>
                          <a:sym typeface="Arial"/>
                        </a:rPr>
                        <a:t>;</a:t>
                      </a:r>
                      <a:endParaRPr sz="1200" dirty="0"/>
                    </a:p>
                    <a:p>
                      <a:pPr marL="342900" marR="0" lvl="0" indent="-342900" algn="l" rtl="0">
                        <a:lnSpc>
                          <a:spcPct val="100000"/>
                        </a:lnSpc>
                        <a:spcBef>
                          <a:spcPts val="0"/>
                        </a:spcBef>
                        <a:spcAft>
                          <a:spcPts val="0"/>
                        </a:spcAft>
                        <a:buClr>
                          <a:srgbClr val="000000"/>
                        </a:buClr>
                        <a:buSzPts val="1800"/>
                        <a:buFont typeface="Arial"/>
                        <a:buAutoNum type="alphaLcParenR"/>
                      </a:pPr>
                      <a:r>
                        <a:rPr lang="en-US" sz="1600" u="none" strike="noStrike" cap="none" dirty="0">
                          <a:latin typeface="Arial"/>
                          <a:ea typeface="Arial"/>
                          <a:cs typeface="Arial"/>
                          <a:sym typeface="Arial"/>
                        </a:rPr>
                        <a:t>...</a:t>
                      </a:r>
                      <a:endParaRPr sz="1200" dirty="0"/>
                    </a:p>
                    <a:p>
                      <a:pPr marL="342900" marR="0" lvl="0" indent="-342900" algn="l" rtl="0">
                        <a:lnSpc>
                          <a:spcPct val="100000"/>
                        </a:lnSpc>
                        <a:spcBef>
                          <a:spcPts val="0"/>
                        </a:spcBef>
                        <a:spcAft>
                          <a:spcPts val="0"/>
                        </a:spcAft>
                        <a:buClr>
                          <a:srgbClr val="000000"/>
                        </a:buClr>
                        <a:buSzPts val="1800"/>
                        <a:buFont typeface="Arial"/>
                        <a:buAutoNum type="alphaLcParenR"/>
                      </a:pPr>
                      <a:r>
                        <a:rPr lang="en-US" sz="1600" u="none" strike="noStrike" cap="none" dirty="0">
                          <a:latin typeface="Arial"/>
                          <a:ea typeface="Arial"/>
                          <a:cs typeface="Arial"/>
                          <a:sym typeface="Arial"/>
                        </a:rPr>
                        <a:t>...</a:t>
                      </a:r>
                      <a:endParaRPr sz="1200" dirty="0"/>
                    </a:p>
                    <a:p>
                      <a:pPr marL="342900" marR="0" lvl="0" indent="-342900" algn="l" rtl="0">
                        <a:lnSpc>
                          <a:spcPct val="100000"/>
                        </a:lnSpc>
                        <a:spcBef>
                          <a:spcPts val="0"/>
                        </a:spcBef>
                        <a:spcAft>
                          <a:spcPts val="0"/>
                        </a:spcAft>
                        <a:buClr>
                          <a:srgbClr val="000000"/>
                        </a:buClr>
                        <a:buSzPts val="1800"/>
                        <a:buFont typeface="Arial"/>
                        <a:buAutoNum type="alphaLcParenR"/>
                      </a:pPr>
                      <a:r>
                        <a:rPr lang="en-US" sz="1600" u="none" strike="noStrike" cap="none" dirty="0">
                          <a:latin typeface="Arial"/>
                          <a:ea typeface="Arial"/>
                          <a:cs typeface="Arial"/>
                          <a:sym typeface="Arial"/>
                        </a:rPr>
                        <a:t>...</a:t>
                      </a:r>
                      <a:endParaRPr sz="1200" dirty="0"/>
                    </a:p>
                    <a:p>
                      <a:pPr marL="342900" marR="0" lvl="0" indent="-342900" algn="l" rtl="0">
                        <a:lnSpc>
                          <a:spcPct val="100000"/>
                        </a:lnSpc>
                        <a:spcBef>
                          <a:spcPts val="0"/>
                        </a:spcBef>
                        <a:spcAft>
                          <a:spcPts val="0"/>
                        </a:spcAft>
                        <a:buClr>
                          <a:srgbClr val="000000"/>
                        </a:buClr>
                        <a:buSzPts val="1800"/>
                        <a:buFont typeface="Arial"/>
                        <a:buAutoNum type="alphaLcParenR"/>
                      </a:pPr>
                      <a:r>
                        <a:rPr lang="en-US" sz="1600" b="1" u="sng" strike="noStrike" cap="none" dirty="0" err="1">
                          <a:latin typeface="Arial"/>
                          <a:ea typeface="Arial"/>
                          <a:cs typeface="Arial"/>
                          <a:sym typeface="Arial"/>
                        </a:rPr>
                        <a:t>une</a:t>
                      </a:r>
                      <a:r>
                        <a:rPr lang="en-US" sz="1600" b="1" u="sng" strike="noStrike" cap="none" dirty="0">
                          <a:latin typeface="Arial"/>
                          <a:ea typeface="Arial"/>
                          <a:cs typeface="Arial"/>
                          <a:sym typeface="Arial"/>
                        </a:rPr>
                        <a:t> inspection physique de </a:t>
                      </a:r>
                      <a:r>
                        <a:rPr lang="en-US" sz="1600" u="none" strike="noStrike" cap="none" dirty="0" err="1">
                          <a:latin typeface="Arial"/>
                          <a:ea typeface="Arial"/>
                          <a:cs typeface="Arial"/>
                          <a:sym typeface="Arial"/>
                        </a:rPr>
                        <a:t>tous</a:t>
                      </a:r>
                      <a:r>
                        <a:rPr lang="en-US" sz="1600" u="none" strike="noStrike" cap="none" dirty="0">
                          <a:latin typeface="Arial"/>
                          <a:ea typeface="Arial"/>
                          <a:cs typeface="Arial"/>
                          <a:sym typeface="Arial"/>
                        </a:rPr>
                        <a:t> les sites </a:t>
                      </a:r>
                      <a:r>
                        <a:rPr lang="en-US" sz="1600" u="none" strike="noStrike" cap="none" dirty="0" err="1">
                          <a:latin typeface="Arial"/>
                          <a:ea typeface="Arial"/>
                          <a:cs typeface="Arial"/>
                          <a:sym typeface="Arial"/>
                        </a:rPr>
                        <a:t>sélectionnés</a:t>
                      </a:r>
                      <a:r>
                        <a:rPr lang="en-US" sz="1600" u="none" strike="noStrike" cap="none" dirty="0">
                          <a:latin typeface="Arial"/>
                          <a:ea typeface="Arial"/>
                          <a:cs typeface="Arial"/>
                          <a:sym typeface="Arial"/>
                        </a:rPr>
                        <a:t> pour </a:t>
                      </a:r>
                      <a:r>
                        <a:rPr lang="en-US" sz="1600" u="none" strike="noStrike" cap="none" dirty="0" err="1">
                          <a:latin typeface="Arial"/>
                          <a:ea typeface="Arial"/>
                          <a:cs typeface="Arial"/>
                          <a:sym typeface="Arial"/>
                        </a:rPr>
                        <a:t>l'évaluation</a:t>
                      </a:r>
                      <a:r>
                        <a:rPr lang="en-US" sz="1600" u="none" strike="noStrike" cap="none" dirty="0">
                          <a:latin typeface="Arial"/>
                          <a:ea typeface="Arial"/>
                          <a:cs typeface="Arial"/>
                          <a:sym typeface="Arial"/>
                        </a:rPr>
                        <a:t>, y </a:t>
                      </a:r>
                      <a:r>
                        <a:rPr lang="en-US" sz="1600" u="none" strike="noStrike" cap="none" dirty="0" err="1">
                          <a:latin typeface="Arial"/>
                          <a:ea typeface="Arial"/>
                          <a:cs typeface="Arial"/>
                          <a:sym typeface="Arial"/>
                        </a:rPr>
                        <a:t>compris</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l'inspection</a:t>
                      </a:r>
                      <a:r>
                        <a:rPr lang="en-US" sz="1600" u="none" strike="noStrike" cap="none" dirty="0">
                          <a:latin typeface="Arial"/>
                          <a:ea typeface="Arial"/>
                          <a:cs typeface="Arial"/>
                          <a:sym typeface="Arial"/>
                        </a:rPr>
                        <a:t> de </a:t>
                      </a:r>
                      <a:r>
                        <a:rPr lang="en-US" sz="1600" u="none" strike="noStrike" cap="none" dirty="0" err="1">
                          <a:latin typeface="Arial"/>
                          <a:ea typeface="Arial"/>
                          <a:cs typeface="Arial"/>
                          <a:sym typeface="Arial"/>
                        </a:rPr>
                        <a:t>tous</a:t>
                      </a:r>
                      <a:r>
                        <a:rPr lang="en-US" sz="1600" u="none" strike="noStrike" cap="none" dirty="0">
                          <a:latin typeface="Arial"/>
                          <a:ea typeface="Arial"/>
                          <a:cs typeface="Arial"/>
                          <a:sym typeface="Arial"/>
                        </a:rPr>
                        <a:t> les </a:t>
                      </a:r>
                      <a:r>
                        <a:rPr lang="en-US" sz="1600" u="none" strike="noStrike" cap="none" dirty="0" err="1">
                          <a:latin typeface="Arial"/>
                          <a:ea typeface="Arial"/>
                          <a:cs typeface="Arial"/>
                          <a:sym typeface="Arial"/>
                        </a:rPr>
                        <a:t>lieux</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où</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sont</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menées</a:t>
                      </a:r>
                      <a:r>
                        <a:rPr lang="en-US" sz="1600" u="none" strike="noStrike" cap="none" dirty="0">
                          <a:latin typeface="Arial"/>
                          <a:ea typeface="Arial"/>
                          <a:cs typeface="Arial"/>
                          <a:sym typeface="Arial"/>
                        </a:rPr>
                        <a:t> des </a:t>
                      </a:r>
                      <a:r>
                        <a:rPr lang="en-US" sz="1600" u="none" strike="noStrike" cap="none" dirty="0" err="1">
                          <a:latin typeface="Arial"/>
                          <a:ea typeface="Arial"/>
                          <a:cs typeface="Arial"/>
                          <a:sym typeface="Arial"/>
                        </a:rPr>
                        <a:t>activités</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opérationnelles</a:t>
                      </a:r>
                      <a:r>
                        <a:rPr lang="en-US" sz="1600" u="none" strike="noStrike" cap="none" dirty="0">
                          <a:latin typeface="Arial"/>
                          <a:ea typeface="Arial"/>
                          <a:cs typeface="Arial"/>
                          <a:sym typeface="Arial"/>
                        </a:rPr>
                        <a:t> relevant du champ </a:t>
                      </a:r>
                      <a:r>
                        <a:rPr lang="en-US" sz="1600" u="none" strike="noStrike" cap="none" dirty="0" err="1">
                          <a:latin typeface="Arial"/>
                          <a:ea typeface="Arial"/>
                          <a:cs typeface="Arial"/>
                          <a:sym typeface="Arial"/>
                        </a:rPr>
                        <a:t>d'application</a:t>
                      </a:r>
                      <a:r>
                        <a:rPr lang="en-US" sz="1600" u="none" strike="noStrike" cap="none" dirty="0">
                          <a:latin typeface="Arial"/>
                          <a:ea typeface="Arial"/>
                          <a:cs typeface="Arial"/>
                          <a:sym typeface="Arial"/>
                        </a:rPr>
                        <a:t> du </a:t>
                      </a:r>
                      <a:r>
                        <a:rPr lang="en-US" sz="1600" u="none" strike="noStrike" cap="none" dirty="0" err="1">
                          <a:latin typeface="Arial"/>
                          <a:ea typeface="Arial"/>
                          <a:cs typeface="Arial"/>
                          <a:sym typeface="Arial"/>
                        </a:rPr>
                        <a:t>certificat</a:t>
                      </a:r>
                      <a:r>
                        <a:rPr lang="en-US" sz="1600" u="none" strike="noStrike" cap="none" dirty="0">
                          <a:latin typeface="Arial"/>
                          <a:ea typeface="Arial"/>
                          <a:cs typeface="Arial"/>
                          <a:sym typeface="Arial"/>
                        </a:rPr>
                        <a:t>.</a:t>
                      </a:r>
                      <a:endParaRPr sz="1200" dirty="0"/>
                    </a:p>
                    <a:p>
                      <a:pPr marL="0" marR="0" lvl="0" indent="0" algn="l" rtl="0">
                        <a:lnSpc>
                          <a:spcPct val="100000"/>
                        </a:lnSpc>
                        <a:spcBef>
                          <a:spcPts val="0"/>
                        </a:spcBef>
                        <a:spcAft>
                          <a:spcPts val="0"/>
                        </a:spcAft>
                        <a:buNone/>
                      </a:pPr>
                      <a:endParaRPr sz="1800" u="none" strike="noStrike" cap="none" dirty="0">
                        <a:latin typeface="Arial"/>
                        <a:ea typeface="Arial"/>
                        <a:cs typeface="Arial"/>
                        <a:sym typeface="Arial"/>
                      </a:endParaRPr>
                    </a:p>
                  </a:txBody>
                  <a:tcPr marL="29275" marR="292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81" name="Google Shape;181;p5"/>
          <p:cNvGraphicFramePr/>
          <p:nvPr/>
        </p:nvGraphicFramePr>
        <p:xfrm>
          <a:off x="8898521" y="1159353"/>
          <a:ext cx="3189400" cy="2847935"/>
        </p:xfrm>
        <a:graphic>
          <a:graphicData uri="http://schemas.openxmlformats.org/drawingml/2006/table">
            <a:tbl>
              <a:tblPr firstRow="1" bandRow="1">
                <a:noFill/>
                <a:tableStyleId>{6AC8A5B2-65EC-482F-BD42-EE51A3542CB0}</a:tableStyleId>
              </a:tblPr>
              <a:tblGrid>
                <a:gridCol w="3189400">
                  <a:extLst>
                    <a:ext uri="{9D8B030D-6E8A-4147-A177-3AD203B41FA5}">
                      <a16:colId xmlns:a16="http://schemas.microsoft.com/office/drawing/2014/main" val="20000"/>
                    </a:ext>
                  </a:extLst>
                </a:gridCol>
              </a:tblGrid>
              <a:tr h="3460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2390725">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Quels sont les éléments à prendre en compte lors du choix de votre échantillon (variété et nombre suffisants) ? </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6"/>
          <p:cNvSpPr txBox="1">
            <a:spLocks noGrp="1"/>
          </p:cNvSpPr>
          <p:nvPr>
            <p:ph type="title" idx="4294967295"/>
          </p:nvPr>
        </p:nvSpPr>
        <p:spPr>
          <a:xfrm>
            <a:off x="347996" y="373810"/>
            <a:ext cx="10520632" cy="6937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3000">
                <a:solidFill>
                  <a:schemeClr val="dk1"/>
                </a:solidFill>
                <a:latin typeface="Arial"/>
                <a:ea typeface="Arial"/>
                <a:cs typeface="Arial"/>
                <a:sym typeface="Arial"/>
              </a:rPr>
              <a:t>Audit </a:t>
            </a:r>
            <a:r>
              <a:rPr lang="en-US" sz="3000">
                <a:latin typeface="Arial"/>
                <a:ea typeface="Arial"/>
                <a:cs typeface="Arial"/>
                <a:sym typeface="Arial"/>
              </a:rPr>
              <a:t>d</a:t>
            </a:r>
            <a:r>
              <a:rPr lang="en-US" sz="3000">
                <a:solidFill>
                  <a:schemeClr val="dk1"/>
                </a:solidFill>
                <a:latin typeface="Arial"/>
                <a:ea typeface="Arial"/>
                <a:cs typeface="Arial"/>
                <a:sym typeface="Arial"/>
              </a:rPr>
              <a:t>es CLR - Retenez ces mots-clés ...</a:t>
            </a:r>
            <a:endParaRPr/>
          </a:p>
        </p:txBody>
      </p:sp>
      <p:graphicFrame>
        <p:nvGraphicFramePr>
          <p:cNvPr id="188" name="Google Shape;188;p6"/>
          <p:cNvGraphicFramePr/>
          <p:nvPr/>
        </p:nvGraphicFramePr>
        <p:xfrm>
          <a:off x="347996" y="1067548"/>
          <a:ext cx="11416550" cy="5731945"/>
        </p:xfrm>
        <a:graphic>
          <a:graphicData uri="http://schemas.openxmlformats.org/drawingml/2006/table">
            <a:tbl>
              <a:tblPr>
                <a:noFill/>
                <a:tableStyleId>{2079728D-0D87-4467-B9D4-56FF23AF2D13}</a:tableStyleId>
              </a:tblPr>
              <a:tblGrid>
                <a:gridCol w="3398000">
                  <a:extLst>
                    <a:ext uri="{9D8B030D-6E8A-4147-A177-3AD203B41FA5}">
                      <a16:colId xmlns:a16="http://schemas.microsoft.com/office/drawing/2014/main" val="20000"/>
                    </a:ext>
                  </a:extLst>
                </a:gridCol>
                <a:gridCol w="8018550">
                  <a:extLst>
                    <a:ext uri="{9D8B030D-6E8A-4147-A177-3AD203B41FA5}">
                      <a16:colId xmlns:a16="http://schemas.microsoft.com/office/drawing/2014/main" val="20001"/>
                    </a:ext>
                  </a:extLst>
                </a:gridCol>
              </a:tblGrid>
              <a:tr h="359500">
                <a:tc>
                  <a:txBody>
                    <a:bodyPr/>
                    <a:lstStyle/>
                    <a:p>
                      <a:pPr marL="22860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Mots clés / phrases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a:txBody>
                    <a:bodyPr/>
                    <a:lstStyle/>
                    <a:p>
                      <a:pPr marL="0" marR="0" lvl="1" indent="8890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Rappels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165625">
                <a:tc>
                  <a:txBody>
                    <a:bodyPr/>
                    <a:lstStyle/>
                    <a:p>
                      <a:pPr marL="22860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Déclaration(s) de politique générale</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Les engagements du </a:t>
                      </a:r>
                      <a:r>
                        <a:rPr lang="en-US" sz="1600"/>
                        <a:t>TC</a:t>
                      </a:r>
                      <a:r>
                        <a:rPr lang="en-US" sz="1600" b="0" i="0" u="none" strike="noStrike" cap="none">
                          <a:solidFill>
                            <a:srgbClr val="000000"/>
                          </a:solidFill>
                          <a:latin typeface="Arial"/>
                          <a:ea typeface="Arial"/>
                          <a:cs typeface="Arial"/>
                          <a:sym typeface="Arial"/>
                        </a:rPr>
                        <a:t> doivent être </a:t>
                      </a:r>
                      <a:r>
                        <a:rPr lang="en-US" sz="1600" b="1" i="0" u="sng" strike="noStrike" cap="none">
                          <a:solidFill>
                            <a:srgbClr val="000000"/>
                          </a:solidFill>
                          <a:latin typeface="Arial"/>
                          <a:ea typeface="Arial"/>
                          <a:cs typeface="Arial"/>
                          <a:sym typeface="Arial"/>
                        </a:rPr>
                        <a:t>écrits/documentés </a:t>
                      </a:r>
                      <a:r>
                        <a:rPr lang="en-US" sz="1600" b="0" i="0" u="none" strike="noStrike" cap="none">
                          <a:solidFill>
                            <a:srgbClr val="000000"/>
                          </a:solidFill>
                          <a:latin typeface="Arial"/>
                          <a:ea typeface="Arial"/>
                          <a:cs typeface="Arial"/>
                          <a:sym typeface="Arial"/>
                        </a:rPr>
                        <a:t>quelque part. C'est pourquoi l'exigence fait référence à une "déclaration". </a:t>
                      </a:r>
                      <a:endParaRPr/>
                    </a:p>
                    <a:p>
                      <a:pPr marL="285750" marR="0" lvl="1" indent="-285750" algn="l" rtl="0">
                        <a:lnSpc>
                          <a:spcPct val="100000"/>
                        </a:lnSpc>
                        <a:spcBef>
                          <a:spcPts val="600"/>
                        </a:spcBef>
                        <a:spcAft>
                          <a:spcPts val="0"/>
                        </a:spcAft>
                        <a:buClr>
                          <a:srgbClr val="000000"/>
                        </a:buClr>
                        <a:buSzPts val="1600"/>
                        <a:buFont typeface="Arial"/>
                        <a:buChar char="•"/>
                      </a:pPr>
                      <a:r>
                        <a:rPr lang="en-US" sz="1600"/>
                        <a:t>Ils</a:t>
                      </a:r>
                      <a:r>
                        <a:rPr lang="en-US" sz="1600" b="0" i="0" u="none" strike="noStrike" cap="none">
                          <a:solidFill>
                            <a:srgbClr val="000000"/>
                          </a:solidFill>
                          <a:latin typeface="Arial"/>
                          <a:ea typeface="Arial"/>
                          <a:cs typeface="Arial"/>
                          <a:sym typeface="Arial"/>
                        </a:rPr>
                        <a:t> peuvent également être inclus dans les procédures disponibles.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59500">
                <a:tc>
                  <a:txBody>
                    <a:bodyPr/>
                    <a:lstStyle/>
                    <a:p>
                      <a:pPr marL="17653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Mise à la</a:t>
                      </a:r>
                      <a:r>
                        <a:rPr lang="en-US" sz="1600"/>
                        <a:t> </a:t>
                      </a:r>
                      <a:r>
                        <a:rPr lang="en-US" sz="1600" b="0" i="0" u="none" strike="noStrike" cap="none">
                          <a:solidFill>
                            <a:srgbClr val="000000"/>
                          </a:solidFill>
                          <a:latin typeface="Arial"/>
                          <a:ea typeface="Arial"/>
                          <a:cs typeface="Arial"/>
                          <a:sym typeface="Arial"/>
                        </a:rPr>
                        <a:t>disposition des parties prenantes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Les parties prenantes concernées </a:t>
                      </a:r>
                      <a:r>
                        <a:rPr lang="en-US" sz="1600" b="1" i="0" u="sng" strike="noStrike" cap="none">
                          <a:solidFill>
                            <a:srgbClr val="000000"/>
                          </a:solidFill>
                          <a:latin typeface="Arial"/>
                          <a:ea typeface="Arial"/>
                          <a:cs typeface="Arial"/>
                          <a:sym typeface="Arial"/>
                        </a:rPr>
                        <a:t>doivent être </a:t>
                      </a:r>
                      <a:r>
                        <a:rPr lang="en-US" sz="1600" b="0" i="0" u="none" strike="noStrike" cap="none">
                          <a:solidFill>
                            <a:srgbClr val="000000"/>
                          </a:solidFill>
                          <a:latin typeface="Arial"/>
                          <a:ea typeface="Arial"/>
                          <a:cs typeface="Arial"/>
                          <a:sym typeface="Arial"/>
                        </a:rPr>
                        <a:t>informées des politiques.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817025">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Vérification des auto-évaluations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L'auditeur ne se contente pas de vérifier si l'auto-évaluation est signée. </a:t>
                      </a:r>
                      <a:endParaRPr/>
                    </a:p>
                    <a:p>
                      <a:pPr marL="285750" marR="0" lvl="1" indent="-285750" algn="l" rtl="0">
                        <a:lnSpc>
                          <a:spcPct val="100000"/>
                        </a:lnSpc>
                        <a:spcBef>
                          <a:spcPts val="60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Vous devez </a:t>
                      </a:r>
                      <a:r>
                        <a:rPr lang="en-US" sz="1600" b="1" i="0" u="sng" strike="noStrike" cap="none">
                          <a:solidFill>
                            <a:srgbClr val="000000"/>
                          </a:solidFill>
                          <a:latin typeface="Arial"/>
                          <a:ea typeface="Arial"/>
                          <a:cs typeface="Arial"/>
                          <a:sym typeface="Arial"/>
                        </a:rPr>
                        <a:t>évaluer sa mise en œuvre </a:t>
                      </a:r>
                      <a:r>
                        <a:rPr lang="en-US" sz="1600" b="0" i="0" u="none" strike="noStrike" cap="none">
                          <a:solidFill>
                            <a:srgbClr val="000000"/>
                          </a:solidFill>
                          <a:latin typeface="Arial"/>
                          <a:ea typeface="Arial"/>
                          <a:cs typeface="Arial"/>
                          <a:sym typeface="Arial"/>
                        </a:rPr>
                        <a:t>en détail.</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Preuves concordantes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Cela signifie que vous devez </a:t>
                      </a:r>
                      <a:r>
                        <a:rPr lang="en-US" sz="1600" b="1" i="0" u="sng" strike="noStrike" cap="none">
                          <a:solidFill>
                            <a:srgbClr val="000000"/>
                          </a:solidFill>
                          <a:latin typeface="Arial"/>
                          <a:ea typeface="Arial"/>
                          <a:cs typeface="Arial"/>
                          <a:sym typeface="Arial"/>
                        </a:rPr>
                        <a:t>trianguler </a:t>
                      </a:r>
                      <a:r>
                        <a:rPr lang="en-US" sz="1600" b="0" i="0" u="none" strike="noStrike" cap="none">
                          <a:solidFill>
                            <a:srgbClr val="000000"/>
                          </a:solidFill>
                          <a:latin typeface="Arial"/>
                          <a:ea typeface="Arial"/>
                          <a:cs typeface="Arial"/>
                          <a:sym typeface="Arial"/>
                        </a:rPr>
                        <a:t>et vous assurer que les preuves utilisées sont véridiques et exactes en les vérifiant auprès d'autres sources indépendantes.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08100">
                <a:tc>
                  <a:txBody>
                    <a:bodyPr/>
                    <a:lstStyle/>
                    <a:p>
                      <a:pPr marL="11874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Variété et nombre suffisants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Il n'y a pas de seuil de suffisance, mais l'intention est que l'échantillon </a:t>
                      </a:r>
                      <a:r>
                        <a:rPr lang="en-US" sz="1600" b="1" i="0" u="sng" strike="noStrike" cap="none">
                          <a:solidFill>
                            <a:srgbClr val="000000"/>
                          </a:solidFill>
                          <a:latin typeface="Arial"/>
                          <a:ea typeface="Arial"/>
                          <a:cs typeface="Arial"/>
                          <a:sym typeface="Arial"/>
                        </a:rPr>
                        <a:t>soit représentatif </a:t>
                      </a:r>
                      <a:r>
                        <a:rPr lang="en-US" sz="1600" b="0" i="0" u="none" strike="noStrike" cap="none">
                          <a:solidFill>
                            <a:srgbClr val="000000"/>
                          </a:solidFill>
                          <a:latin typeface="Arial"/>
                          <a:ea typeface="Arial"/>
                          <a:cs typeface="Arial"/>
                          <a:sym typeface="Arial"/>
                        </a:rPr>
                        <a:t>(à la fois en nombre et en variété).</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a:t>Entretiens</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Les auditeurs doivent parler aux personnes et aux travailleurs. </a:t>
                      </a:r>
                      <a:br>
                        <a:rPr lang="en-US" sz="1600" b="0" i="0" u="none" strike="noStrike" cap="none">
                          <a:solidFill>
                            <a:srgbClr val="000000"/>
                          </a:solidFill>
                          <a:latin typeface="Arial"/>
                          <a:ea typeface="Arial"/>
                          <a:cs typeface="Arial"/>
                          <a:sym typeface="Arial"/>
                        </a:rPr>
                      </a:br>
                      <a:r>
                        <a:rPr lang="en-US" sz="1600" b="0" i="0" u="none" strike="noStrike" cap="none">
                          <a:solidFill>
                            <a:srgbClr val="000000"/>
                          </a:solidFill>
                          <a:latin typeface="Arial"/>
                          <a:ea typeface="Arial"/>
                          <a:cs typeface="Arial"/>
                          <a:sym typeface="Arial"/>
                        </a:rPr>
                        <a:t>Les techniques d'entretien sont essentielles à cet égard ; veillez à ce que ces entretiens se déroulent </a:t>
                      </a:r>
                      <a:r>
                        <a:rPr lang="en-US" sz="1600" b="1" i="0" u="sng" strike="noStrike" cap="none">
                          <a:solidFill>
                            <a:srgbClr val="000000"/>
                          </a:solidFill>
                          <a:latin typeface="Arial"/>
                          <a:ea typeface="Arial"/>
                          <a:cs typeface="Arial"/>
                          <a:sym typeface="Arial"/>
                        </a:rPr>
                        <a:t>en toute confidentialité.</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708100">
                <a:tc>
                  <a:txBody>
                    <a:bodyPr/>
                    <a:lstStyle/>
                    <a:p>
                      <a:pPr marL="174625"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Arial"/>
                          <a:ea typeface="Arial"/>
                          <a:cs typeface="Arial"/>
                          <a:sym typeface="Arial"/>
                        </a:rPr>
                        <a:t>Inspection physique de tous les sites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285750" marR="0" lvl="1"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Les auditeurs </a:t>
                      </a:r>
                      <a:r>
                        <a:rPr lang="en-US" sz="1600" b="1" i="0" u="sng" strike="noStrike" cap="none">
                          <a:solidFill>
                            <a:srgbClr val="000000"/>
                          </a:solidFill>
                          <a:latin typeface="Arial"/>
                          <a:ea typeface="Arial"/>
                          <a:cs typeface="Arial"/>
                          <a:sym typeface="Arial"/>
                        </a:rPr>
                        <a:t>doivent </a:t>
                      </a:r>
                      <a:r>
                        <a:rPr lang="en-US" sz="1600" b="0" i="0" u="none" strike="noStrike" cap="none">
                          <a:solidFill>
                            <a:srgbClr val="000000"/>
                          </a:solidFill>
                          <a:latin typeface="Arial"/>
                          <a:ea typeface="Arial"/>
                          <a:cs typeface="Arial"/>
                          <a:sym typeface="Arial"/>
                        </a:rPr>
                        <a:t>se rendre sur les sites opérationnels (usine, scierie, entrepôt, etc.) pour effectuer des observations factuelles directes et ne pas se contenter de rester dans leur bureau. </a:t>
                      </a:r>
                      <a:endParaRPr/>
                    </a:p>
                  </a:txBody>
                  <a:tcPr marL="7625" marR="7625" marT="76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7"/>
          <p:cNvSpPr txBox="1">
            <a:spLocks noGrp="1"/>
          </p:cNvSpPr>
          <p:nvPr>
            <p:ph type="body" idx="4294967295"/>
          </p:nvPr>
        </p:nvSpPr>
        <p:spPr>
          <a:xfrm>
            <a:off x="558326" y="1443951"/>
            <a:ext cx="8220075" cy="4757738"/>
          </a:xfrm>
          <a:prstGeom prst="rect">
            <a:avLst/>
          </a:prstGeom>
          <a:solidFill>
            <a:schemeClr val="lt1"/>
          </a:solid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Au cours d'un audit, vous observez les éléments suivants :</a:t>
            </a:r>
            <a:endParaRPr/>
          </a:p>
          <a:p>
            <a:pPr marL="457200" lvl="1" indent="0" algn="l" rtl="0">
              <a:lnSpc>
                <a:spcPct val="90000"/>
              </a:lnSpc>
              <a:spcBef>
                <a:spcPts val="500"/>
              </a:spcBef>
              <a:spcAft>
                <a:spcPts val="0"/>
              </a:spcAft>
              <a:buSzPts val="2400"/>
              <a:buNone/>
            </a:pPr>
            <a:r>
              <a:rPr lang="en-US" sz="2000">
                <a:solidFill>
                  <a:srgbClr val="2B2E2F"/>
                </a:solidFill>
                <a:latin typeface="Arial"/>
                <a:ea typeface="Arial"/>
                <a:cs typeface="Arial"/>
                <a:sym typeface="Arial"/>
              </a:rPr>
              <a:t>Dans l'auto-évaluation, la réponse à la plupart des exigences est "n'emploie pas de travailleurs", mais dans la plupart des sites/membres visités au cours de cet audit, il a été remarqué que les membres employaient des travailleurs (à temps plein/à temps partiel). </a:t>
            </a:r>
            <a:endParaRPr/>
          </a:p>
          <a:p>
            <a:pPr marL="457200" lvl="2" indent="0" algn="l" rtl="0">
              <a:lnSpc>
                <a:spcPct val="90000"/>
              </a:lnSpc>
              <a:spcBef>
                <a:spcPts val="1000"/>
              </a:spcBef>
              <a:spcAft>
                <a:spcPts val="0"/>
              </a:spcAft>
              <a:buSzPts val="2800"/>
              <a:buNone/>
            </a:pPr>
            <a:r>
              <a:rPr lang="en-US">
                <a:solidFill>
                  <a:srgbClr val="2B2E2F"/>
                </a:solidFill>
                <a:latin typeface="Arial"/>
                <a:ea typeface="Arial"/>
                <a:cs typeface="Arial"/>
                <a:sym typeface="Arial"/>
              </a:rPr>
              <a:t>Tout au long de l'audit, un (1) seul travailleur sur un site de plus de 50 personnes a été interrogé, et aucun travailleur n'a été interrogé dans les installations d'externalisation. </a:t>
            </a:r>
            <a:endParaRPr/>
          </a:p>
          <a:p>
            <a:pPr marL="457200" lvl="2" indent="0" algn="l" rtl="0">
              <a:lnSpc>
                <a:spcPct val="90000"/>
              </a:lnSpc>
              <a:spcBef>
                <a:spcPts val="1000"/>
              </a:spcBef>
              <a:spcAft>
                <a:spcPts val="0"/>
              </a:spcAft>
              <a:buSzPts val="2800"/>
              <a:buNone/>
            </a:pPr>
            <a:r>
              <a:rPr lang="en-US">
                <a:solidFill>
                  <a:srgbClr val="2B2E2F"/>
                </a:solidFill>
                <a:latin typeface="Arial"/>
                <a:ea typeface="Arial"/>
                <a:cs typeface="Arial"/>
                <a:sym typeface="Arial"/>
              </a:rPr>
              <a:t>Aucun relevé de temps, de salaires ou d'heures de travail, y compris les heures supplémentaires, n'a été examiné au cours de l'audit. De même, aucun dossier concernant les travailleurs à temps partiel n'a été vérifié. L'évaluation s'est limitée à la vérification des contrats de travail.</a:t>
            </a:r>
            <a:endParaRPr/>
          </a:p>
        </p:txBody>
      </p:sp>
      <p:sp>
        <p:nvSpPr>
          <p:cNvPr id="195" name="Google Shape;195;p7"/>
          <p:cNvSpPr txBox="1"/>
          <p:nvPr/>
        </p:nvSpPr>
        <p:spPr>
          <a:xfrm>
            <a:off x="488830" y="513787"/>
            <a:ext cx="9420225" cy="620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EXERCICE</a:t>
            </a:r>
            <a:endParaRPr/>
          </a:p>
        </p:txBody>
      </p:sp>
      <p:graphicFrame>
        <p:nvGraphicFramePr>
          <p:cNvPr id="196" name="Google Shape;196;p7"/>
          <p:cNvGraphicFramePr/>
          <p:nvPr/>
        </p:nvGraphicFramePr>
        <p:xfrm>
          <a:off x="8778401" y="1580548"/>
          <a:ext cx="3189400" cy="2067610"/>
        </p:xfrm>
        <a:graphic>
          <a:graphicData uri="http://schemas.openxmlformats.org/drawingml/2006/table">
            <a:tbl>
              <a:tblPr firstRow="1" bandRow="1">
                <a:noFill/>
                <a:tableStyleId>{6AC8A5B2-65EC-482F-BD42-EE51A3542CB0}</a:tableStyleId>
              </a:tblPr>
              <a:tblGrid>
                <a:gridCol w="3189400">
                  <a:extLst>
                    <a:ext uri="{9D8B030D-6E8A-4147-A177-3AD203B41FA5}">
                      <a16:colId xmlns:a16="http://schemas.microsoft.com/office/drawing/2014/main" val="20000"/>
                    </a:ext>
                  </a:extLst>
                </a:gridCol>
              </a:tblGrid>
              <a:tr h="30797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61040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Quels sont les problèmes liés à ces observations ?</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3" name="Google Shape;203;p8"/>
          <p:cNvSpPr txBox="1">
            <a:spLocks noGrp="1"/>
          </p:cNvSpPr>
          <p:nvPr>
            <p:ph type="ctrTitle" idx="4294967295"/>
          </p:nvPr>
        </p:nvSpPr>
        <p:spPr>
          <a:xfrm>
            <a:off x="646980" y="911284"/>
            <a:ext cx="11414664" cy="3761077"/>
          </a:xfrm>
          <a:prstGeom prst="rect">
            <a:avLst/>
          </a:prstGeom>
          <a:noFill/>
          <a:ln>
            <a:noFill/>
          </a:ln>
        </p:spPr>
        <p:txBody>
          <a:bodyPr spcFirstLastPara="1" wrap="square" lIns="91425" tIns="45700" rIns="91425" bIns="45700" anchor="ctr" anchorCtr="0">
            <a:normAutofit/>
          </a:bodyPr>
          <a:lstStyle/>
          <a:p>
            <a:pPr marL="0" marR="0" lvl="0" indent="0" algn="l" rtl="0">
              <a:lnSpc>
                <a:spcPct val="100000"/>
              </a:lnSpc>
              <a:spcBef>
                <a:spcPts val="0"/>
              </a:spcBef>
              <a:spcAft>
                <a:spcPts val="0"/>
              </a:spcAft>
              <a:buClr>
                <a:schemeClr val="dk1"/>
              </a:buClr>
              <a:buSzPts val="4400"/>
              <a:buFont typeface="Avenir"/>
              <a:buNone/>
            </a:pPr>
            <a:r>
              <a:rPr lang="en-US" sz="2400" b="0" i="0" u="none" strike="noStrike" cap="none">
                <a:solidFill>
                  <a:srgbClr val="2B2E2F"/>
                </a:solidFill>
                <a:latin typeface="Arial"/>
                <a:ea typeface="Arial"/>
                <a:cs typeface="Arial"/>
                <a:sym typeface="Arial"/>
              </a:rPr>
              <a:t>Il y a une NC : </a:t>
            </a:r>
            <a:br>
              <a:rPr lang="en-US" sz="2400" b="0" i="0" u="none" strike="noStrike" cap="none">
                <a:solidFill>
                  <a:srgbClr val="2B2E2F"/>
                </a:solidFill>
                <a:latin typeface="Arial"/>
                <a:ea typeface="Arial"/>
                <a:cs typeface="Arial"/>
                <a:sym typeface="Arial"/>
              </a:rPr>
            </a:br>
            <a:r>
              <a:rPr lang="en-US" sz="2400" b="0" i="0" u="none" strike="noStrike" cap="none">
                <a:solidFill>
                  <a:srgbClr val="2B2E2F"/>
                </a:solidFill>
                <a:latin typeface="Arial"/>
                <a:ea typeface="Arial"/>
                <a:cs typeface="Arial"/>
                <a:sym typeface="Arial"/>
              </a:rPr>
              <a:t>L'équipe d'audit de l'organisme de certification n'a pas mis en œuvre de manière appropriée un système d'évaluation de la pertinence, de l'efficacité et de l'adéquation de l'auto-évaluation de l'organisation et de la conformité à la section 7 de la norme FSC-STD-40-004.</a:t>
            </a:r>
            <a:br>
              <a:rPr lang="en-US" sz="2400" b="0" i="0" u="none" strike="noStrike" cap="none">
                <a:solidFill>
                  <a:srgbClr val="2B2E2F"/>
                </a:solidFill>
                <a:latin typeface="Arial"/>
                <a:ea typeface="Arial"/>
                <a:cs typeface="Arial"/>
                <a:sym typeface="Arial"/>
              </a:rPr>
            </a:br>
            <a:br>
              <a:rPr lang="en-US" sz="2400" b="0" i="0" u="none" strike="noStrike" cap="none">
                <a:solidFill>
                  <a:srgbClr val="2B2E2F"/>
                </a:solidFill>
                <a:latin typeface="Arial"/>
                <a:ea typeface="Arial"/>
                <a:cs typeface="Arial"/>
                <a:sym typeface="Arial"/>
              </a:rPr>
            </a:br>
            <a:r>
              <a:rPr lang="en-US" sz="2400" b="1" i="0" u="none" strike="noStrike" cap="none">
                <a:solidFill>
                  <a:srgbClr val="2B2E2F"/>
                </a:solidFill>
                <a:latin typeface="Arial"/>
                <a:ea typeface="Arial"/>
                <a:cs typeface="Arial"/>
                <a:sym typeface="Arial"/>
              </a:rPr>
              <a:t>POURQUOI ?</a:t>
            </a:r>
            <a:br>
              <a:rPr lang="en-US" sz="2400" b="0" i="0" u="none" strike="noStrike" cap="none">
                <a:solidFill>
                  <a:srgbClr val="2B2E2F"/>
                </a:solidFill>
                <a:latin typeface="Arial"/>
                <a:ea typeface="Arial"/>
                <a:cs typeface="Arial"/>
                <a:sym typeface="Arial"/>
              </a:rPr>
            </a:br>
            <a:endParaRPr sz="2400" b="0" i="0" u="none" strike="noStrike" cap="none">
              <a:solidFill>
                <a:srgbClr val="2B2E2F"/>
              </a:solidFill>
              <a:latin typeface="Arial"/>
              <a:ea typeface="Arial"/>
              <a:cs typeface="Arial"/>
              <a:sym typeface="Arial"/>
            </a:endParaRPr>
          </a:p>
        </p:txBody>
      </p:sp>
      <p:sp>
        <p:nvSpPr>
          <p:cNvPr id="204" name="Google Shape;204;p8"/>
          <p:cNvSpPr txBox="1"/>
          <p:nvPr/>
        </p:nvSpPr>
        <p:spPr>
          <a:xfrm>
            <a:off x="645543" y="90577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B2E2F"/>
              </a:buClr>
              <a:buSzPts val="2800"/>
              <a:buFont typeface="Arial"/>
              <a:buNone/>
            </a:pPr>
            <a:r>
              <a:rPr lang="en-US" sz="2800" b="1" i="0" u="none" strike="noStrike" cap="none">
                <a:solidFill>
                  <a:srgbClr val="2B2E2F"/>
                </a:solidFill>
                <a:latin typeface="Arial"/>
                <a:ea typeface="Arial"/>
                <a:cs typeface="Arial"/>
                <a:sym typeface="Arial"/>
              </a:rPr>
              <a:t>RÉPONSE</a:t>
            </a:r>
            <a:endParaRPr sz="1800" b="1" i="0" u="none" strike="noStrike" cap="none">
              <a:solidFill>
                <a:srgbClr val="2B2E2F"/>
              </a:solidFill>
              <a:latin typeface="Arial"/>
              <a:ea typeface="Arial"/>
              <a:cs typeface="Arial"/>
              <a:sym typeface="Arial"/>
            </a:endParaRPr>
          </a:p>
        </p:txBody>
      </p:sp>
      <p:sp>
        <p:nvSpPr>
          <p:cNvPr id="205" name="Google Shape;205;p8"/>
          <p:cNvSpPr txBox="1"/>
          <p:nvPr/>
        </p:nvSpPr>
        <p:spPr>
          <a:xfrm>
            <a:off x="645542" y="3828651"/>
            <a:ext cx="10899600" cy="19395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Nombre insuffisant d'entretiens (1 sur 50 n'est pas représentatif de la variété et du nombre)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Les documents n'ont pas été vérifiés pour corroborer et évaluer la mise en œuvre des exigences ;</a:t>
            </a:r>
            <a:endParaRPr sz="2400" b="0" i="0" u="none" strike="noStrike" cap="none">
              <a:solidFill>
                <a:srgbClr val="2B2E2F"/>
              </a:solidFill>
              <a:latin typeface="Arial"/>
              <a:ea typeface="Arial"/>
              <a:cs typeface="Arial"/>
              <a:sym typeface="Arial"/>
            </a:endParaRPr>
          </a:p>
          <a:p>
            <a:pPr marL="285750" marR="0" lvl="0" indent="-285750" algn="l" rtl="0">
              <a:spcBef>
                <a:spcPts val="0"/>
              </a:spcBef>
              <a:spcAft>
                <a:spcPts val="0"/>
              </a:spcAft>
              <a:buClr>
                <a:srgbClr val="2B2E2F"/>
              </a:buClr>
              <a:buSzPts val="2400"/>
              <a:buFont typeface="Arial"/>
              <a:buChar char="•"/>
            </a:pPr>
            <a:r>
              <a:rPr lang="en-US" sz="2400" b="0" i="0" u="none" strike="noStrike" cap="none">
                <a:solidFill>
                  <a:srgbClr val="2B2E2F"/>
                </a:solidFill>
                <a:latin typeface="Arial"/>
                <a:ea typeface="Arial"/>
                <a:cs typeface="Arial"/>
                <a:sym typeface="Arial"/>
              </a:rPr>
              <a:t>L'auto-évaluation n'a pas été évaluée ou n'a pas été abordée.</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9"/>
          <p:cNvSpPr txBox="1">
            <a:spLocks noGrp="1"/>
          </p:cNvSpPr>
          <p:nvPr>
            <p:ph type="title" idx="4294967295"/>
          </p:nvPr>
        </p:nvSpPr>
        <p:spPr>
          <a:xfrm>
            <a:off x="718868" y="458152"/>
            <a:ext cx="9105900" cy="6588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800">
                <a:solidFill>
                  <a:schemeClr val="dk1"/>
                </a:solidFill>
                <a:latin typeface="Arial"/>
                <a:ea typeface="Arial"/>
                <a:cs typeface="Arial"/>
                <a:sym typeface="Arial"/>
              </a:rPr>
              <a:t>Audit des CLR - Ce que dit FSC-STD-20-011...</a:t>
            </a:r>
            <a:endParaRPr/>
          </a:p>
        </p:txBody>
      </p:sp>
      <p:graphicFrame>
        <p:nvGraphicFramePr>
          <p:cNvPr id="212" name="Google Shape;212;p9"/>
          <p:cNvGraphicFramePr/>
          <p:nvPr/>
        </p:nvGraphicFramePr>
        <p:xfrm>
          <a:off x="718868" y="1116966"/>
          <a:ext cx="3000000" cy="3000000"/>
        </p:xfrm>
        <a:graphic>
          <a:graphicData uri="http://schemas.openxmlformats.org/drawingml/2006/table">
            <a:tbl>
              <a:tblPr>
                <a:noFill/>
                <a:tableStyleId>{2079728D-0D87-4467-B9D4-56FF23AF2D13}</a:tableStyleId>
              </a:tblPr>
              <a:tblGrid>
                <a:gridCol w="8168375">
                  <a:extLst>
                    <a:ext uri="{9D8B030D-6E8A-4147-A177-3AD203B41FA5}">
                      <a16:colId xmlns:a16="http://schemas.microsoft.com/office/drawing/2014/main" val="20000"/>
                    </a:ext>
                  </a:extLst>
                </a:gridCol>
              </a:tblGrid>
              <a:tr h="4002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Rapports</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5A5A5"/>
                    </a:solidFill>
                  </a:tcPr>
                </a:tc>
                <a:extLst>
                  <a:ext uri="{0D108BD9-81ED-4DB2-BD59-A6C34878D82A}">
                    <a16:rowId xmlns:a16="http://schemas.microsoft.com/office/drawing/2014/main" val="10000"/>
                  </a:ext>
                </a:extLst>
              </a:tr>
              <a:tr h="5148250">
                <a:tc>
                  <a:txBody>
                    <a:bodyPr/>
                    <a:lstStyle/>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12.1 </a:t>
                      </a:r>
                      <a:r>
                        <a:rPr lang="en-US" sz="2400" u="none" strike="noStrike" cap="none">
                          <a:latin typeface="Arial"/>
                          <a:ea typeface="Arial"/>
                          <a:cs typeface="Arial"/>
                          <a:sym typeface="Arial"/>
                        </a:rPr>
                        <a:t>L'organisme de certification doit documenter les résultats et les conclusions de son évaluation dans un rapport conformément aux exigences spécifiées dans la présente norme, [...]. Les rapports d'évaluation doivent [...] inclure au moins les informations spécifiées dans le tableau B ci-dessous.</a:t>
                      </a:r>
                      <a:endParaRPr/>
                    </a:p>
                    <a:p>
                      <a:pPr marL="0" marR="0" lvl="0" indent="0" algn="l" rtl="0">
                        <a:lnSpc>
                          <a:spcPct val="107000"/>
                        </a:lnSpc>
                        <a:spcBef>
                          <a:spcPts val="0"/>
                        </a:spcBef>
                        <a:spcAft>
                          <a:spcPts val="0"/>
                        </a:spcAft>
                        <a:buNone/>
                      </a:pPr>
                      <a:endParaRPr sz="2400" u="none" strike="noStrike" cap="none">
                        <a:latin typeface="Arial"/>
                        <a:ea typeface="Arial"/>
                        <a:cs typeface="Arial"/>
                        <a:sym typeface="Arial"/>
                      </a:endParaRPr>
                    </a:p>
                    <a:p>
                      <a:pPr marL="0" marR="0" lvl="0" indent="0" algn="l" rtl="0">
                        <a:lnSpc>
                          <a:spcPct val="107000"/>
                        </a:lnSpc>
                        <a:spcBef>
                          <a:spcPts val="0"/>
                        </a:spcBef>
                        <a:spcAft>
                          <a:spcPts val="0"/>
                        </a:spcAft>
                        <a:buNone/>
                      </a:pPr>
                      <a:r>
                        <a:rPr lang="en-US" sz="2400" b="1" u="none" strike="noStrike" cap="none">
                          <a:latin typeface="Arial"/>
                          <a:ea typeface="Arial"/>
                          <a:cs typeface="Arial"/>
                          <a:sym typeface="Arial"/>
                        </a:rPr>
                        <a:t>Tableau B. Contenu minimal des rapports d'évaluation Point 4 c) </a:t>
                      </a:r>
                      <a:endParaRPr/>
                    </a:p>
                    <a:p>
                      <a:pPr marL="0" marR="0" lvl="0" indent="0" algn="l" rtl="0">
                        <a:lnSpc>
                          <a:spcPct val="107000"/>
                        </a:lnSpc>
                        <a:spcBef>
                          <a:spcPts val="0"/>
                        </a:spcBef>
                        <a:spcAft>
                          <a:spcPts val="0"/>
                        </a:spcAft>
                        <a:buNone/>
                      </a:pPr>
                      <a:r>
                        <a:rPr lang="en-US" sz="2400" u="sng" strike="noStrike" cap="none">
                          <a:latin typeface="Arial"/>
                          <a:ea typeface="Arial"/>
                          <a:cs typeface="Arial"/>
                          <a:sym typeface="Arial"/>
                        </a:rPr>
                        <a:t>Présentation systématique des résultats </a:t>
                      </a:r>
                      <a:r>
                        <a:rPr lang="en-US" sz="2400" u="none" strike="noStrike" cap="none">
                          <a:latin typeface="Arial"/>
                          <a:ea typeface="Arial"/>
                          <a:cs typeface="Arial"/>
                          <a:sym typeface="Arial"/>
                        </a:rPr>
                        <a:t>démontrant la conformité ou la non-conformité à </a:t>
                      </a:r>
                      <a:r>
                        <a:rPr lang="en-US" sz="2400" u="sng" strike="noStrike" cap="none">
                          <a:latin typeface="Arial"/>
                          <a:ea typeface="Arial"/>
                          <a:cs typeface="Arial"/>
                          <a:sym typeface="Arial"/>
                        </a:rPr>
                        <a:t>chaque élément de tous les documents normatifs FSC applicables </a:t>
                      </a:r>
                      <a:r>
                        <a:rPr lang="en-US" sz="2400" u="none" strike="noStrike" cap="none">
                          <a:latin typeface="Arial"/>
                          <a:ea typeface="Arial"/>
                          <a:cs typeface="Arial"/>
                          <a:sym typeface="Arial"/>
                        </a:rPr>
                        <a:t>utilisés pour l'évaluation (par exemple FSC-STD-40-004, FSC-STD-40-005).</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13" name="Google Shape;213;p9"/>
          <p:cNvGraphicFramePr/>
          <p:nvPr/>
        </p:nvGraphicFramePr>
        <p:xfrm>
          <a:off x="9054790" y="1116965"/>
          <a:ext cx="3000000" cy="3000000"/>
        </p:xfrm>
        <a:graphic>
          <a:graphicData uri="http://schemas.openxmlformats.org/drawingml/2006/table">
            <a:tbl>
              <a:tblPr firstRow="1" bandRow="1">
                <a:noFill/>
                <a:tableStyleId>{6AC8A5B2-65EC-482F-BD42-EE51A3542CB0}</a:tableStyleId>
              </a:tblPr>
              <a:tblGrid>
                <a:gridCol w="2977375">
                  <a:extLst>
                    <a:ext uri="{9D8B030D-6E8A-4147-A177-3AD203B41FA5}">
                      <a16:colId xmlns:a16="http://schemas.microsoft.com/office/drawing/2014/main" val="20000"/>
                    </a:ext>
                  </a:extLst>
                </a:gridCol>
              </a:tblGrid>
              <a:tr h="445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04850">
                <a:tc>
                  <a:txBody>
                    <a:bodyPr/>
                    <a:lstStyle/>
                    <a:p>
                      <a:pPr marL="0" marR="0" lvl="0" indent="0" algn="l" rtl="0">
                        <a:lnSpc>
                          <a:spcPct val="107000"/>
                        </a:lnSpc>
                        <a:spcBef>
                          <a:spcPts val="0"/>
                        </a:spcBef>
                        <a:spcAft>
                          <a:spcPts val="0"/>
                        </a:spcAft>
                        <a:buClr>
                          <a:srgbClr val="000000"/>
                        </a:buClr>
                        <a:buSzPts val="2400"/>
                        <a:buFont typeface="Arial"/>
                        <a:buNone/>
                      </a:pPr>
                      <a:r>
                        <a:rPr lang="en-US" sz="2400" b="1" u="none" strike="noStrike" cap="none">
                          <a:solidFill>
                            <a:schemeClr val="dk1"/>
                          </a:solidFill>
                          <a:latin typeface="Arial"/>
                          <a:ea typeface="Arial"/>
                          <a:cs typeface="Arial"/>
                          <a:sym typeface="Arial"/>
                        </a:rPr>
                        <a:t>Q1. </a:t>
                      </a:r>
                      <a:r>
                        <a:rPr lang="en-US" sz="2400" u="none" strike="noStrike" cap="none">
                          <a:latin typeface="Arial"/>
                          <a:ea typeface="Arial"/>
                          <a:cs typeface="Arial"/>
                          <a:sym typeface="Arial"/>
                        </a:rPr>
                        <a:t>Que signifie "une présentation claire et systématique des observations et des résultats" ? </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r h="2122650">
                <a:tc>
                  <a:txBody>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Q2. </a:t>
                      </a:r>
                      <a:r>
                        <a:rPr lang="en-US" sz="2400" u="none" strike="noStrike" cap="none">
                          <a:latin typeface="Arial"/>
                          <a:ea typeface="Arial"/>
                          <a:cs typeface="Arial"/>
                          <a:sym typeface="Arial"/>
                        </a:rPr>
                        <a:t>Quels sont les exemples de preuves objectives en ce qui concerne les thèmes CLR ?  </a:t>
                      </a:r>
                      <a:endParaRPr/>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resentation Body">
  <a:themeElements>
    <a:clrScheme name="Custom 2">
      <a:dk1>
        <a:srgbClr val="000000"/>
      </a:dk1>
      <a:lt1>
        <a:srgbClr val="FFFFFF"/>
      </a:lt1>
      <a:dk2>
        <a:srgbClr val="656565"/>
      </a:dk2>
      <a:lt2>
        <a:srgbClr val="EEECE1"/>
      </a:lt2>
      <a:accent1>
        <a:srgbClr val="FE2823"/>
      </a:accent1>
      <a:accent2>
        <a:srgbClr val="2FC276"/>
      </a:accent2>
      <a:accent3>
        <a:srgbClr val="BF2121"/>
      </a:accent3>
      <a:accent4>
        <a:srgbClr val="FDADAC"/>
      </a:accent4>
      <a:accent5>
        <a:srgbClr val="D1D1CE"/>
      </a:accent5>
      <a:accent6>
        <a:srgbClr val="656565"/>
      </a:accent6>
      <a:hlink>
        <a:srgbClr val="2FC276"/>
      </a:hlink>
      <a:folHlink>
        <a:srgbClr val="2B18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1896</Words>
  <Application>Microsoft Office PowerPoint</Application>
  <PresentationFormat>Widescreen</PresentationFormat>
  <Paragraphs>121</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Arial Black</vt:lpstr>
      <vt:lpstr>Avenir</vt:lpstr>
      <vt:lpstr>Calibri</vt:lpstr>
      <vt:lpstr>1_Office Theme</vt:lpstr>
      <vt:lpstr>1_Presentation Body</vt:lpstr>
      <vt:lpstr>Formation des auditeurs sur les Exigences fondamentales FSC en matière de travail dans la norme CoC de FSC(R) (CLR)</vt:lpstr>
      <vt:lpstr>Objectifs de ce module</vt:lpstr>
      <vt:lpstr>Exigences clés/pertinentes de l'accréditation FSC liées aux CLR CoC FSC? </vt:lpstr>
      <vt:lpstr>Audit des CLR - Ce que dit FSC-STD-20-011...</vt:lpstr>
      <vt:lpstr>Audit des CLR - Ce que dit FSC-STD-20-011...</vt:lpstr>
      <vt:lpstr>Audit des CLR - Retenez ces mots-clés ...</vt:lpstr>
      <vt:lpstr>PowerPoint Presentation</vt:lpstr>
      <vt:lpstr>Il y a une NC :  L'équipe d'audit de l'organisme de certification n'a pas mis en œuvre de manière appropriée un système d'évaluation de la pertinence, de l'efficacité et de l'adéquation de l'auto-évaluation de l'organisation et de la conformité à la section 7 de la norme FSC-STD-40-004.  POURQUOI ? </vt:lpstr>
      <vt:lpstr>Audit des CLR - Ce que dit FSC-STD-20-011...</vt:lpstr>
      <vt:lpstr>PowerPoint Presentation</vt:lpstr>
      <vt:lpstr>Il s'agit d'une NC.  POURQUOI ?</vt:lpstr>
      <vt:lpstr>Fin du module 4.1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2024-06-25T08:57:25Z</dcterms:created>
  <dcterms:modified xsi:type="dcterms:W3CDTF">2025-06-20T15:05:24Z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1100200.00000000</vt:lpwstr>
  </property>
  <property fmtid="{D5CDD505-2E9C-101B-9397-08002B2CF9AE}" pid="4" name="ComplianceAssetId">
    <vt:lpwstr/>
  </property>
  <property fmtid="{D5CDD505-2E9C-101B-9397-08002B2CF9AE}" pid="5" name="_activity">
    <vt:lpwstr>{"FileActivityType":"6","FileActivityTimeStamp":"2025-03-25T16:16:00.483Z","FileActivityUsersOnPage":[{"DisplayName":"Emily White","Id":"e.white@fsc.org"}],"FileActivityNavigationId":null}</vt:lpwstr>
  </property>
  <property fmtid="{D5CDD505-2E9C-101B-9397-08002B2CF9AE}" pid="6" name="_ExtendedDescription">
    <vt:lpwstr/>
  </property>
  <property fmtid="{D5CDD505-2E9C-101B-9397-08002B2CF9AE}" pid="7" name="TriggerFlowInfo">
    <vt:lpwstr/>
  </property>
  <property fmtid="{D5CDD505-2E9C-101B-9397-08002B2CF9AE}" pid="8" name="MediaServiceImageTags">
    <vt:lpwstr/>
  </property>
</Properties>
</file>