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Arial Black" panose="020B0A04020102020204" pitchFamily="34" charset="0"/>
      <p:regular r:id="rId32"/>
      <p:bold r:id="rId33"/>
    </p:embeddedFont>
    <p:embeddedFont>
      <p:font typeface="Georgia" panose="02040502050405020303" pitchFamily="18" charset="0"/>
      <p:regular r:id="rId34"/>
      <p:bold r:id="rId35"/>
      <p:italic r:id="rId36"/>
      <p:boldItalic r:id="rId37"/>
    </p:embeddedFont>
    <p:embeddedFont>
      <p:font typeface="Montserrat" panose="000005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izdjM7UExyl1cbNyYlfBFvkxb2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AB5187-FE41-49E1-8B79-B54CBAF36249}">
  <a:tblStyle styleId="{59AB5187-FE41-49E1-8B79-B54CBAF36249}"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lo.org/wcmsp5/groups/public/---ed_norm/---declaration/documents/publication/wcms_182096.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ankerresearchinstitute.org/working-papers/gender-pay-gaps-feb24?utm_source=Global+Living+Wage+Coalition&amp;utm_campaign=d20de2070a-EMAIL_CAMPAIGN_2024_04_25_09_49&amp;utm_medium=email&amp;utm_term=0_-d20de2070a-%5BLIST_EMAIL_ID%5D"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lo.org/dyn/normlex/es/f?p=NORMLEXPUB:12100:0::NO::P12100_ILO_CODE:C087"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ilo.org/dyn/normlex/es/f?p=1000:12100:0::NO::P12100_ILO_CODE:C098"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ilo.org/dyn/normlex/es/f?p=NORMLEXPUB:12100:0::NO::P12100_INSTRUMENT_ID:312299"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ck/a?!&amp;&amp;p=2ced377990f5780d21b974ffbea274aea1b9d418a5a420709362fc0289e287d5JmltdHM9MTc0NDU4ODgwMA&amp;ptn=3&amp;ver=2&amp;hsh=4&amp;fclid=36065ab2-963e-699b-0339-4fb697b568a1&amp;psq=www.ilo.org%2fipecinfo%2fproduct%2fdownload.do%3ftype%3ddocument%26id%3d30215.&amp;u=a1aHR0cHM6Ly93ZWJhcHBzLmlsby5vcmcvaXBlY2luZm8vcHJvZHVjdC9kb3dubG9hZC5kbz90eXBlPWRvY3VtZW50JmlkPTMwMjk2&amp;ntb=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Super Bamboo Inc. no es una empresa real. Es una invención para este curso. </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r>
              <a:rPr lang="en-US"/>
              <a:t>Los reflejos deberían estar por aquí: </a:t>
            </a:r>
            <a:endParaRPr/>
          </a:p>
          <a:p>
            <a:pPr marL="171450" lvl="0" indent="-171450" algn="l" rtl="0">
              <a:lnSpc>
                <a:spcPct val="100000"/>
              </a:lnSpc>
              <a:spcBef>
                <a:spcPts val="0"/>
              </a:spcBef>
              <a:spcAft>
                <a:spcPts val="0"/>
              </a:spcAft>
              <a:buClr>
                <a:schemeClr val="dk1"/>
              </a:buClr>
              <a:buSzPts val="1400"/>
              <a:buFont typeface="Calibri"/>
              <a:buChar char="-"/>
            </a:pPr>
            <a:r>
              <a:rPr lang="en-US"/>
              <a:t>Turno de noche</a:t>
            </a:r>
            <a:endParaRPr/>
          </a:p>
          <a:p>
            <a:pPr marL="171450" lvl="0" indent="-171450" algn="l" rtl="0">
              <a:lnSpc>
                <a:spcPct val="100000"/>
              </a:lnSpc>
              <a:spcBef>
                <a:spcPts val="0"/>
              </a:spcBef>
              <a:spcAft>
                <a:spcPts val="0"/>
              </a:spcAft>
              <a:buClr>
                <a:schemeClr val="dk1"/>
              </a:buClr>
              <a:buSzPts val="1400"/>
              <a:buFont typeface="Calibri"/>
              <a:buChar char="-"/>
            </a:pPr>
            <a:r>
              <a:rPr lang="en-US"/>
              <a:t>La política de la empresa prohíbe flagrantemente a los menores de 18 años</a:t>
            </a:r>
            <a:endParaRPr/>
          </a:p>
          <a:p>
            <a:pPr marL="171450" lvl="0" indent="-171450" algn="l" rtl="0">
              <a:lnSpc>
                <a:spcPct val="100000"/>
              </a:lnSpc>
              <a:spcBef>
                <a:spcPts val="0"/>
              </a:spcBef>
              <a:spcAft>
                <a:spcPts val="0"/>
              </a:spcAft>
              <a:buClr>
                <a:schemeClr val="dk1"/>
              </a:buClr>
              <a:buSzPts val="1400"/>
              <a:buFont typeface="Calibri"/>
              <a:buChar char="-"/>
            </a:pPr>
            <a:r>
              <a:rPr lang="en-US"/>
              <a:t>FSC prohíbe menores de 15 años</a:t>
            </a:r>
            <a:endParaRPr/>
          </a:p>
        </p:txBody>
      </p:sp>
      <p:sp>
        <p:nvSpPr>
          <p:cNvPr id="314" name="Google Shape;314;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Notas de clase: DEBATE PLENARIO</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Este es uno de los casos de los materiales preparatorios. Se trata de una constatación directa de una auditoría. </a:t>
            </a:r>
            <a:endParaRPr/>
          </a:p>
          <a:p>
            <a:pPr marL="457200" marR="0" lvl="0" indent="-228600" algn="l" rtl="0">
              <a:lnSpc>
                <a:spcPct val="100000"/>
              </a:lnSpc>
              <a:spcBef>
                <a:spcPts val="0"/>
              </a:spcBef>
              <a:spcAft>
                <a:spcPts val="0"/>
              </a:spcAft>
              <a:buClr>
                <a:srgbClr val="000000"/>
              </a:buClr>
              <a:buSzPts val="1400"/>
              <a:buFont typeface="Arial"/>
              <a:buNone/>
            </a:pPr>
            <a:r>
              <a:rPr lang="en-US"/>
              <a:t>Los participantes deben leer y debatir cualquier idea y si se trata de un problema o no.</a:t>
            </a:r>
            <a:endParaRPr/>
          </a:p>
        </p:txBody>
      </p:sp>
      <p:sp>
        <p:nvSpPr>
          <p:cNvPr id="323" name="Google Shape;32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d06f2e0a19_0_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d06f2e0a19_0_2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El trabajo forzoso puede entenderse como el trabajo que se realiza involuntariamente y bajo la amenaza de cualquier sanción. Se refiere a situaciones en las que se persuade a las personas para que trabajen mediante el uso de la violencia o la intimidación, o por medios más sutiles como la manipulación de deudas, la retención de documentos de identidad o las amenazas de denuncia a las autoridades de inmigración.</a:t>
            </a:r>
            <a:endParaRPr/>
          </a:p>
        </p:txBody>
      </p:sp>
      <p:sp>
        <p:nvSpPr>
          <p:cNvPr id="338" name="Google Shape;338;g2d06f2e0a19_0_2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d06f2e0a19_0_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d06f2e0a19_0_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0"/>
              </a:spcBef>
              <a:spcAft>
                <a:spcPts val="0"/>
              </a:spcAft>
              <a:buSzPts val="1400"/>
              <a:buNone/>
            </a:pPr>
            <a:r>
              <a:rPr lang="en-US" sz="1800">
                <a:latin typeface="Arial"/>
                <a:ea typeface="Arial"/>
                <a:cs typeface="Arial"/>
                <a:sym typeface="Arial"/>
              </a:rPr>
              <a:t>El trabajo forzoso es un tema complejo y puede llevar tiempo detectarlo.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Según el Convenio sobre el trabajo forzoso de la OIT (CO29), hay tres componentes del trabajo forzoso (el 1 (trabajo) es más sencillo de identificar):  </a:t>
            </a:r>
            <a:endParaRPr sz="1800">
              <a:latin typeface="Calibri"/>
              <a:ea typeface="Calibri"/>
              <a:cs typeface="Calibri"/>
              <a:sym typeface="Calibri"/>
            </a:endParaRPr>
          </a:p>
          <a:p>
            <a:pPr marL="342900" lvl="0" indent="-342900" algn="l" rtl="0">
              <a:lnSpc>
                <a:spcPct val="107000"/>
              </a:lnSpc>
              <a:spcBef>
                <a:spcPts val="800"/>
              </a:spcBef>
              <a:spcAft>
                <a:spcPts val="0"/>
              </a:spcAft>
              <a:buSzPts val="1400"/>
              <a:buFont typeface="Arial"/>
              <a:buAutoNum type="arabicPeriod"/>
            </a:pPr>
            <a:r>
              <a:rPr lang="en-US" sz="1800">
                <a:latin typeface="Arial"/>
                <a:ea typeface="Arial"/>
                <a:cs typeface="Arial"/>
                <a:sym typeface="Arial"/>
              </a:rPr>
              <a:t>obra o servicio, </a:t>
            </a:r>
            <a:endParaRPr sz="1800">
              <a:latin typeface="Calibri"/>
              <a:ea typeface="Calibri"/>
              <a:cs typeface="Calibri"/>
              <a:sym typeface="Calibri"/>
            </a:endParaRPr>
          </a:p>
          <a:p>
            <a:pPr marL="342900" lvl="0" indent="-342900" algn="l" rtl="0">
              <a:lnSpc>
                <a:spcPct val="107000"/>
              </a:lnSpc>
              <a:spcBef>
                <a:spcPts val="0"/>
              </a:spcBef>
              <a:spcAft>
                <a:spcPts val="0"/>
              </a:spcAft>
              <a:buSzPts val="1400"/>
              <a:buFont typeface="Arial"/>
              <a:buAutoNum type="arabicPeriod"/>
            </a:pPr>
            <a:r>
              <a:rPr lang="en-US" sz="1800">
                <a:latin typeface="Arial"/>
                <a:ea typeface="Arial"/>
                <a:cs typeface="Arial"/>
                <a:sym typeface="Arial"/>
              </a:rPr>
              <a:t>involuntariedad, </a:t>
            </a:r>
            <a:endParaRPr sz="1800">
              <a:latin typeface="Calibri"/>
              <a:ea typeface="Calibri"/>
              <a:cs typeface="Calibri"/>
              <a:sym typeface="Calibri"/>
            </a:endParaRPr>
          </a:p>
          <a:p>
            <a:pPr marL="342900" lvl="0" indent="-342900" algn="l" rtl="0">
              <a:lnSpc>
                <a:spcPct val="107000"/>
              </a:lnSpc>
              <a:spcBef>
                <a:spcPts val="0"/>
              </a:spcBef>
              <a:spcAft>
                <a:spcPts val="0"/>
              </a:spcAft>
              <a:buSzPts val="1400"/>
              <a:buFont typeface="Arial"/>
              <a:buAutoNum type="arabicPeriod"/>
            </a:pPr>
            <a:r>
              <a:rPr lang="en-US" sz="1800">
                <a:latin typeface="Arial"/>
                <a:ea typeface="Arial"/>
                <a:cs typeface="Arial"/>
                <a:sym typeface="Arial"/>
              </a:rPr>
              <a:t>amenaza o sanción</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Sólo cuando se dan estos 3 componentes se puede decidir si se trata de un caso de trabajo forzoso o no. Compruebe también la combinación de estos elementos.</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Consentimiento mutuo entre el trabajador y el empresario (o jerarquía). Esto significa que el trabajador tiene que estar de acuerdo con el trabajo realizado y la remuneración. La involuntariedad o las amenazas de sanción son indicadores de falta de consentimiento.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Una es simple relación de trabajo o de servicio. Por la naturaleza de la relación entre una persona y un "empleador". </a:t>
            </a:r>
            <a:endParaRPr sz="1800">
              <a:latin typeface="Calibri"/>
              <a:ea typeface="Calibri"/>
              <a:cs typeface="Calibri"/>
              <a:sym typeface="Calibri"/>
            </a:endParaRPr>
          </a:p>
          <a:p>
            <a:pPr marL="0" lvl="0" indent="0" algn="l" rtl="0">
              <a:lnSpc>
                <a:spcPct val="100000"/>
              </a:lnSpc>
              <a:spcBef>
                <a:spcPts val="80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348" name="Google Shape;348;g2d06f2e0a19_0_2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d06f2e0a19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2d06f2e0a19_0_2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La OIT tiene un buen recurso para investigadores llamado: </a:t>
            </a:r>
            <a:r>
              <a:rPr lang="en-US" b="1">
                <a:latin typeface="Arial"/>
                <a:ea typeface="Arial"/>
                <a:cs typeface="Arial"/>
                <a:sym typeface="Arial"/>
              </a:rPr>
              <a:t>hard to see hard to count </a:t>
            </a:r>
            <a:r>
              <a:rPr lang="en-US">
                <a:latin typeface="Arial"/>
                <a:ea typeface="Arial"/>
                <a:cs typeface="Arial"/>
                <a:sym typeface="Arial"/>
              </a:rPr>
              <a:t>- try to bring a methodological view of the indicators. </a:t>
            </a:r>
            <a:r>
              <a:rPr lang="en-US" u="sng">
                <a:solidFill>
                  <a:schemeClr val="hlink"/>
                </a:solidFill>
                <a:latin typeface="Arial"/>
                <a:ea typeface="Arial"/>
                <a:cs typeface="Arial"/>
                <a:sym typeface="Arial"/>
                <a:hlinkClick r:id="rId3"/>
              </a:rPr>
              <a:t>https://ilo.</a:t>
            </a:r>
            <a:r>
              <a:rPr lang="en-US">
                <a:latin typeface="Arial"/>
                <a:ea typeface="Arial"/>
                <a:cs typeface="Arial"/>
                <a:sym typeface="Arial"/>
              </a:rPr>
              <a:t>org/wcmsp5/groups/public/---ed_norm/---declaration/documents/publication/wcms_182096.pdf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¿Cómo se decide cuándo un caso se considera trabajo forzoso?</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entrevista con los trabajadores y comprobación de los indicadores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Un trabajador puede tener sus documentos, pero ¿puede abandonar la operación? ¿Se encuentran en un lugar alejado que lo hace prácticamente difícil? </a:t>
            </a:r>
            <a:endParaRPr/>
          </a:p>
        </p:txBody>
      </p:sp>
      <p:sp>
        <p:nvSpPr>
          <p:cNvPr id="363" name="Google Shape;363;g2d06f2e0a19_0_2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None/>
            </a:pPr>
            <a:r>
              <a:rPr lang="en-US"/>
              <a:t>Sí, estas cláusulas pueden considerarse indicadores de trabajo forzoso porque, al tratarse de requisitos contractuales, los trabajadores tienen que seguir las normas del contrato, por lo que trabajan durante horas en las que se supone que no deberían trabajar (por ejemplo, por la noche, durante el tiempo de descanso).</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Esta cláusula es una forma de hacer obligatorio el trabajo en horas extraordinarias. Esto constituye trabajo forzoso porque no se hace voluntariamente (nótese que uno de los componentes de la definición de trabajo forzoso es la involuntariedad).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Se trata de una No Conformidad contra 7.3.1 en FSC-STD-40-004 V3-1. </a:t>
            </a:r>
            <a:endParaRPr/>
          </a:p>
        </p:txBody>
      </p:sp>
      <p:sp>
        <p:nvSpPr>
          <p:cNvPr id="370" name="Google Shape;370;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Notas de clase: DEBATE PLENARIO</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Este es uno de los casos de los materiales preparatorios.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Los participantes deben leer y debatir sus ideas y si se trata de un problema o no. ¿Hay indicios de trabajo forzoso? </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Se trata de una NC real que fue identificada y para la cual se emitió una Acción Correctiva (AC) al Titular del Certificado (CH).</a:t>
            </a:r>
            <a:endParaRPr/>
          </a:p>
        </p:txBody>
      </p:sp>
      <p:sp>
        <p:nvSpPr>
          <p:cNvPr id="379" name="Google Shape;37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d06f2e0a19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2d06f2e0a19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400"/>
              <a:buNone/>
            </a:pPr>
            <a:r>
              <a:rPr lang="en-US" sz="1000">
                <a:latin typeface="Arial"/>
                <a:ea typeface="Arial"/>
                <a:cs typeface="Arial"/>
                <a:sym typeface="Arial"/>
              </a:rPr>
              <a:t>Lo que no es discriminación: "</a:t>
            </a:r>
            <a:r>
              <a:rPr lang="en-US" sz="1200" b="0" i="0">
                <a:solidFill>
                  <a:srgbClr val="333333"/>
                </a:solidFill>
                <a:latin typeface="Georgia"/>
                <a:ea typeface="Georgia"/>
                <a:cs typeface="Georgia"/>
                <a:sym typeface="Georgia"/>
              </a:rPr>
              <a:t>No se considerará discriminación ninguna distinción, exclusión o preferencia respecto de un empleo determinado basada en las </a:t>
            </a:r>
            <a:r>
              <a:rPr lang="en-US" sz="1200" b="0" i="0" u="sng">
                <a:solidFill>
                  <a:srgbClr val="333333"/>
                </a:solidFill>
                <a:latin typeface="Georgia"/>
                <a:ea typeface="Georgia"/>
                <a:cs typeface="Georgia"/>
                <a:sym typeface="Georgia"/>
              </a:rPr>
              <a:t>exigencias inherentes </a:t>
            </a:r>
            <a:r>
              <a:rPr lang="en-US" sz="1200" b="0" i="0">
                <a:solidFill>
                  <a:srgbClr val="333333"/>
                </a:solidFill>
                <a:latin typeface="Georgia"/>
                <a:ea typeface="Georgia"/>
                <a:cs typeface="Georgia"/>
                <a:sym typeface="Georgia"/>
              </a:rPr>
              <a:t>al mismo". (véase el Convenio 111 de la OIT, artículo 2)</a:t>
            </a:r>
            <a:endParaRPr/>
          </a:p>
          <a:p>
            <a:pPr marL="0" lvl="0" indent="0" algn="l" rtl="0">
              <a:lnSpc>
                <a:spcPct val="80000"/>
              </a:lnSpc>
              <a:spcBef>
                <a:spcPts val="0"/>
              </a:spcBef>
              <a:spcAft>
                <a:spcPts val="0"/>
              </a:spcAft>
              <a:buSzPts val="1400"/>
              <a:buNone/>
            </a:pPr>
            <a:endParaRPr sz="1000">
              <a:latin typeface="Arial"/>
              <a:ea typeface="Arial"/>
              <a:cs typeface="Arial"/>
              <a:sym typeface="Arial"/>
            </a:endParaRPr>
          </a:p>
          <a:p>
            <a:pPr marL="0" lvl="0" indent="0" algn="l" rtl="0">
              <a:lnSpc>
                <a:spcPct val="80000"/>
              </a:lnSpc>
              <a:spcBef>
                <a:spcPts val="0"/>
              </a:spcBef>
              <a:spcAft>
                <a:spcPts val="0"/>
              </a:spcAft>
              <a:buSzPts val="1400"/>
              <a:buNone/>
            </a:pPr>
            <a:r>
              <a:rPr lang="en-US" sz="1000">
                <a:latin typeface="Arial"/>
                <a:ea typeface="Arial"/>
                <a:cs typeface="Arial"/>
                <a:sym typeface="Arial"/>
              </a:rPr>
              <a:t>Requisito inherente: tiene que ser objetivo y justificable, ser necesario, no desproporcionado y decidirse caso por caso (el sexo puede ser inherente para las representaciones teatrales, la religión para un carnicero halal), seguridad del Estado, medidas especiales temporales</a:t>
            </a:r>
            <a:endParaRPr sz="1000" b="0">
              <a:latin typeface="Arial"/>
              <a:ea typeface="Arial"/>
              <a:cs typeface="Arial"/>
              <a:sym typeface="Arial"/>
            </a:endParaRPr>
          </a:p>
          <a:p>
            <a:pPr marL="0" lvl="0" indent="0" algn="l" rtl="0">
              <a:lnSpc>
                <a:spcPct val="80000"/>
              </a:lnSpc>
              <a:spcBef>
                <a:spcPts val="0"/>
              </a:spcBef>
              <a:spcAft>
                <a:spcPts val="0"/>
              </a:spcAft>
              <a:buSzPts val="1400"/>
              <a:buNone/>
            </a:pPr>
            <a:endParaRPr sz="1000" b="0">
              <a:latin typeface="Arial"/>
              <a:ea typeface="Arial"/>
              <a:cs typeface="Arial"/>
              <a:sym typeface="Arial"/>
            </a:endParaRPr>
          </a:p>
          <a:p>
            <a:pPr marL="0" lvl="0" indent="0" algn="l" rtl="0">
              <a:lnSpc>
                <a:spcPct val="80000"/>
              </a:lnSpc>
              <a:spcBef>
                <a:spcPts val="0"/>
              </a:spcBef>
              <a:spcAft>
                <a:spcPts val="0"/>
              </a:spcAft>
              <a:buSzPts val="1400"/>
              <a:buNone/>
            </a:pPr>
            <a:r>
              <a:rPr lang="en-US" sz="1800" b="1">
                <a:latin typeface="Arial"/>
                <a:ea typeface="Arial"/>
                <a:cs typeface="Arial"/>
                <a:sym typeface="Arial"/>
              </a:rPr>
              <a:t>Etapa</a:t>
            </a:r>
            <a:r>
              <a:rPr lang="en-US" sz="1800">
                <a:latin typeface="Arial"/>
                <a:ea typeface="Arial"/>
                <a:cs typeface="Arial"/>
                <a:sym typeface="Arial"/>
              </a:rPr>
              <a:t>: contratación, promoción, despido o promoción de jubilación: </a:t>
            </a:r>
            <a:endParaRPr/>
          </a:p>
          <a:p>
            <a:pPr marL="285750" lvl="0" indent="-285750" algn="l" rtl="0">
              <a:lnSpc>
                <a:spcPct val="80000"/>
              </a:lnSpc>
              <a:spcBef>
                <a:spcPts val="0"/>
              </a:spcBef>
              <a:spcAft>
                <a:spcPts val="0"/>
              </a:spcAft>
              <a:buSzPts val="1400"/>
              <a:buFont typeface="Arial"/>
              <a:buChar char="•"/>
            </a:pPr>
            <a:r>
              <a:rPr lang="en-US" sz="1800">
                <a:latin typeface="Arial"/>
                <a:ea typeface="Arial"/>
                <a:cs typeface="Arial"/>
                <a:sym typeface="Arial"/>
              </a:rPr>
              <a:t>¿existe algún procedimiento de promoción?</a:t>
            </a:r>
            <a:endParaRPr sz="1800">
              <a:latin typeface="Calibri"/>
              <a:ea typeface="Calibri"/>
              <a:cs typeface="Calibri"/>
              <a:sym typeface="Calibri"/>
            </a:endParaRPr>
          </a:p>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Puede que existan procedimientos, pero ¿cómo se aplican?</a:t>
            </a:r>
            <a:endParaRPr sz="1800">
              <a:latin typeface="Calibri"/>
              <a:ea typeface="Calibri"/>
              <a:cs typeface="Calibri"/>
              <a:sym typeface="Calibri"/>
            </a:endParaRPr>
          </a:p>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¿Qué medidas o sistemas se han establecido para garantizar la diversidad? </a:t>
            </a:r>
            <a:endParaRPr/>
          </a:p>
          <a:p>
            <a:pPr marL="342900" lvl="0" indent="-254000" algn="just" rtl="0">
              <a:lnSpc>
                <a:spcPct val="107000"/>
              </a:lnSpc>
              <a:spcBef>
                <a:spcPts val="800"/>
              </a:spcBef>
              <a:spcAft>
                <a:spcPts val="0"/>
              </a:spcAft>
              <a:buSzPts val="1400"/>
              <a:buFont typeface="Noto Sans Symbols"/>
              <a:buNone/>
            </a:pPr>
            <a:endParaRPr sz="1800">
              <a:latin typeface="Arial"/>
              <a:ea typeface="Arial"/>
              <a:cs typeface="Arial"/>
              <a:sym typeface="Arial"/>
            </a:endParaRPr>
          </a:p>
          <a:p>
            <a:pPr marL="0" marR="0" lvl="0" indent="0" algn="just" rtl="0">
              <a:lnSpc>
                <a:spcPct val="107000"/>
              </a:lnSpc>
              <a:spcBef>
                <a:spcPts val="800"/>
              </a:spcBef>
              <a:spcAft>
                <a:spcPts val="0"/>
              </a:spcAft>
              <a:buClr>
                <a:srgbClr val="000000"/>
              </a:buClr>
              <a:buSzPts val="1400"/>
              <a:buFont typeface="Noto Sans Symbols"/>
              <a:buNone/>
            </a:pPr>
            <a:r>
              <a:rPr lang="en-US" sz="1800">
                <a:latin typeface="Arial"/>
                <a:ea typeface="Arial"/>
                <a:cs typeface="Arial"/>
                <a:sym typeface="Arial"/>
              </a:rPr>
              <a:t>Por ejemplo: </a:t>
            </a:r>
            <a:r>
              <a:rPr lang="en-US" sz="18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Enlace</a:t>
            </a:r>
            <a:endParaRPr sz="1800">
              <a:latin typeface="Calibri"/>
              <a:ea typeface="Calibri"/>
              <a:cs typeface="Calibri"/>
              <a:sym typeface="Calibri"/>
            </a:endParaRPr>
          </a:p>
          <a:p>
            <a:pPr marL="0" lvl="0" indent="0" algn="just" rtl="0">
              <a:lnSpc>
                <a:spcPct val="107000"/>
              </a:lnSpc>
              <a:spcBef>
                <a:spcPts val="800"/>
              </a:spcBef>
              <a:spcAft>
                <a:spcPts val="800"/>
              </a:spcAft>
              <a:buSzPts val="1400"/>
              <a:buFont typeface="Noto Sans Symbols"/>
              <a:buNone/>
            </a:pPr>
            <a:endParaRPr sz="1800">
              <a:latin typeface="Calibri"/>
              <a:ea typeface="Calibri"/>
              <a:cs typeface="Calibri"/>
              <a:sym typeface="Calibri"/>
            </a:endParaRPr>
          </a:p>
        </p:txBody>
      </p:sp>
      <p:sp>
        <p:nvSpPr>
          <p:cNvPr id="394" name="Google Shape;394;g2d06f2e0a19_0_2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just" rtl="0">
              <a:lnSpc>
                <a:spcPct val="107000"/>
              </a:lnSpc>
              <a:spcBef>
                <a:spcPts val="0"/>
              </a:spcBef>
              <a:spcAft>
                <a:spcPts val="0"/>
              </a:spcAft>
              <a:buSzPts val="1400"/>
              <a:buNone/>
            </a:pPr>
            <a:r>
              <a:rPr lang="en-US" sz="1800">
                <a:latin typeface="Arial"/>
                <a:ea typeface="Arial"/>
                <a:cs typeface="Arial"/>
                <a:sym typeface="Arial"/>
              </a:rPr>
              <a:t>Cualquier distinción, exclusión o preferencia basada en motivos de discriminación que tenga un resultado negativo, como un salario más bajo. </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r>
              <a:rPr lang="en-US" sz="1800">
                <a:latin typeface="Arial"/>
                <a:ea typeface="Arial"/>
                <a:cs typeface="Arial"/>
                <a:sym typeface="Arial"/>
              </a:rPr>
              <a:t>Consulte también a nivel nacional, que podría tener más motivos.</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Motivo: </a:t>
            </a:r>
            <a:r>
              <a:rPr lang="en-US" sz="1800">
                <a:latin typeface="Arial"/>
                <a:ea typeface="Arial"/>
                <a:cs typeface="Arial"/>
                <a:sym typeface="Arial"/>
              </a:rPr>
              <a:t>raza, color, sexo, religión, opinión política, origen social, ascendencia nacional (lugar de nacimiento), - pero también orientación sexual e identidad de género, embarazo, estado de salud, estado serológico respecto al VIH, discapacidad, pertenencia a un sindicato, nacionalidad, condición de migrante, edad, responsabilidades familiares, origen indígena, etc.</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Igualdad: </a:t>
            </a:r>
            <a:r>
              <a:rPr lang="en-US" sz="1800">
                <a:latin typeface="Arial"/>
                <a:ea typeface="Arial"/>
                <a:cs typeface="Arial"/>
                <a:sym typeface="Arial"/>
              </a:rPr>
              <a:t>igualdad de trato a todos los solicitantes de empleo y empleados en todos los casos, incluidos: prácticas disciplinarias, asignación de puestos, retribución y prestaciones, ascensos y otras oportunidades de carrera, proceso y condiciones de contratación, jubilación, despido, formación y condiciones de trabajo. </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Elemento de hecho: </a:t>
            </a:r>
            <a:r>
              <a:rPr lang="en-US" sz="1800">
                <a:latin typeface="Arial"/>
                <a:ea typeface="Arial"/>
                <a:cs typeface="Arial"/>
                <a:sym typeface="Arial"/>
              </a:rPr>
              <a:t>ser una acción que hace una distinción (una ley que prohíbe el trabajo nocturno a las mujeres y no a los hombres), excluir o preferir a alguien, a una persona con discapacidad o a un partido político.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l" rtl="0">
              <a:lnSpc>
                <a:spcPct val="107000"/>
              </a:lnSpc>
              <a:spcBef>
                <a:spcPts val="800"/>
              </a:spcBef>
              <a:spcAft>
                <a:spcPts val="0"/>
              </a:spcAft>
              <a:buSzPts val="1400"/>
              <a:buNone/>
            </a:pPr>
            <a:r>
              <a:rPr lang="en-US" sz="1800" b="1">
                <a:latin typeface="Arial"/>
                <a:ea typeface="Arial"/>
                <a:cs typeface="Arial"/>
                <a:sym typeface="Arial"/>
              </a:rPr>
              <a:t>Resultado negativo</a:t>
            </a:r>
            <a:r>
              <a:rPr lang="en-US" sz="1800">
                <a:latin typeface="Arial"/>
                <a:ea typeface="Arial"/>
                <a:cs typeface="Arial"/>
                <a:sym typeface="Arial"/>
              </a:rPr>
              <a:t>: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En la práctica está muy extendida y es difícil combatirla porque no se suelen recoger datos. Por ejemplo, en un anuncio de empleo puede no especificarse el sexo o la etnia, pero en la práctica se da preferencia a personas de determinado sexo o etnia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3 elementos:</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Motivo</a:t>
            </a:r>
            <a:r>
              <a:rPr lang="en-US" sz="1800">
                <a:latin typeface="Arial"/>
                <a:ea typeface="Arial"/>
                <a:cs typeface="Arial"/>
                <a:sym typeface="Arial"/>
              </a:rPr>
              <a:t>: raza, color, sexo, religión, opinión política, origen social, ascendencia nacional (lugar de nacimiento), - pero también orientación sexual e identidad de género, embarazo, estado de salud, estado serológico respecto al VIH, discapacidad, pertenencia a un sindicato, nacionalidad, condición de migrante, edad, responsabilidades familiares, origen indígena, etc.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l" rtl="0">
              <a:lnSpc>
                <a:spcPct val="107000"/>
              </a:lnSpc>
              <a:spcBef>
                <a:spcPts val="800"/>
              </a:spcBef>
              <a:spcAft>
                <a:spcPts val="0"/>
              </a:spcAft>
              <a:buSzPts val="1400"/>
              <a:buNone/>
            </a:pPr>
            <a:r>
              <a:rPr lang="en-US" sz="1800" b="1">
                <a:latin typeface="Arial"/>
                <a:ea typeface="Arial"/>
                <a:cs typeface="Arial"/>
                <a:sym typeface="Arial"/>
              </a:rPr>
              <a:t>Tipos</a:t>
            </a:r>
            <a:r>
              <a:rPr lang="en-US" sz="1800">
                <a:latin typeface="Arial"/>
                <a:ea typeface="Arial"/>
                <a:cs typeface="Arial"/>
                <a:sym typeface="Arial"/>
              </a:rPr>
              <a:t>:</a:t>
            </a:r>
            <a:endParaRPr sz="1800">
              <a:latin typeface="Calibri"/>
              <a:ea typeface="Calibri"/>
              <a:cs typeface="Calibri"/>
              <a:sym typeface="Calibri"/>
            </a:endParaRPr>
          </a:p>
          <a:p>
            <a:pPr marL="342900" lvl="0" indent="-342900" algn="l" rtl="0">
              <a:lnSpc>
                <a:spcPct val="107000"/>
              </a:lnSpc>
              <a:spcBef>
                <a:spcPts val="800"/>
              </a:spcBef>
              <a:spcAft>
                <a:spcPts val="0"/>
              </a:spcAft>
              <a:buSzPts val="1400"/>
              <a:buFont typeface="Arial"/>
              <a:buChar char="-"/>
            </a:pPr>
            <a:r>
              <a:rPr lang="en-US" sz="1800">
                <a:latin typeface="Arial"/>
                <a:ea typeface="Arial"/>
                <a:cs typeface="Arial"/>
                <a:sym typeface="Arial"/>
              </a:rPr>
              <a:t>Directa (es muy poco probable que se vea): la distinción, preferencia o exclusión es explícita</a:t>
            </a:r>
            <a:endParaRPr sz="1800">
              <a:latin typeface="Calibri"/>
              <a:ea typeface="Calibri"/>
              <a:cs typeface="Calibri"/>
              <a:sym typeface="Calibri"/>
            </a:endParaRPr>
          </a:p>
          <a:p>
            <a:pPr marL="450215" lvl="0" indent="-228600" algn="l" rtl="0">
              <a:lnSpc>
                <a:spcPct val="107000"/>
              </a:lnSpc>
              <a:spcBef>
                <a:spcPts val="800"/>
              </a:spcBef>
              <a:spcAft>
                <a:spcPts val="0"/>
              </a:spcAft>
              <a:buSzPts val="1400"/>
              <a:buNone/>
            </a:pPr>
            <a:r>
              <a:rPr lang="en-US" sz="1800">
                <a:latin typeface="Arial"/>
                <a:ea typeface="Arial"/>
                <a:cs typeface="Arial"/>
                <a:sym typeface="Arial"/>
              </a:rPr>
              <a:t>Por ejemplo, cuando un empresario piensa que los clientes prefieren camareras jóvenes y guapas, por lo que sólo contrata a trabajadores de ese sexo, edad y aspecto físico.</a:t>
            </a:r>
            <a:endParaRPr sz="1800">
              <a:latin typeface="Calibri"/>
              <a:ea typeface="Calibri"/>
              <a:cs typeface="Calibri"/>
              <a:sym typeface="Calibri"/>
            </a:endParaRPr>
          </a:p>
          <a:p>
            <a:pPr marL="342900" lvl="0" indent="-342900" algn="l" rtl="0">
              <a:lnSpc>
                <a:spcPct val="107000"/>
              </a:lnSpc>
              <a:spcBef>
                <a:spcPts val="800"/>
              </a:spcBef>
              <a:spcAft>
                <a:spcPts val="0"/>
              </a:spcAft>
              <a:buSzPts val="1400"/>
              <a:buFont typeface="Arial"/>
              <a:buChar char="-"/>
            </a:pPr>
            <a:r>
              <a:rPr lang="en-US" sz="1800">
                <a:latin typeface="Arial"/>
                <a:ea typeface="Arial"/>
                <a:cs typeface="Arial"/>
                <a:sym typeface="Arial"/>
              </a:rPr>
              <a:t>Indirecta, que incluye la discriminación estructural: las normas y prácticas aparentemente neutras se aplican a todos, pero afectan negativamente a los miembros de un grupo concreto, independientemente de que cumplan o no los requisitos del puesto de trabajo.</a:t>
            </a:r>
            <a:endParaRPr sz="1800">
              <a:latin typeface="Calibri"/>
              <a:ea typeface="Calibri"/>
              <a:cs typeface="Calibri"/>
              <a:sym typeface="Calibri"/>
            </a:endParaRPr>
          </a:p>
          <a:p>
            <a:pPr marL="450215" lvl="0" indent="-228600" algn="l" rtl="0">
              <a:lnSpc>
                <a:spcPct val="107000"/>
              </a:lnSpc>
              <a:spcBef>
                <a:spcPts val="800"/>
              </a:spcBef>
              <a:spcAft>
                <a:spcPts val="0"/>
              </a:spcAft>
              <a:buSzPts val="1400"/>
              <a:buNone/>
            </a:pPr>
            <a:r>
              <a:rPr lang="en-US" sz="1800">
                <a:latin typeface="Arial"/>
                <a:ea typeface="Arial"/>
                <a:cs typeface="Arial"/>
                <a:sym typeface="Arial"/>
              </a:rPr>
              <a:t>Por ejemplo, anunciar un trabajo y solicitar fluidez o ser nativo en el idioma nacional cuando la fluidez no es relevante para desempeñar el trabajo - ¿cuáles son las habilidades necesarias para el trabajo? ¿algo más no inherente para el trabajo que se precisa en la oferta de trabajo?</a:t>
            </a:r>
            <a:endParaRPr sz="1800">
              <a:latin typeface="Calibri"/>
              <a:ea typeface="Calibri"/>
              <a:cs typeface="Calibri"/>
              <a:sym typeface="Calibri"/>
            </a:endParaRPr>
          </a:p>
          <a:p>
            <a:pPr marL="450215" lvl="0" indent="-228600" algn="l" rtl="0">
              <a:lnSpc>
                <a:spcPct val="107000"/>
              </a:lnSpc>
              <a:spcBef>
                <a:spcPts val="800"/>
              </a:spcBef>
              <a:spcAft>
                <a:spcPts val="0"/>
              </a:spcAft>
              <a:buSzPts val="1400"/>
              <a:buNone/>
            </a:pPr>
            <a:r>
              <a:rPr lang="en-US" sz="1800">
                <a:latin typeface="Arial"/>
                <a:ea typeface="Arial"/>
                <a:cs typeface="Arial"/>
                <a:sym typeface="Arial"/>
              </a:rPr>
              <a:t>Difícil de detectar, ya que se oculta tras "la forma en que normalmente se hacen las cosas".</a:t>
            </a:r>
            <a:endParaRPr sz="1800">
              <a:latin typeface="Calibri"/>
              <a:ea typeface="Calibri"/>
              <a:cs typeface="Calibri"/>
              <a:sym typeface="Calibri"/>
            </a:endParaRPr>
          </a:p>
          <a:p>
            <a:pPr marL="0" lvl="0" indent="0" algn="l" rtl="0">
              <a:lnSpc>
                <a:spcPct val="80000"/>
              </a:lnSpc>
              <a:spcBef>
                <a:spcPts val="800"/>
              </a:spcBef>
              <a:spcAft>
                <a:spcPts val="0"/>
              </a:spcAft>
              <a:buSzPts val="1400"/>
              <a:buNone/>
            </a:pPr>
            <a:endParaRPr sz="1000">
              <a:latin typeface="Arial"/>
              <a:ea typeface="Arial"/>
              <a:cs typeface="Arial"/>
              <a:sym typeface="Arial"/>
            </a:endParaRPr>
          </a:p>
        </p:txBody>
      </p:sp>
      <p:sp>
        <p:nvSpPr>
          <p:cNvPr id="402" name="Google Shape;402;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a:buChar char="•"/>
            </a:pPr>
            <a:r>
              <a:rPr lang="en-US"/>
              <a:t>Consideraciones sobre los distintos tipos de trabajo y las actividades que pueden conllevar; ¿Se trata de funciones peligrosas? </a:t>
            </a:r>
            <a:endParaRPr/>
          </a:p>
          <a:p>
            <a:pPr marL="171450" lvl="0" indent="-171450" algn="l" rtl="0">
              <a:lnSpc>
                <a:spcPct val="100000"/>
              </a:lnSpc>
              <a:spcBef>
                <a:spcPts val="0"/>
              </a:spcBef>
              <a:spcAft>
                <a:spcPts val="0"/>
              </a:spcAft>
              <a:buClr>
                <a:schemeClr val="dk1"/>
              </a:buClr>
              <a:buSzPts val="1400"/>
              <a:buFont typeface="Arial"/>
              <a:buChar char="•"/>
            </a:pPr>
            <a:r>
              <a:rPr lang="en-US"/>
              <a:t>¿Alguna idea de por qué todos tienen menos de 50 años? </a:t>
            </a:r>
            <a:endParaRPr/>
          </a:p>
          <a:p>
            <a:pPr marL="171450" lvl="0" indent="-171450" algn="l" rtl="0">
              <a:lnSpc>
                <a:spcPct val="100000"/>
              </a:lnSpc>
              <a:spcBef>
                <a:spcPts val="0"/>
              </a:spcBef>
              <a:spcAft>
                <a:spcPts val="0"/>
              </a:spcAft>
              <a:buClr>
                <a:schemeClr val="dk1"/>
              </a:buClr>
              <a:buSzPts val="1400"/>
              <a:buFont typeface="Arial"/>
              <a:buChar char="•"/>
            </a:pPr>
            <a:r>
              <a:rPr lang="en-US"/>
              <a:t>Justificación: por ejemplo, ¿requieren fuerza física?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410" name="Google Shape;410;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Notas de clase: DEBATE PLENARIO</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Este es uno de los casos de los materiales preparatorios. </a:t>
            </a:r>
            <a:endParaRPr/>
          </a:p>
          <a:p>
            <a:pPr marL="457200" marR="0" lvl="0" indent="-228600" algn="l" rtl="0">
              <a:lnSpc>
                <a:spcPct val="100000"/>
              </a:lnSpc>
              <a:spcBef>
                <a:spcPts val="0"/>
              </a:spcBef>
              <a:spcAft>
                <a:spcPts val="0"/>
              </a:spcAft>
              <a:buClr>
                <a:srgbClr val="000000"/>
              </a:buClr>
              <a:buSzPts val="1400"/>
              <a:buFont typeface="Arial"/>
              <a:buNone/>
            </a:pPr>
            <a:r>
              <a:rPr lang="en-US"/>
              <a:t>Los participantes deben leer y debatir cualquier idea y si se trata de un problema o no.</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Reflexión: </a:t>
            </a:r>
            <a:endParaRPr/>
          </a:p>
          <a:p>
            <a:pPr marL="457200" marR="0" lvl="0" indent="-228600" algn="l" rtl="0">
              <a:lnSpc>
                <a:spcPct val="100000"/>
              </a:lnSpc>
              <a:spcBef>
                <a:spcPts val="0"/>
              </a:spcBef>
              <a:spcAft>
                <a:spcPts val="0"/>
              </a:spcAft>
              <a:buClr>
                <a:srgbClr val="000000"/>
              </a:buClr>
              <a:buSzPts val="1400"/>
              <a:buFont typeface="Arial"/>
              <a:buNone/>
            </a:pPr>
            <a:r>
              <a:rPr lang="en-US" sz="1200">
                <a:solidFill>
                  <a:schemeClr val="lt1"/>
                </a:solidFill>
              </a:rPr>
              <a:t>esta política discrimina a las personas de entre 15 y 18 años, que cumplen los requisitos legales para trabajar. Por eso es una NC</a:t>
            </a:r>
            <a:endParaRPr/>
          </a:p>
        </p:txBody>
      </p:sp>
      <p:sp>
        <p:nvSpPr>
          <p:cNvPr id="419" name="Google Shape;4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Según la Organización Internacional del Trabajo (OIT), la libertad de asociación implica el respeto del derecho de empresarios y trabajadores a constituir libremente y de forma voluntaria las organizaciones que estimen convenientes y a afiliarse a las mismas.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br>
              <a:rPr lang="en-US" sz="1100">
                <a:latin typeface="Arial"/>
                <a:ea typeface="Arial"/>
                <a:cs typeface="Arial"/>
                <a:sym typeface="Arial"/>
              </a:rPr>
            </a:br>
            <a:r>
              <a:rPr lang="en-US" sz="1100">
                <a:latin typeface="Arial"/>
                <a:ea typeface="Arial"/>
                <a:cs typeface="Arial"/>
                <a:sym typeface="Arial"/>
              </a:rPr>
              <a:t>Tomado de FSC-STD-40-004 V3-1:</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 La organización deberá respetar la libertad sindical y el derecho efectivo a la negociación colectiva.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7.5.1 Los trabajadores pueden crear o unirse a organizaciones de trabajadores de su elección.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7.5.2 La organización respeta la plena libertad de las organizaciones de trabajadores para redactar sus propias constituciones y normas. </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7.5.3 La organización respeta los derechos de los trabajadores de dedicarse a actividades legales relacionadas con la creación, afiliación o asistencia a la organización de trabajadores, o abstenerse de hacerlo y no discriminará ni castigará a los trabajadores por ejercer estos derechos</a:t>
            </a:r>
            <a:endParaRPr sz="1100">
              <a:latin typeface="Arial"/>
              <a:ea typeface="Arial"/>
              <a:cs typeface="Arial"/>
              <a:sym typeface="Arial"/>
            </a:endParaRPr>
          </a:p>
          <a:p>
            <a:pPr marL="45720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7.5.4 La organización negocia con las organizaciones de trabajadores legalmente establecidas y/o sus representantes elegidos de buena fe y haciendo el mayor esfuerzo por alcanzar dicho convenio sobre la negociación colectiva.</a:t>
            </a:r>
            <a:endParaRPr sz="1100">
              <a:latin typeface="Arial"/>
              <a:ea typeface="Arial"/>
              <a:cs typeface="Arial"/>
              <a:sym typeface="Arial"/>
            </a:endParaRPr>
          </a:p>
          <a:p>
            <a:pPr marL="457200" lvl="0" indent="0" algn="just"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7.5.5 Los convenios sobre la negociación colectiva se implementan, siempre que existan.  </a:t>
            </a:r>
            <a:endParaRPr/>
          </a:p>
        </p:txBody>
      </p:sp>
      <p:sp>
        <p:nvSpPr>
          <p:cNvPr id="427" name="Google Shape;427;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e89abc793f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2e89abc793f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u="sng">
                <a:solidFill>
                  <a:schemeClr val="hlink"/>
                </a:solidFill>
                <a:latin typeface="Arial"/>
                <a:ea typeface="Arial"/>
                <a:cs typeface="Arial"/>
                <a:sym typeface="Arial"/>
                <a:hlinkClick r:id="rId3"/>
              </a:rPr>
              <a:t>C087 </a:t>
            </a:r>
            <a:r>
              <a:rPr lang="en-US">
                <a:latin typeface="Arial"/>
                <a:ea typeface="Arial"/>
                <a:cs typeface="Arial"/>
                <a:sym typeface="Arial"/>
              </a:rPr>
              <a:t>- Convenio sobre la libertad sindical y la protección del derecho de sindicación, 1948</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u="sng">
                <a:solidFill>
                  <a:schemeClr val="hlink"/>
                </a:solidFill>
                <a:latin typeface="Arial"/>
                <a:ea typeface="Arial"/>
                <a:cs typeface="Arial"/>
                <a:sym typeface="Arial"/>
                <a:hlinkClick r:id="rId4"/>
              </a:rPr>
              <a:t>C098 </a:t>
            </a:r>
            <a:r>
              <a:rPr lang="en-US">
                <a:latin typeface="Arial"/>
                <a:ea typeface="Arial"/>
                <a:cs typeface="Arial"/>
                <a:sym typeface="Arial"/>
              </a:rPr>
              <a:t>- Convenio sobre el derecho de sindicación y de negociación colectiva, 1949 (núm. 98)</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Estos 2 convenios podrían no ser ratificados por algunos países.</a:t>
            </a:r>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200" b="1" i="0" u="sng" strike="noStrike" cap="none">
                <a:solidFill>
                  <a:schemeClr val="dk1"/>
                </a:solidFill>
                <a:latin typeface="Avenir"/>
                <a:ea typeface="Avenir"/>
                <a:cs typeface="Avenir"/>
                <a:sym typeface="Avenir"/>
              </a:rPr>
              <a:t>Convenio 98 de la OIT sobre el derecho de sindicación y de negociación colectiva, artículo </a:t>
            </a:r>
            <a:r>
              <a:rPr lang="en-US" sz="1200" b="1" u="sng">
                <a:solidFill>
                  <a:schemeClr val="dk1"/>
                </a:solidFill>
                <a:latin typeface="Avenir"/>
                <a:ea typeface="Avenir"/>
                <a:cs typeface="Avenir"/>
                <a:sym typeface="Avenir"/>
              </a:rPr>
              <a:t>1</a:t>
            </a:r>
            <a:r>
              <a:rPr lang="en-US" sz="1200" b="1" i="0" u="sng" strike="noStrike" cap="none">
                <a:solidFill>
                  <a:schemeClr val="dk1"/>
                </a:solidFill>
                <a:latin typeface="Avenir"/>
                <a:ea typeface="Avenir"/>
                <a:cs typeface="Avenir"/>
                <a:sym typeface="Avenir"/>
              </a:rPr>
              <a:t>:</a:t>
            </a:r>
            <a:endParaRPr/>
          </a:p>
          <a:p>
            <a:pPr marL="0" marR="0" lvl="0" indent="0" algn="l" rtl="0">
              <a:lnSpc>
                <a:spcPct val="100000"/>
              </a:lnSpc>
              <a:spcBef>
                <a:spcPts val="0"/>
              </a:spcBef>
              <a:spcAft>
                <a:spcPts val="0"/>
              </a:spcAft>
              <a:buClr>
                <a:srgbClr val="000000"/>
              </a:buClr>
              <a:buSzPts val="1800"/>
              <a:buFont typeface="Arial"/>
              <a:buNone/>
            </a:pPr>
            <a:endParaRPr sz="12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800"/>
              <a:buFont typeface="Arial"/>
              <a:buNone/>
            </a:pPr>
            <a:r>
              <a:rPr lang="en-US" sz="1200" i="0" u="none" strike="noStrike" cap="none">
                <a:solidFill>
                  <a:schemeClr val="dk1"/>
                </a:solidFill>
                <a:latin typeface="Avenir"/>
                <a:ea typeface="Avenir"/>
                <a:cs typeface="Avenir"/>
                <a:sym typeface="Avenir"/>
              </a:rPr>
              <a:t>"Los trabajadores gozarán de adecuada protección contra todo acto de discriminación tendente a menoscabar la libertad sindical en relación con su empleo..."</a:t>
            </a:r>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 </a:t>
            </a:r>
            <a:endParaRPr/>
          </a:p>
        </p:txBody>
      </p:sp>
      <p:sp>
        <p:nvSpPr>
          <p:cNvPr id="434" name="Google Shape;434;g2e89abc793f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d06f2e0a19_0_3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2d06f2e0a19_0_3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u="sng">
                <a:solidFill>
                  <a:schemeClr val="hlink"/>
                </a:solidFill>
                <a:latin typeface="Arial"/>
                <a:ea typeface="Arial"/>
                <a:cs typeface="Arial"/>
                <a:sym typeface="Arial"/>
                <a:hlinkClick r:id="rId3"/>
              </a:rPr>
              <a:t>C154 </a:t>
            </a:r>
            <a:r>
              <a:rPr lang="en-US">
                <a:latin typeface="Arial"/>
                <a:ea typeface="Arial"/>
                <a:cs typeface="Arial"/>
                <a:sym typeface="Arial"/>
              </a:rPr>
              <a:t>- Convenio colectivo de 1981</a:t>
            </a:r>
            <a:endParaRPr/>
          </a:p>
        </p:txBody>
      </p:sp>
      <p:sp>
        <p:nvSpPr>
          <p:cNvPr id="444" name="Google Shape;444;g2d06f2e0a19_0_3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Falta de una auténtica representación de los trabajadores:</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El representante de los trabajadores fue nombrado por los directivos de la empresa, lo que compromete la independencia del representante y vulnera el principio de auténtica representación de los trabajadores.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Proceso electoral inadecuado:</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El proceso de elección del representante de los trabajadores fracasó, y la empresa no abordó adecuadamente este fracaso, procediendo en su lugar con un candidato seleccionado por la dirección.</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Participación restringida en las votaciones:</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Sólo se permitió votar a los trabajadores del turno de mañana, lo que excluyó a una parte significativa de la plantilla y socavó la equidad y el carácter inclusivo de las elecciones.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Falta de concienciación de los trabajadores:</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Muchos trabajadores desconocían el proceso de elección y el papel del representante, lo que indica que la comunicación y la transparencia del proceso son insuficientes.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Posible conflicto de intereses:</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El representante de los trabajadores podría estar favoreciendo la posición de la dirección en la negociación del convenio colectivo y no velando verazmente por los intereses de los trabajadores.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Representación inadecuada para la negociación del convenio colectivo:</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Negociar un convenio colectivo con un único representante de los trabajadores que no represente realmente a la plantilla vulnera los principios de la negociación colectiva, que exigen la participación de representantes libremente elegidos por los trabajadores.</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b="1">
              <a:latin typeface="Arial"/>
              <a:ea typeface="Arial"/>
              <a:cs typeface="Arial"/>
              <a:sym typeface="Arial"/>
            </a:endParaRPr>
          </a:p>
        </p:txBody>
      </p:sp>
      <p:sp>
        <p:nvSpPr>
          <p:cNvPr id="453" name="Google Shape;453;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Notas de clase: DEBATE PLENARIO</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Este es uno de los casos de los materiales preparatorios. </a:t>
            </a:r>
            <a:endParaRPr/>
          </a:p>
          <a:p>
            <a:pPr marL="457200" marR="0" lvl="0" indent="-228600" algn="l" rtl="0">
              <a:lnSpc>
                <a:spcPct val="100000"/>
              </a:lnSpc>
              <a:spcBef>
                <a:spcPts val="0"/>
              </a:spcBef>
              <a:spcAft>
                <a:spcPts val="0"/>
              </a:spcAft>
              <a:buClr>
                <a:srgbClr val="000000"/>
              </a:buClr>
              <a:buSzPts val="1400"/>
              <a:buFont typeface="Arial"/>
              <a:buNone/>
            </a:pPr>
            <a:r>
              <a:rPr lang="en-US"/>
              <a:t>Los participantes deben leer y debatir cualquier idea y si se trata de un problema o no.</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Para reflexionar: </a:t>
            </a:r>
            <a:endParaRPr/>
          </a:p>
          <a:p>
            <a:pPr marL="457200" marR="0" lvl="0" indent="-228600" algn="l" rtl="0">
              <a:lnSpc>
                <a:spcPct val="100000"/>
              </a:lnSpc>
              <a:spcBef>
                <a:spcPts val="0"/>
              </a:spcBef>
              <a:spcAft>
                <a:spcPts val="0"/>
              </a:spcAft>
              <a:buClr>
                <a:srgbClr val="000000"/>
              </a:buClr>
              <a:buSzPts val="1400"/>
              <a:buFont typeface="Arial"/>
              <a:buNone/>
            </a:pPr>
            <a:r>
              <a:rPr lang="en-US"/>
              <a:t>No está claro cómo garantiza la organización el derecho a la libertad de asociación y a la negociación colectiva de los trabajadores. </a:t>
            </a:r>
            <a:endParaRPr/>
          </a:p>
          <a:p>
            <a:pPr marL="457200" marR="0" lvl="0" indent="-228600" algn="l" rtl="0">
              <a:lnSpc>
                <a:spcPct val="100000"/>
              </a:lnSpc>
              <a:spcBef>
                <a:spcPts val="0"/>
              </a:spcBef>
              <a:spcAft>
                <a:spcPts val="0"/>
              </a:spcAft>
              <a:buClr>
                <a:srgbClr val="000000"/>
              </a:buClr>
              <a:buSzPts val="1400"/>
              <a:buFont typeface="Arial"/>
              <a:buNone/>
            </a:pPr>
            <a:r>
              <a:rPr lang="en-US"/>
              <a:t>Disponer de un buzón de sugerencias, pero sin medios de recogida o respuesta, sugiere un medio ineficaz de recoger las sugerencias/quejas de los trabajadores. </a:t>
            </a:r>
            <a:endParaRPr/>
          </a:p>
          <a:p>
            <a:pPr marL="457200" marR="0" lvl="0" indent="-228600" algn="l" rtl="0">
              <a:lnSpc>
                <a:spcPct val="100000"/>
              </a:lnSpc>
              <a:spcBef>
                <a:spcPts val="0"/>
              </a:spcBef>
              <a:spcAft>
                <a:spcPts val="0"/>
              </a:spcAft>
              <a:buClr>
                <a:srgbClr val="000000"/>
              </a:buClr>
              <a:buSzPts val="1400"/>
              <a:buFont typeface="Arial"/>
              <a:buNone/>
            </a:pPr>
            <a:r>
              <a:rPr lang="en-US"/>
              <a:t>Por lo tanto, sigue sin estar claro si se respeta este derecho, ya que las pruebas sugieren lo contrario, especialmente sin ninguna otra forma de representación de los trabajadores. </a:t>
            </a:r>
            <a:endParaRPr/>
          </a:p>
        </p:txBody>
      </p:sp>
      <p:sp>
        <p:nvSpPr>
          <p:cNvPr id="462" name="Google Shape;46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e89abc793f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2e89abc793f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800"/>
              </a:spcBef>
              <a:spcAft>
                <a:spcPts val="0"/>
              </a:spcAft>
              <a:buClr>
                <a:schemeClr val="dk1"/>
              </a:buClr>
              <a:buSzPts val="1100"/>
              <a:buFont typeface="Arial"/>
              <a:buNone/>
            </a:pPr>
            <a:r>
              <a:rPr lang="en-US">
                <a:solidFill>
                  <a:srgbClr val="2F5496"/>
                </a:solidFill>
                <a:latin typeface="Arial"/>
                <a:ea typeface="Arial"/>
                <a:cs typeface="Arial"/>
                <a:sym typeface="Arial"/>
              </a:rPr>
              <a:t>Diapositiva 3 </a:t>
            </a:r>
            <a:endParaRPr>
              <a:solidFill>
                <a:srgbClr val="2F5496"/>
              </a:solidFill>
              <a:latin typeface="Arial"/>
              <a:ea typeface="Arial"/>
              <a:cs typeface="Arial"/>
              <a:sym typeface="Arial"/>
            </a:endParaRPr>
          </a:p>
          <a:p>
            <a:pPr marL="0" lvl="0" indent="0" algn="just" rtl="0">
              <a:lnSpc>
                <a:spcPct val="107916"/>
              </a:lnSpc>
              <a:spcBef>
                <a:spcPts val="400"/>
              </a:spcBef>
              <a:spcAft>
                <a:spcPts val="0"/>
              </a:spcAft>
              <a:buClr>
                <a:schemeClr val="dk1"/>
              </a:buClr>
              <a:buSzPts val="1100"/>
              <a:buFont typeface="Arial"/>
              <a:buNone/>
            </a:pPr>
            <a:r>
              <a:rPr lang="en-US" sz="1100">
                <a:latin typeface="Arial"/>
                <a:ea typeface="Arial"/>
                <a:cs typeface="Arial"/>
                <a:sym typeface="Arial"/>
              </a:rPr>
              <a:t>Este requisito es transversal y aplicable a todos los RLF. </a:t>
            </a:r>
            <a:endParaRPr sz="1100">
              <a:latin typeface="Arial"/>
              <a:ea typeface="Arial"/>
              <a:cs typeface="Arial"/>
              <a:sym typeface="Arial"/>
            </a:endParaRPr>
          </a:p>
          <a:p>
            <a:pPr marL="0" lvl="0" indent="0" algn="just"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Hacer hincapié en la "debida consideración" significa que el auditor debe asegurarse de que se respetan todos los requisitos legales pertinentes en materia de derechos de los trabajadores y requisitos laborales. Por ejemplo, el pago de las pensiones o los regímenes de seguridad social exigidos por ley. Este requisito es transversal a los cuatro requisitos laborales fundamentales. Esta es también la razón por la que se exige a las EC que reúnan todas las leyes y normativas nacionales de un país que estén relacionadas con los RLF.</a:t>
            </a:r>
            <a:endParaRPr/>
          </a:p>
        </p:txBody>
      </p:sp>
      <p:sp>
        <p:nvSpPr>
          <p:cNvPr id="255" name="Google Shape;255;g2e89abc793f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d06f2e0a19_0_2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d06f2e0a19_0_2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d06f2e0a19_0_2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e89abc793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2e89abc793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El término "trabajo infantil" se refiere al trabajo que perjudica o tiene consecuencias negativas en el desarrollo y el bienestar del niño e interfiere en su escolarización al: privarle de la posibilidad de asistir a clase; obligarle a abandonar la escuela prematuramente; o exigirle que combine el estudio con un trabajo pesado y que requiere mucho tiempo.</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Aunque el C138 establece los 15 años como edad mínima para trabajar, los países en desarrollo tienen la opción de fijar una edad mínima de 14 años como medida transitoria mientras refuerzan sus sistemas educativos y sus economías.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No todo el trabajo realizado por niños debe clasificarse como trabajo infantil a eliminar. En general, se considera positiva la participación de niños o adolescentes, por encima de la edad mínima de admisión al empleo, en trabajos que no perjudiquen su salud y desarrollo personal ni interfieran con su escolarización.</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u="sng">
                <a:latin typeface="Arial"/>
                <a:ea typeface="Arial"/>
                <a:cs typeface="Arial"/>
                <a:sym typeface="Arial"/>
              </a:rPr>
              <a:t>Peores formas de trabajo infantil </a:t>
            </a:r>
            <a:r>
              <a:rPr lang="en-US" sz="1100">
                <a:latin typeface="Arial"/>
                <a:ea typeface="Arial"/>
                <a:cs typeface="Arial"/>
                <a:sym typeface="Arial"/>
              </a:rPr>
              <a:t>- definidas en el Convenio 182 de la OIT - esclavitud, tráfico de niños, servidumbre por deudas, servidumbre (cuando una persona se ve obligada a vivir y trabajar en un lugar con muy poca o ninguna remuneración), niños en conflictos armados (obligados a trabajar como cocineros, porteadores y mensajeros), explotación sexual, participación de niños en actividades ilícitas (actividades ilegales o delitos), por ejemplo, la producción y el tráfico de drogas, Trabajos que puedan perjudicar la salud, la seguridad o la moralidad de los niños,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Para más información sobre los requisitos exactos y las flexibilidades del Convenio nº 138, consulte la fuente de la OIT (Introducción a la prohibición legal del trabajo peligroso para los niños: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aquí</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NOTA: Se añaden enlaces (véase el texto subrayado en azul) a fuentes de la ONU y la OIT.</a:t>
            </a:r>
            <a:endParaRPr sz="1000">
              <a:latin typeface="Arial"/>
              <a:ea typeface="Arial"/>
              <a:cs typeface="Arial"/>
              <a:sym typeface="Arial"/>
            </a:endParaRPr>
          </a:p>
        </p:txBody>
      </p:sp>
      <p:sp>
        <p:nvSpPr>
          <p:cNvPr id="280" name="Google Shape;280;g2e89abc793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d06f2e0a19_0_2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d06f2e0a19_0_2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FSC RLF Definición: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Trabajo ligero: </a:t>
            </a:r>
            <a:r>
              <a:rPr lang="en-US" sz="1100">
                <a:latin typeface="Arial"/>
                <a:ea typeface="Arial"/>
                <a:cs typeface="Arial"/>
                <a:sym typeface="Arial"/>
              </a:rPr>
              <a:t>Las leyes o reglamentos nacionales podrían permitir el empleo o el trabajo de personas de 13 a 15 años de edad en trabajo ligero, el cual: a) no sea susceptible de perjudicar su salud o desarrollo; y b) no sea de tal naturaleza que perjudique su asistencia a la escuela, su participación en programas de orientación vocacional o programas de capacitación aprobados por la autoridad competente o su capacidad de aprovechar la enseñanza que reciben. (Convenio 138 de la OIT, artículo 7)   </a:t>
            </a:r>
            <a:endParaRPr/>
          </a:p>
          <a:p>
            <a:pPr marL="0" lvl="0" indent="0" algn="l" rtl="0">
              <a:lnSpc>
                <a:spcPct val="115000"/>
              </a:lnSpc>
              <a:spcBef>
                <a:spcPts val="80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sz="105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90" name="Google Shape;290;g2d06f2e0a19_0_2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sz="1100">
              <a:latin typeface="Arial"/>
              <a:ea typeface="Arial"/>
              <a:cs typeface="Arial"/>
              <a:sym typeface="Arial"/>
            </a:endParaRPr>
          </a:p>
        </p:txBody>
      </p:sp>
      <p:sp>
        <p:nvSpPr>
          <p:cNvPr id="299" name="Google Shape;299;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d269b3218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g2d269b3218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Wang se encuentra en una situación de trabajo infantil.</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t>Aunque se le permita realizar trabajos ligeros (en función de la legislación nacional de su país), ello no puede, en ningún caso, impedirle asistir a la escuela.</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307" name="Google Shape;307;g2d269b3218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81"/>
        <p:cNvGrpSpPr/>
        <p:nvPr/>
      </p:nvGrpSpPr>
      <p:grpSpPr>
        <a:xfrm>
          <a:off x="0" y="0"/>
          <a:ext cx="0" cy="0"/>
          <a:chOff x="0" y="0"/>
          <a:chExt cx="0" cy="0"/>
        </a:xfrm>
      </p:grpSpPr>
      <p:pic>
        <p:nvPicPr>
          <p:cNvPr id="82" name="Google Shape;82;p4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83" name="Google Shape;8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85" name="Google Shape;8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4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8" name="Google Shape;88;p4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9"/>
        <p:cNvGrpSpPr/>
        <p:nvPr/>
      </p:nvGrpSpPr>
      <p:grpSpPr>
        <a:xfrm>
          <a:off x="0" y="0"/>
          <a:ext cx="0" cy="0"/>
          <a:chOff x="0" y="0"/>
          <a:chExt cx="0" cy="0"/>
        </a:xfrm>
      </p:grpSpPr>
      <p:sp>
        <p:nvSpPr>
          <p:cNvPr id="90" name="Google Shape;90;p46"/>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93" name="Google Shape;9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4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5" name="Google Shape;95;p4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6" name="Google Shape;96;p4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7"/>
        <p:cNvGrpSpPr/>
        <p:nvPr/>
      </p:nvGrpSpPr>
      <p:grpSpPr>
        <a:xfrm>
          <a:off x="0" y="0"/>
          <a:ext cx="0" cy="0"/>
          <a:chOff x="0" y="0"/>
          <a:chExt cx="0" cy="0"/>
        </a:xfrm>
      </p:grpSpPr>
      <p:sp>
        <p:nvSpPr>
          <p:cNvPr id="98" name="Google Shape;98;p4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01" name="Google Shape;101;p4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02" name="Google Shape;102;p4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03"/>
        <p:cNvGrpSpPr/>
        <p:nvPr/>
      </p:nvGrpSpPr>
      <p:grpSpPr>
        <a:xfrm>
          <a:off x="0" y="0"/>
          <a:ext cx="0" cy="0"/>
          <a:chOff x="0" y="0"/>
          <a:chExt cx="0" cy="0"/>
        </a:xfrm>
      </p:grpSpPr>
      <p:sp>
        <p:nvSpPr>
          <p:cNvPr id="104" name="Google Shape;104;p4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5" name="Google Shape;105;p4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6" name="Google Shape;106;p4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7" name="Google Shape;10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09" name="Google Shape;109;p4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0"/>
        <p:cNvGrpSpPr/>
        <p:nvPr/>
      </p:nvGrpSpPr>
      <p:grpSpPr>
        <a:xfrm>
          <a:off x="0" y="0"/>
          <a:ext cx="0" cy="0"/>
          <a:chOff x="0" y="0"/>
          <a:chExt cx="0" cy="0"/>
        </a:xfrm>
      </p:grpSpPr>
      <p:sp>
        <p:nvSpPr>
          <p:cNvPr id="111" name="Google Shape;111;p49"/>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 name="Google Shape;113;p4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4" name="Google Shape;114;p4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5" name="Google Shape;11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17" name="Google Shape;117;p4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49"/>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49"/>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0"/>
        <p:cNvGrpSpPr/>
        <p:nvPr/>
      </p:nvGrpSpPr>
      <p:grpSpPr>
        <a:xfrm>
          <a:off x="0" y="0"/>
          <a:ext cx="0" cy="0"/>
          <a:chOff x="0" y="0"/>
          <a:chExt cx="0" cy="0"/>
        </a:xfrm>
      </p:grpSpPr>
      <p:cxnSp>
        <p:nvCxnSpPr>
          <p:cNvPr id="121" name="Google Shape;121;p50"/>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2" name="Google Shape;122;p50"/>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52"/>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52"/>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52"/>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52"/>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8.2.FSC-CLR-Training_Main-Course_Module-2_V1-0_ ES</a:t>
            </a:r>
            <a:endParaRPr/>
          </a:p>
        </p:txBody>
      </p:sp>
      <p:sp>
        <p:nvSpPr>
          <p:cNvPr id="129" name="Google Shape;129;p52"/>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5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5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8.2.FSC-CLR-Training_Main-Course_Module-2_V1-0_ ES</a:t>
            </a:r>
            <a:endParaRPr/>
          </a:p>
        </p:txBody>
      </p:sp>
      <p:sp>
        <p:nvSpPr>
          <p:cNvPr id="133" name="Google Shape;133;p5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6"/>
        <p:cNvGrpSpPr/>
        <p:nvPr/>
      </p:nvGrpSpPr>
      <p:grpSpPr>
        <a:xfrm>
          <a:off x="0" y="0"/>
          <a:ext cx="0" cy="0"/>
          <a:chOff x="0" y="0"/>
          <a:chExt cx="0" cy="0"/>
        </a:xfrm>
      </p:grpSpPr>
      <p:pic>
        <p:nvPicPr>
          <p:cNvPr id="17" name="Google Shape;17;p37"/>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8" name="Google Shape;18;p37"/>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9" name="Google Shape;19;p37"/>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 name="Google Shape;20;p37"/>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1" name="Google Shape;21;p37"/>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2" name="Google Shape;22;p37"/>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p37"/>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55"/>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55"/>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55"/>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55"/>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55"/>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55"/>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55"/>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55"/>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55"/>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
        <p:cNvGrpSpPr/>
        <p:nvPr/>
      </p:nvGrpSpPr>
      <p:grpSpPr>
        <a:xfrm>
          <a:off x="0" y="0"/>
          <a:ext cx="0" cy="0"/>
          <a:chOff x="0" y="0"/>
          <a:chExt cx="0" cy="0"/>
        </a:xfrm>
      </p:grpSpPr>
      <p:sp>
        <p:nvSpPr>
          <p:cNvPr id="152" name="Google Shape;15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54" name="Google Shape;15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5"/>
        <p:cNvGrpSpPr/>
        <p:nvPr/>
      </p:nvGrpSpPr>
      <p:grpSpPr>
        <a:xfrm>
          <a:off x="0" y="0"/>
          <a:ext cx="0" cy="0"/>
          <a:chOff x="0" y="0"/>
          <a:chExt cx="0" cy="0"/>
        </a:xfrm>
      </p:grpSpPr>
      <p:sp>
        <p:nvSpPr>
          <p:cNvPr id="156" name="Google Shape;156;p56"/>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56"/>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6"/>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59"/>
        <p:cNvGrpSpPr/>
        <p:nvPr/>
      </p:nvGrpSpPr>
      <p:grpSpPr>
        <a:xfrm>
          <a:off x="0" y="0"/>
          <a:ext cx="0" cy="0"/>
          <a:chOff x="0" y="0"/>
          <a:chExt cx="0" cy="0"/>
        </a:xfrm>
      </p:grpSpPr>
      <p:sp>
        <p:nvSpPr>
          <p:cNvPr id="160" name="Google Shape;160;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8.2.FSC-CLR-Training_Main-Course_Module-2_V1-0_ ES</a:t>
            </a:r>
            <a:endParaRPr/>
          </a:p>
        </p:txBody>
      </p:sp>
      <p:sp>
        <p:nvSpPr>
          <p:cNvPr id="162" name="Google Shape;162;p5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57"/>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57"/>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 name="Google Shape;165;p57"/>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6"/>
        <p:cNvGrpSpPr/>
        <p:nvPr/>
      </p:nvGrpSpPr>
      <p:grpSpPr>
        <a:xfrm>
          <a:off x="0" y="0"/>
          <a:ext cx="0" cy="0"/>
          <a:chOff x="0" y="0"/>
          <a:chExt cx="0" cy="0"/>
        </a:xfrm>
      </p:grpSpPr>
      <p:sp>
        <p:nvSpPr>
          <p:cNvPr id="167" name="Google Shape;167;p5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5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9" name="Google Shape;16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71" name="Google Shape;17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77" name="Google Shape;177;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8"/>
        <p:cNvGrpSpPr/>
        <p:nvPr/>
      </p:nvGrpSpPr>
      <p:grpSpPr>
        <a:xfrm>
          <a:off x="0" y="0"/>
          <a:ext cx="0" cy="0"/>
          <a:chOff x="0" y="0"/>
          <a:chExt cx="0" cy="0"/>
        </a:xfrm>
      </p:grpSpPr>
      <p:sp>
        <p:nvSpPr>
          <p:cNvPr id="179" name="Google Shape;17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83" name="Google Shape;18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90" name="Google Shape;190;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p6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p6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199" name="Google Shape;19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204" name="Google Shape;20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4"/>
        <p:cNvGrpSpPr/>
        <p:nvPr/>
      </p:nvGrpSpPr>
      <p:grpSpPr>
        <a:xfrm>
          <a:off x="0" y="0"/>
          <a:ext cx="0" cy="0"/>
          <a:chOff x="0" y="0"/>
          <a:chExt cx="0" cy="0"/>
        </a:xfrm>
      </p:grpSpPr>
      <p:pic>
        <p:nvPicPr>
          <p:cNvPr id="25" name="Google Shape;25;p38"/>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26" name="Google Shape;26;p38"/>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27" name="Google Shape;27;p38"/>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28" name="Google Shape;2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38"/>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5"/>
        <p:cNvGrpSpPr/>
        <p:nvPr/>
      </p:nvGrpSpPr>
      <p:grpSpPr>
        <a:xfrm>
          <a:off x="0" y="0"/>
          <a:ext cx="0" cy="0"/>
          <a:chOff x="0" y="0"/>
          <a:chExt cx="0" cy="0"/>
        </a:xfrm>
      </p:grpSpPr>
      <p:sp>
        <p:nvSpPr>
          <p:cNvPr id="206" name="Google Shape;206;p6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6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8" name="Google Shape;208;p6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9" name="Google Shape;209;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211" name="Google Shape;211;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2"/>
        <p:cNvGrpSpPr/>
        <p:nvPr/>
      </p:nvGrpSpPr>
      <p:grpSpPr>
        <a:xfrm>
          <a:off x="0" y="0"/>
          <a:ext cx="0" cy="0"/>
          <a:chOff x="0" y="0"/>
          <a:chExt cx="0" cy="0"/>
        </a:xfrm>
      </p:grpSpPr>
      <p:sp>
        <p:nvSpPr>
          <p:cNvPr id="213" name="Google Shape;213;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65"/>
          <p:cNvSpPr>
            <a:spLocks noGrp="1"/>
          </p:cNvSpPr>
          <p:nvPr>
            <p:ph type="pic" idx="2"/>
          </p:nvPr>
        </p:nvSpPr>
        <p:spPr>
          <a:xfrm>
            <a:off x="5183188" y="987425"/>
            <a:ext cx="6172200" cy="4873625"/>
          </a:xfrm>
          <a:prstGeom prst="rect">
            <a:avLst/>
          </a:prstGeom>
          <a:noFill/>
          <a:ln>
            <a:noFill/>
          </a:ln>
        </p:spPr>
      </p:sp>
      <p:sp>
        <p:nvSpPr>
          <p:cNvPr id="215" name="Google Shape;215;p6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6" name="Google Shape;21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218" name="Google Shape;21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9"/>
        <p:cNvGrpSpPr/>
        <p:nvPr/>
      </p:nvGrpSpPr>
      <p:grpSpPr>
        <a:xfrm>
          <a:off x="0" y="0"/>
          <a:ext cx="0" cy="0"/>
          <a:chOff x="0" y="0"/>
          <a:chExt cx="0" cy="0"/>
        </a:xfrm>
      </p:grpSpPr>
      <p:sp>
        <p:nvSpPr>
          <p:cNvPr id="220" name="Google Shape;220;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6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224" name="Google Shape;22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p6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6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230" name="Google Shape;230;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31"/>
        <p:cNvGrpSpPr/>
        <p:nvPr/>
      </p:nvGrpSpPr>
      <p:grpSpPr>
        <a:xfrm>
          <a:off x="0" y="0"/>
          <a:ext cx="0" cy="0"/>
          <a:chOff x="0" y="0"/>
          <a:chExt cx="0" cy="0"/>
        </a:xfrm>
      </p:grpSpPr>
      <p:pic>
        <p:nvPicPr>
          <p:cNvPr id="232" name="Google Shape;232;p68"/>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33" name="Google Shape;233;p68"/>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236" name="Google Shape;236;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p68"/>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8" name="Google Shape;238;p68"/>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2"/>
        <p:cNvGrpSpPr/>
        <p:nvPr/>
      </p:nvGrpSpPr>
      <p:grpSpPr>
        <a:xfrm>
          <a:off x="0" y="0"/>
          <a:ext cx="0" cy="0"/>
          <a:chOff x="0" y="0"/>
          <a:chExt cx="0" cy="0"/>
        </a:xfrm>
      </p:grpSpPr>
      <p:pic>
        <p:nvPicPr>
          <p:cNvPr id="33" name="Google Shape;33;p39"/>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4" name="Google Shape;34;p39"/>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5" name="Google Shape;35;p39"/>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6" name="Google Shape;3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38" name="Google Shape;38;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39"/>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0"/>
        <p:cNvGrpSpPr/>
        <p:nvPr/>
      </p:nvGrpSpPr>
      <p:grpSpPr>
        <a:xfrm>
          <a:off x="0" y="0"/>
          <a:ext cx="0" cy="0"/>
          <a:chOff x="0" y="0"/>
          <a:chExt cx="0" cy="0"/>
        </a:xfrm>
      </p:grpSpPr>
      <p:pic>
        <p:nvPicPr>
          <p:cNvPr id="41" name="Google Shape;41;p4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2" name="Google Shape;42;p4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45" name="Google Shape;45;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4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47" name="Google Shape;47;p4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48"/>
        <p:cNvGrpSpPr/>
        <p:nvPr/>
      </p:nvGrpSpPr>
      <p:grpSpPr>
        <a:xfrm>
          <a:off x="0" y="0"/>
          <a:ext cx="0" cy="0"/>
          <a:chOff x="0" y="0"/>
          <a:chExt cx="0" cy="0"/>
        </a:xfrm>
      </p:grpSpPr>
      <p:pic>
        <p:nvPicPr>
          <p:cNvPr id="49" name="Google Shape;49;p4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0" name="Google Shape;50;p4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53" name="Google Shape;5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4" name="Google Shape;54;p4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5" name="Google Shape;55;p4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6"/>
        <p:cNvGrpSpPr/>
        <p:nvPr/>
      </p:nvGrpSpPr>
      <p:grpSpPr>
        <a:xfrm>
          <a:off x="0" y="0"/>
          <a:ext cx="0" cy="0"/>
          <a:chOff x="0" y="0"/>
          <a:chExt cx="0" cy="0"/>
        </a:xfrm>
      </p:grpSpPr>
      <p:pic>
        <p:nvPicPr>
          <p:cNvPr id="57" name="Google Shape;57;p4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58" name="Google Shape;58;p4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9" name="Google Shape;5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61" name="Google Shape;6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4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3" name="Google Shape;63;p4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64"/>
        <p:cNvGrpSpPr/>
        <p:nvPr/>
      </p:nvGrpSpPr>
      <p:grpSpPr>
        <a:xfrm>
          <a:off x="0" y="0"/>
          <a:ext cx="0" cy="0"/>
          <a:chOff x="0" y="0"/>
          <a:chExt cx="0" cy="0"/>
        </a:xfrm>
      </p:grpSpPr>
      <p:pic>
        <p:nvPicPr>
          <p:cNvPr id="65" name="Google Shape;65;p43"/>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66" name="Google Shape;66;p43"/>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7" name="Google Shape;6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69" name="Google Shape;6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43"/>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1" name="Google Shape;71;p4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72"/>
        <p:cNvGrpSpPr/>
        <p:nvPr/>
      </p:nvGrpSpPr>
      <p:grpSpPr>
        <a:xfrm>
          <a:off x="0" y="0"/>
          <a:ext cx="0" cy="0"/>
          <a:chOff x="0" y="0"/>
          <a:chExt cx="0" cy="0"/>
        </a:xfrm>
      </p:grpSpPr>
      <p:pic>
        <p:nvPicPr>
          <p:cNvPr id="73" name="Google Shape;73;p44"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74" name="Google Shape;74;p44"/>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5" name="Google Shape;7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 ES</a:t>
            </a:r>
            <a:endParaRPr/>
          </a:p>
        </p:txBody>
      </p:sp>
      <p:sp>
        <p:nvSpPr>
          <p:cNvPr id="77" name="Google Shape;7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44"/>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9" name="Google Shape;79;p4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80" name="Google Shape;80;p44"/>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8.2.FSC-CLR-Training_Main-Course_Module-2_V1-0_ ES</a:t>
            </a:r>
            <a:endParaRPr/>
          </a:p>
        </p:txBody>
      </p:sp>
      <p:sp>
        <p:nvSpPr>
          <p:cNvPr id="14" name="Google Shape;14;p1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8.2.FSC-CLR-Training_Main-Course_Module-2_V1-0_ ES</a:t>
            </a:r>
            <a:endParaRPr/>
          </a:p>
        </p:txBody>
      </p:sp>
      <p:sp>
        <p:nvSpPr>
          <p:cNvPr id="150" name="Google Shape;15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violenceagainstchildren.un.org/content/child-labour" TargetMode="External"/><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hyperlink" Target="https://normlex.ilo.org/dyn/nrmlx_en/f?p=NORMLEXPUB%3A12100%3A0%3A%3ANO%3A%3AP12100_ILO_CODE%3AC138&amp;utm_source=chatgpt.com" TargetMode="External"/><Relationship Id="rId4" Type="http://schemas.openxmlformats.org/officeDocument/2006/relationships/hyperlink" Target="https://normlex.ilo.org/dyn/normlex/en/f?p=NORMLEXPUB%3A12100%3A0%3A%3ANO%3A%3AP12100_ILO_CODE%3AC18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
          <p:cNvSpPr txBox="1">
            <a:spLocks noGrp="1"/>
          </p:cNvSpPr>
          <p:nvPr>
            <p:ph type="ctrTitle" idx="4294967295"/>
          </p:nvPr>
        </p:nvSpPr>
        <p:spPr>
          <a:xfrm>
            <a:off x="730250" y="711200"/>
            <a:ext cx="7216800" cy="23367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11111"/>
              <a:buFont typeface="Avenir"/>
              <a:buNone/>
            </a:pPr>
            <a:r>
              <a:rPr lang="en-US" sz="4400" b="1" i="0" u="none" strike="noStrike" cap="none">
                <a:solidFill>
                  <a:schemeClr val="dk1"/>
                </a:solidFill>
                <a:latin typeface="Arial"/>
                <a:ea typeface="Arial"/>
                <a:cs typeface="Arial"/>
                <a:sym typeface="Arial"/>
              </a:rPr>
              <a:t>Formación de auditores sobre los </a:t>
            </a:r>
            <a:r>
              <a:rPr lang="en-US">
                <a:latin typeface="Arial"/>
                <a:ea typeface="Arial"/>
                <a:cs typeface="Arial"/>
                <a:sym typeface="Arial"/>
              </a:rPr>
              <a:t>R</a:t>
            </a:r>
            <a:r>
              <a:rPr lang="en-US" sz="4400" b="1" i="0" u="none" strike="noStrike" cap="none">
                <a:solidFill>
                  <a:schemeClr val="dk1"/>
                </a:solidFill>
                <a:latin typeface="Arial"/>
                <a:ea typeface="Arial"/>
                <a:cs typeface="Arial"/>
                <a:sym typeface="Arial"/>
              </a:rPr>
              <a:t>equisitos </a:t>
            </a:r>
            <a:r>
              <a:rPr lang="en-US">
                <a:latin typeface="Arial"/>
                <a:ea typeface="Arial"/>
                <a:cs typeface="Arial"/>
                <a:sym typeface="Arial"/>
              </a:rPr>
              <a:t>L</a:t>
            </a:r>
            <a:r>
              <a:rPr lang="en-US" sz="4400" b="1" i="0" u="none" strike="noStrike" cap="none">
                <a:solidFill>
                  <a:schemeClr val="dk1"/>
                </a:solidFill>
                <a:latin typeface="Arial"/>
                <a:ea typeface="Arial"/>
                <a:cs typeface="Arial"/>
                <a:sym typeface="Arial"/>
              </a:rPr>
              <a:t>aborales </a:t>
            </a:r>
            <a:r>
              <a:rPr lang="en-US">
                <a:latin typeface="Arial"/>
                <a:ea typeface="Arial"/>
                <a:cs typeface="Arial"/>
                <a:sym typeface="Arial"/>
              </a:rPr>
              <a:t>Fundamentales</a:t>
            </a:r>
            <a:r>
              <a:rPr lang="en-US" sz="4400" b="1" i="0" u="none" strike="noStrike" cap="none">
                <a:solidFill>
                  <a:schemeClr val="dk1"/>
                </a:solidFill>
                <a:latin typeface="Arial"/>
                <a:ea typeface="Arial"/>
                <a:cs typeface="Arial"/>
                <a:sym typeface="Arial"/>
              </a:rPr>
              <a:t> (</a:t>
            </a:r>
            <a:r>
              <a:rPr lang="en-US">
                <a:latin typeface="Arial"/>
                <a:ea typeface="Arial"/>
                <a:cs typeface="Arial"/>
                <a:sym typeface="Arial"/>
              </a:rPr>
              <a:t>RLF</a:t>
            </a:r>
            <a:r>
              <a:rPr lang="en-US" sz="4400" b="1" i="0" u="none" strike="noStrike" cap="none">
                <a:solidFill>
                  <a:schemeClr val="dk1"/>
                </a:solidFill>
                <a:latin typeface="Arial"/>
                <a:ea typeface="Arial"/>
                <a:cs typeface="Arial"/>
                <a:sym typeface="Arial"/>
              </a:rPr>
              <a:t>) del FSC CoC</a:t>
            </a:r>
            <a:endParaRPr/>
          </a:p>
        </p:txBody>
      </p:sp>
      <p:sp>
        <p:nvSpPr>
          <p:cNvPr id="244" name="Google Shape;244;p2"/>
          <p:cNvSpPr txBox="1">
            <a:spLocks noGrp="1"/>
          </p:cNvSpPr>
          <p:nvPr>
            <p:ph type="body" idx="4294967295"/>
          </p:nvPr>
        </p:nvSpPr>
        <p:spPr>
          <a:xfrm>
            <a:off x="592667" y="3810000"/>
            <a:ext cx="5535613" cy="116998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a:latin typeface="Arial"/>
                <a:ea typeface="Arial"/>
                <a:cs typeface="Arial"/>
                <a:sym typeface="Arial"/>
              </a:rPr>
              <a:t>FSC RLF</a:t>
            </a:r>
            <a:endParaRPr/>
          </a:p>
          <a:p>
            <a:pPr marL="177800" lvl="0" indent="0" algn="l" rtl="0">
              <a:lnSpc>
                <a:spcPct val="90000"/>
              </a:lnSpc>
              <a:spcBef>
                <a:spcPts val="1000"/>
              </a:spcBef>
              <a:spcAft>
                <a:spcPts val="0"/>
              </a:spcAft>
              <a:buSzPts val="2800"/>
              <a:buNone/>
            </a:pPr>
            <a:r>
              <a:rPr lang="en-US">
                <a:latin typeface="Arial"/>
                <a:ea typeface="Arial"/>
                <a:cs typeface="Arial"/>
                <a:sym typeface="Arial"/>
              </a:rPr>
              <a:t>Términos clave y definiciones </a:t>
            </a:r>
            <a:endParaRPr/>
          </a:p>
        </p:txBody>
      </p:sp>
      <p:sp>
        <p:nvSpPr>
          <p:cNvPr id="245" name="Google Shape;245;p2"/>
          <p:cNvSpPr txBox="1">
            <a:spLocks noGrp="1"/>
          </p:cNvSpPr>
          <p:nvPr>
            <p:ph type="body" idx="4294967295"/>
          </p:nvPr>
        </p:nvSpPr>
        <p:spPr>
          <a:xfrm>
            <a:off x="730250" y="3214688"/>
            <a:ext cx="4995863" cy="427037"/>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a:latin typeface="Arial"/>
                <a:ea typeface="Arial"/>
                <a:cs typeface="Arial"/>
                <a:sym typeface="Arial"/>
              </a:rPr>
              <a:t>MÓDULO </a:t>
            </a:r>
            <a:r>
              <a:rPr lang="en-US"/>
              <a:t>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7" name="Google Shape;317;p6"/>
          <p:cNvSpPr txBox="1">
            <a:spLocks noGrp="1"/>
          </p:cNvSpPr>
          <p:nvPr>
            <p:ph type="ctrTitle" idx="4294967295"/>
          </p:nvPr>
        </p:nvSpPr>
        <p:spPr>
          <a:xfrm>
            <a:off x="438869" y="477688"/>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200" b="1" i="0" u="none" strike="noStrike" cap="none">
                <a:solidFill>
                  <a:schemeClr val="dk1"/>
                </a:solidFill>
                <a:latin typeface="Arial"/>
                <a:ea typeface="Arial"/>
                <a:cs typeface="Arial"/>
                <a:sym typeface="Arial"/>
              </a:rPr>
              <a:t>Ejercicio 1</a:t>
            </a:r>
            <a:endParaRPr/>
          </a:p>
        </p:txBody>
      </p:sp>
      <p:sp>
        <p:nvSpPr>
          <p:cNvPr id="318" name="Google Shape;318;p6"/>
          <p:cNvSpPr txBox="1"/>
          <p:nvPr/>
        </p:nvSpPr>
        <p:spPr>
          <a:xfrm>
            <a:off x="510133" y="1878010"/>
            <a:ext cx="8100467" cy="3834257"/>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Durante una auditoría de la empresa ficticia "Super Bamboo Inc.", se observó que la empresa tiene una política que prohíbe emplear a trabajadores menores de 18 años.</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Sin embargo, durante la auditoría se vio a un trabajador de 14 años realizando trabajos ligeros y prestando apoyo a los operadores de máquinas durante el turno de noche.</a:t>
            </a:r>
            <a:endParaRPr sz="2400" b="0" i="0" u="none" strike="noStrike" cap="none">
              <a:solidFill>
                <a:srgbClr val="2B2E2F"/>
              </a:solidFill>
              <a:latin typeface="Arial"/>
              <a:ea typeface="Arial"/>
              <a:cs typeface="Arial"/>
              <a:sym typeface="Arial"/>
            </a:endParaRPr>
          </a:p>
        </p:txBody>
      </p:sp>
      <p:sp>
        <p:nvSpPr>
          <p:cNvPr id="319" name="Google Shape;319;p6"/>
          <p:cNvSpPr/>
          <p:nvPr/>
        </p:nvSpPr>
        <p:spPr>
          <a:xfrm>
            <a:off x="8610600" y="1721221"/>
            <a:ext cx="3346073" cy="3844377"/>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Q1. ¿Puede la empresa contratar a trabajadores menores de 18 años?</a:t>
            </a:r>
            <a:endParaRPr/>
          </a:p>
          <a:p>
            <a:pPr marL="469900" marR="0" lvl="0" indent="-31750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Q2. ¿Incumple la empresa los requisitos del FSC en materia de trabajo infantil?</a:t>
            </a:r>
            <a:endParaRPr/>
          </a:p>
          <a:p>
            <a:pPr marL="0" marR="0" lvl="0" indent="0" algn="ctr"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AEB73AB-1AFA-27D1-6ED6-6A11CCB902F8}"/>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6" name="Google Shape;326;p7"/>
          <p:cNvSpPr txBox="1">
            <a:spLocks noGrp="1"/>
          </p:cNvSpPr>
          <p:nvPr>
            <p:ph type="ctrTitle" idx="4294967295"/>
          </p:nvPr>
        </p:nvSpPr>
        <p:spPr>
          <a:xfrm>
            <a:off x="517585" y="1450675"/>
            <a:ext cx="10845500" cy="5092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rgbClr val="000000"/>
                </a:solidFill>
                <a:latin typeface="Arial"/>
                <a:ea typeface="Arial"/>
                <a:cs typeface="Arial"/>
                <a:sym typeface="Arial"/>
              </a:rPr>
              <a:t>Durante una evaluación, los registros del</a:t>
            </a:r>
            <a:r>
              <a:rPr lang="en-US" sz="2400">
                <a:solidFill>
                  <a:srgbClr val="000000"/>
                </a:solidFill>
                <a:latin typeface="Arial"/>
                <a:ea typeface="Arial"/>
                <a:cs typeface="Arial"/>
                <a:sym typeface="Arial"/>
              </a:rPr>
              <a:t> titular de certificado</a:t>
            </a:r>
            <a:r>
              <a:rPr lang="en-US" sz="2400" b="0" i="0" u="none" strike="noStrike" cap="none">
                <a:solidFill>
                  <a:srgbClr val="000000"/>
                </a:solidFill>
                <a:latin typeface="Arial"/>
                <a:ea typeface="Arial"/>
                <a:cs typeface="Arial"/>
                <a:sym typeface="Arial"/>
              </a:rPr>
              <a:t> (datos de nóminas y contratos de trabajo) no incluían la fecha de nacimiento de los trabajadores en al menos 3 casos. </a:t>
            </a:r>
            <a:br>
              <a:rPr lang="en-US" sz="2400" b="0" i="0" u="none" strike="noStrike" cap="none">
                <a:solidFill>
                  <a:srgbClr val="000000"/>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En uno de los casos, se seleccionó al trabajador para la entrevista porque parecía claramente muy joven y, cuando se le entrevistó, indicó que tenía 18 años. </a:t>
            </a:r>
            <a:br>
              <a:rPr lang="en-US" sz="2400" b="0" i="0" u="none" strike="noStrike" cap="none">
                <a:solidFill>
                  <a:srgbClr val="000000"/>
                </a:solidFill>
                <a:latin typeface="Arial"/>
                <a:ea typeface="Arial"/>
                <a:cs typeface="Arial"/>
                <a:sym typeface="Arial"/>
              </a:rPr>
            </a:b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Según su nómina y el registro de empleados, lleva en la empresa 1 año y 3 meses.</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 </a:t>
            </a:r>
            <a:br>
              <a:rPr lang="en-US" sz="2400" b="0" i="0" u="none" strike="noStrike" cap="none">
                <a:solidFill>
                  <a:srgbClr val="000000"/>
                </a:solidFill>
                <a:latin typeface="Arial"/>
                <a:ea typeface="Arial"/>
                <a:cs typeface="Arial"/>
                <a:sym typeface="Arial"/>
              </a:rPr>
            </a:br>
            <a:r>
              <a:rPr lang="en-US" sz="2400">
                <a:solidFill>
                  <a:srgbClr val="000000"/>
                </a:solidFill>
                <a:latin typeface="Arial"/>
                <a:ea typeface="Arial"/>
                <a:cs typeface="Arial"/>
                <a:sym typeface="Arial"/>
              </a:rPr>
              <a:t>No hay ningún documento en los registros del titular del certificado, ni en sus datos ni en los archivos de empleados, que muestre su edad.</a:t>
            </a:r>
            <a:endParaRPr/>
          </a:p>
        </p:txBody>
      </p:sp>
      <p:sp>
        <p:nvSpPr>
          <p:cNvPr id="327" name="Google Shape;327;p7"/>
          <p:cNvSpPr txBox="1"/>
          <p:nvPr/>
        </p:nvSpPr>
        <p:spPr>
          <a:xfrm>
            <a:off x="523221" y="462376"/>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Caso práctico</a:t>
            </a:r>
            <a:endParaRPr/>
          </a:p>
        </p:txBody>
      </p:sp>
      <p:sp>
        <p:nvSpPr>
          <p:cNvPr id="2" name="Footer Placeholder 1">
            <a:extLst>
              <a:ext uri="{FF2B5EF4-FFF2-40B4-BE49-F238E27FC236}">
                <a16:creationId xmlns:a16="http://schemas.microsoft.com/office/drawing/2014/main" id="{86CB3C83-B1B0-89AA-039A-DEEE35C329DC}"/>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8"/>
          <p:cNvSpPr txBox="1"/>
          <p:nvPr/>
        </p:nvSpPr>
        <p:spPr>
          <a:xfrm>
            <a:off x="797982" y="970836"/>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2800" b="1" i="0" u="none" strike="noStrike" cap="none">
                <a:solidFill>
                  <a:schemeClr val="dk1"/>
                </a:solidFill>
                <a:latin typeface="Arial"/>
                <a:ea typeface="Arial"/>
                <a:cs typeface="Arial"/>
                <a:sym typeface="Arial"/>
              </a:rPr>
              <a:t>Módulo 2.2</a:t>
            </a:r>
            <a:endParaRPr sz="2800" b="1" i="0" u="none" strike="noStrike" cap="none">
              <a:solidFill>
                <a:schemeClr val="dk1"/>
              </a:solidFill>
              <a:latin typeface="Arial"/>
              <a:ea typeface="Arial"/>
              <a:cs typeface="Arial"/>
              <a:sym typeface="Arial"/>
            </a:endParaRPr>
          </a:p>
        </p:txBody>
      </p:sp>
      <p:sp>
        <p:nvSpPr>
          <p:cNvPr id="334" name="Google Shape;334;p8"/>
          <p:cNvSpPr txBox="1">
            <a:spLocks noGrp="1"/>
          </p:cNvSpPr>
          <p:nvPr>
            <p:ph type="ctrTitle" idx="4294967295"/>
          </p:nvPr>
        </p:nvSpPr>
        <p:spPr>
          <a:xfrm>
            <a:off x="805132" y="1876875"/>
            <a:ext cx="8007350"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venir"/>
                <a:ea typeface="Avenir"/>
                <a:cs typeface="Avenir"/>
                <a:sym typeface="Avenir"/>
              </a:rPr>
              <a:t>Trabajo forzoso u obligatorio</a:t>
            </a:r>
            <a:endParaRPr sz="3200" b="0" i="0" u="none" strike="noStrike" cap="none">
              <a:solidFill>
                <a:schemeClr val="dk1"/>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510F3B92-7BEA-5B74-9690-360477266E74}"/>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g2d06f2e0a19_0_242"/>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41" name="Google Shape;341;g2d06f2e0a19_0_242"/>
          <p:cNvPicPr preferRelativeResize="0"/>
          <p:nvPr/>
        </p:nvPicPr>
        <p:blipFill rotWithShape="1">
          <a:blip r:embed="rId3">
            <a:alphaModFix/>
          </a:blip>
          <a:srcRect t="12170"/>
          <a:stretch/>
        </p:blipFill>
        <p:spPr>
          <a:xfrm>
            <a:off x="-1011134" y="10"/>
            <a:ext cx="9669642" cy="6857990"/>
          </a:xfrm>
          <a:prstGeom prst="rect">
            <a:avLst/>
          </a:prstGeom>
          <a:noFill/>
          <a:ln>
            <a:noFill/>
          </a:ln>
        </p:spPr>
      </p:pic>
      <p:sp>
        <p:nvSpPr>
          <p:cNvPr id="342" name="Google Shape;342;g2d06f2e0a19_0_242"/>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3" name="Google Shape;343;g2d06f2e0a19_0_242"/>
          <p:cNvSpPr txBox="1"/>
          <p:nvPr/>
        </p:nvSpPr>
        <p:spPr>
          <a:xfrm>
            <a:off x="7464552" y="443988"/>
            <a:ext cx="4724399" cy="5970024"/>
          </a:xfrm>
          <a:prstGeom prst="rect">
            <a:avLst/>
          </a:prstGeom>
          <a:noFill/>
          <a:ln>
            <a:noFill/>
          </a:ln>
        </p:spPr>
        <p:txBody>
          <a:bodyPr spcFirstLastPara="1" wrap="square" lIns="91425" tIns="45700" rIns="91425" bIns="45700" anchor="t" anchorCtr="0">
            <a:normAutofit/>
          </a:bodyPr>
          <a:lstStyle/>
          <a:p>
            <a:pPr marL="0" marR="0" lvl="0" indent="114300" algn="l" rtl="0">
              <a:lnSpc>
                <a:spcPct val="9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1" i="0" u="none" strike="noStrike" cap="none">
                <a:solidFill>
                  <a:schemeClr val="dk1"/>
                </a:solidFill>
                <a:latin typeface="Arial"/>
                <a:ea typeface="Arial"/>
                <a:cs typeface="Arial"/>
                <a:sym typeface="Arial"/>
              </a:rPr>
              <a:t>¿Qué es el trabajo forzoso, según el FSC?</a:t>
            </a:r>
            <a:endParaRPr sz="2400" b="1" i="0" u="none" strike="noStrike" cap="none">
              <a:solidFill>
                <a:schemeClr val="dk1"/>
              </a:solidFill>
              <a:latin typeface="Arial"/>
              <a:ea typeface="Arial"/>
              <a:cs typeface="Arial"/>
              <a:sym typeface="Arial"/>
            </a:endParaRPr>
          </a:p>
          <a:p>
            <a:pPr marL="0" marR="0" lvl="0" indent="114300" algn="l" rtl="0">
              <a:lnSpc>
                <a:spcPct val="90000"/>
              </a:lnSpc>
              <a:spcBef>
                <a:spcPts val="60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0" i="0" u="none" strike="noStrike" cap="none">
                <a:solidFill>
                  <a:schemeClr val="dk1"/>
                </a:solidFill>
                <a:latin typeface="Arial"/>
                <a:ea typeface="Arial"/>
                <a:cs typeface="Arial"/>
                <a:sym typeface="Arial"/>
              </a:rPr>
              <a:t> "</a:t>
            </a:r>
            <a:r>
              <a:rPr lang="en-US" sz="2400">
                <a:solidFill>
                  <a:schemeClr val="dk1"/>
                </a:solidFill>
              </a:rPr>
              <a:t> trabajo o servicio exigido a un individuo bajo la amenaza de una pena cualquiera y para el cual dicho individuo no se ha ofrecido voluntariamente. (Convenio 29 de la OIT, Artículo 2.1)</a:t>
            </a:r>
            <a:r>
              <a:rPr lang="en-US" sz="2400" b="1" i="0" u="none" strike="noStrike" cap="none">
                <a:solidFill>
                  <a:schemeClr val="dk1"/>
                </a:solidFill>
                <a:latin typeface="Arial"/>
                <a:ea typeface="Arial"/>
                <a:cs typeface="Arial"/>
                <a:sym typeface="Arial"/>
              </a:rPr>
              <a:t>" </a:t>
            </a:r>
            <a:endParaRPr sz="2400" b="0" i="1" u="none" strike="noStrike" cap="none">
              <a:solidFill>
                <a:schemeClr val="dk1"/>
              </a:solidFill>
              <a:latin typeface="Arial"/>
              <a:ea typeface="Arial"/>
              <a:cs typeface="Arial"/>
              <a:sym typeface="Arial"/>
            </a:endParaRPr>
          </a:p>
          <a:p>
            <a:pPr marL="0" marR="0" lvl="0" indent="114300" algn="l" rtl="0">
              <a:lnSpc>
                <a:spcPct val="90000"/>
              </a:lnSpc>
              <a:spcBef>
                <a:spcPts val="600"/>
              </a:spcBef>
              <a:spcAft>
                <a:spcPts val="0"/>
              </a:spcAft>
              <a:buClr>
                <a:srgbClr val="000000"/>
              </a:buClr>
              <a:buSzPts val="1800"/>
              <a:buFont typeface="Arial"/>
              <a:buNone/>
            </a:pPr>
            <a:endParaRPr sz="2400" b="0" i="1"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0" i="1" u="none" strike="noStrike" cap="none">
                <a:solidFill>
                  <a:schemeClr val="dk1"/>
                </a:solidFill>
                <a:latin typeface="Arial"/>
                <a:ea typeface="Arial"/>
                <a:cs typeface="Arial"/>
                <a:sym typeface="Arial"/>
              </a:rPr>
              <a:t>(FSC-STD-40-004 v3.1 Anexo E)</a:t>
            </a:r>
            <a:endParaRPr sz="2400" b="0" i="1" u="none" strike="noStrike" cap="none">
              <a:solidFill>
                <a:schemeClr val="dk1"/>
              </a:solidFill>
              <a:latin typeface="Arial"/>
              <a:ea typeface="Arial"/>
              <a:cs typeface="Arial"/>
              <a:sym typeface="Arial"/>
            </a:endParaRPr>
          </a:p>
          <a:p>
            <a:pPr marL="0" marR="0" lvl="0" indent="101600" algn="l" rtl="0">
              <a:lnSpc>
                <a:spcPct val="90000"/>
              </a:lnSpc>
              <a:spcBef>
                <a:spcPts val="60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0" marR="0" lvl="0" indent="101600" algn="l" rtl="0">
              <a:lnSpc>
                <a:spcPct val="90000"/>
              </a:lnSpc>
              <a:spcBef>
                <a:spcPts val="600"/>
              </a:spcBef>
              <a:spcAft>
                <a:spcPts val="60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d06f2e0a19_0_249"/>
          <p:cNvSpPr/>
          <p:nvPr/>
        </p:nvSpPr>
        <p:spPr>
          <a:xfrm>
            <a:off x="5897989" y="1365323"/>
            <a:ext cx="5914316" cy="292778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2" name="Google Shape;352;g2d06f2e0a19_0_249"/>
          <p:cNvSpPr txBox="1"/>
          <p:nvPr/>
        </p:nvSpPr>
        <p:spPr>
          <a:xfrm>
            <a:off x="1027000" y="564246"/>
            <a:ext cx="7299900" cy="5061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000"/>
              <a:buFont typeface="Arial"/>
              <a:buNone/>
            </a:pPr>
            <a:r>
              <a:rPr lang="en-US" sz="2800" b="1" i="0" u="none" strike="noStrike" cap="none">
                <a:solidFill>
                  <a:schemeClr val="dk1"/>
                </a:solidFill>
                <a:latin typeface="Arial"/>
                <a:ea typeface="Arial"/>
                <a:cs typeface="Arial"/>
                <a:sym typeface="Arial"/>
              </a:rPr>
              <a:t>Componentes clave de la definición </a:t>
            </a:r>
            <a:endParaRPr sz="2800" b="1" i="0" u="none" strike="noStrike" cap="none">
              <a:solidFill>
                <a:schemeClr val="dk1"/>
              </a:solidFill>
              <a:latin typeface="Arial"/>
              <a:ea typeface="Arial"/>
              <a:cs typeface="Arial"/>
              <a:sym typeface="Arial"/>
            </a:endParaRPr>
          </a:p>
        </p:txBody>
      </p:sp>
      <p:sp>
        <p:nvSpPr>
          <p:cNvPr id="353" name="Google Shape;353;g2d06f2e0a19_0_249"/>
          <p:cNvSpPr txBox="1"/>
          <p:nvPr/>
        </p:nvSpPr>
        <p:spPr>
          <a:xfrm>
            <a:off x="883023" y="1993705"/>
            <a:ext cx="4874385" cy="30469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rial"/>
                <a:ea typeface="Arial"/>
                <a:cs typeface="Arial"/>
                <a:sym typeface="Arial"/>
              </a:rPr>
              <a:t>Obra o servicio</a:t>
            </a:r>
            <a:endParaRPr sz="2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se refiere a cualquier tipo de trabajo que tenga lugar en cualquier actividad, industria o sector, incluida la economía sumergida</a:t>
            </a:r>
            <a:endParaRPr/>
          </a:p>
          <a:p>
            <a:pPr marL="0" marR="0" lvl="0" indent="0" algn="l" rtl="0">
              <a:lnSpc>
                <a:spcPct val="100000"/>
              </a:lnSpc>
              <a:spcBef>
                <a:spcPts val="0"/>
              </a:spcBef>
              <a:spcAft>
                <a:spcPts val="0"/>
              </a:spcAft>
              <a:buClr>
                <a:srgbClr val="000000"/>
              </a:buClr>
              <a:buSzPts val="1200"/>
              <a:buFont typeface="Arial"/>
              <a:buNone/>
            </a:pPr>
            <a:endParaRPr sz="2400" b="1" i="0" u="sng"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2400" b="0" i="0" u="none" strike="noStrike" cap="none">
              <a:solidFill>
                <a:srgbClr val="000000"/>
              </a:solidFill>
              <a:latin typeface="Arial"/>
              <a:ea typeface="Arial"/>
              <a:cs typeface="Arial"/>
              <a:sym typeface="Arial"/>
            </a:endParaRPr>
          </a:p>
        </p:txBody>
      </p:sp>
      <p:sp>
        <p:nvSpPr>
          <p:cNvPr id="354" name="Google Shape;354;g2d06f2e0a19_0_249"/>
          <p:cNvSpPr txBox="1"/>
          <p:nvPr/>
        </p:nvSpPr>
        <p:spPr>
          <a:xfrm>
            <a:off x="5907425" y="1856424"/>
            <a:ext cx="263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venir"/>
                <a:ea typeface="Avenir"/>
                <a:cs typeface="Avenir"/>
                <a:sym typeface="Avenir"/>
              </a:rPr>
              <a:t>Involuntariedad </a:t>
            </a:r>
            <a:endParaRPr sz="2400" b="1" i="0" u="none" strike="noStrike" cap="none">
              <a:solidFill>
                <a:srgbClr val="000000"/>
              </a:solidFill>
              <a:latin typeface="Avenir"/>
              <a:ea typeface="Avenir"/>
              <a:cs typeface="Avenir"/>
              <a:sym typeface="Avenir"/>
            </a:endParaRPr>
          </a:p>
        </p:txBody>
      </p:sp>
      <p:sp>
        <p:nvSpPr>
          <p:cNvPr id="355" name="Google Shape;355;g2d06f2e0a19_0_249"/>
          <p:cNvSpPr txBox="1"/>
          <p:nvPr/>
        </p:nvSpPr>
        <p:spPr>
          <a:xfrm>
            <a:off x="9160787" y="1856433"/>
            <a:ext cx="267391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venir"/>
                <a:ea typeface="Avenir"/>
                <a:cs typeface="Avenir"/>
                <a:sym typeface="Avenir"/>
              </a:rPr>
              <a:t>Amenaza o sanción </a:t>
            </a:r>
            <a:endParaRPr sz="2400" b="1" i="0" u="none" strike="noStrike" cap="none">
              <a:solidFill>
                <a:srgbClr val="000000"/>
              </a:solidFill>
              <a:latin typeface="Avenir"/>
              <a:ea typeface="Avenir"/>
              <a:cs typeface="Avenir"/>
              <a:sym typeface="Avenir"/>
            </a:endParaRPr>
          </a:p>
        </p:txBody>
      </p:sp>
      <p:sp>
        <p:nvSpPr>
          <p:cNvPr id="356" name="Google Shape;356;g2d06f2e0a19_0_249"/>
          <p:cNvSpPr/>
          <p:nvPr/>
        </p:nvSpPr>
        <p:spPr>
          <a:xfrm rot="5400000">
            <a:off x="8483470" y="1464048"/>
            <a:ext cx="530700" cy="3590400"/>
          </a:xfrm>
          <a:prstGeom prst="rightBrace">
            <a:avLst>
              <a:gd name="adj1" fmla="val 8333"/>
              <a:gd name="adj2" fmla="val 50000"/>
            </a:avLst>
          </a:prstGeom>
          <a:noFill/>
          <a:ln w="9525" cap="flat" cmpd="sng">
            <a:solidFill>
              <a:srgbClr val="FF710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p:txBody>
      </p:sp>
      <p:sp>
        <p:nvSpPr>
          <p:cNvPr id="357" name="Google Shape;357;g2d06f2e0a19_0_249"/>
          <p:cNvSpPr txBox="1"/>
          <p:nvPr/>
        </p:nvSpPr>
        <p:spPr>
          <a:xfrm>
            <a:off x="6364211" y="3517179"/>
            <a:ext cx="484129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1" u="none" strike="noStrike" cap="none">
                <a:solidFill>
                  <a:srgbClr val="000000"/>
                </a:solidFill>
                <a:latin typeface="Avenir"/>
                <a:ea typeface="Avenir"/>
                <a:cs typeface="Avenir"/>
                <a:sym typeface="Avenir"/>
              </a:rPr>
              <a:t>Comprobar una combinación de elementos</a:t>
            </a:r>
            <a:endParaRPr sz="2400" b="1" i="0" u="none" strike="noStrike" cap="none">
              <a:solidFill>
                <a:srgbClr val="000000"/>
              </a:solidFill>
              <a:latin typeface="Avenir"/>
              <a:ea typeface="Avenir"/>
              <a:cs typeface="Avenir"/>
              <a:sym typeface="Avenir"/>
            </a:endParaRPr>
          </a:p>
        </p:txBody>
      </p:sp>
      <p:cxnSp>
        <p:nvCxnSpPr>
          <p:cNvPr id="358" name="Google Shape;358;g2d06f2e0a19_0_249"/>
          <p:cNvCxnSpPr/>
          <p:nvPr/>
        </p:nvCxnSpPr>
        <p:spPr>
          <a:xfrm flipH="1">
            <a:off x="8730166" y="1550565"/>
            <a:ext cx="8100" cy="1190700"/>
          </a:xfrm>
          <a:prstGeom prst="straightConnector1">
            <a:avLst/>
          </a:prstGeom>
          <a:noFill/>
          <a:ln w="12700" cap="flat" cmpd="sng">
            <a:solidFill>
              <a:srgbClr val="009C9D"/>
            </a:solidFill>
            <a:prstDash val="solid"/>
            <a:round/>
            <a:headEnd type="none" w="sm" len="sm"/>
            <a:tailEnd type="none" w="sm" len="sm"/>
          </a:ln>
        </p:spPr>
      </p:cxnSp>
      <p:sp>
        <p:nvSpPr>
          <p:cNvPr id="359" name="Google Shape;359;g2d06f2e0a19_0_249"/>
          <p:cNvSpPr txBox="1"/>
          <p:nvPr/>
        </p:nvSpPr>
        <p:spPr>
          <a:xfrm>
            <a:off x="1027000" y="4984806"/>
            <a:ext cx="99231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Orientación de FSC</a:t>
            </a:r>
            <a:br>
              <a:rPr lang="en-US" sz="2400" b="1"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Uno de los factores clave que separan el trabajo forzoso de cualquier otro tipo, es el aspecto del </a:t>
            </a:r>
            <a:r>
              <a:rPr lang="en-US" sz="2400" b="1" i="0" u="sng" strike="noStrike" cap="none">
                <a:solidFill>
                  <a:srgbClr val="000000"/>
                </a:solidFill>
                <a:latin typeface="Arial"/>
                <a:ea typeface="Arial"/>
                <a:cs typeface="Arial"/>
                <a:sym typeface="Arial"/>
              </a:rPr>
              <a:t>consentimiento mutuo</a:t>
            </a:r>
            <a:r>
              <a:rPr lang="en-US" sz="2400" b="0" i="0" u="none" strike="noStrike" cap="none">
                <a:solidFill>
                  <a:srgbClr val="000000"/>
                </a:solidFill>
                <a:latin typeface="Arial"/>
                <a:ea typeface="Arial"/>
                <a:cs typeface="Arial"/>
                <a:sym typeface="Arial"/>
              </a:rPr>
              <a:t>. </a:t>
            </a:r>
            <a:endParaRPr sz="24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DCB6A2D1-0997-F3EF-E6AA-37EB1A114B31}"/>
              </a:ext>
            </a:extLst>
          </p:cNvPr>
          <p:cNvSpPr>
            <a:spLocks noGrp="1"/>
          </p:cNvSpPr>
          <p:nvPr>
            <p:ph type="ftr" idx="11"/>
          </p:nvPr>
        </p:nvSpPr>
        <p:spPr/>
        <p:txBody>
          <a:bodyPr/>
          <a:lstStyle/>
          <a:p>
            <a:r>
              <a:rPr lang="en-US"/>
              <a:t>8.2.FSC-CLR-Training_Main-Course_Module-2_V1-0_ 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graphicFrame>
        <p:nvGraphicFramePr>
          <p:cNvPr id="366" name="Google Shape;366;g2d06f2e0a19_0_263"/>
          <p:cNvGraphicFramePr/>
          <p:nvPr/>
        </p:nvGraphicFramePr>
        <p:xfrm>
          <a:off x="460075" y="388188"/>
          <a:ext cx="11215500" cy="6224850"/>
        </p:xfrm>
        <a:graphic>
          <a:graphicData uri="http://schemas.openxmlformats.org/drawingml/2006/table">
            <a:tbl>
              <a:tblPr>
                <a:noFill/>
                <a:tableStyleId>{59AB5187-FE41-49E1-8B79-B54CBAF36249}</a:tableStyleId>
              </a:tblPr>
              <a:tblGrid>
                <a:gridCol w="5700500">
                  <a:extLst>
                    <a:ext uri="{9D8B030D-6E8A-4147-A177-3AD203B41FA5}">
                      <a16:colId xmlns:a16="http://schemas.microsoft.com/office/drawing/2014/main" val="20000"/>
                    </a:ext>
                  </a:extLst>
                </a:gridCol>
                <a:gridCol w="5515000">
                  <a:extLst>
                    <a:ext uri="{9D8B030D-6E8A-4147-A177-3AD203B41FA5}">
                      <a16:colId xmlns:a16="http://schemas.microsoft.com/office/drawing/2014/main" val="20001"/>
                    </a:ext>
                  </a:extLst>
                </a:gridCol>
              </a:tblGrid>
              <a:tr h="50480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chemeClr val="dk2"/>
                          </a:solidFill>
                          <a:latin typeface="Arial"/>
                          <a:ea typeface="Arial"/>
                          <a:cs typeface="Arial"/>
                          <a:sym typeface="Arial"/>
                        </a:rPr>
                        <a:t>Indicadores de Involuntariedad </a:t>
                      </a:r>
                      <a:endParaRPr sz="2000" b="1" u="none" strike="noStrike" cap="none">
                        <a:solidFill>
                          <a:schemeClr val="dk2"/>
                        </a:solidFill>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chemeClr val="dk2"/>
                          </a:solidFill>
                          <a:latin typeface="Arial"/>
                          <a:ea typeface="Arial"/>
                          <a:cs typeface="Arial"/>
                          <a:sym typeface="Arial"/>
                        </a:rPr>
                        <a:t>Indicadores de sanción </a:t>
                      </a:r>
                      <a:endParaRPr sz="2000" b="1" u="none" strike="noStrike" cap="none">
                        <a:solidFill>
                          <a:schemeClr val="dk2"/>
                        </a:solidFill>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0"/>
                  </a:ext>
                </a:extLst>
              </a:tr>
              <a:tr h="5524725">
                <a:tc>
                  <a:txBody>
                    <a:bodyPr/>
                    <a:lstStyle/>
                    <a:p>
                      <a:pPr marL="267970" marR="0" lvl="0" indent="-182245" algn="l" rtl="0">
                        <a:lnSpc>
                          <a:spcPct val="100000"/>
                        </a:lnSpc>
                        <a:spcBef>
                          <a:spcPts val="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Libertad de movimiento y comunicación limitadas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Encerrado en el lugar de trabajo o en la vivienda</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Contratación vinculada a una deuda (anticipo o préstamo) - Mano de obra vinculada</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Reclutamiento coercitivo (secuestro, confinamiento durante el proceso de reclutamiento)</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Engaño sobre la naturaleza del trabajo</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Horas extraordinarias forzadas (por encima de los límites legales)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Obligados a trabajar de guardia (día y noche)</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Condiciones de vida degradantes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Menor libertad para rescindir el contrato de trabajo tras la formación u otra prestación pagada por el empresario</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No hay libertad para dimitir de acuerdo con los requisitos legales</a:t>
                      </a:r>
                      <a:endParaRPr sz="1700" u="none" strike="noStrike" cap="none">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188595" marR="0" lvl="0" indent="-188595" algn="l" rtl="0">
                        <a:lnSpc>
                          <a:spcPct val="100000"/>
                        </a:lnSpc>
                        <a:spcBef>
                          <a:spcPts val="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Violencia sexual </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Violencia física</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Retención de salarios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Confiscación de documentos de identidad o de viaje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Denuncia a las autoridades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Retención de activos (efectivo u otros)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Mayor deterioro de las condiciones de trabajo</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Aislamiento</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Otras formas de castigo (privar de comida o sueño)</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Violencia contra el trabajador delante de otros trabajadores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Supresión de derechos o privilegios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Retribución religiosa</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Vigilancia constante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Amenazas contra miembros de la familia</a:t>
                      </a:r>
                      <a:endParaRPr sz="1700" u="none" strike="noStrike" cap="none">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B0E28178-CC65-048F-3DE2-1BD10CEE2B17}"/>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p9"/>
          <p:cNvSpPr txBox="1">
            <a:spLocks noGrp="1"/>
          </p:cNvSpPr>
          <p:nvPr>
            <p:ph type="ctrTitle" idx="4294967295"/>
          </p:nvPr>
        </p:nvSpPr>
        <p:spPr>
          <a:xfrm>
            <a:off x="424492" y="463767"/>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374" name="Google Shape;374;p9"/>
          <p:cNvSpPr txBox="1"/>
          <p:nvPr/>
        </p:nvSpPr>
        <p:spPr>
          <a:xfrm>
            <a:off x="424492" y="1720099"/>
            <a:ext cx="8014203" cy="3848634"/>
          </a:xfrm>
          <a:prstGeom prst="rect">
            <a:avLst/>
          </a:prstGeom>
          <a:solidFill>
            <a:schemeClr val="lt1"/>
          </a:solidFill>
          <a:ln>
            <a:noFill/>
          </a:ln>
        </p:spPr>
        <p:txBody>
          <a:bodyPr spcFirstLastPara="1" wrap="square" lIns="0" tIns="0" rIns="0" bIns="0" anchor="t" anchorCtr="0">
            <a:normAutofit fontScale="92500"/>
          </a:bodyPr>
          <a:lstStyle/>
          <a:p>
            <a:pPr marL="0" marR="0" lvl="0" indent="0" algn="l" rtl="0">
              <a:lnSpc>
                <a:spcPct val="100000"/>
              </a:lnSpc>
              <a:spcBef>
                <a:spcPts val="0"/>
              </a:spcBef>
              <a:spcAft>
                <a:spcPts val="0"/>
              </a:spcAft>
              <a:buNone/>
            </a:pPr>
            <a:r>
              <a:rPr lang="en-US" sz="2200" b="0" i="0" u="none" strike="noStrike" cap="none">
                <a:solidFill>
                  <a:srgbClr val="2B2E2F"/>
                </a:solidFill>
                <a:latin typeface="Arial"/>
                <a:ea typeface="Arial"/>
                <a:cs typeface="Arial"/>
                <a:sym typeface="Arial"/>
              </a:rPr>
              <a:t>Durante una auditoría de "Super Bamboo Inc.", se observa que el contrato de trabajo de la empresa incluye las siguientes cláusulas:</a:t>
            </a:r>
            <a:endParaRPr sz="22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None/>
            </a:pPr>
            <a:endParaRPr sz="22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r>
              <a:rPr lang="en-US" sz="2200" b="0" i="0" u="none" strike="noStrike" cap="none">
                <a:solidFill>
                  <a:srgbClr val="2B2E2F"/>
                </a:solidFill>
                <a:latin typeface="Arial"/>
                <a:ea typeface="Arial"/>
                <a:cs typeface="Arial"/>
                <a:sym typeface="Arial"/>
              </a:rPr>
              <a:t>Cláusula 8.2: Obligatoriedad de realizar horas extraordinarias:</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8.2.1: Los empleados deben trabajar horas extraordinarias más allá del horario ordinario cuando se les solicite.</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8.2.2: Los empleados deben trabajar durante o sin intervalos de comida cuando se les solicite.</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8.2.3: Los empleados deben trabajar de noche cuando se les solicite.</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8.2.4: Los empleados deben trabajar los domingos y festivos cuando se les solicite.</a:t>
            </a:r>
            <a:endParaRPr sz="2200" b="0" i="0" u="none" strike="noStrike" cap="none">
              <a:solidFill>
                <a:srgbClr val="2B2E2F"/>
              </a:solidFill>
              <a:latin typeface="Arial"/>
              <a:ea typeface="Arial"/>
              <a:cs typeface="Arial"/>
              <a:sym typeface="Arial"/>
            </a:endParaRPr>
          </a:p>
        </p:txBody>
      </p:sp>
      <p:sp>
        <p:nvSpPr>
          <p:cNvPr id="375" name="Google Shape;375;p9"/>
          <p:cNvSpPr txBox="1"/>
          <p:nvPr/>
        </p:nvSpPr>
        <p:spPr>
          <a:xfrm>
            <a:off x="8420100" y="1835750"/>
            <a:ext cx="3583800" cy="37329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533400" marR="0" lvl="0" indent="-53340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¿Pueden considerarse estas cláusulas indicadores de trabajo forzoso? </a:t>
            </a: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Q2. ¿Qué tipo de indicador?</a:t>
            </a: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E421D73-065D-1920-92B3-C1514160D1F9}"/>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2" name="Google Shape;382;p10"/>
          <p:cNvSpPr txBox="1">
            <a:spLocks noGrp="1"/>
          </p:cNvSpPr>
          <p:nvPr>
            <p:ph type="ctrTitle" idx="4294967295"/>
          </p:nvPr>
        </p:nvSpPr>
        <p:spPr>
          <a:xfrm>
            <a:off x="704491" y="1417099"/>
            <a:ext cx="10928709" cy="433091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Durante una auditoría se constató lo siguiente:</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En las fiestas nacionales (por ejemplo, el Día de la Reunificación y el Día del Trabajo de 2022), si hay órdenes urgentes, los trabajadores están obligados a trabajar. Si se niegan, se les descuentan sanciones pecuniarias de sus salarios (hasta 30 USD al día).</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En general, los trabajadores tienen sanciones monetarias (de 20 a 1000 USD deducidos del salario) cuando:</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se marchan sin motivo (tienen que pedir permiso a dos supervisores diferentes; los criterios de aprobación no están claros)</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penalización por llegar tarde: 20-50 USD; hay que tener en cuenta que a los trabajadores se les paga en función de la producción: por pieza)</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defectos en el producto (hasta 1000 USD)</a:t>
            </a:r>
            <a:endParaRPr/>
          </a:p>
        </p:txBody>
      </p:sp>
      <p:sp>
        <p:nvSpPr>
          <p:cNvPr id="383" name="Google Shape;383;p10"/>
          <p:cNvSpPr txBox="1"/>
          <p:nvPr/>
        </p:nvSpPr>
        <p:spPr>
          <a:xfrm>
            <a:off x="710126" y="463073"/>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Caso práctico</a:t>
            </a:r>
            <a:endParaRPr/>
          </a:p>
        </p:txBody>
      </p:sp>
      <p:sp>
        <p:nvSpPr>
          <p:cNvPr id="2" name="Footer Placeholder 1">
            <a:extLst>
              <a:ext uri="{FF2B5EF4-FFF2-40B4-BE49-F238E27FC236}">
                <a16:creationId xmlns:a16="http://schemas.microsoft.com/office/drawing/2014/main" id="{D36DCFFE-0852-62AA-82D2-AD370D242217}"/>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1"/>
          <p:cNvSpPr txBox="1"/>
          <p:nvPr/>
        </p:nvSpPr>
        <p:spPr>
          <a:xfrm>
            <a:off x="553567" y="769553"/>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rial"/>
              <a:buNone/>
            </a:pPr>
            <a:r>
              <a:rPr lang="en-US" sz="2800" b="1" i="0" u="none" strike="noStrike" cap="none">
                <a:solidFill>
                  <a:schemeClr val="dk1"/>
                </a:solidFill>
                <a:latin typeface="Arial"/>
                <a:ea typeface="Arial"/>
                <a:cs typeface="Arial"/>
                <a:sym typeface="Arial"/>
              </a:rPr>
              <a:t>Módulo 2.3</a:t>
            </a:r>
            <a:endParaRPr sz="2800" b="1" i="0" u="none" strike="noStrike" cap="none">
              <a:solidFill>
                <a:schemeClr val="dk1"/>
              </a:solidFill>
              <a:latin typeface="Arial"/>
              <a:ea typeface="Arial"/>
              <a:cs typeface="Arial"/>
              <a:sym typeface="Arial"/>
            </a:endParaRPr>
          </a:p>
        </p:txBody>
      </p:sp>
      <p:sp>
        <p:nvSpPr>
          <p:cNvPr id="390" name="Google Shape;390;p11"/>
          <p:cNvSpPr txBox="1">
            <a:spLocks noGrp="1"/>
          </p:cNvSpPr>
          <p:nvPr>
            <p:ph type="ctrTitle" idx="4294967295"/>
          </p:nvPr>
        </p:nvSpPr>
        <p:spPr>
          <a:xfrm>
            <a:off x="560717" y="1517441"/>
            <a:ext cx="8007350"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0" i="0" u="none" strike="noStrike" cap="none">
                <a:solidFill>
                  <a:schemeClr val="dk1"/>
                </a:solidFill>
                <a:latin typeface="Arial"/>
                <a:ea typeface="Arial"/>
                <a:cs typeface="Arial"/>
                <a:sym typeface="Arial"/>
              </a:rPr>
              <a:t>Discriminación</a:t>
            </a:r>
            <a:endParaRPr sz="28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2F8968E-F5E5-049A-C175-839CD9AE4455}"/>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d06f2e0a19_0_293"/>
          <p:cNvSpPr txBox="1"/>
          <p:nvPr/>
        </p:nvSpPr>
        <p:spPr>
          <a:xfrm>
            <a:off x="815762" y="652249"/>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Discriminación</a:t>
            </a:r>
            <a:endParaRPr sz="2800" b="1" i="0" u="none" strike="noStrike" cap="none">
              <a:solidFill>
                <a:schemeClr val="dk1"/>
              </a:solidFill>
              <a:latin typeface="Arial"/>
              <a:ea typeface="Arial"/>
              <a:cs typeface="Arial"/>
              <a:sym typeface="Arial"/>
            </a:endParaRPr>
          </a:p>
        </p:txBody>
      </p:sp>
      <p:sp>
        <p:nvSpPr>
          <p:cNvPr id="398" name="Google Shape;398;g2d06f2e0a19_0_293"/>
          <p:cNvSpPr txBox="1"/>
          <p:nvPr/>
        </p:nvSpPr>
        <p:spPr>
          <a:xfrm>
            <a:off x="815762" y="1308879"/>
            <a:ext cx="10955474" cy="4665939"/>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1800"/>
              <a:buFont typeface="Arial"/>
              <a:buNone/>
            </a:pPr>
            <a:r>
              <a:rPr lang="en-US" sz="2400" b="1" i="0" u="sng" strike="noStrike" cap="none">
                <a:solidFill>
                  <a:srgbClr val="000000"/>
                </a:solidFill>
                <a:latin typeface="Arial"/>
                <a:ea typeface="Arial"/>
                <a:cs typeface="Arial"/>
                <a:sym typeface="Arial"/>
              </a:rPr>
              <a:t>Definición FSC</a:t>
            </a:r>
            <a:endParaRPr sz="2400" b="1" i="0" u="sng" strike="noStrike" cap="none">
              <a:solidFill>
                <a:schemeClr val="dk1"/>
              </a:solidFill>
              <a:latin typeface="Arial"/>
              <a:ea typeface="Arial"/>
              <a:cs typeface="Arial"/>
              <a:sym typeface="Arial"/>
            </a:endParaRPr>
          </a:p>
          <a:p>
            <a:pPr marL="457200" marR="0" lvl="0" indent="0" algn="l" rtl="0">
              <a:lnSpc>
                <a:spcPct val="120000"/>
              </a:lnSpc>
              <a:spcBef>
                <a:spcPts val="0"/>
              </a:spcBef>
              <a:spcAft>
                <a:spcPts val="0"/>
              </a:spcAft>
              <a:buNone/>
            </a:pPr>
            <a:r>
              <a:rPr lang="en-US" sz="2300">
                <a:solidFill>
                  <a:schemeClr val="dk1"/>
                </a:solidFill>
              </a:rPr>
              <a:t>a) cualquier distinción, exclusión o preferencia basada en raza, color, sexo, religión, opinión política, ascendencia nacional u origen social, orientación sexual, que tengan por efecto anular o menoscabar la igualdad de oportunidades o de trato en el empleo u ocupación; </a:t>
            </a:r>
            <a:endParaRPr sz="2300">
              <a:solidFill>
                <a:schemeClr val="dk1"/>
              </a:solidFill>
            </a:endParaRPr>
          </a:p>
          <a:p>
            <a:pPr marL="457200" marR="0" lvl="0" indent="0" algn="l" rtl="0">
              <a:lnSpc>
                <a:spcPct val="120000"/>
              </a:lnSpc>
              <a:spcBef>
                <a:spcPts val="0"/>
              </a:spcBef>
              <a:spcAft>
                <a:spcPts val="0"/>
              </a:spcAft>
              <a:buNone/>
            </a:pPr>
            <a:r>
              <a:rPr lang="en-US" sz="2300">
                <a:solidFill>
                  <a:schemeClr val="dk1"/>
                </a:solidFill>
              </a:rPr>
              <a:t>b) cualquier otra distinción, exclusión o preferencia que tenga por efecto anular o menoscabar la igualdad de oportunidades o de trato en el empleo u ocupación que pudiera ser especificada por el Miembro interesado, previa consulta con las organizaciones de empleadores y las organizaciones de trabajadores, cuando dichas organizaciones existan, y con otros organismos apropiados. (Adaptación del Artículo 1 del C111)</a:t>
            </a:r>
            <a:r>
              <a:rPr lang="en-US" sz="2400">
                <a:solidFill>
                  <a:schemeClr val="dk1"/>
                </a:solidFill>
              </a:rPr>
              <a:t>  </a:t>
            </a:r>
            <a:endParaRPr sz="2400" b="0" i="0" u="none" strike="noStrike" cap="none">
              <a:solidFill>
                <a:srgbClr val="094B66"/>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800"/>
              <a:buFont typeface="Arial"/>
              <a:buNone/>
            </a:pPr>
            <a:endParaRPr sz="2400" b="0" i="0" u="none" strike="noStrike" cap="none">
              <a:solidFill>
                <a:srgbClr val="094B66"/>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57EB8D7-B975-6FAD-517D-9A706B3506BE}"/>
              </a:ext>
            </a:extLst>
          </p:cNvPr>
          <p:cNvSpPr>
            <a:spLocks noGrp="1"/>
          </p:cNvSpPr>
          <p:nvPr>
            <p:ph type="ftr" idx="11"/>
          </p:nvPr>
        </p:nvSpPr>
        <p:spPr/>
        <p:txBody>
          <a:bodyPr/>
          <a:lstStyle/>
          <a:p>
            <a:r>
              <a:rPr lang="en-US"/>
              <a:t>8.2.FSC-CLR-Training_Main-Course_Module-2_V1-0_ 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1" name="Google Shape;251;p3"/>
          <p:cNvSpPr txBox="1">
            <a:spLocks noGrp="1"/>
          </p:cNvSpPr>
          <p:nvPr>
            <p:ph type="ctrTitle" idx="4294967295"/>
          </p:nvPr>
        </p:nvSpPr>
        <p:spPr>
          <a:xfrm>
            <a:off x="1197429" y="1369106"/>
            <a:ext cx="8886673" cy="41163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rial"/>
                <a:ea typeface="Arial"/>
                <a:cs typeface="Arial"/>
                <a:sym typeface="Arial"/>
              </a:rPr>
              <a:t>Este módulo ofrece orientación sobre la importancia de las normas internacionales del trabajo, los principios fundamentales y los derechos en el trabajo, centrándose en </a:t>
            </a:r>
            <a:r>
              <a:rPr lang="en-US" sz="3200">
                <a:latin typeface="Arial"/>
                <a:ea typeface="Arial"/>
                <a:cs typeface="Arial"/>
                <a:sym typeface="Arial"/>
              </a:rPr>
              <a:t>los RLF</a:t>
            </a:r>
            <a:r>
              <a:rPr lang="en-US" sz="3200" b="0" i="0" u="none" strike="noStrike" cap="none">
                <a:solidFill>
                  <a:schemeClr val="dk1"/>
                </a:solidFill>
                <a:latin typeface="Arial"/>
                <a:ea typeface="Arial"/>
                <a:cs typeface="Arial"/>
                <a:sym typeface="Arial"/>
              </a:rPr>
              <a:t> FSC y haciendo hincapié en los requisitos normativos FSC pertinentes.</a:t>
            </a:r>
            <a:br>
              <a:rPr lang="en-US" sz="3200" b="0" i="0" u="none" strike="noStrike" cap="none">
                <a:solidFill>
                  <a:schemeClr val="dk1"/>
                </a:solidFill>
                <a:latin typeface="Arial"/>
                <a:ea typeface="Arial"/>
                <a:cs typeface="Arial"/>
                <a:sym typeface="Arial"/>
              </a:rPr>
            </a:br>
            <a:endParaRPr sz="3200" b="0" i="1"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CAEFD551-AF5F-A7DD-A7C3-0BAC8C1466C8}"/>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5" name="Google Shape;405;p12"/>
          <p:cNvSpPr txBox="1"/>
          <p:nvPr/>
        </p:nvSpPr>
        <p:spPr>
          <a:xfrm>
            <a:off x="815762" y="565985"/>
            <a:ext cx="4475911" cy="540300"/>
          </a:xfrm>
          <a:prstGeom prst="rect">
            <a:avLst/>
          </a:prstGeom>
          <a:noFill/>
          <a:ln>
            <a:noFill/>
          </a:ln>
        </p:spPr>
        <p:txBody>
          <a:bodyPr spcFirstLastPara="1" wrap="square" lIns="0" tIns="0" rIns="0" bIns="0" anchor="t" anchorCtr="0">
            <a:normAutofit fontScale="92500"/>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Términos de discriminación</a:t>
            </a:r>
            <a:endParaRPr sz="2800" b="1" i="0" u="none" strike="noStrike" cap="none">
              <a:solidFill>
                <a:schemeClr val="dk1"/>
              </a:solidFill>
              <a:latin typeface="Arial"/>
              <a:ea typeface="Arial"/>
              <a:cs typeface="Arial"/>
              <a:sym typeface="Arial"/>
            </a:endParaRPr>
          </a:p>
        </p:txBody>
      </p:sp>
      <p:graphicFrame>
        <p:nvGraphicFramePr>
          <p:cNvPr id="406" name="Google Shape;406;p12"/>
          <p:cNvGraphicFramePr/>
          <p:nvPr/>
        </p:nvGraphicFramePr>
        <p:xfrm>
          <a:off x="646981" y="1351471"/>
          <a:ext cx="11431150" cy="5078675"/>
        </p:xfrm>
        <a:graphic>
          <a:graphicData uri="http://schemas.openxmlformats.org/drawingml/2006/table">
            <a:tbl>
              <a:tblPr firstRow="1" bandRow="1">
                <a:noFill/>
                <a:tableStyleId>{59AB5187-FE41-49E1-8B79-B54CBAF36249}</a:tableStyleId>
              </a:tblPr>
              <a:tblGrid>
                <a:gridCol w="3166775">
                  <a:extLst>
                    <a:ext uri="{9D8B030D-6E8A-4147-A177-3AD203B41FA5}">
                      <a16:colId xmlns:a16="http://schemas.microsoft.com/office/drawing/2014/main" val="20000"/>
                    </a:ext>
                  </a:extLst>
                </a:gridCol>
                <a:gridCol w="8264375">
                  <a:extLst>
                    <a:ext uri="{9D8B030D-6E8A-4147-A177-3AD203B41FA5}">
                      <a16:colId xmlns:a16="http://schemas.microsoft.com/office/drawing/2014/main" val="20001"/>
                    </a:ext>
                  </a:extLst>
                </a:gridCol>
              </a:tblGrid>
              <a:tr h="1756325">
                <a:tc>
                  <a:txBody>
                    <a:bodyPr/>
                    <a:lstStyle/>
                    <a:p>
                      <a:pPr marL="10160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Motivos de discriminación </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raza, color, sexo, orientación sexual, identidad de género, religión, opinión política, origen social, ascendencia nacional (lugar de nacimiento), embarazo, estado de salud, estado serológico respecto al VIH, discapacidad, pertenencia a un sindicato, nacionalidad, condición de emigrante, edad, responsabilidades familiares, origen indígena, etc. </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606350">
                <a:tc>
                  <a:txBody>
                    <a:bodyPr/>
                    <a:lstStyle/>
                    <a:p>
                      <a:pPr marL="10160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Tipos de discriminación</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841025">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2000" b="1" i="0" u="none" strike="noStrike" cap="none">
                          <a:solidFill>
                            <a:schemeClr val="dk1"/>
                          </a:solidFill>
                          <a:latin typeface="Arial"/>
                          <a:ea typeface="Arial"/>
                          <a:cs typeface="Arial"/>
                          <a:sym typeface="Arial"/>
                        </a:rPr>
                        <a:t>Directo</a:t>
                      </a:r>
                      <a:endParaRPr sz="2000" b="0" i="0" u="none" strike="noStrike" cap="none">
                        <a:solidFill>
                          <a:srgbClr val="000000"/>
                        </a:solidFill>
                        <a:latin typeface="Arial"/>
                        <a:ea typeface="Arial"/>
                        <a:cs typeface="Arial"/>
                        <a:sym typeface="Arial"/>
                      </a:endParaRPr>
                    </a:p>
                    <a:p>
                      <a:pPr marL="0" marR="0" lvl="1"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Ofertas de empleo con límites de edad discriminatorios, despido de una mujer por embarazo (género), trato diferente según la afiliación sindical. </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003825">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2000" b="1" i="0" u="none" strike="noStrike" cap="none">
                          <a:solidFill>
                            <a:schemeClr val="dk1"/>
                          </a:solidFill>
                          <a:latin typeface="Arial"/>
                          <a:ea typeface="Arial"/>
                          <a:cs typeface="Arial"/>
                          <a:sym typeface="Arial"/>
                        </a:rPr>
                        <a:t>Indirecto</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Promoción sólo a empleados a tiempo completo, formación ofrecida únicamente fuera del horario laboral, exigencia de un determinado número de años de servicio continuado para obtener prestaciones (excluidas las madres que hayan disfrutado de un permiso de maternidad).</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82E596B4-69D4-F368-39F0-5046688F4692}"/>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3" name="Google Shape;413;p13"/>
          <p:cNvSpPr txBox="1">
            <a:spLocks noGrp="1"/>
          </p:cNvSpPr>
          <p:nvPr>
            <p:ph type="ctrTitle" idx="4294967295"/>
          </p:nvPr>
        </p:nvSpPr>
        <p:spPr>
          <a:xfrm>
            <a:off x="783925" y="476010"/>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414" name="Google Shape;414;p13"/>
          <p:cNvSpPr txBox="1"/>
          <p:nvPr/>
        </p:nvSpPr>
        <p:spPr>
          <a:xfrm>
            <a:off x="783925" y="1618122"/>
            <a:ext cx="8118775" cy="4116909"/>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Durante una auditoría de "Super Bamboo Inc.", se observa que la organización tenía los siguientes anuncios de empleo :</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Personal general: 35-50 años</a:t>
            </a: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Trabajadores de producción: 18-45 años</a:t>
            </a: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Personal del departamento de ventas: 18-36 años</a:t>
            </a:r>
            <a:endParaRPr sz="2400" b="0" i="0" u="none" strike="noStrike" cap="none">
              <a:solidFill>
                <a:srgbClr val="2B2E2F"/>
              </a:solidFill>
              <a:latin typeface="Arial"/>
              <a:ea typeface="Arial"/>
              <a:cs typeface="Arial"/>
              <a:sym typeface="Arial"/>
            </a:endParaRPr>
          </a:p>
        </p:txBody>
      </p:sp>
      <p:sp>
        <p:nvSpPr>
          <p:cNvPr id="415" name="Google Shape;415;p13"/>
          <p:cNvSpPr txBox="1"/>
          <p:nvPr/>
        </p:nvSpPr>
        <p:spPr>
          <a:xfrm>
            <a:off x="8902700" y="1618122"/>
            <a:ext cx="3240984" cy="4116909"/>
          </a:xfrm>
          <a:prstGeom prst="rect">
            <a:avLst/>
          </a:prstGeom>
          <a:solidFill>
            <a:srgbClr val="D8D8D8"/>
          </a:solidFill>
          <a:ln>
            <a:noFill/>
          </a:ln>
        </p:spPr>
        <p:txBody>
          <a:bodyPr spcFirstLastPara="1" wrap="square" lIns="91425" tIns="45700" rIns="91425" bIns="45700" anchor="ctr" anchorCtr="0">
            <a:noAutofit/>
          </a:bodyPr>
          <a:lstStyle/>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Q1. </a:t>
            </a:r>
            <a:r>
              <a:rPr lang="en-US" sz="2400" b="0" i="0" u="none" strike="noStrike" cap="none">
                <a:solidFill>
                  <a:schemeClr val="dk1"/>
                </a:solidFill>
                <a:latin typeface="Arial"/>
                <a:ea typeface="Arial"/>
                <a:cs typeface="Arial"/>
                <a:sym typeface="Arial"/>
              </a:rPr>
              <a:t>¿Se consideran discriminatorios estos límites de edad? </a:t>
            </a:r>
            <a:endParaRPr sz="2400" b="0" i="0" u="none" strike="noStrike" cap="none">
              <a:solidFill>
                <a:schemeClr val="dk1"/>
              </a:solidFill>
              <a:latin typeface="Arial"/>
              <a:ea typeface="Arial"/>
              <a:cs typeface="Arial"/>
              <a:sym typeface="Arial"/>
            </a:endParaRPr>
          </a:p>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¿Cuál puede ser la razón para que la empresa establezca límites de edad?</a:t>
            </a:r>
            <a:endParaRPr sz="2400" b="0" i="0" u="none" strike="noStrike" cap="none">
              <a:solidFill>
                <a:schemeClr val="dk1"/>
              </a:solidFill>
              <a:latin typeface="Arial"/>
              <a:ea typeface="Arial"/>
              <a:cs typeface="Arial"/>
              <a:sym typeface="Arial"/>
            </a:endParaRPr>
          </a:p>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AD3D984-0C6A-A599-7F3E-B97126C1BC6A}"/>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p14"/>
          <p:cNvSpPr txBox="1">
            <a:spLocks noGrp="1"/>
          </p:cNvSpPr>
          <p:nvPr>
            <p:ph type="ctrTitle" idx="4294967295"/>
          </p:nvPr>
        </p:nvSpPr>
        <p:spPr>
          <a:xfrm>
            <a:off x="483199" y="1409699"/>
            <a:ext cx="11225602" cy="47990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Durante una auditoría en Super Bamboo Inc, se confirmó que uno de los contratistas tiene la política de no contratar a empleados menores de 18 años. Durante las entrevistas con RRHH y la dirección, se mencionó que esta política era para evitar complicaciones administrativas por contratar a trabajadores más jóvenes, aunque la edad mínima para trabajar en el país es de 15 años.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¿Por qué cree que esto debería ser una NC?</a:t>
            </a:r>
            <a:endParaRPr/>
          </a:p>
        </p:txBody>
      </p:sp>
      <p:sp>
        <p:nvSpPr>
          <p:cNvPr id="423" name="Google Shape;423;p14"/>
          <p:cNvSpPr txBox="1"/>
          <p:nvPr/>
        </p:nvSpPr>
        <p:spPr>
          <a:xfrm>
            <a:off x="445698" y="532316"/>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dk1"/>
                </a:solidFill>
                <a:latin typeface="Arial"/>
                <a:ea typeface="Arial"/>
                <a:cs typeface="Arial"/>
                <a:sym typeface="Arial"/>
              </a:rPr>
              <a:t>Caso práctico</a:t>
            </a:r>
            <a:endParaRPr/>
          </a:p>
        </p:txBody>
      </p:sp>
      <p:sp>
        <p:nvSpPr>
          <p:cNvPr id="2" name="Footer Placeholder 1">
            <a:extLst>
              <a:ext uri="{FF2B5EF4-FFF2-40B4-BE49-F238E27FC236}">
                <a16:creationId xmlns:a16="http://schemas.microsoft.com/office/drawing/2014/main" id="{02332ACB-D3D8-453D-8025-75AA04491BFD}"/>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5"/>
          <p:cNvSpPr txBox="1"/>
          <p:nvPr/>
        </p:nvSpPr>
        <p:spPr>
          <a:xfrm>
            <a:off x="726095" y="970836"/>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3600" b="0" i="0" u="none" strike="noStrike" cap="none">
                <a:solidFill>
                  <a:srgbClr val="000000"/>
                </a:solidFill>
                <a:latin typeface="Avenir"/>
                <a:ea typeface="Avenir"/>
                <a:cs typeface="Avenir"/>
                <a:sym typeface="Avenir"/>
              </a:rPr>
              <a:t>Módulo 2.4</a:t>
            </a:r>
            <a:endParaRPr sz="3600" b="0" i="0" u="none" strike="noStrike" cap="none">
              <a:solidFill>
                <a:srgbClr val="000000"/>
              </a:solidFill>
              <a:latin typeface="Avenir"/>
              <a:ea typeface="Avenir"/>
              <a:cs typeface="Avenir"/>
              <a:sym typeface="Avenir"/>
            </a:endParaRPr>
          </a:p>
        </p:txBody>
      </p:sp>
      <p:sp>
        <p:nvSpPr>
          <p:cNvPr id="430" name="Google Shape;430;p15"/>
          <p:cNvSpPr txBox="1">
            <a:spLocks noGrp="1"/>
          </p:cNvSpPr>
          <p:nvPr>
            <p:ph type="ctrTitle" idx="4294967295"/>
          </p:nvPr>
        </p:nvSpPr>
        <p:spPr>
          <a:xfrm>
            <a:off x="517585" y="2078157"/>
            <a:ext cx="9473840" cy="1190176"/>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Calibri"/>
              <a:buNone/>
            </a:pPr>
            <a:r>
              <a:rPr lang="en-US" sz="3200" b="0" i="0" u="none" strike="noStrike" cap="none">
                <a:solidFill>
                  <a:srgbClr val="000000"/>
                </a:solidFill>
                <a:latin typeface="Avenir"/>
                <a:ea typeface="Avenir"/>
                <a:cs typeface="Avenir"/>
                <a:sym typeface="Avenir"/>
              </a:rPr>
              <a:t>Libertad sindical y negociación colectiva</a:t>
            </a:r>
            <a:endParaRPr sz="3200" b="0" i="0" u="none" strike="noStrike" cap="none">
              <a:solidFill>
                <a:srgbClr val="00000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54C893AE-E7E3-8519-BE10-8B61DF1C649F}"/>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g2e89abc793f_0_34"/>
          <p:cNvSpPr txBox="1"/>
          <p:nvPr/>
        </p:nvSpPr>
        <p:spPr>
          <a:xfrm>
            <a:off x="562002" y="473105"/>
            <a:ext cx="11337897" cy="4656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Libertad sindical y negociación colectiva - Definiciones</a:t>
            </a:r>
            <a:endParaRPr sz="2800" b="1" i="0" u="none" strike="noStrike" cap="none">
              <a:solidFill>
                <a:schemeClr val="dk1"/>
              </a:solidFill>
              <a:latin typeface="Arial"/>
              <a:ea typeface="Arial"/>
              <a:cs typeface="Arial"/>
              <a:sym typeface="Arial"/>
            </a:endParaRPr>
          </a:p>
        </p:txBody>
      </p:sp>
      <p:sp>
        <p:nvSpPr>
          <p:cNvPr id="438" name="Google Shape;438;g2e89abc793f_0_34"/>
          <p:cNvSpPr txBox="1"/>
          <p:nvPr/>
        </p:nvSpPr>
        <p:spPr>
          <a:xfrm>
            <a:off x="562002" y="1658975"/>
            <a:ext cx="5283393" cy="42010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1" i="0" u="sng" strike="noStrike" cap="none">
                <a:solidFill>
                  <a:schemeClr val="dk1"/>
                </a:solidFill>
                <a:latin typeface="Arial"/>
                <a:ea typeface="Arial"/>
                <a:cs typeface="Arial"/>
                <a:sym typeface="Arial"/>
              </a:rPr>
              <a:t>Convenio 87 de la OIT sobre la libertad sindical y la protección del derecho de sindicación, artículo 2:</a:t>
            </a: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chemeClr val="dk1"/>
                </a:solidFill>
                <a:latin typeface="Arial"/>
                <a:ea typeface="Arial"/>
                <a:cs typeface="Arial"/>
                <a:sym typeface="Arial"/>
              </a:rPr>
              <a:t>"</a:t>
            </a:r>
            <a:r>
              <a:rPr lang="en-US" sz="2400">
                <a:solidFill>
                  <a:schemeClr val="dk1"/>
                </a:solidFill>
              </a:rPr>
              <a:t>Los trabajadores y empleadores, sin distinción alguna y sin necesidad de autorización previa, tienen el derecho de constituir las organizaciones que consideren convenientes, así como el derecho de afiliarse a dichas organizaciones, con la única condición de respetar sus estatutos.</a:t>
            </a:r>
            <a:r>
              <a:rPr lang="en-US" sz="2400" b="0" i="0" u="none" strike="noStrike" cap="none">
                <a:solidFill>
                  <a:schemeClr val="dk1"/>
                </a:solidFill>
                <a:latin typeface="Arial"/>
                <a:ea typeface="Arial"/>
                <a:cs typeface="Arial"/>
                <a:sym typeface="Arial"/>
              </a:rPr>
              <a:t>"</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p:txBody>
      </p:sp>
      <p:sp>
        <p:nvSpPr>
          <p:cNvPr id="439" name="Google Shape;439;g2e89abc793f_0_34"/>
          <p:cNvSpPr txBox="1"/>
          <p:nvPr/>
        </p:nvSpPr>
        <p:spPr>
          <a:xfrm>
            <a:off x="6096154" y="3308785"/>
            <a:ext cx="6019646" cy="250185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sng" strike="noStrike" cap="none">
                <a:solidFill>
                  <a:schemeClr val="dk1"/>
                </a:solidFill>
                <a:latin typeface="Arial"/>
                <a:ea typeface="Arial"/>
                <a:cs typeface="Arial"/>
                <a:sym typeface="Arial"/>
              </a:rPr>
              <a:t>Definición FSC: Negociación colectiva</a:t>
            </a: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chemeClr val="dk1"/>
                </a:solidFill>
                <a:latin typeface="Arial"/>
                <a:ea typeface="Arial"/>
                <a:cs typeface="Arial"/>
                <a:sym typeface="Arial"/>
              </a:rPr>
              <a:t>"un proceso de negociación voluntaria entre los empleadores o la organización de empleadores y la organización de trabajadores, con vistas a regular las condiciones de empleo mediante convenios colectivos".</a:t>
            </a:r>
            <a:endParaRPr sz="2400" b="0" i="0" u="none" strike="noStrike" cap="none">
              <a:solidFill>
                <a:schemeClr val="dk1"/>
              </a:solidFill>
              <a:latin typeface="Arial"/>
              <a:ea typeface="Arial"/>
              <a:cs typeface="Arial"/>
              <a:sym typeface="Arial"/>
            </a:endParaRPr>
          </a:p>
        </p:txBody>
      </p:sp>
      <p:pic>
        <p:nvPicPr>
          <p:cNvPr id="440" name="Google Shape;440;g2e89abc793f_0_34"/>
          <p:cNvPicPr preferRelativeResize="0"/>
          <p:nvPr/>
        </p:nvPicPr>
        <p:blipFill rotWithShape="1">
          <a:blip r:embed="rId3">
            <a:alphaModFix/>
          </a:blip>
          <a:srcRect/>
          <a:stretch/>
        </p:blipFill>
        <p:spPr>
          <a:xfrm>
            <a:off x="7114939" y="1251611"/>
            <a:ext cx="3445624" cy="1610153"/>
          </a:xfrm>
          <a:prstGeom prst="rect">
            <a:avLst/>
          </a:prstGeom>
          <a:noFill/>
          <a:ln>
            <a:noFill/>
          </a:ln>
        </p:spPr>
      </p:pic>
      <p:sp>
        <p:nvSpPr>
          <p:cNvPr id="2" name="Footer Placeholder 1">
            <a:extLst>
              <a:ext uri="{FF2B5EF4-FFF2-40B4-BE49-F238E27FC236}">
                <a16:creationId xmlns:a16="http://schemas.microsoft.com/office/drawing/2014/main" id="{6E76EE20-85F4-7DF5-861D-666AE5AE6DC6}"/>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g2d06f2e0a19_0_341"/>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7" name="Google Shape;447;g2d06f2e0a19_0_341"/>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8" name="Google Shape;448;g2d06f2e0a19_0_341"/>
          <p:cNvSpPr txBox="1"/>
          <p:nvPr/>
        </p:nvSpPr>
        <p:spPr>
          <a:xfrm>
            <a:off x="813875" y="452075"/>
            <a:ext cx="11073300" cy="5953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400" b="1" i="0" u="none" strike="noStrike" cap="none">
                <a:solidFill>
                  <a:schemeClr val="dk1"/>
                </a:solidFill>
                <a:latin typeface="Arial"/>
                <a:ea typeface="Arial"/>
                <a:cs typeface="Arial"/>
                <a:sym typeface="Arial"/>
              </a:rPr>
              <a:t>El Convenio 154 de la OIT (Convenio sobre la negociación colectiva, 1981) define el término "negociación colectiva" como referido a:</a:t>
            </a:r>
            <a:endParaRPr/>
          </a:p>
          <a:p>
            <a:pPr marL="0" marR="0" lvl="0" indent="101600" algn="l" rtl="0">
              <a:lnSpc>
                <a:spcPct val="90000"/>
              </a:lnSpc>
              <a:spcBef>
                <a:spcPts val="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600"/>
              <a:buFont typeface="Arial"/>
              <a:buChar char="•"/>
            </a:pPr>
            <a:r>
              <a:rPr lang="en-US" sz="2400" b="0" i="0" u="none" strike="noStrike" cap="none">
                <a:solidFill>
                  <a:schemeClr val="dk1"/>
                </a:solidFill>
                <a:latin typeface="Arial"/>
                <a:ea typeface="Arial"/>
                <a:cs typeface="Arial"/>
                <a:sym typeface="Arial"/>
              </a:rPr>
              <a:t>"toda negociación que tenga lugar entre un empleador, un grupo de empleadores o una organización u organizaciones de empleadores, por una parte, y una organización u organizaciones de trabajadores, por otra, con el fin de: </a:t>
            </a:r>
            <a:endParaRPr/>
          </a:p>
          <a:p>
            <a:pPr marL="0" marR="0" lvl="0" indent="101600" algn="l" rtl="0">
              <a:lnSpc>
                <a:spcPct val="90000"/>
              </a:lnSpc>
              <a:spcBef>
                <a:spcPts val="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fijar las condiciones de trabajo y empleo, o </a:t>
            </a:r>
            <a:endParaRPr/>
          </a:p>
          <a:p>
            <a:pPr marL="457200" marR="0" lvl="0" indent="-228600" algn="l" rtl="0">
              <a:lnSpc>
                <a:spcPct val="90000"/>
              </a:lnSpc>
              <a:spcBef>
                <a:spcPts val="100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regular las relaciones entre empresarios y trabajadores, o </a:t>
            </a:r>
            <a:endParaRPr/>
          </a:p>
          <a:p>
            <a:pPr marL="457200" marR="0" lvl="0" indent="-228600" algn="l" rtl="0">
              <a:lnSpc>
                <a:spcPct val="90000"/>
              </a:lnSpc>
              <a:spcBef>
                <a:spcPts val="100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regular las relaciones entre los empresarios o sus organizaciones y una organización o varias organizaciones de trabajadores, o alcanzar todos estos fines al mismo tiempo".</a:t>
            </a:r>
            <a:endParaRPr/>
          </a:p>
        </p:txBody>
      </p:sp>
      <p:sp>
        <p:nvSpPr>
          <p:cNvPr id="2" name="Footer Placeholder 1">
            <a:extLst>
              <a:ext uri="{FF2B5EF4-FFF2-40B4-BE49-F238E27FC236}">
                <a16:creationId xmlns:a16="http://schemas.microsoft.com/office/drawing/2014/main" id="{724E0433-9A5C-BC51-77B6-2381603E9FE4}"/>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6" name="Google Shape;456;p16"/>
          <p:cNvSpPr txBox="1">
            <a:spLocks noGrp="1"/>
          </p:cNvSpPr>
          <p:nvPr>
            <p:ph type="ctrTitle" idx="4294967295"/>
          </p:nvPr>
        </p:nvSpPr>
        <p:spPr>
          <a:xfrm>
            <a:off x="607048" y="338439"/>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457" name="Google Shape;457;p16"/>
          <p:cNvSpPr txBox="1"/>
          <p:nvPr/>
        </p:nvSpPr>
        <p:spPr>
          <a:xfrm>
            <a:off x="607048" y="1163939"/>
            <a:ext cx="8003552" cy="3819880"/>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Durante una auditoría de "Super Bamboo Inc.", se observa la siguiente situación :</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La empresa está negociando un convenio colectivo con un único representante de los trabajadores.</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El representante de los trabajadores que participó en la negociación del convenio colectivo fue nombrado por los directivos de la empresa.</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El nombramiento del representante de los trabajadores existió porque fracasó un proceso de elección con los trabajadores.</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Sólo los trabajadores del turno de mañana votaron a un representante.</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Las entrevistas revelaron que muchos trabajadores desconocían el proceso de elección y el papel del representante.</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El convenio colectivo será aplicable a todos los trabajadores. </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No interviene ningún sindicato, ya que no está presente en la región.</a:t>
            </a:r>
            <a:endParaRPr/>
          </a:p>
        </p:txBody>
      </p:sp>
      <p:sp>
        <p:nvSpPr>
          <p:cNvPr id="458" name="Google Shape;458;p16"/>
          <p:cNvSpPr txBox="1"/>
          <p:nvPr/>
        </p:nvSpPr>
        <p:spPr>
          <a:xfrm>
            <a:off x="8712200" y="1163939"/>
            <a:ext cx="3240584" cy="5071761"/>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¿Qué tipo de violaciones se están produciendo en este caso?</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B360DEE-507D-DA22-4EEF-3917C72697D5}"/>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5" name="Google Shape;465;p17"/>
          <p:cNvSpPr txBox="1">
            <a:spLocks noGrp="1"/>
          </p:cNvSpPr>
          <p:nvPr>
            <p:ph type="ctrTitle" idx="4294967295"/>
          </p:nvPr>
        </p:nvSpPr>
        <p:spPr>
          <a:xfrm>
            <a:off x="776377" y="1704106"/>
            <a:ext cx="7855011" cy="424584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En el país donde está ubicada </a:t>
            </a:r>
            <a:r>
              <a:rPr lang="en-US" sz="2400">
                <a:latin typeface="Arial"/>
                <a:ea typeface="Arial"/>
                <a:cs typeface="Arial"/>
                <a:sym typeface="Arial"/>
              </a:rPr>
              <a:t>el titular del certificado (CH, por sus siglas en inglés)</a:t>
            </a:r>
            <a:r>
              <a:rPr lang="en-US" sz="2400" b="0" i="0" u="none" strike="noStrike" cap="none">
                <a:solidFill>
                  <a:schemeClr val="dk1"/>
                </a:solidFill>
                <a:latin typeface="Arial"/>
                <a:ea typeface="Arial"/>
                <a:cs typeface="Arial"/>
                <a:sym typeface="Arial"/>
              </a:rPr>
              <a:t>, los sindicatos de trabajadores no están reconocidos legalmente ni son obligatorios.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a:latin typeface="Arial"/>
                <a:ea typeface="Arial"/>
                <a:cs typeface="Arial"/>
                <a:sym typeface="Arial"/>
              </a:rPr>
              <a:t>El </a:t>
            </a:r>
            <a:r>
              <a:rPr lang="en-US" sz="2400" b="0" i="0" u="none" strike="noStrike" cap="none">
                <a:solidFill>
                  <a:schemeClr val="dk1"/>
                </a:solidFill>
                <a:latin typeface="Arial"/>
                <a:ea typeface="Arial"/>
                <a:cs typeface="Arial"/>
                <a:sym typeface="Arial"/>
              </a:rPr>
              <a:t>CH no cuenta con representantes de los trabajadores. En cuanto a la negociación colectiva, </a:t>
            </a:r>
            <a:r>
              <a:rPr lang="en-US" sz="2400">
                <a:latin typeface="Arial"/>
                <a:ea typeface="Arial"/>
                <a:cs typeface="Arial"/>
                <a:sym typeface="Arial"/>
              </a:rPr>
              <a:t>el</a:t>
            </a:r>
            <a:r>
              <a:rPr lang="en-US" sz="2400" b="0" i="0" u="none" strike="noStrike" cap="none">
                <a:solidFill>
                  <a:schemeClr val="dk1"/>
                </a:solidFill>
                <a:latin typeface="Arial"/>
                <a:ea typeface="Arial"/>
                <a:cs typeface="Arial"/>
                <a:sym typeface="Arial"/>
              </a:rPr>
              <a:t> C</a:t>
            </a:r>
            <a:r>
              <a:rPr lang="en-US" sz="2400">
                <a:latin typeface="Arial"/>
                <a:ea typeface="Arial"/>
                <a:cs typeface="Arial"/>
                <a:sym typeface="Arial"/>
              </a:rPr>
              <a:t>H </a:t>
            </a:r>
            <a:r>
              <a:rPr lang="en-US" sz="2400" b="0" i="0" u="none" strike="noStrike" cap="none">
                <a:solidFill>
                  <a:schemeClr val="dk1"/>
                </a:solidFill>
                <a:latin typeface="Arial"/>
                <a:ea typeface="Arial"/>
                <a:cs typeface="Arial"/>
                <a:sym typeface="Arial"/>
              </a:rPr>
              <a:t>indicó que existen buzones de sugerencias en puestos fijos.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Sin embargo, no hay detalles en sus procedimientos sobre cómo se recogen y revisan o tratan las sugerencias del buzón de sugerencias. </a:t>
            </a:r>
            <a:endParaRPr/>
          </a:p>
        </p:txBody>
      </p:sp>
      <p:sp>
        <p:nvSpPr>
          <p:cNvPr id="466" name="Google Shape;466;p17"/>
          <p:cNvSpPr txBox="1"/>
          <p:nvPr/>
        </p:nvSpPr>
        <p:spPr>
          <a:xfrm>
            <a:off x="776377" y="615662"/>
            <a:ext cx="29992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Caso práctico</a:t>
            </a:r>
            <a:endParaRPr/>
          </a:p>
        </p:txBody>
      </p:sp>
      <p:sp>
        <p:nvSpPr>
          <p:cNvPr id="467" name="Google Shape;467;p17"/>
          <p:cNvSpPr txBox="1"/>
          <p:nvPr/>
        </p:nvSpPr>
        <p:spPr>
          <a:xfrm>
            <a:off x="8749896" y="1721100"/>
            <a:ext cx="3035704" cy="4228850"/>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¿Garantiza esta situación el derecho a la negociación colectiva?</a:t>
            </a:r>
            <a:endParaRPr sz="2400" b="0" i="0" u="none" strike="noStrike" cap="none">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D9CE958-2386-34E5-6F1E-7D251EF0875E}"/>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3" name="Google Shape;473;p18"/>
          <p:cNvSpPr txBox="1">
            <a:spLocks noGrp="1"/>
          </p:cNvSpPr>
          <p:nvPr>
            <p:ph type="ctrTitle" idx="4294967295"/>
          </p:nvPr>
        </p:nvSpPr>
        <p:spPr>
          <a:xfrm>
            <a:off x="1495245" y="2034396"/>
            <a:ext cx="7275513" cy="1938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Fin del módulo 2</a:t>
            </a:r>
            <a:endParaRPr sz="4400" b="0" i="0" u="none" strike="noStrike" cap="none">
              <a:solidFill>
                <a:schemeClr val="dk1"/>
              </a:solidFill>
              <a:latin typeface="Calibri"/>
              <a:ea typeface="Calibri"/>
              <a:cs typeface="Calibri"/>
              <a:sym typeface="Calibri"/>
            </a:endParaRPr>
          </a:p>
        </p:txBody>
      </p:sp>
      <p:sp>
        <p:nvSpPr>
          <p:cNvPr id="474" name="Google Shape;474;p18"/>
          <p:cNvSpPr txBox="1"/>
          <p:nvPr/>
        </p:nvSpPr>
        <p:spPr>
          <a:xfrm>
            <a:off x="1498600" y="939800"/>
            <a:ext cx="346703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Arial"/>
                <a:ea typeface="Arial"/>
                <a:cs typeface="Arial"/>
                <a:sym typeface="Arial"/>
              </a:rPr>
              <a:t>GRACIAS</a:t>
            </a:r>
            <a:endParaRPr/>
          </a:p>
        </p:txBody>
      </p:sp>
      <p:sp>
        <p:nvSpPr>
          <p:cNvPr id="2" name="Footer Placeholder 1">
            <a:extLst>
              <a:ext uri="{FF2B5EF4-FFF2-40B4-BE49-F238E27FC236}">
                <a16:creationId xmlns:a16="http://schemas.microsoft.com/office/drawing/2014/main" id="{DFDE0A68-9A5A-87FB-C224-083AA43B1A79}"/>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2e89abc793f_0_55"/>
          <p:cNvSpPr txBox="1"/>
          <p:nvPr/>
        </p:nvSpPr>
        <p:spPr>
          <a:xfrm>
            <a:off x="706251" y="3127248"/>
            <a:ext cx="8029699" cy="3730752"/>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3000"/>
              <a:buFont typeface="Avenir"/>
              <a:buNone/>
            </a:pPr>
            <a:r>
              <a:rPr lang="en-US" sz="2400" b="0" i="0" u="none" strike="noStrike" cap="none">
                <a:solidFill>
                  <a:schemeClr val="dk1"/>
                </a:solidFill>
                <a:latin typeface="Avenir"/>
                <a:ea typeface="Avenir"/>
                <a:cs typeface="Avenir"/>
                <a:sym typeface="Avenir"/>
              </a:rPr>
              <a:t>En la aplicación de los requisitos laborales fundamentales de FSC, la organización deberá </a:t>
            </a:r>
            <a:r>
              <a:rPr lang="en-US" sz="2400" b="0" i="0" u="sng" strike="noStrike" cap="none">
                <a:solidFill>
                  <a:schemeClr val="dk1"/>
                </a:solidFill>
                <a:latin typeface="Avenir"/>
                <a:ea typeface="Avenir"/>
                <a:cs typeface="Avenir"/>
                <a:sym typeface="Avenir"/>
              </a:rPr>
              <a:t>tener debidamente en cuenta </a:t>
            </a:r>
            <a:r>
              <a:rPr lang="en-US" sz="2400" b="0" i="0" u="none" strike="noStrike" cap="none">
                <a:solidFill>
                  <a:schemeClr val="dk1"/>
                </a:solidFill>
                <a:latin typeface="Avenir"/>
                <a:ea typeface="Avenir"/>
                <a:cs typeface="Avenir"/>
                <a:sym typeface="Avenir"/>
              </a:rPr>
              <a:t>los derechos y obligaciones establecidos por la legislación nacional, cumpliendo al mismo tiempo los objetivos de los requisitos.</a:t>
            </a:r>
            <a:endParaRPr sz="2400" b="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venir"/>
              <a:ea typeface="Avenir"/>
              <a:cs typeface="Avenir"/>
              <a:sym typeface="Avenir"/>
            </a:endParaRPr>
          </a:p>
        </p:txBody>
      </p:sp>
      <p:pic>
        <p:nvPicPr>
          <p:cNvPr id="258" name="Google Shape;258;g2e89abc793f_0_55"/>
          <p:cNvPicPr preferRelativeResize="0"/>
          <p:nvPr/>
        </p:nvPicPr>
        <p:blipFill rotWithShape="1">
          <a:blip r:embed="rId3">
            <a:alphaModFix/>
          </a:blip>
          <a:srcRect/>
          <a:stretch/>
        </p:blipFill>
        <p:spPr>
          <a:xfrm>
            <a:off x="8484440" y="2136006"/>
            <a:ext cx="2756227" cy="2259417"/>
          </a:xfrm>
          <a:prstGeom prst="rect">
            <a:avLst/>
          </a:prstGeom>
          <a:noFill/>
          <a:ln>
            <a:noFill/>
          </a:ln>
        </p:spPr>
      </p:pic>
      <p:sp>
        <p:nvSpPr>
          <p:cNvPr id="259" name="Google Shape;259;g2e89abc793f_0_55"/>
          <p:cNvSpPr txBox="1"/>
          <p:nvPr/>
        </p:nvSpPr>
        <p:spPr>
          <a:xfrm>
            <a:off x="584089" y="1987447"/>
            <a:ext cx="131484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2"/>
                </a:solidFill>
                <a:latin typeface="Avenir"/>
                <a:ea typeface="Avenir"/>
                <a:cs typeface="Avenir"/>
                <a:sym typeface="Avenir"/>
              </a:rPr>
              <a:t>Recuerde: La empresa </a:t>
            </a:r>
            <a:r>
              <a:rPr lang="en-US" sz="2800" b="1" i="0" u="sng" strike="noStrike" cap="none">
                <a:solidFill>
                  <a:schemeClr val="dk2"/>
                </a:solidFill>
                <a:latin typeface="Avenir"/>
                <a:ea typeface="Avenir"/>
                <a:cs typeface="Avenir"/>
                <a:sym typeface="Avenir"/>
              </a:rPr>
              <a:t>DEBE </a:t>
            </a:r>
            <a:r>
              <a:rPr lang="en-US" sz="2800" b="1" i="0" u="none" strike="noStrike" cap="none">
                <a:solidFill>
                  <a:schemeClr val="dk2"/>
                </a:solidFill>
                <a:latin typeface="Avenir"/>
                <a:ea typeface="Avenir"/>
                <a:cs typeface="Avenir"/>
                <a:sym typeface="Avenir"/>
              </a:rPr>
              <a:t>cumplir </a:t>
            </a:r>
            <a:r>
              <a:rPr lang="en-US" sz="2800" b="1">
                <a:solidFill>
                  <a:schemeClr val="dk2"/>
                </a:solidFill>
                <a:latin typeface="Avenir"/>
                <a:ea typeface="Avenir"/>
                <a:cs typeface="Avenir"/>
                <a:sym typeface="Avenir"/>
              </a:rPr>
              <a:t>la</a:t>
            </a:r>
            <a:r>
              <a:rPr lang="en-US" sz="2800" b="1" i="0" u="none" strike="noStrike" cap="none">
                <a:solidFill>
                  <a:schemeClr val="dk2"/>
                </a:solidFill>
                <a:latin typeface="Avenir"/>
                <a:ea typeface="Avenir"/>
                <a:cs typeface="Avenir"/>
                <a:sym typeface="Avenir"/>
              </a:rPr>
              <a:t> </a:t>
            </a:r>
            <a:endParaRPr sz="1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2"/>
                </a:solidFill>
                <a:latin typeface="Avenir"/>
                <a:ea typeface="Avenir"/>
                <a:cs typeface="Avenir"/>
                <a:sym typeface="Avenir"/>
              </a:rPr>
              <a:t>legislación local del país en el que se opera</a:t>
            </a:r>
            <a:endParaRPr sz="1400" b="0" i="0" u="none" strike="noStrike" cap="none">
              <a:solidFill>
                <a:schemeClr val="dk2"/>
              </a:solidFill>
              <a:latin typeface="Arial"/>
              <a:ea typeface="Arial"/>
              <a:cs typeface="Arial"/>
              <a:sym typeface="Arial"/>
            </a:endParaRPr>
          </a:p>
        </p:txBody>
      </p:sp>
      <p:sp>
        <p:nvSpPr>
          <p:cNvPr id="260" name="Google Shape;260;g2e89abc793f_0_55"/>
          <p:cNvSpPr txBox="1"/>
          <p:nvPr/>
        </p:nvSpPr>
        <p:spPr>
          <a:xfrm>
            <a:off x="584089" y="664671"/>
            <a:ext cx="1076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0000"/>
                </a:solidFill>
                <a:latin typeface="Arial"/>
                <a:ea typeface="Arial"/>
                <a:cs typeface="Arial"/>
                <a:sym typeface="Arial"/>
              </a:rPr>
              <a:t>Leyes y reglamentos nacionales y R</a:t>
            </a:r>
            <a:r>
              <a:rPr lang="en-US" sz="3600" b="1"/>
              <a:t>LF</a:t>
            </a:r>
            <a:r>
              <a:rPr lang="en-US" sz="3600" b="1" i="0" u="none" strike="noStrike" cap="none">
                <a:solidFill>
                  <a:srgbClr val="000000"/>
                </a:solidFill>
                <a:latin typeface="Arial"/>
                <a:ea typeface="Arial"/>
                <a:cs typeface="Arial"/>
                <a:sym typeface="Arial"/>
              </a:rPr>
              <a:t> de</a:t>
            </a:r>
            <a:r>
              <a:rPr lang="en-US" sz="3600" b="1"/>
              <a:t>E</a:t>
            </a:r>
            <a:r>
              <a:rPr lang="en-US" sz="3600" b="1" i="0" u="none" strike="noStrike" cap="none">
                <a:solidFill>
                  <a:srgbClr val="000000"/>
                </a:solidFill>
                <a:latin typeface="Arial"/>
                <a:ea typeface="Arial"/>
                <a:cs typeface="Arial"/>
                <a:sym typeface="Arial"/>
              </a:rPr>
              <a:t> FSC</a:t>
            </a:r>
            <a:endParaRPr sz="3600" b="1"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7F0A839C-DB58-7778-91ED-BC3D5E84231F}"/>
              </a:ext>
            </a:extLst>
          </p:cNvPr>
          <p:cNvSpPr>
            <a:spLocks noGrp="1"/>
          </p:cNvSpPr>
          <p:nvPr>
            <p:ph type="ftr" idx="11"/>
          </p:nvPr>
        </p:nvSpPr>
        <p:spPr/>
        <p:txBody>
          <a:bodyPr/>
          <a:lstStyle/>
          <a:p>
            <a:r>
              <a:rPr lang="en-US"/>
              <a:t>8.2.FSC-CLR-Training_Main-Course_Module-2_V1-0_ ES</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
          <p:cNvSpPr txBox="1"/>
          <p:nvPr/>
        </p:nvSpPr>
        <p:spPr>
          <a:xfrm>
            <a:off x="1085529" y="1718458"/>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3600" b="0" i="0" u="none" strike="noStrike" cap="none">
                <a:solidFill>
                  <a:schemeClr val="dk1"/>
                </a:solidFill>
                <a:latin typeface="Arial"/>
                <a:ea typeface="Arial"/>
                <a:cs typeface="Arial"/>
                <a:sym typeface="Arial"/>
              </a:rPr>
              <a:t>Módulo 2.1</a:t>
            </a:r>
            <a:endParaRPr sz="3600" b="0" i="0" u="none" strike="noStrike" cap="none">
              <a:solidFill>
                <a:schemeClr val="dk1"/>
              </a:solidFill>
              <a:latin typeface="Arial"/>
              <a:ea typeface="Arial"/>
              <a:cs typeface="Arial"/>
              <a:sym typeface="Arial"/>
            </a:endParaRPr>
          </a:p>
        </p:txBody>
      </p:sp>
      <p:sp>
        <p:nvSpPr>
          <p:cNvPr id="267" name="Google Shape;267;p4"/>
          <p:cNvSpPr txBox="1">
            <a:spLocks noGrp="1"/>
          </p:cNvSpPr>
          <p:nvPr>
            <p:ph type="ctrTitle" idx="4294967295"/>
          </p:nvPr>
        </p:nvSpPr>
        <p:spPr>
          <a:xfrm>
            <a:off x="1092679" y="2638875"/>
            <a:ext cx="5521325"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600" b="0" i="0" u="none" strike="noStrike" cap="none">
                <a:solidFill>
                  <a:schemeClr val="dk1"/>
                </a:solidFill>
                <a:latin typeface="Arial"/>
                <a:ea typeface="Arial"/>
                <a:cs typeface="Arial"/>
                <a:sym typeface="Arial"/>
              </a:rPr>
              <a:t>Trabajo infantil</a:t>
            </a:r>
            <a:endParaRPr sz="36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E54D2C8-5D75-5428-4077-644AA9D8F4FC}"/>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p:cNvGrpSpPr/>
        <p:nvPr/>
      </p:nvGrpSpPr>
      <p:grpSpPr>
        <a:xfrm>
          <a:off x="0" y="0"/>
          <a:ext cx="0" cy="0"/>
          <a:chOff x="0" y="0"/>
          <a:chExt cx="0" cy="0"/>
        </a:xfrm>
      </p:grpSpPr>
      <p:sp>
        <p:nvSpPr>
          <p:cNvPr id="273" name="Google Shape;273;g2d06f2e0a19_0_206"/>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4" name="Google Shape;274;g2d06f2e0a19_0_206"/>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5" name="Google Shape;275;g2d06f2e0a19_0_206"/>
          <p:cNvSpPr txBox="1"/>
          <p:nvPr/>
        </p:nvSpPr>
        <p:spPr>
          <a:xfrm>
            <a:off x="1160948" y="1773800"/>
            <a:ext cx="10697700" cy="37428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0"/>
              </a:spcBef>
              <a:spcAft>
                <a:spcPts val="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¿A quién se define como niño?</a:t>
            </a:r>
            <a:endParaRPr sz="2800" b="0" i="0" u="none" strike="noStrike" cap="none">
              <a:solidFill>
                <a:schemeClr val="dk1"/>
              </a:solidFill>
              <a:latin typeface="Arial"/>
              <a:ea typeface="Arial"/>
              <a:cs typeface="Arial"/>
              <a:sym typeface="Arial"/>
            </a:endParaRPr>
          </a:p>
          <a:p>
            <a:pPr marL="514350" marR="0" lvl="0" indent="-69850" algn="l" rtl="0">
              <a:lnSpc>
                <a:spcPct val="90000"/>
              </a:lnSpc>
              <a:spcBef>
                <a:spcPts val="600"/>
              </a:spcBef>
              <a:spcAft>
                <a:spcPts val="0"/>
              </a:spcAft>
              <a:buClr>
                <a:srgbClr val="000000"/>
              </a:buClr>
              <a:buSzPts val="2500"/>
              <a:buFont typeface="Arial"/>
              <a:buNone/>
            </a:pPr>
            <a:endParaRPr sz="2800" b="0" i="0" u="none" strike="noStrike" cap="none">
              <a:solidFill>
                <a:schemeClr val="dk1"/>
              </a:solidFill>
              <a:latin typeface="Arial"/>
              <a:ea typeface="Arial"/>
              <a:cs typeface="Arial"/>
              <a:sym typeface="Arial"/>
            </a:endParaRPr>
          </a:p>
          <a:p>
            <a:pPr marL="457200" marR="0" lvl="0" indent="-228600" algn="l" rtl="0">
              <a:lnSpc>
                <a:spcPct val="90000"/>
              </a:lnSpc>
              <a:spcBef>
                <a:spcPts val="600"/>
              </a:spcBef>
              <a:spcAft>
                <a:spcPts val="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¿Cuál es la definición de </a:t>
            </a:r>
            <a:r>
              <a:rPr lang="en-US" sz="2800">
                <a:solidFill>
                  <a:schemeClr val="dk1"/>
                </a:solidFill>
              </a:rPr>
              <a:t>los </a:t>
            </a:r>
            <a:r>
              <a:rPr lang="en-US" sz="2800" b="0" i="0" u="none" strike="noStrike" cap="none">
                <a:solidFill>
                  <a:schemeClr val="dk1"/>
                </a:solidFill>
                <a:latin typeface="Arial"/>
                <a:ea typeface="Arial"/>
                <a:cs typeface="Arial"/>
                <a:sym typeface="Arial"/>
              </a:rPr>
              <a:t>RLF FSC de edad mínima para trabajar? </a:t>
            </a:r>
            <a:endParaRPr sz="2800" b="0" i="0" u="none" strike="noStrike" cap="none">
              <a:solidFill>
                <a:schemeClr val="dk1"/>
              </a:solidFill>
              <a:latin typeface="Arial"/>
              <a:ea typeface="Arial"/>
              <a:cs typeface="Arial"/>
              <a:sym typeface="Arial"/>
            </a:endParaRPr>
          </a:p>
          <a:p>
            <a:pPr marL="514350" marR="0" lvl="0" indent="-69850" algn="l" rtl="0">
              <a:lnSpc>
                <a:spcPct val="90000"/>
              </a:lnSpc>
              <a:spcBef>
                <a:spcPts val="600"/>
              </a:spcBef>
              <a:spcAft>
                <a:spcPts val="0"/>
              </a:spcAft>
              <a:buClr>
                <a:srgbClr val="000000"/>
              </a:buClr>
              <a:buSzPts val="2500"/>
              <a:buFont typeface="Arial"/>
              <a:buNone/>
            </a:pPr>
            <a:endParaRPr sz="2800" b="0" i="0" u="none" strike="noStrike" cap="none">
              <a:solidFill>
                <a:schemeClr val="dk1"/>
              </a:solidFill>
              <a:latin typeface="Arial"/>
              <a:ea typeface="Arial"/>
              <a:cs typeface="Arial"/>
              <a:sym typeface="Arial"/>
            </a:endParaRPr>
          </a:p>
          <a:p>
            <a:pPr marL="457200" marR="0" lvl="0" indent="-228600" algn="l" rtl="0">
              <a:lnSpc>
                <a:spcPct val="90000"/>
              </a:lnSpc>
              <a:spcBef>
                <a:spcPts val="600"/>
              </a:spcBef>
              <a:spcAft>
                <a:spcPts val="60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¿Hay excepciones?</a:t>
            </a:r>
            <a:endParaRPr sz="28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7E22F552-B335-779A-4F7D-8CD90749B6CF}"/>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3" name="Google Shape;283;g2e89abc793f_0_0"/>
          <p:cNvSpPr txBox="1"/>
          <p:nvPr/>
        </p:nvSpPr>
        <p:spPr>
          <a:xfrm>
            <a:off x="699644" y="1200913"/>
            <a:ext cx="11181000" cy="101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Naciones Unidas:</a:t>
            </a:r>
            <a:br>
              <a:rPr lang="en-US" sz="1900" b="1" i="0" u="none" strike="noStrike" cap="none">
                <a:solidFill>
                  <a:schemeClr val="dk1"/>
                </a:solidFill>
                <a:latin typeface="Arial"/>
                <a:ea typeface="Arial"/>
                <a:cs typeface="Arial"/>
                <a:sym typeface="Arial"/>
              </a:rPr>
            </a:br>
            <a:r>
              <a:rPr lang="en-US" sz="1900" b="1" i="0" u="none" strike="noStrike" cap="none">
                <a:solidFill>
                  <a:schemeClr val="dk1"/>
                </a:solidFill>
                <a:latin typeface="Arial"/>
                <a:ea typeface="Arial"/>
                <a:cs typeface="Arial"/>
                <a:sym typeface="Arial"/>
              </a:rPr>
              <a:t>niño</a:t>
            </a:r>
            <a:r>
              <a:rPr lang="en-US" sz="1900" b="0" i="0" u="none" strike="noStrike" cap="none">
                <a:solidFill>
                  <a:schemeClr val="dk1"/>
                </a:solidFill>
                <a:latin typeface="Arial"/>
                <a:ea typeface="Arial"/>
                <a:cs typeface="Arial"/>
                <a:sym typeface="Arial"/>
              </a:rPr>
              <a:t>: toda persona menor de 18 años</a:t>
            </a:r>
            <a:endParaRPr sz="1900" b="0" i="0" u="none" strike="noStrike" cap="none">
              <a:solidFill>
                <a:schemeClr val="dk1"/>
              </a:solidFill>
              <a:latin typeface="Arial"/>
              <a:ea typeface="Arial"/>
              <a:cs typeface="Arial"/>
              <a:sym typeface="Arial"/>
            </a:endParaRPr>
          </a:p>
          <a:p>
            <a:pPr marL="457200" marR="0" lvl="0" indent="-368300" algn="l" rtl="0">
              <a:lnSpc>
                <a:spcPct val="100000"/>
              </a:lnSpc>
              <a:spcBef>
                <a:spcPts val="0"/>
              </a:spcBef>
              <a:spcAft>
                <a:spcPts val="0"/>
              </a:spcAft>
              <a:buClr>
                <a:schemeClr val="dk1"/>
              </a:buClr>
              <a:buSzPts val="1900"/>
              <a:buFont typeface="Arial"/>
              <a:buChar char="•"/>
            </a:pPr>
            <a:r>
              <a:rPr lang="en-US" sz="1900" b="0" i="0" u="none" strike="noStrike" cap="none">
                <a:solidFill>
                  <a:schemeClr val="dk1"/>
                </a:solidFill>
                <a:latin typeface="Arial"/>
                <a:ea typeface="Arial"/>
                <a:cs typeface="Arial"/>
                <a:sym typeface="Arial"/>
              </a:rPr>
              <a:t>La edad mínima para trabajar se decide de acuerdo con la legislación nacional.</a:t>
            </a: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Arial"/>
              <a:ea typeface="Arial"/>
              <a:cs typeface="Arial"/>
              <a:sym typeface="Arial"/>
            </a:endParaRPr>
          </a:p>
        </p:txBody>
      </p:sp>
      <p:sp>
        <p:nvSpPr>
          <p:cNvPr id="284" name="Google Shape;284;g2e89abc793f_0_0"/>
          <p:cNvSpPr txBox="1"/>
          <p:nvPr/>
        </p:nvSpPr>
        <p:spPr>
          <a:xfrm>
            <a:off x="699652" y="405625"/>
            <a:ext cx="2944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Definicion</a:t>
            </a:r>
            <a:r>
              <a:rPr lang="en-US" sz="2800" b="1">
                <a:solidFill>
                  <a:schemeClr val="dk1"/>
                </a:solidFill>
              </a:rPr>
              <a:t>es</a:t>
            </a:r>
            <a:r>
              <a:rPr lang="en-US" sz="2000" b="1" i="0" u="none" strike="noStrike" cap="none">
                <a:solidFill>
                  <a:schemeClr val="dk1"/>
                </a:solidFill>
                <a:latin typeface="Arial"/>
                <a:ea typeface="Arial"/>
                <a:cs typeface="Arial"/>
                <a:sym typeface="Arial"/>
              </a:rPr>
              <a:t> </a:t>
            </a:r>
            <a:endParaRPr/>
          </a:p>
        </p:txBody>
      </p:sp>
      <p:sp>
        <p:nvSpPr>
          <p:cNvPr id="285" name="Google Shape;285;g2e89abc793f_0_0"/>
          <p:cNvSpPr txBox="1"/>
          <p:nvPr/>
        </p:nvSpPr>
        <p:spPr>
          <a:xfrm>
            <a:off x="699643" y="4377196"/>
            <a:ext cx="10953000" cy="109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Convenio 182 de la OIT</a:t>
            </a:r>
            <a:r>
              <a:rPr lang="en-US" sz="19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1900" b="1" i="0" u="sng" strike="noStrike" cap="none">
              <a:solidFill>
                <a:schemeClr val="dk1"/>
              </a:solidFill>
              <a:latin typeface="Arial"/>
              <a:ea typeface="Arial"/>
              <a:cs typeface="Arial"/>
              <a:sym typeface="Arial"/>
            </a:endParaRPr>
          </a:p>
          <a:p>
            <a:pPr marL="3048000" marR="0" lvl="0" indent="-3048000" algn="l" rtl="0">
              <a:lnSpc>
                <a:spcPct val="100000"/>
              </a:lnSpc>
              <a:spcBef>
                <a:spcPts val="0"/>
              </a:spcBef>
              <a:spcAft>
                <a:spcPts val="0"/>
              </a:spcAft>
              <a:buClr>
                <a:srgbClr val="000000"/>
              </a:buClr>
              <a:buSzPts val="1500"/>
              <a:buFont typeface="Arial"/>
              <a:buNone/>
            </a:pPr>
            <a:r>
              <a:rPr lang="en-US" sz="1900" b="1" i="0" u="none" strike="noStrike" cap="none">
                <a:solidFill>
                  <a:schemeClr val="dk1"/>
                </a:solidFill>
                <a:latin typeface="Arial"/>
                <a:ea typeface="Arial"/>
                <a:cs typeface="Arial"/>
                <a:sym typeface="Arial"/>
              </a:rPr>
              <a:t>peores formas de trabajo infantil: </a:t>
            </a:r>
            <a:r>
              <a:rPr lang="en-US" sz="1900" b="0" i="0" u="none" strike="noStrike" cap="none">
                <a:solidFill>
                  <a:schemeClr val="dk1"/>
                </a:solidFill>
                <a:latin typeface="Arial"/>
                <a:ea typeface="Arial"/>
                <a:cs typeface="Arial"/>
                <a:sym typeface="Arial"/>
              </a:rPr>
              <a:t>Todas las formas de esclavitud o prácticas análogas a la esclavitud, utilizar a los niños para la prostitución o para actividades ilícitas, o cualquier trabajo que pueda perjudicar la salud, la seguridad o la moralidad de los niños. </a:t>
            </a:r>
            <a:endParaRPr/>
          </a:p>
          <a:p>
            <a:pPr marL="3048000" marR="0" lvl="0" indent="-304800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a:solidFill>
                  <a:schemeClr val="dk1"/>
                </a:solidFill>
                <a:latin typeface="Arial"/>
                <a:ea typeface="Arial"/>
                <a:cs typeface="Arial"/>
                <a:sym typeface="Arial"/>
              </a:rPr>
              <a:t>Existe un límite de edad de 18 años para las peores formas de trabajo infantil y no hay excepciones.</a:t>
            </a:r>
            <a:endParaRPr sz="1900" b="0" i="0" u="none" strike="noStrike" cap="none">
              <a:solidFill>
                <a:schemeClr val="dk1"/>
              </a:solidFill>
              <a:latin typeface="Arial"/>
              <a:ea typeface="Arial"/>
              <a:cs typeface="Arial"/>
              <a:sym typeface="Arial"/>
            </a:endParaRPr>
          </a:p>
        </p:txBody>
      </p:sp>
      <p:sp>
        <p:nvSpPr>
          <p:cNvPr id="286" name="Google Shape;286;g2e89abc793f_0_0"/>
          <p:cNvSpPr txBox="1"/>
          <p:nvPr/>
        </p:nvSpPr>
        <p:spPr>
          <a:xfrm>
            <a:off x="699650" y="2208800"/>
            <a:ext cx="11357400" cy="179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Convenio nº 138 de la OIT:</a:t>
            </a:r>
            <a:endParaRPr sz="1900" b="1" i="0" u="none" strike="noStrike" cap="none">
              <a:solidFill>
                <a:schemeClr val="dk1"/>
              </a:solidFill>
              <a:latin typeface="Arial"/>
              <a:ea typeface="Arial"/>
              <a:cs typeface="Arial"/>
              <a:sym typeface="Arial"/>
            </a:endParaRPr>
          </a:p>
          <a:p>
            <a:pPr marL="1524000" marR="0" lvl="0" indent="-1524000" algn="l" rtl="0">
              <a:lnSpc>
                <a:spcPct val="100000"/>
              </a:lnSpc>
              <a:spcBef>
                <a:spcPts val="0"/>
              </a:spcBef>
              <a:spcAft>
                <a:spcPts val="0"/>
              </a:spcAft>
              <a:buClr>
                <a:srgbClr val="000000"/>
              </a:buClr>
              <a:buSzPts val="1500"/>
              <a:buFont typeface="Arial"/>
              <a:buNone/>
            </a:pPr>
            <a:r>
              <a:rPr lang="en-US" sz="1900" b="1" i="0" u="none" strike="noStrike" cap="none">
                <a:solidFill>
                  <a:schemeClr val="dk1"/>
                </a:solidFill>
                <a:latin typeface="Arial"/>
                <a:ea typeface="Arial"/>
                <a:cs typeface="Arial"/>
                <a:sym typeface="Arial"/>
              </a:rPr>
              <a:t>trabajo infantil: </a:t>
            </a:r>
            <a:r>
              <a:rPr lang="en-US" sz="1900" b="0" i="0" u="none" strike="noStrike" cap="none">
                <a:solidFill>
                  <a:schemeClr val="dk1"/>
                </a:solidFill>
                <a:latin typeface="Arial"/>
                <a:ea typeface="Arial"/>
                <a:cs typeface="Arial"/>
                <a:sym typeface="Arial"/>
              </a:rPr>
              <a:t>cualquier trabajo que prive a los niños de su infancia, su potencial y su dignidad, y que sea perjudicial para su desarrollo físico y psicológico e interfiera en su escolarización.</a:t>
            </a:r>
            <a:endParaRPr sz="1900" b="0" i="0" u="none" strike="noStrike" cap="none">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a:solidFill>
                  <a:schemeClr val="dk1"/>
                </a:solidFill>
                <a:latin typeface="Arial"/>
                <a:ea typeface="Arial"/>
                <a:cs typeface="Arial"/>
                <a:sym typeface="Arial"/>
              </a:rPr>
              <a:t>fija la edad mínima para trabajar en 15 años (aunque hay una excepción para los países en desarrollo)</a:t>
            </a:r>
            <a:endParaRPr sz="1900" b="0" i="0" u="none" strike="noStrike" cap="none">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a:solidFill>
                  <a:schemeClr val="dk1"/>
                </a:solidFill>
                <a:latin typeface="Arial"/>
                <a:ea typeface="Arial"/>
                <a:cs typeface="Arial"/>
                <a:sym typeface="Arial"/>
              </a:rPr>
              <a:t>proporciona a los Estados un sistema para determinar las edades mínimas para los distintos tipos de trabajo </a:t>
            </a: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8F03D47-3096-7D10-FA00-F74B9480E279}"/>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g2d06f2e0a19_0_230"/>
          <p:cNvSpPr txBox="1"/>
          <p:nvPr/>
        </p:nvSpPr>
        <p:spPr>
          <a:xfrm>
            <a:off x="494871" y="462328"/>
            <a:ext cx="11265329" cy="867266"/>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Jóvenes trabajadores - ¿Qué es el trabajo ligero?</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Definición de la OIT </a:t>
            </a:r>
            <a:endParaRPr sz="2800" b="1" i="0" u="none" strike="noStrike" cap="none">
              <a:solidFill>
                <a:schemeClr val="dk1"/>
              </a:solidFill>
              <a:latin typeface="Arial"/>
              <a:ea typeface="Arial"/>
              <a:cs typeface="Arial"/>
              <a:sym typeface="Arial"/>
            </a:endParaRPr>
          </a:p>
        </p:txBody>
      </p:sp>
      <p:sp>
        <p:nvSpPr>
          <p:cNvPr id="294" name="Google Shape;294;g2d06f2e0a19_0_230"/>
          <p:cNvSpPr txBox="1"/>
          <p:nvPr/>
        </p:nvSpPr>
        <p:spPr>
          <a:xfrm>
            <a:off x="393346" y="2960861"/>
            <a:ext cx="8214134" cy="34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2000" b="1" i="0" u="sng" strike="noStrike" cap="none">
                <a:solidFill>
                  <a:schemeClr val="dk1"/>
                </a:solidFill>
                <a:latin typeface="Arial"/>
                <a:ea typeface="Arial"/>
                <a:cs typeface="Arial"/>
                <a:sym typeface="Arial"/>
              </a:rPr>
              <a:t>Los trabajadores jóvenes </a:t>
            </a:r>
            <a:r>
              <a:rPr lang="en-US" sz="2000" b="0" i="0" u="none" strike="noStrike" cap="none">
                <a:solidFill>
                  <a:schemeClr val="dk1"/>
                </a:solidFill>
                <a:latin typeface="Arial"/>
                <a:ea typeface="Arial"/>
                <a:cs typeface="Arial"/>
                <a:sym typeface="Arial"/>
              </a:rPr>
              <a:t>son especialmente vulnerables a muchas formas de violencia, explotación y abuso, por lo que los auditores pueden comprobar los siguientes puntos:</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Puestos</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Registros de edad de todos los empleados menores de 18 años y estrechamente superiores</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Supervisión continua</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Formación</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Medidas especiales de protección</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Tareas peligrosas </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Tiempo de trabajo</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Convenios de aprendizaje</a:t>
            </a:r>
            <a:endParaRPr sz="2000" b="0" i="0" u="none" strike="noStrike" cap="none">
              <a:solidFill>
                <a:schemeClr val="dk1"/>
              </a:solidFill>
              <a:latin typeface="Arial"/>
              <a:ea typeface="Arial"/>
              <a:cs typeface="Arial"/>
              <a:sym typeface="Arial"/>
            </a:endParaRPr>
          </a:p>
        </p:txBody>
      </p:sp>
      <p:sp>
        <p:nvSpPr>
          <p:cNvPr id="295" name="Google Shape;295;g2d06f2e0a19_0_230"/>
          <p:cNvSpPr txBox="1"/>
          <p:nvPr/>
        </p:nvSpPr>
        <p:spPr>
          <a:xfrm>
            <a:off x="0" y="1373350"/>
            <a:ext cx="8214000" cy="1509000"/>
          </a:xfrm>
          <a:prstGeom prst="rect">
            <a:avLst/>
          </a:prstGeom>
          <a:noFill/>
          <a:ln>
            <a:noFill/>
          </a:ln>
        </p:spPr>
        <p:txBody>
          <a:bodyPr spcFirstLastPara="1" wrap="square" lIns="91425" tIns="45700" rIns="91425" bIns="45700" anchor="t" anchorCtr="0">
            <a:noAutofit/>
          </a:bodyPr>
          <a:lstStyle/>
          <a:p>
            <a:pPr marL="34290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dk1"/>
                </a:solidFill>
                <a:latin typeface="Arial"/>
                <a:ea typeface="Arial"/>
                <a:cs typeface="Arial"/>
                <a:sym typeface="Arial"/>
              </a:rPr>
              <a:t>Según el C138 de la OIT, el trabajo ligero es aquel que debe, </a:t>
            </a:r>
            <a:endParaRPr sz="2000" b="1" i="0" u="none" strike="noStrike" cap="none">
              <a:solidFill>
                <a:schemeClr val="dk1"/>
              </a:solidFill>
              <a:latin typeface="Arial"/>
              <a:ea typeface="Arial"/>
              <a:cs typeface="Arial"/>
              <a:sym typeface="Arial"/>
            </a:endParaRPr>
          </a:p>
          <a:p>
            <a:pPr marL="74295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(a) </a:t>
            </a:r>
            <a:r>
              <a:rPr lang="en-US" sz="2000" b="1" i="0" u="none" strike="noStrike" cap="none">
                <a:solidFill>
                  <a:schemeClr val="dk1"/>
                </a:solidFill>
                <a:latin typeface="Arial"/>
                <a:ea typeface="Arial"/>
                <a:cs typeface="Arial"/>
                <a:sym typeface="Arial"/>
              </a:rPr>
              <a:t> no</a:t>
            </a:r>
            <a:r>
              <a:rPr lang="en-US" sz="2000" b="0" i="0" u="none" strike="noStrike" cap="none">
                <a:solidFill>
                  <a:schemeClr val="dk1"/>
                </a:solidFill>
                <a:latin typeface="Arial"/>
                <a:ea typeface="Arial"/>
                <a:cs typeface="Arial"/>
                <a:sym typeface="Arial"/>
              </a:rPr>
              <a:t> ser perjudicial para la salud y el desarrollo del niño</a:t>
            </a:r>
            <a:endParaRPr sz="2000" b="0" i="0" u="none" strike="noStrike" cap="none">
              <a:solidFill>
                <a:schemeClr val="dk1"/>
              </a:solidFill>
              <a:latin typeface="Arial"/>
              <a:ea typeface="Arial"/>
              <a:cs typeface="Arial"/>
              <a:sym typeface="Arial"/>
            </a:endParaRPr>
          </a:p>
          <a:p>
            <a:pPr marL="74295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(b) </a:t>
            </a:r>
            <a:r>
              <a:rPr lang="en-US" sz="2000" b="1" i="0" u="none" strike="noStrike" cap="none">
                <a:solidFill>
                  <a:schemeClr val="dk1"/>
                </a:solidFill>
                <a:latin typeface="Arial"/>
                <a:ea typeface="Arial"/>
                <a:cs typeface="Arial"/>
                <a:sym typeface="Arial"/>
              </a:rPr>
              <a:t>no </a:t>
            </a:r>
            <a:r>
              <a:rPr lang="en-US" sz="2000" b="0" i="0" u="none" strike="noStrike" cap="none">
                <a:solidFill>
                  <a:schemeClr val="dk1"/>
                </a:solidFill>
                <a:latin typeface="Arial"/>
                <a:ea typeface="Arial"/>
                <a:cs typeface="Arial"/>
                <a:sym typeface="Arial"/>
              </a:rPr>
              <a:t>perjudicar la asistencia a la escuela y la participación en la formación profesional o "la capacidad de beneficiarse de la instrucción recibida"</a:t>
            </a:r>
            <a:endParaRPr sz="2000" b="1" i="0" u="none" strike="noStrike" cap="none">
              <a:solidFill>
                <a:srgbClr val="094B66"/>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929EE4B-D0D3-85BF-E430-12CFDEE1B3E1}"/>
              </a:ext>
            </a:extLst>
          </p:cNvPr>
          <p:cNvSpPr>
            <a:spLocks noGrp="1"/>
          </p:cNvSpPr>
          <p:nvPr>
            <p:ph type="ftr" idx="11"/>
          </p:nvPr>
        </p:nvSpPr>
        <p:spPr/>
        <p:txBody>
          <a:bodyPr/>
          <a:lstStyle/>
          <a:p>
            <a:r>
              <a:rPr lang="en-US"/>
              <a:t>8.2.FSC-CLR-Training_Main-Course_Module-2_V1-0_ 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1000"/>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4"/>
                                        </p:tgtEl>
                                        <p:attrNameLst>
                                          <p:attrName>style.visibility</p:attrName>
                                        </p:attrNameLst>
                                      </p:cBhvr>
                                      <p:to>
                                        <p:strVal val="visible"/>
                                      </p:to>
                                    </p:set>
                                    <p:animEffect transition="in" filter="fade">
                                      <p:cBhvr>
                                        <p:cTn id="12" dur="1000"/>
                                        <p:tgtEl>
                                          <p:spTgt spid="29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5"/>
          <p:cNvSpPr txBox="1"/>
          <p:nvPr/>
        </p:nvSpPr>
        <p:spPr>
          <a:xfrm>
            <a:off x="479695" y="462328"/>
            <a:ext cx="10466609" cy="931166"/>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venir"/>
                <a:ea typeface="Avenir"/>
                <a:cs typeface="Avenir"/>
                <a:sym typeface="Avenir"/>
              </a:rPr>
              <a:t>Jóvenes trabajadores - ¿Qué es el trabajo ligero?</a:t>
            </a:r>
            <a:br>
              <a:rPr lang="en-US" sz="2800" b="1" i="0" u="none" strike="noStrike" cap="none">
                <a:solidFill>
                  <a:schemeClr val="dk1"/>
                </a:solidFill>
                <a:latin typeface="Avenir"/>
                <a:ea typeface="Avenir"/>
                <a:cs typeface="Avenir"/>
                <a:sym typeface="Avenir"/>
              </a:rPr>
            </a:br>
            <a:r>
              <a:rPr lang="en-US" sz="2800" b="1" i="0" u="none" strike="noStrike" cap="none">
                <a:solidFill>
                  <a:schemeClr val="dk1"/>
                </a:solidFill>
                <a:latin typeface="Avenir"/>
                <a:ea typeface="Avenir"/>
                <a:cs typeface="Avenir"/>
                <a:sym typeface="Avenir"/>
              </a:rPr>
              <a:t>Definición FSC </a:t>
            </a:r>
            <a:endParaRPr sz="2800" b="1" i="0" u="none" strike="noStrike" cap="none">
              <a:solidFill>
                <a:schemeClr val="dk1"/>
              </a:solidFill>
              <a:latin typeface="Avenir"/>
              <a:ea typeface="Avenir"/>
              <a:cs typeface="Avenir"/>
              <a:sym typeface="Avenir"/>
            </a:endParaRPr>
          </a:p>
        </p:txBody>
      </p:sp>
      <p:sp>
        <p:nvSpPr>
          <p:cNvPr id="303" name="Google Shape;303;p5"/>
          <p:cNvSpPr txBox="1"/>
          <p:nvPr/>
        </p:nvSpPr>
        <p:spPr>
          <a:xfrm>
            <a:off x="483080" y="1920815"/>
            <a:ext cx="7847161" cy="34163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333333"/>
                </a:solidFill>
                <a:latin typeface="Arial"/>
                <a:ea typeface="Arial"/>
                <a:cs typeface="Arial"/>
                <a:sym typeface="Arial"/>
              </a:rPr>
              <a:t>Trabajo ligero: </a:t>
            </a:r>
            <a:endParaRPr/>
          </a:p>
          <a:p>
            <a:pPr marL="0" marR="0" lvl="0" indent="0" algn="l" rtl="0">
              <a:lnSpc>
                <a:spcPct val="100000"/>
              </a:lnSpc>
              <a:spcBef>
                <a:spcPts val="0"/>
              </a:spcBef>
              <a:spcAft>
                <a:spcPts val="0"/>
              </a:spcAft>
              <a:buNone/>
            </a:pPr>
            <a:r>
              <a:rPr lang="en-US" sz="2400" b="0" i="1" u="none" strike="noStrike" cap="none">
                <a:solidFill>
                  <a:srgbClr val="333333"/>
                </a:solidFill>
                <a:latin typeface="Arial"/>
                <a:ea typeface="Arial"/>
                <a:cs typeface="Arial"/>
                <a:sym typeface="Arial"/>
              </a:rPr>
              <a:t>La legislación nacional podrá permitir el empleo o el trabajo de personas de 13 a 15 años de edad en trabajos ligeros que - a) no sean susceptibles de perjudicar su salud o su desarrollo; y b) no sean de tal naturaleza que perjudiquen su asistencia a la escuela, su participación en programas de orientación o formación profesional aprobados por la autoridad competente o su capacidad para aprovechar la instrucción recibida (Convenio 138 de la OIT, artículo 7).</a:t>
            </a:r>
            <a:endParaRPr sz="1400" b="0" i="1"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6682240-4B07-D4EE-56EC-A8DD29B8EF3C}"/>
              </a:ext>
            </a:extLst>
          </p:cNvPr>
          <p:cNvSpPr>
            <a:spLocks noGrp="1"/>
          </p:cNvSpPr>
          <p:nvPr>
            <p:ph type="ftr" idx="11"/>
          </p:nvPr>
        </p:nvSpPr>
        <p:spPr/>
        <p:txBody>
          <a:bodyPr/>
          <a:lstStyle/>
          <a:p>
            <a:r>
              <a:rPr lang="en-US"/>
              <a:t>8.2.FSC-CLR-Training_Main-Course_Module-2_V1-0_ 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2d269b3218f_0_0"/>
          <p:cNvSpPr txBox="1"/>
          <p:nvPr/>
        </p:nvSpPr>
        <p:spPr>
          <a:xfrm>
            <a:off x="441257" y="1465217"/>
            <a:ext cx="6968522" cy="539520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Wang tiene 14 años y aún no ha terminado la enseñanza obligatoria (por ejemplo, Secundaria).</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Ha estado ayudando ocasionalmente a su madre en el negocio familiar, pero desde que la madre enfermó, empezó a trabajar todos los días y a veces desde primera hora de la mañana hasta bien entrada la noche.</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venir"/>
              <a:buNone/>
            </a:pPr>
            <a:r>
              <a:rPr lang="en-US" sz="2400" b="0" i="0" u="none" strike="noStrike" cap="none">
                <a:solidFill>
                  <a:schemeClr val="dk1"/>
                </a:solidFill>
                <a:latin typeface="Arial"/>
                <a:ea typeface="Arial"/>
                <a:cs typeface="Arial"/>
                <a:sym typeface="Arial"/>
              </a:rPr>
              <a:t>Actualmente Wang falta a clase, y no está seguro de si podrá asistir a la escuela con regularidad.</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rial"/>
              <a:ea typeface="Arial"/>
              <a:cs typeface="Arial"/>
              <a:sym typeface="Arial"/>
            </a:endParaRPr>
          </a:p>
        </p:txBody>
      </p:sp>
      <p:sp>
        <p:nvSpPr>
          <p:cNvPr id="310" name="Google Shape;310;g2d269b3218f_0_0"/>
          <p:cNvSpPr txBox="1"/>
          <p:nvPr/>
        </p:nvSpPr>
        <p:spPr>
          <a:xfrm>
            <a:off x="382518" y="356374"/>
            <a:ext cx="5866750" cy="832291"/>
          </a:xfrm>
          <a:prstGeom prst="rect">
            <a:avLst/>
          </a:prstGeom>
          <a:noFill/>
          <a:ln>
            <a:noFill/>
          </a:ln>
        </p:spPr>
        <p:txBody>
          <a:bodyPr spcFirstLastPara="1" wrap="square" lIns="91425" tIns="45700" rIns="91425" bIns="45700" anchor="t" anchorCtr="0">
            <a:normAutofit fontScale="97500"/>
          </a:bodyPr>
          <a:lstStyle/>
          <a:p>
            <a:pPr marL="0" marR="0" lvl="0" indent="0" algn="l" rtl="0">
              <a:lnSpc>
                <a:spcPct val="100000"/>
              </a:lnSpc>
              <a:spcBef>
                <a:spcPts val="0"/>
              </a:spcBef>
              <a:spcAft>
                <a:spcPts val="0"/>
              </a:spcAft>
              <a:buNone/>
            </a:pPr>
            <a:r>
              <a:rPr lang="en-US" sz="2900" b="1" i="0" u="none" strike="noStrike" cap="none">
                <a:solidFill>
                  <a:schemeClr val="dk1"/>
                </a:solidFill>
                <a:latin typeface="Arial"/>
                <a:ea typeface="Arial"/>
                <a:cs typeface="Arial"/>
                <a:sym typeface="Arial"/>
              </a:rPr>
              <a:t>Escenario - ¿Trabajo infantil? </a:t>
            </a:r>
            <a:endParaRPr/>
          </a:p>
        </p:txBody>
      </p:sp>
      <p:sp>
        <p:nvSpPr>
          <p:cNvPr id="2" name="Footer Placeholder 1">
            <a:extLst>
              <a:ext uri="{FF2B5EF4-FFF2-40B4-BE49-F238E27FC236}">
                <a16:creationId xmlns:a16="http://schemas.microsoft.com/office/drawing/2014/main" id="{A7C99F3B-1888-8961-7D84-35CDF11FEB12}"/>
              </a:ext>
            </a:extLst>
          </p:cNvPr>
          <p:cNvSpPr>
            <a:spLocks noGrp="1"/>
          </p:cNvSpPr>
          <p:nvPr>
            <p:ph type="ftr" idx="11"/>
          </p:nvPr>
        </p:nvSpPr>
        <p:spPr/>
        <p:txBody>
          <a:bodyPr/>
          <a:lstStyle/>
          <a:p>
            <a:r>
              <a:rPr lang="en-US"/>
              <a:t>8.2.FSC-CLR-Training_Main-Course_Module-2_V1-0_ ES</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5191</Words>
  <Application>Microsoft Office PowerPoint</Application>
  <PresentationFormat>Widescreen</PresentationFormat>
  <Paragraphs>358</Paragraphs>
  <Slides>28</Slides>
  <Notes>28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Arial Black</vt:lpstr>
      <vt:lpstr>Avenir</vt:lpstr>
      <vt:lpstr>Montserrat</vt:lpstr>
      <vt:lpstr>Noto Sans Symbols</vt:lpstr>
      <vt:lpstr>Calibri</vt:lpstr>
      <vt:lpstr>Georgia</vt:lpstr>
      <vt:lpstr>1_Office Theme</vt:lpstr>
      <vt:lpstr>Office Theme</vt:lpstr>
      <vt:lpstr>Formación de auditores sobre los Requisitos Laborales Fundamentales (RLF) del FSC CoC</vt:lpstr>
      <vt:lpstr>Este módulo ofrece orientación sobre la importancia de las normas internacionales del trabajo, los principios fundamentales y los derechos en el trabajo, centrándose en los RLF FSC y haciendo hincapié en los requisitos normativos FSC pertinentes. </vt:lpstr>
      <vt:lpstr>PowerPoint Presentation</vt:lpstr>
      <vt:lpstr>Trabajo infantil</vt:lpstr>
      <vt:lpstr>PowerPoint Presentation</vt:lpstr>
      <vt:lpstr>PowerPoint Presentation</vt:lpstr>
      <vt:lpstr>PowerPoint Presentation</vt:lpstr>
      <vt:lpstr>PowerPoint Presentation</vt:lpstr>
      <vt:lpstr>PowerPoint Presentation</vt:lpstr>
      <vt:lpstr>Ejercicio 1</vt:lpstr>
      <vt:lpstr>Durante una evaluación, los registros del titular de certificado (datos de nóminas y contratos de trabajo) no incluían la fecha de nacimiento de los trabajadores en al menos 3 casos.   En uno de los casos, se seleccionó al trabajador para la entrevista porque parecía claramente muy joven y, cuando se le entrevistó, indicó que tenía 18 años.   Según su nómina y el registro de empleados, lleva en la empresa 1 año y 3 meses.   No hay ningún documento en los registros del titular del certificado, ni en sus datos ni en los archivos de empleados, que muestre su edad.</vt:lpstr>
      <vt:lpstr>Trabajo forzoso u obligatorio</vt:lpstr>
      <vt:lpstr>PowerPoint Presentation</vt:lpstr>
      <vt:lpstr>PowerPoint Presentation</vt:lpstr>
      <vt:lpstr>PowerPoint Presentation</vt:lpstr>
      <vt:lpstr>Ejercicio</vt:lpstr>
      <vt:lpstr>Durante una auditoría se constató lo siguiente:  En las fiestas nacionales (por ejemplo, el Día de la Reunificación y el Día del Trabajo de 2022), si hay órdenes urgentes, los trabajadores están obligados a trabajar. Si se niegan, se les descuentan sanciones pecuniarias de sus salarios (hasta 30 USD al día).  En general, los trabajadores tienen sanciones monetarias (de 20 a 1000 USD deducidos del salario) cuando: - se marchan sin motivo (tienen que pedir permiso a dos supervisores diferentes; los criterios de aprobación no están claros) - penalización por llegar tarde: 20-50 USD; hay que tener en cuenta que a los trabajadores se les paga en función de la producción: por pieza) - defectos en el producto (hasta 1000 USD)</vt:lpstr>
      <vt:lpstr>Discriminación</vt:lpstr>
      <vt:lpstr>PowerPoint Presentation</vt:lpstr>
      <vt:lpstr>PowerPoint Presentation</vt:lpstr>
      <vt:lpstr>Ejercicio</vt:lpstr>
      <vt:lpstr>Durante una auditoría en Super Bamboo Inc, se confirmó que uno de los contratistas tiene la política de no contratar a empleados menores de 18 años. Durante las entrevistas con RRHH y la dirección, se mencionó que esta política era para evitar complicaciones administrativas por contratar a trabajadores más jóvenes, aunque la edad mínima para trabajar en el país es de 15 años.   ¿Por qué cree que esto debería ser una NC?</vt:lpstr>
      <vt:lpstr>Libertad sindical y negociación colectiva</vt:lpstr>
      <vt:lpstr>PowerPoint Presentation</vt:lpstr>
      <vt:lpstr>PowerPoint Presentation</vt:lpstr>
      <vt:lpstr>Ejercicio</vt:lpstr>
      <vt:lpstr>En el país donde está ubicada el titular del certificado (CH, por sus siglas en inglés), los sindicatos de trabajadores no están reconocidos legalmente ni son obligatorios.   El CH no cuenta con representantes de los trabajadores. En cuanto a la negociación colectiva, el CH indicó que existen buzones de sugerencias en puestos fijos.   Sin embargo, no hay detalles en sus procedimientos sobre cómo se recogen y revisan o tratan las sugerencias del buzón de sugerencias. </vt:lpstr>
      <vt:lpstr>Fin del módulo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modified xsi:type="dcterms:W3CDTF">2025-06-20T11:25:45Z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1100500.00000000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