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69" r:id="rId2"/>
  </p:sldMasterIdLst>
  <p:notesMasterIdLst>
    <p:notesMasterId r:id="rId31"/>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12192000" cy="6858000"/>
  <p:notesSz cx="6858000" cy="9144000"/>
  <p:embeddedFontLst>
    <p:embeddedFont>
      <p:font typeface="Arial Black" panose="020B0A04020102020204" pitchFamily="34" charset="0"/>
      <p:regular r:id="rId32"/>
      <p:bold r:id="rId33"/>
    </p:embeddedFont>
    <p:embeddedFont>
      <p:font typeface="Georgia" panose="02040502050405020303" pitchFamily="18" charset="0"/>
      <p:regular r:id="rId34"/>
      <p:bold r:id="rId35"/>
      <p:italic r:id="rId36"/>
      <p:boldItalic r:id="rId37"/>
    </p:embeddedFont>
    <p:embeddedFont>
      <p:font typeface="Montserrat" panose="00000500000000000000" pitchFamily="2" charset="0"/>
      <p:regular r:id="rId38"/>
      <p:bold r:id="rId39"/>
      <p:italic r:id="rId40"/>
      <p:boldItalic r:id="rId4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2" roundtripDataSignature="AMtx7mizdjM7UExyl1cbNyYlfBFvkxb2r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AB5187-FE41-49E1-8B79-B54CBAF36249}">
  <a:tblStyle styleId="{59AB5187-FE41-49E1-8B79-B54CBAF36249}" styleName="Table_0">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1" d="100"/>
          <a:sy n="101" d="100"/>
        </p:scale>
        <p:origin x="87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font" Target="fonts/font8.fntdata"/><Relationship Id="rId21" Type="http://schemas.openxmlformats.org/officeDocument/2006/relationships/slide" Target="slides/slide19.xml"/><Relationship Id="rId34" Type="http://schemas.openxmlformats.org/officeDocument/2006/relationships/font" Target="fonts/font3.fntdata"/><Relationship Id="rId42" Type="http://customschemas.google.com/relationships/presentationmetadata" Target="metadata"/><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font" Target="fonts/font1.fntdata"/><Relationship Id="rId37" Type="http://schemas.openxmlformats.org/officeDocument/2006/relationships/font" Target="fonts/font6.fntdata"/><Relationship Id="rId40" Type="http://schemas.openxmlformats.org/officeDocument/2006/relationships/font" Target="fonts/font9.fntdata"/><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font" Target="fonts/font5.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font" Target="fonts/font4.fntdata"/><Relationship Id="rId43"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font" Target="fonts/font2.fntdata"/><Relationship Id="rId38" Type="http://schemas.openxmlformats.org/officeDocument/2006/relationships/font" Target="fonts/font7.fntdata"/><Relationship Id="rId46" Type="http://schemas.openxmlformats.org/officeDocument/2006/relationships/tableStyles" Target="tableStyles.xml"/><Relationship Id="rId20" Type="http://schemas.openxmlformats.org/officeDocument/2006/relationships/slide" Target="slides/slide18.xml"/><Relationship Id="rId41" Type="http://schemas.openxmlformats.org/officeDocument/2006/relationships/font" Target="fonts/font10.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ilo.org/wcmsp5/groups/public/---ed_norm/---declaration/documents/publication/wcms_182096.pdf"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www.ankerresearchinstitute.org/working-papers/gender-pay-gaps-feb24?utm_source=Global+Living+Wage+Coalition&amp;utm_campaign=d20de2070a-EMAIL_CAMPAIGN_2024_04_25_09_49&amp;utm_medium=email&amp;utm_term=0_-d20de2070a-%5BLIST_EMAIL_ID%5D"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s://www.ilo.org/dyn/normlex/es/f?p=NORMLEXPUB:12100:0::NO::P12100_ILO_CODE:C087" TargetMode="External"/><Relationship Id="rId2" Type="http://schemas.openxmlformats.org/officeDocument/2006/relationships/slide" Target="../slides/slide24.xml"/><Relationship Id="rId1" Type="http://schemas.openxmlformats.org/officeDocument/2006/relationships/notesMaster" Target="../notesMasters/notesMaster1.xml"/><Relationship Id="rId4" Type="http://schemas.openxmlformats.org/officeDocument/2006/relationships/hyperlink" Target="https://www.ilo.org/dyn/normlex/es/f?p=1000:12100:0::NO::P12100_ILO_CODE:C098" TargetMode="Externa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s://www.ilo.org/dyn/normlex/es/f?p=NORMLEXPUB:12100:0::NO::P12100_INSTRUMENT_ID:312299"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bing.com/ck/a?!&amp;&amp;p=2ced377990f5780d21b974ffbea274aea1b9d418a5a420709362fc0289e287d5JmltdHM9MTc0NDU4ODgwMA&amp;ptn=3&amp;ver=2&amp;hsh=4&amp;fclid=36065ab2-963e-699b-0339-4fb697b568a1&amp;psq=www.ilo.org%2fipecinfo%2fproduct%2fdownload.do%3ftype%3ddocument%26id%3d30215.&amp;u=a1aHR0cHM6Ly93ZWJhcHBzLmlsby5vcmcvaXBlY2luZm8vcHJvZHVjdC9kb3dubG9hZC5kbz90eXBlPWRvY3VtZW50JmlkPTMwMjk2&amp;ntb=1"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1" name="Google Shape;241;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Google Shape;312;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3" name="Google Shape;313;p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r>
              <a:rPr lang="en-US"/>
              <a:t>Super Bamboo Inc. no es una empresa real. Es una invención para este curso. </a:t>
            </a:r>
            <a:endParaRPr/>
          </a:p>
          <a:p>
            <a:pPr marL="0" lvl="0" indent="0" algn="l" rtl="0">
              <a:lnSpc>
                <a:spcPct val="100000"/>
              </a:lnSpc>
              <a:spcBef>
                <a:spcPts val="0"/>
              </a:spcBef>
              <a:spcAft>
                <a:spcPts val="0"/>
              </a:spcAft>
              <a:buClr>
                <a:schemeClr val="dk1"/>
              </a:buClr>
              <a:buSzPts val="1400"/>
              <a:buFont typeface="Calibri"/>
              <a:buNone/>
            </a:pPr>
            <a:endParaRPr/>
          </a:p>
          <a:p>
            <a:pPr marL="0" lvl="0" indent="0" algn="l" rtl="0">
              <a:lnSpc>
                <a:spcPct val="100000"/>
              </a:lnSpc>
              <a:spcBef>
                <a:spcPts val="0"/>
              </a:spcBef>
              <a:spcAft>
                <a:spcPts val="0"/>
              </a:spcAft>
              <a:buClr>
                <a:schemeClr val="dk1"/>
              </a:buClr>
              <a:buSzPts val="1400"/>
              <a:buFont typeface="Calibri"/>
              <a:buNone/>
            </a:pPr>
            <a:r>
              <a:rPr lang="en-US"/>
              <a:t>Los reflejos deberían estar por aquí: </a:t>
            </a:r>
            <a:endParaRPr/>
          </a:p>
          <a:p>
            <a:pPr marL="171450" lvl="0" indent="-171450" algn="l" rtl="0">
              <a:lnSpc>
                <a:spcPct val="100000"/>
              </a:lnSpc>
              <a:spcBef>
                <a:spcPts val="0"/>
              </a:spcBef>
              <a:spcAft>
                <a:spcPts val="0"/>
              </a:spcAft>
              <a:buClr>
                <a:schemeClr val="dk1"/>
              </a:buClr>
              <a:buSzPts val="1400"/>
              <a:buFont typeface="Calibri"/>
              <a:buChar char="-"/>
            </a:pPr>
            <a:r>
              <a:rPr lang="en-US"/>
              <a:t>Turno de noche</a:t>
            </a:r>
            <a:endParaRPr/>
          </a:p>
          <a:p>
            <a:pPr marL="171450" lvl="0" indent="-171450" algn="l" rtl="0">
              <a:lnSpc>
                <a:spcPct val="100000"/>
              </a:lnSpc>
              <a:spcBef>
                <a:spcPts val="0"/>
              </a:spcBef>
              <a:spcAft>
                <a:spcPts val="0"/>
              </a:spcAft>
              <a:buClr>
                <a:schemeClr val="dk1"/>
              </a:buClr>
              <a:buSzPts val="1400"/>
              <a:buFont typeface="Calibri"/>
              <a:buChar char="-"/>
            </a:pPr>
            <a:r>
              <a:rPr lang="en-US"/>
              <a:t>La política de la empresa prohíbe flagrantemente a los menores de 18 años</a:t>
            </a:r>
            <a:endParaRPr/>
          </a:p>
          <a:p>
            <a:pPr marL="171450" lvl="0" indent="-171450" algn="l" rtl="0">
              <a:lnSpc>
                <a:spcPct val="100000"/>
              </a:lnSpc>
              <a:spcBef>
                <a:spcPts val="0"/>
              </a:spcBef>
              <a:spcAft>
                <a:spcPts val="0"/>
              </a:spcAft>
              <a:buClr>
                <a:schemeClr val="dk1"/>
              </a:buClr>
              <a:buSzPts val="1400"/>
              <a:buFont typeface="Calibri"/>
              <a:buChar char="-"/>
            </a:pPr>
            <a:r>
              <a:rPr lang="en-US"/>
              <a:t>FSC prohíbe menores de 15 años</a:t>
            </a:r>
            <a:endParaRPr/>
          </a:p>
        </p:txBody>
      </p:sp>
      <p:sp>
        <p:nvSpPr>
          <p:cNvPr id="314" name="Google Shape;314;p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10</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0"/>
        <p:cNvGrpSpPr/>
        <p:nvPr/>
      </p:nvGrpSpPr>
      <p:grpSpPr>
        <a:xfrm>
          <a:off x="0" y="0"/>
          <a:ext cx="0" cy="0"/>
          <a:chOff x="0" y="0"/>
          <a:chExt cx="0" cy="0"/>
        </a:xfrm>
      </p:grpSpPr>
      <p:sp>
        <p:nvSpPr>
          <p:cNvPr id="321" name="Google Shape;321;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2" name="Google Shape;322;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US"/>
              <a:t>Notas de clase: DEBATE PLENARIO</a:t>
            </a:r>
            <a:endParaRPr/>
          </a:p>
          <a:p>
            <a:pPr marL="457200" marR="0" lvl="0" indent="-228600" algn="l" rtl="0">
              <a:lnSpc>
                <a:spcPct val="100000"/>
              </a:lnSpc>
              <a:spcBef>
                <a:spcPts val="0"/>
              </a:spcBef>
              <a:spcAft>
                <a:spcPts val="0"/>
              </a:spcAft>
              <a:buClr>
                <a:srgbClr val="000000"/>
              </a:buClr>
              <a:buSzPts val="1400"/>
              <a:buFont typeface="Arial"/>
              <a:buNone/>
            </a:pPr>
            <a:endParaRPr/>
          </a:p>
          <a:p>
            <a:pPr marL="457200" marR="0" lvl="0" indent="-228600" algn="l" rtl="0">
              <a:lnSpc>
                <a:spcPct val="100000"/>
              </a:lnSpc>
              <a:spcBef>
                <a:spcPts val="0"/>
              </a:spcBef>
              <a:spcAft>
                <a:spcPts val="0"/>
              </a:spcAft>
              <a:buClr>
                <a:srgbClr val="000000"/>
              </a:buClr>
              <a:buSzPts val="1400"/>
              <a:buFont typeface="Arial"/>
              <a:buNone/>
            </a:pPr>
            <a:r>
              <a:rPr lang="en-US"/>
              <a:t>Este es uno de los casos de los materiales preparatorios. Se trata de una constatación directa de una auditoría. </a:t>
            </a:r>
            <a:endParaRPr/>
          </a:p>
          <a:p>
            <a:pPr marL="457200" marR="0" lvl="0" indent="-228600" algn="l" rtl="0">
              <a:lnSpc>
                <a:spcPct val="100000"/>
              </a:lnSpc>
              <a:spcBef>
                <a:spcPts val="0"/>
              </a:spcBef>
              <a:spcAft>
                <a:spcPts val="0"/>
              </a:spcAft>
              <a:buClr>
                <a:srgbClr val="000000"/>
              </a:buClr>
              <a:buSzPts val="1400"/>
              <a:buFont typeface="Arial"/>
              <a:buNone/>
            </a:pPr>
            <a:r>
              <a:rPr lang="en-US"/>
              <a:t>Los participantes deben leer y debatir cualquier idea y si se trata de un problema o no.</a:t>
            </a:r>
            <a:endParaRPr/>
          </a:p>
        </p:txBody>
      </p:sp>
      <p:sp>
        <p:nvSpPr>
          <p:cNvPr id="323" name="Google Shape;323;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0" name="Google Shape;330;p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31" name="Google Shape;331;p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12</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5"/>
        <p:cNvGrpSpPr/>
        <p:nvPr/>
      </p:nvGrpSpPr>
      <p:grpSpPr>
        <a:xfrm>
          <a:off x="0" y="0"/>
          <a:ext cx="0" cy="0"/>
          <a:chOff x="0" y="0"/>
          <a:chExt cx="0" cy="0"/>
        </a:xfrm>
      </p:grpSpPr>
      <p:sp>
        <p:nvSpPr>
          <p:cNvPr id="336" name="Google Shape;336;g2d06f2e0a19_0_2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7" name="Google Shape;337;g2d06f2e0a19_0_24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El trabajo forzoso puede entenderse como el trabajo que se realiza involuntariamente y bajo la amenaza de cualquier sanción. Se refiere a situaciones en las que se persuade a las personas para que trabajen mediante el uso de la violencia o la intimidación, o por medios más sutiles como la manipulación de deudas, la retención de documentos de identidad o las amenazas de denuncia a las autoridades de inmigración.</a:t>
            </a:r>
            <a:endParaRPr/>
          </a:p>
        </p:txBody>
      </p:sp>
      <p:sp>
        <p:nvSpPr>
          <p:cNvPr id="338" name="Google Shape;338;g2d06f2e0a19_0_24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Arial"/>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5"/>
        <p:cNvGrpSpPr/>
        <p:nvPr/>
      </p:nvGrpSpPr>
      <p:grpSpPr>
        <a:xfrm>
          <a:off x="0" y="0"/>
          <a:ext cx="0" cy="0"/>
          <a:chOff x="0" y="0"/>
          <a:chExt cx="0" cy="0"/>
        </a:xfrm>
      </p:grpSpPr>
      <p:sp>
        <p:nvSpPr>
          <p:cNvPr id="346" name="Google Shape;346;g2d06f2e0a19_0_2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7" name="Google Shape;347;g2d06f2e0a19_0_24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lvl="0" indent="-228600" algn="l" rtl="0">
              <a:lnSpc>
                <a:spcPct val="107000"/>
              </a:lnSpc>
              <a:spcBef>
                <a:spcPts val="0"/>
              </a:spcBef>
              <a:spcAft>
                <a:spcPts val="0"/>
              </a:spcAft>
              <a:buSzPts val="1400"/>
              <a:buNone/>
            </a:pPr>
            <a:r>
              <a:rPr lang="en-US" sz="1800">
                <a:latin typeface="Arial"/>
                <a:ea typeface="Arial"/>
                <a:cs typeface="Arial"/>
                <a:sym typeface="Arial"/>
              </a:rPr>
              <a:t>El trabajo forzoso es un tema complejo y puede llevar tiempo detectarlo. </a:t>
            </a:r>
            <a:endParaRPr sz="1800">
              <a:latin typeface="Calibri"/>
              <a:ea typeface="Calibri"/>
              <a:cs typeface="Calibri"/>
              <a:sym typeface="Calibri"/>
            </a:endParaRPr>
          </a:p>
          <a:p>
            <a:pPr marL="457200" lvl="0" indent="-228600" algn="l" rtl="0">
              <a:lnSpc>
                <a:spcPct val="107000"/>
              </a:lnSpc>
              <a:spcBef>
                <a:spcPts val="800"/>
              </a:spcBef>
              <a:spcAft>
                <a:spcPts val="0"/>
              </a:spcAft>
              <a:buSzPts val="1400"/>
              <a:buNone/>
            </a:pPr>
            <a:r>
              <a:rPr lang="en-US" sz="1800">
                <a:latin typeface="Arial"/>
                <a:ea typeface="Arial"/>
                <a:cs typeface="Arial"/>
                <a:sym typeface="Arial"/>
              </a:rPr>
              <a:t>Según el Convenio sobre el trabajo forzoso de la OIT (CO29), hay tres componentes del trabajo forzoso (el 1 (trabajo) es más sencillo de identificar):  </a:t>
            </a:r>
            <a:endParaRPr sz="1800">
              <a:latin typeface="Calibri"/>
              <a:ea typeface="Calibri"/>
              <a:cs typeface="Calibri"/>
              <a:sym typeface="Calibri"/>
            </a:endParaRPr>
          </a:p>
          <a:p>
            <a:pPr marL="342900" lvl="0" indent="-342900" algn="l" rtl="0">
              <a:lnSpc>
                <a:spcPct val="107000"/>
              </a:lnSpc>
              <a:spcBef>
                <a:spcPts val="800"/>
              </a:spcBef>
              <a:spcAft>
                <a:spcPts val="0"/>
              </a:spcAft>
              <a:buSzPts val="1400"/>
              <a:buFont typeface="Arial"/>
              <a:buAutoNum type="arabicPeriod"/>
            </a:pPr>
            <a:r>
              <a:rPr lang="en-US" sz="1800">
                <a:latin typeface="Arial"/>
                <a:ea typeface="Arial"/>
                <a:cs typeface="Arial"/>
                <a:sym typeface="Arial"/>
              </a:rPr>
              <a:t>obra o servicio, </a:t>
            </a:r>
            <a:endParaRPr sz="1800">
              <a:latin typeface="Calibri"/>
              <a:ea typeface="Calibri"/>
              <a:cs typeface="Calibri"/>
              <a:sym typeface="Calibri"/>
            </a:endParaRPr>
          </a:p>
          <a:p>
            <a:pPr marL="342900" lvl="0" indent="-342900" algn="l" rtl="0">
              <a:lnSpc>
                <a:spcPct val="107000"/>
              </a:lnSpc>
              <a:spcBef>
                <a:spcPts val="0"/>
              </a:spcBef>
              <a:spcAft>
                <a:spcPts val="0"/>
              </a:spcAft>
              <a:buSzPts val="1400"/>
              <a:buFont typeface="Arial"/>
              <a:buAutoNum type="arabicPeriod"/>
            </a:pPr>
            <a:r>
              <a:rPr lang="en-US" sz="1800">
                <a:latin typeface="Arial"/>
                <a:ea typeface="Arial"/>
                <a:cs typeface="Arial"/>
                <a:sym typeface="Arial"/>
              </a:rPr>
              <a:t>involuntariedad, </a:t>
            </a:r>
            <a:endParaRPr sz="1800">
              <a:latin typeface="Calibri"/>
              <a:ea typeface="Calibri"/>
              <a:cs typeface="Calibri"/>
              <a:sym typeface="Calibri"/>
            </a:endParaRPr>
          </a:p>
          <a:p>
            <a:pPr marL="342900" lvl="0" indent="-342900" algn="l" rtl="0">
              <a:lnSpc>
                <a:spcPct val="107000"/>
              </a:lnSpc>
              <a:spcBef>
                <a:spcPts val="0"/>
              </a:spcBef>
              <a:spcAft>
                <a:spcPts val="0"/>
              </a:spcAft>
              <a:buSzPts val="1400"/>
              <a:buFont typeface="Arial"/>
              <a:buAutoNum type="arabicPeriod"/>
            </a:pPr>
            <a:r>
              <a:rPr lang="en-US" sz="1800">
                <a:latin typeface="Arial"/>
                <a:ea typeface="Arial"/>
                <a:cs typeface="Arial"/>
                <a:sym typeface="Arial"/>
              </a:rPr>
              <a:t>amenaza o sanción</a:t>
            </a:r>
            <a:endParaRPr sz="1800">
              <a:latin typeface="Calibri"/>
              <a:ea typeface="Calibri"/>
              <a:cs typeface="Calibri"/>
              <a:sym typeface="Calibri"/>
            </a:endParaRPr>
          </a:p>
          <a:p>
            <a:pPr marL="457200" lvl="0" indent="-228600" algn="l" rtl="0">
              <a:lnSpc>
                <a:spcPct val="107000"/>
              </a:lnSpc>
              <a:spcBef>
                <a:spcPts val="800"/>
              </a:spcBef>
              <a:spcAft>
                <a:spcPts val="0"/>
              </a:spcAft>
              <a:buSzPts val="1400"/>
              <a:buNone/>
            </a:pPr>
            <a:r>
              <a:rPr lang="en-US" sz="1800">
                <a:latin typeface="Arial"/>
                <a:ea typeface="Arial"/>
                <a:cs typeface="Arial"/>
                <a:sym typeface="Arial"/>
              </a:rPr>
              <a:t>Sólo cuando se dan estos 3 componentes se puede decidir si se trata de un caso de trabajo forzoso o no. Compruebe también la combinación de estos elementos.</a:t>
            </a:r>
            <a:endParaRPr sz="1800">
              <a:latin typeface="Calibri"/>
              <a:ea typeface="Calibri"/>
              <a:cs typeface="Calibri"/>
              <a:sym typeface="Calibri"/>
            </a:endParaRPr>
          </a:p>
          <a:p>
            <a:pPr marL="457200" lvl="0" indent="-228600" algn="l" rtl="0">
              <a:lnSpc>
                <a:spcPct val="107000"/>
              </a:lnSpc>
              <a:spcBef>
                <a:spcPts val="800"/>
              </a:spcBef>
              <a:spcAft>
                <a:spcPts val="0"/>
              </a:spcAft>
              <a:buSzPts val="1400"/>
              <a:buNone/>
            </a:pPr>
            <a:r>
              <a:rPr lang="en-US" sz="1800">
                <a:latin typeface="Arial"/>
                <a:ea typeface="Arial"/>
                <a:cs typeface="Arial"/>
                <a:sym typeface="Arial"/>
              </a:rPr>
              <a:t>Consentimiento mutuo entre el trabajador y el empresario (o jerarquía). Esto significa que el trabajador tiene que estar de acuerdo con el trabajo realizado y la remuneración. La involuntariedad o las amenazas de sanción son indicadores de falta de consentimiento. </a:t>
            </a:r>
            <a:endParaRPr sz="1800">
              <a:latin typeface="Calibri"/>
              <a:ea typeface="Calibri"/>
              <a:cs typeface="Calibri"/>
              <a:sym typeface="Calibri"/>
            </a:endParaRPr>
          </a:p>
          <a:p>
            <a:pPr marL="457200" lvl="0" indent="-228600" algn="l" rtl="0">
              <a:lnSpc>
                <a:spcPct val="107000"/>
              </a:lnSpc>
              <a:spcBef>
                <a:spcPts val="800"/>
              </a:spcBef>
              <a:spcAft>
                <a:spcPts val="0"/>
              </a:spcAft>
              <a:buSzPts val="1400"/>
              <a:buNone/>
            </a:pPr>
            <a:r>
              <a:rPr lang="en-US" sz="1800">
                <a:latin typeface="Arial"/>
                <a:ea typeface="Arial"/>
                <a:cs typeface="Arial"/>
                <a:sym typeface="Arial"/>
              </a:rPr>
              <a:t>Una es simple relación de trabajo o de servicio. Por la naturaleza de la relación entre una persona y un "empleador". </a:t>
            </a:r>
            <a:endParaRPr sz="1800">
              <a:latin typeface="Calibri"/>
              <a:ea typeface="Calibri"/>
              <a:cs typeface="Calibri"/>
              <a:sym typeface="Calibri"/>
            </a:endParaRPr>
          </a:p>
          <a:p>
            <a:pPr marL="0" lvl="0" indent="0" algn="l" rtl="0">
              <a:lnSpc>
                <a:spcPct val="100000"/>
              </a:lnSpc>
              <a:spcBef>
                <a:spcPts val="800"/>
              </a:spcBef>
              <a:spcAft>
                <a:spcPts val="0"/>
              </a:spcAft>
              <a:buClr>
                <a:schemeClr val="dk1"/>
              </a:buClr>
              <a:buSzPts val="1100"/>
              <a:buFont typeface="Arial"/>
              <a:buNone/>
            </a:pPr>
            <a:endParaRPr/>
          </a:p>
          <a:p>
            <a:pPr marL="0" lvl="0" indent="0" algn="l" rtl="0">
              <a:lnSpc>
                <a:spcPct val="100000"/>
              </a:lnSpc>
              <a:spcBef>
                <a:spcPts val="0"/>
              </a:spcBef>
              <a:spcAft>
                <a:spcPts val="0"/>
              </a:spcAft>
              <a:buSzPts val="1400"/>
              <a:buNone/>
            </a:pPr>
            <a:endParaRPr/>
          </a:p>
        </p:txBody>
      </p:sp>
      <p:sp>
        <p:nvSpPr>
          <p:cNvPr id="348" name="Google Shape;348;g2d06f2e0a19_0_24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Arial"/>
              <a:buNone/>
            </a:pPr>
            <a:fld id="{00000000-1234-1234-1234-123412341234}" type="slidenum">
              <a:rPr lang="en-US"/>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0"/>
        <p:cNvGrpSpPr/>
        <p:nvPr/>
      </p:nvGrpSpPr>
      <p:grpSpPr>
        <a:xfrm>
          <a:off x="0" y="0"/>
          <a:ext cx="0" cy="0"/>
          <a:chOff x="0" y="0"/>
          <a:chExt cx="0" cy="0"/>
        </a:xfrm>
      </p:grpSpPr>
      <p:sp>
        <p:nvSpPr>
          <p:cNvPr id="361" name="Google Shape;361;g2d06f2e0a19_0_26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2" name="Google Shape;362;g2d06f2e0a19_0_26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a:latin typeface="Arial"/>
                <a:ea typeface="Arial"/>
                <a:cs typeface="Arial"/>
                <a:sym typeface="Arial"/>
              </a:rPr>
              <a:t>La OIT tiene un buen recurso para investigadores llamado: </a:t>
            </a:r>
            <a:r>
              <a:rPr lang="en-US" b="1">
                <a:latin typeface="Arial"/>
                <a:ea typeface="Arial"/>
                <a:cs typeface="Arial"/>
                <a:sym typeface="Arial"/>
              </a:rPr>
              <a:t>hard to see hard to count </a:t>
            </a:r>
            <a:r>
              <a:rPr lang="en-US">
                <a:latin typeface="Arial"/>
                <a:ea typeface="Arial"/>
                <a:cs typeface="Arial"/>
                <a:sym typeface="Arial"/>
              </a:rPr>
              <a:t>- try to bring a methodological view of the indicators. </a:t>
            </a:r>
            <a:r>
              <a:rPr lang="en-US" u="sng">
                <a:solidFill>
                  <a:schemeClr val="hlink"/>
                </a:solidFill>
                <a:latin typeface="Arial"/>
                <a:ea typeface="Arial"/>
                <a:cs typeface="Arial"/>
                <a:sym typeface="Arial"/>
                <a:hlinkClick r:id="rId3"/>
              </a:rPr>
              <a:t>https://ilo.</a:t>
            </a:r>
            <a:r>
              <a:rPr lang="en-US">
                <a:latin typeface="Arial"/>
                <a:ea typeface="Arial"/>
                <a:cs typeface="Arial"/>
                <a:sym typeface="Arial"/>
              </a:rPr>
              <a:t>org/wcmsp5/groups/public/---ed_norm/---declaration/documents/publication/wcms_182096.pdf </a:t>
            </a:r>
            <a:endParaRPr>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r>
              <a:rPr lang="en-US">
                <a:latin typeface="Arial"/>
                <a:ea typeface="Arial"/>
                <a:cs typeface="Arial"/>
                <a:sym typeface="Arial"/>
              </a:rPr>
              <a:t>¿Cómo se decide cuándo un caso se considera trabajo forzoso?</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Char char="-"/>
            </a:pPr>
            <a:r>
              <a:rPr lang="en-US">
                <a:latin typeface="Arial"/>
                <a:ea typeface="Arial"/>
                <a:cs typeface="Arial"/>
                <a:sym typeface="Arial"/>
              </a:rPr>
              <a:t>entrevista con los trabajadores y comprobación de los indicadores</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Char char="-"/>
            </a:pPr>
            <a:r>
              <a:rPr lang="en-US">
                <a:latin typeface="Arial"/>
                <a:ea typeface="Arial"/>
                <a:cs typeface="Arial"/>
                <a:sym typeface="Arial"/>
              </a:rPr>
              <a:t>Un trabajador puede tener sus documentos, pero ¿puede abandonar la operación? ¿Se encuentran en un lugar alejado que lo hace prácticamente difícil? </a:t>
            </a:r>
            <a:endParaRPr/>
          </a:p>
        </p:txBody>
      </p:sp>
      <p:sp>
        <p:nvSpPr>
          <p:cNvPr id="363" name="Google Shape;363;g2d06f2e0a19_0_26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Arial"/>
              <a:buNone/>
            </a:pPr>
            <a:fld id="{00000000-1234-1234-1234-123412341234}" type="slidenum">
              <a:rPr lang="en-US"/>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9" name="Google Shape;369;p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None/>
            </a:pPr>
            <a:r>
              <a:rPr lang="en-US"/>
              <a:t>Sí, estas cláusulas pueden considerarse indicadores de trabajo forzoso porque, al tratarse de requisitos contractuales, los trabajadores tienen que seguir las normas del contrato, por lo que trabajan durante horas en las que se supone que no deberían trabajar (por ejemplo, por la noche, durante el tiempo de descanso).</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Esta cláusula es una forma de hacer obligatorio el trabajo en horas extraordinarias. Esto constituye trabajo forzoso porque no se hace voluntariamente (nótese que uno de los componentes de la definición de trabajo forzoso es la involuntariedad).</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Se trata de una No Conformidad contra 7.3.1 en FSC-STD-40-004 V3-1. </a:t>
            </a:r>
            <a:endParaRPr/>
          </a:p>
        </p:txBody>
      </p:sp>
      <p:sp>
        <p:nvSpPr>
          <p:cNvPr id="370" name="Google Shape;370;p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16</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6"/>
        <p:cNvGrpSpPr/>
        <p:nvPr/>
      </p:nvGrpSpPr>
      <p:grpSpPr>
        <a:xfrm>
          <a:off x="0" y="0"/>
          <a:ext cx="0" cy="0"/>
          <a:chOff x="0" y="0"/>
          <a:chExt cx="0" cy="0"/>
        </a:xfrm>
      </p:grpSpPr>
      <p:sp>
        <p:nvSpPr>
          <p:cNvPr id="377" name="Google Shape;377;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8" name="Google Shape;378;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Notas de clase: DEBATE PLENARIO</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Este es uno de los casos de los materiales preparatorios. </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Los participantes deben leer y debatir sus ideas y si se trata de un problema o no. ¿Hay indicios de trabajo forzoso? </a:t>
            </a:r>
            <a:endParaRPr sz="1100">
              <a:latin typeface="Arial"/>
              <a:ea typeface="Arial"/>
              <a:cs typeface="Arial"/>
              <a:sym typeface="Arial"/>
            </a:endParaRPr>
          </a:p>
          <a:p>
            <a:pPr marL="0" lvl="0" indent="0" algn="l" rtl="0">
              <a:lnSpc>
                <a:spcPct val="107916"/>
              </a:lnSpc>
              <a:spcBef>
                <a:spcPts val="800"/>
              </a:spcBef>
              <a:spcAft>
                <a:spcPts val="800"/>
              </a:spcAft>
              <a:buClr>
                <a:schemeClr val="dk1"/>
              </a:buClr>
              <a:buSzPts val="1100"/>
              <a:buFont typeface="Arial"/>
              <a:buNone/>
            </a:pPr>
            <a:r>
              <a:rPr lang="en-US" sz="1100">
                <a:latin typeface="Arial"/>
                <a:ea typeface="Arial"/>
                <a:cs typeface="Arial"/>
                <a:sym typeface="Arial"/>
              </a:rPr>
              <a:t>Se trata de una NC real que fue identificada y para la cual se emitió una Acción Correctiva (AC) al Titular del Certificado (CH).</a:t>
            </a:r>
            <a:endParaRPr/>
          </a:p>
        </p:txBody>
      </p:sp>
      <p:sp>
        <p:nvSpPr>
          <p:cNvPr id="379" name="Google Shape;379;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p:cNvGrpSpPr/>
        <p:nvPr/>
      </p:nvGrpSpPr>
      <p:grpSpPr>
        <a:xfrm>
          <a:off x="0" y="0"/>
          <a:ext cx="0" cy="0"/>
          <a:chOff x="0" y="0"/>
          <a:chExt cx="0" cy="0"/>
        </a:xfrm>
      </p:grpSpPr>
      <p:sp>
        <p:nvSpPr>
          <p:cNvPr id="385" name="Google Shape;385;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6" name="Google Shape;386;p1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87" name="Google Shape;387;p1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18</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1"/>
        <p:cNvGrpSpPr/>
        <p:nvPr/>
      </p:nvGrpSpPr>
      <p:grpSpPr>
        <a:xfrm>
          <a:off x="0" y="0"/>
          <a:ext cx="0" cy="0"/>
          <a:chOff x="0" y="0"/>
          <a:chExt cx="0" cy="0"/>
        </a:xfrm>
      </p:grpSpPr>
      <p:sp>
        <p:nvSpPr>
          <p:cNvPr id="392" name="Google Shape;392;g2d06f2e0a19_0_29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3" name="Google Shape;393;g2d06f2e0a19_0_29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80000"/>
              </a:lnSpc>
              <a:spcBef>
                <a:spcPts val="0"/>
              </a:spcBef>
              <a:spcAft>
                <a:spcPts val="0"/>
              </a:spcAft>
              <a:buSzPts val="1400"/>
              <a:buNone/>
            </a:pPr>
            <a:r>
              <a:rPr lang="en-US" sz="1000">
                <a:latin typeface="Arial"/>
                <a:ea typeface="Arial"/>
                <a:cs typeface="Arial"/>
                <a:sym typeface="Arial"/>
              </a:rPr>
              <a:t>Lo que no es discriminación: "</a:t>
            </a:r>
            <a:r>
              <a:rPr lang="en-US" sz="1200" b="0" i="0">
                <a:solidFill>
                  <a:srgbClr val="333333"/>
                </a:solidFill>
                <a:latin typeface="Georgia"/>
                <a:ea typeface="Georgia"/>
                <a:cs typeface="Georgia"/>
                <a:sym typeface="Georgia"/>
              </a:rPr>
              <a:t>No se considerará discriminación ninguna distinción, exclusión o preferencia respecto de un empleo determinado basada en las </a:t>
            </a:r>
            <a:r>
              <a:rPr lang="en-US" sz="1200" b="0" i="0" u="sng">
                <a:solidFill>
                  <a:srgbClr val="333333"/>
                </a:solidFill>
                <a:latin typeface="Georgia"/>
                <a:ea typeface="Georgia"/>
                <a:cs typeface="Georgia"/>
                <a:sym typeface="Georgia"/>
              </a:rPr>
              <a:t>exigencias inherentes </a:t>
            </a:r>
            <a:r>
              <a:rPr lang="en-US" sz="1200" b="0" i="0">
                <a:solidFill>
                  <a:srgbClr val="333333"/>
                </a:solidFill>
                <a:latin typeface="Georgia"/>
                <a:ea typeface="Georgia"/>
                <a:cs typeface="Georgia"/>
                <a:sym typeface="Georgia"/>
              </a:rPr>
              <a:t>al mismo". (véase el Convenio 111 de la OIT, artículo 2)</a:t>
            </a:r>
            <a:endParaRPr/>
          </a:p>
          <a:p>
            <a:pPr marL="0" lvl="0" indent="0" algn="l" rtl="0">
              <a:lnSpc>
                <a:spcPct val="80000"/>
              </a:lnSpc>
              <a:spcBef>
                <a:spcPts val="0"/>
              </a:spcBef>
              <a:spcAft>
                <a:spcPts val="0"/>
              </a:spcAft>
              <a:buSzPts val="1400"/>
              <a:buNone/>
            </a:pPr>
            <a:endParaRPr sz="1000">
              <a:latin typeface="Arial"/>
              <a:ea typeface="Arial"/>
              <a:cs typeface="Arial"/>
              <a:sym typeface="Arial"/>
            </a:endParaRPr>
          </a:p>
          <a:p>
            <a:pPr marL="0" lvl="0" indent="0" algn="l" rtl="0">
              <a:lnSpc>
                <a:spcPct val="80000"/>
              </a:lnSpc>
              <a:spcBef>
                <a:spcPts val="0"/>
              </a:spcBef>
              <a:spcAft>
                <a:spcPts val="0"/>
              </a:spcAft>
              <a:buSzPts val="1400"/>
              <a:buNone/>
            </a:pPr>
            <a:r>
              <a:rPr lang="en-US" sz="1000">
                <a:latin typeface="Arial"/>
                <a:ea typeface="Arial"/>
                <a:cs typeface="Arial"/>
                <a:sym typeface="Arial"/>
              </a:rPr>
              <a:t>Requisito inherente: tiene que ser objetivo y justificable, ser necesario, no desproporcionado y decidirse caso por caso (el sexo puede ser inherente para las representaciones teatrales, la religión para un carnicero halal), seguridad del Estado, medidas especiales temporales</a:t>
            </a:r>
            <a:endParaRPr sz="1000" b="0">
              <a:latin typeface="Arial"/>
              <a:ea typeface="Arial"/>
              <a:cs typeface="Arial"/>
              <a:sym typeface="Arial"/>
            </a:endParaRPr>
          </a:p>
          <a:p>
            <a:pPr marL="0" lvl="0" indent="0" algn="l" rtl="0">
              <a:lnSpc>
                <a:spcPct val="80000"/>
              </a:lnSpc>
              <a:spcBef>
                <a:spcPts val="0"/>
              </a:spcBef>
              <a:spcAft>
                <a:spcPts val="0"/>
              </a:spcAft>
              <a:buSzPts val="1400"/>
              <a:buNone/>
            </a:pPr>
            <a:endParaRPr sz="1000" b="0">
              <a:latin typeface="Arial"/>
              <a:ea typeface="Arial"/>
              <a:cs typeface="Arial"/>
              <a:sym typeface="Arial"/>
            </a:endParaRPr>
          </a:p>
          <a:p>
            <a:pPr marL="0" lvl="0" indent="0" algn="l" rtl="0">
              <a:lnSpc>
                <a:spcPct val="80000"/>
              </a:lnSpc>
              <a:spcBef>
                <a:spcPts val="0"/>
              </a:spcBef>
              <a:spcAft>
                <a:spcPts val="0"/>
              </a:spcAft>
              <a:buSzPts val="1400"/>
              <a:buNone/>
            </a:pPr>
            <a:r>
              <a:rPr lang="en-US" sz="1800" b="1">
                <a:latin typeface="Arial"/>
                <a:ea typeface="Arial"/>
                <a:cs typeface="Arial"/>
                <a:sym typeface="Arial"/>
              </a:rPr>
              <a:t>Etapa</a:t>
            </a:r>
            <a:r>
              <a:rPr lang="en-US" sz="1800">
                <a:latin typeface="Arial"/>
                <a:ea typeface="Arial"/>
                <a:cs typeface="Arial"/>
                <a:sym typeface="Arial"/>
              </a:rPr>
              <a:t>: contratación, promoción, despido o promoción de jubilación: </a:t>
            </a:r>
            <a:endParaRPr/>
          </a:p>
          <a:p>
            <a:pPr marL="285750" lvl="0" indent="-285750" algn="l" rtl="0">
              <a:lnSpc>
                <a:spcPct val="80000"/>
              </a:lnSpc>
              <a:spcBef>
                <a:spcPts val="0"/>
              </a:spcBef>
              <a:spcAft>
                <a:spcPts val="0"/>
              </a:spcAft>
              <a:buSzPts val="1400"/>
              <a:buFont typeface="Arial"/>
              <a:buChar char="•"/>
            </a:pPr>
            <a:r>
              <a:rPr lang="en-US" sz="1800">
                <a:latin typeface="Arial"/>
                <a:ea typeface="Arial"/>
                <a:cs typeface="Arial"/>
                <a:sym typeface="Arial"/>
              </a:rPr>
              <a:t>¿existe algún procedimiento de promoción?</a:t>
            </a:r>
            <a:endParaRPr sz="1800">
              <a:latin typeface="Calibri"/>
              <a:ea typeface="Calibri"/>
              <a:cs typeface="Calibri"/>
              <a:sym typeface="Calibri"/>
            </a:endParaRPr>
          </a:p>
          <a:p>
            <a:pPr marL="342900" lvl="0" indent="-342900" algn="just" rtl="0">
              <a:lnSpc>
                <a:spcPct val="107000"/>
              </a:lnSpc>
              <a:spcBef>
                <a:spcPts val="0"/>
              </a:spcBef>
              <a:spcAft>
                <a:spcPts val="0"/>
              </a:spcAft>
              <a:buSzPts val="1400"/>
              <a:buFont typeface="Noto Sans Symbols"/>
              <a:buChar char="∙"/>
            </a:pPr>
            <a:r>
              <a:rPr lang="en-US" sz="1800">
                <a:latin typeface="Arial"/>
                <a:ea typeface="Arial"/>
                <a:cs typeface="Arial"/>
                <a:sym typeface="Arial"/>
              </a:rPr>
              <a:t>Puede que existan procedimientos, pero ¿cómo se aplican?</a:t>
            </a:r>
            <a:endParaRPr sz="1800">
              <a:latin typeface="Calibri"/>
              <a:ea typeface="Calibri"/>
              <a:cs typeface="Calibri"/>
              <a:sym typeface="Calibri"/>
            </a:endParaRPr>
          </a:p>
          <a:p>
            <a:pPr marL="342900" lvl="0" indent="-342900" algn="just" rtl="0">
              <a:lnSpc>
                <a:spcPct val="107000"/>
              </a:lnSpc>
              <a:spcBef>
                <a:spcPts val="0"/>
              </a:spcBef>
              <a:spcAft>
                <a:spcPts val="0"/>
              </a:spcAft>
              <a:buSzPts val="1400"/>
              <a:buFont typeface="Noto Sans Symbols"/>
              <a:buChar char="∙"/>
            </a:pPr>
            <a:r>
              <a:rPr lang="en-US" sz="1800">
                <a:latin typeface="Arial"/>
                <a:ea typeface="Arial"/>
                <a:cs typeface="Arial"/>
                <a:sym typeface="Arial"/>
              </a:rPr>
              <a:t>¿Qué medidas o sistemas se han establecido para garantizar la diversidad? </a:t>
            </a:r>
            <a:endParaRPr/>
          </a:p>
          <a:p>
            <a:pPr marL="342900" lvl="0" indent="-254000" algn="just" rtl="0">
              <a:lnSpc>
                <a:spcPct val="107000"/>
              </a:lnSpc>
              <a:spcBef>
                <a:spcPts val="800"/>
              </a:spcBef>
              <a:spcAft>
                <a:spcPts val="0"/>
              </a:spcAft>
              <a:buSzPts val="1400"/>
              <a:buFont typeface="Noto Sans Symbols"/>
              <a:buNone/>
            </a:pPr>
            <a:endParaRPr sz="1800">
              <a:latin typeface="Arial"/>
              <a:ea typeface="Arial"/>
              <a:cs typeface="Arial"/>
              <a:sym typeface="Arial"/>
            </a:endParaRPr>
          </a:p>
          <a:p>
            <a:pPr marL="0" marR="0" lvl="0" indent="0" algn="just" rtl="0">
              <a:lnSpc>
                <a:spcPct val="107000"/>
              </a:lnSpc>
              <a:spcBef>
                <a:spcPts val="800"/>
              </a:spcBef>
              <a:spcAft>
                <a:spcPts val="0"/>
              </a:spcAft>
              <a:buClr>
                <a:srgbClr val="000000"/>
              </a:buClr>
              <a:buSzPts val="1400"/>
              <a:buFont typeface="Noto Sans Symbols"/>
              <a:buNone/>
            </a:pPr>
            <a:r>
              <a:rPr lang="en-US" sz="1800">
                <a:latin typeface="Arial"/>
                <a:ea typeface="Arial"/>
                <a:cs typeface="Arial"/>
                <a:sym typeface="Arial"/>
              </a:rPr>
              <a:t>Por ejemplo: </a:t>
            </a:r>
            <a:r>
              <a:rPr lang="en-US" sz="1800" u="sng">
                <a:solidFill>
                  <a:srgbClr val="0563C1"/>
                </a:solidFill>
                <a:latin typeface="Arial"/>
                <a:ea typeface="Arial"/>
                <a:cs typeface="Arial"/>
                <a:sym typeface="Arial"/>
                <a:hlinkClick r:id="rId3">
                  <a:extLst>
                    <a:ext uri="{A12FA001-AC4F-418D-AE19-62706E023703}">
                      <ahyp:hlinkClr xmlns:ahyp="http://schemas.microsoft.com/office/drawing/2018/hyperlinkcolor" val="tx"/>
                    </a:ext>
                  </a:extLst>
                </a:hlinkClick>
              </a:rPr>
              <a:t>Enlace</a:t>
            </a:r>
            <a:endParaRPr sz="1800">
              <a:latin typeface="Calibri"/>
              <a:ea typeface="Calibri"/>
              <a:cs typeface="Calibri"/>
              <a:sym typeface="Calibri"/>
            </a:endParaRPr>
          </a:p>
          <a:p>
            <a:pPr marL="0" lvl="0" indent="0" algn="just" rtl="0">
              <a:lnSpc>
                <a:spcPct val="107000"/>
              </a:lnSpc>
              <a:spcBef>
                <a:spcPts val="800"/>
              </a:spcBef>
              <a:spcAft>
                <a:spcPts val="800"/>
              </a:spcAft>
              <a:buSzPts val="1400"/>
              <a:buFont typeface="Noto Sans Symbols"/>
              <a:buNone/>
            </a:pPr>
            <a:endParaRPr sz="1800">
              <a:latin typeface="Calibri"/>
              <a:ea typeface="Calibri"/>
              <a:cs typeface="Calibri"/>
              <a:sym typeface="Calibri"/>
            </a:endParaRPr>
          </a:p>
        </p:txBody>
      </p:sp>
      <p:sp>
        <p:nvSpPr>
          <p:cNvPr id="394" name="Google Shape;394;g2d06f2e0a19_0_29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Arial"/>
              <a:buNone/>
            </a:pPr>
            <a:fld id="{00000000-1234-1234-1234-123412341234}" type="slidenum">
              <a:rPr lang="en-US"/>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8" name="Google Shape;248;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9"/>
        <p:cNvGrpSpPr/>
        <p:nvPr/>
      </p:nvGrpSpPr>
      <p:grpSpPr>
        <a:xfrm>
          <a:off x="0" y="0"/>
          <a:ext cx="0" cy="0"/>
          <a:chOff x="0" y="0"/>
          <a:chExt cx="0" cy="0"/>
        </a:xfrm>
      </p:grpSpPr>
      <p:sp>
        <p:nvSpPr>
          <p:cNvPr id="400" name="Google Shape;400;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1" name="Google Shape;401;p1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lvl="0" indent="-228600" algn="just" rtl="0">
              <a:lnSpc>
                <a:spcPct val="107000"/>
              </a:lnSpc>
              <a:spcBef>
                <a:spcPts val="0"/>
              </a:spcBef>
              <a:spcAft>
                <a:spcPts val="0"/>
              </a:spcAft>
              <a:buSzPts val="1400"/>
              <a:buNone/>
            </a:pPr>
            <a:r>
              <a:rPr lang="en-US" sz="1800">
                <a:latin typeface="Arial"/>
                <a:ea typeface="Arial"/>
                <a:cs typeface="Arial"/>
                <a:sym typeface="Arial"/>
              </a:rPr>
              <a:t>Cualquier distinción, exclusión o preferencia basada en motivos de discriminación que tenga un resultado negativo, como un salario más bajo. </a:t>
            </a:r>
            <a:endParaRPr sz="1800">
              <a:latin typeface="Calibri"/>
              <a:ea typeface="Calibri"/>
              <a:cs typeface="Calibri"/>
              <a:sym typeface="Calibri"/>
            </a:endParaRPr>
          </a:p>
          <a:p>
            <a:pPr marL="457200" lvl="0" indent="-228600" algn="just" rtl="0">
              <a:lnSpc>
                <a:spcPct val="107000"/>
              </a:lnSpc>
              <a:spcBef>
                <a:spcPts val="800"/>
              </a:spcBef>
              <a:spcAft>
                <a:spcPts val="0"/>
              </a:spcAft>
              <a:buSzPts val="1400"/>
              <a:buNone/>
            </a:pPr>
            <a:r>
              <a:rPr lang="en-US" sz="1800">
                <a:latin typeface="Arial"/>
                <a:ea typeface="Arial"/>
                <a:cs typeface="Arial"/>
                <a:sym typeface="Arial"/>
              </a:rPr>
              <a:t>Consulte también a nivel nacional, que podría tener más motivos.</a:t>
            </a:r>
            <a:endParaRPr sz="1800">
              <a:latin typeface="Calibri"/>
              <a:ea typeface="Calibri"/>
              <a:cs typeface="Calibri"/>
              <a:sym typeface="Calibri"/>
            </a:endParaRPr>
          </a:p>
          <a:p>
            <a:pPr marL="457200" lvl="0" indent="-228600" algn="just" rtl="0">
              <a:lnSpc>
                <a:spcPct val="107000"/>
              </a:lnSpc>
              <a:spcBef>
                <a:spcPts val="800"/>
              </a:spcBef>
              <a:spcAft>
                <a:spcPts val="0"/>
              </a:spcAft>
              <a:buSzPts val="1400"/>
              <a:buNone/>
            </a:pPr>
            <a:endParaRPr sz="1800" b="1">
              <a:latin typeface="Arial"/>
              <a:ea typeface="Arial"/>
              <a:cs typeface="Arial"/>
              <a:sym typeface="Arial"/>
            </a:endParaRPr>
          </a:p>
          <a:p>
            <a:pPr marL="457200" lvl="0" indent="-228600" algn="just" rtl="0">
              <a:lnSpc>
                <a:spcPct val="107000"/>
              </a:lnSpc>
              <a:spcBef>
                <a:spcPts val="800"/>
              </a:spcBef>
              <a:spcAft>
                <a:spcPts val="0"/>
              </a:spcAft>
              <a:buSzPts val="1400"/>
              <a:buNone/>
            </a:pPr>
            <a:r>
              <a:rPr lang="en-US" sz="1800" b="1">
                <a:latin typeface="Arial"/>
                <a:ea typeface="Arial"/>
                <a:cs typeface="Arial"/>
                <a:sym typeface="Arial"/>
              </a:rPr>
              <a:t>Motivo: </a:t>
            </a:r>
            <a:r>
              <a:rPr lang="en-US" sz="1800">
                <a:latin typeface="Arial"/>
                <a:ea typeface="Arial"/>
                <a:cs typeface="Arial"/>
                <a:sym typeface="Arial"/>
              </a:rPr>
              <a:t>raza, color, sexo, religión, opinión política, origen social, ascendencia nacional (lugar de nacimiento), - pero también orientación sexual e identidad de género, embarazo, estado de salud, estado serológico respecto al VIH, discapacidad, pertenencia a un sindicato, nacionalidad, condición de migrante, edad, responsabilidades familiares, origen indígena, etc.</a:t>
            </a:r>
            <a:endParaRPr sz="1800">
              <a:latin typeface="Calibri"/>
              <a:ea typeface="Calibri"/>
              <a:cs typeface="Calibri"/>
              <a:sym typeface="Calibri"/>
            </a:endParaRPr>
          </a:p>
          <a:p>
            <a:pPr marL="457200" lvl="0" indent="-228600" algn="just" rtl="0">
              <a:lnSpc>
                <a:spcPct val="107000"/>
              </a:lnSpc>
              <a:spcBef>
                <a:spcPts val="800"/>
              </a:spcBef>
              <a:spcAft>
                <a:spcPts val="0"/>
              </a:spcAft>
              <a:buSzPts val="1400"/>
              <a:buNone/>
            </a:pPr>
            <a:endParaRPr sz="1800" b="1">
              <a:latin typeface="Arial"/>
              <a:ea typeface="Arial"/>
              <a:cs typeface="Arial"/>
              <a:sym typeface="Arial"/>
            </a:endParaRPr>
          </a:p>
          <a:p>
            <a:pPr marL="457200" lvl="0" indent="-228600" algn="just" rtl="0">
              <a:lnSpc>
                <a:spcPct val="107000"/>
              </a:lnSpc>
              <a:spcBef>
                <a:spcPts val="800"/>
              </a:spcBef>
              <a:spcAft>
                <a:spcPts val="0"/>
              </a:spcAft>
              <a:buSzPts val="1400"/>
              <a:buNone/>
            </a:pPr>
            <a:r>
              <a:rPr lang="en-US" sz="1800" b="1">
                <a:latin typeface="Arial"/>
                <a:ea typeface="Arial"/>
                <a:cs typeface="Arial"/>
                <a:sym typeface="Arial"/>
              </a:rPr>
              <a:t>Igualdad: </a:t>
            </a:r>
            <a:r>
              <a:rPr lang="en-US" sz="1800">
                <a:latin typeface="Arial"/>
                <a:ea typeface="Arial"/>
                <a:cs typeface="Arial"/>
                <a:sym typeface="Arial"/>
              </a:rPr>
              <a:t>igualdad de trato a todos los solicitantes de empleo y empleados en todos los casos, incluidos: prácticas disciplinarias, asignación de puestos, retribución y prestaciones, ascensos y otras oportunidades de carrera, proceso y condiciones de contratación, jubilación, despido, formación y condiciones de trabajo. </a:t>
            </a:r>
            <a:endParaRPr sz="1800">
              <a:latin typeface="Calibri"/>
              <a:ea typeface="Calibri"/>
              <a:cs typeface="Calibri"/>
              <a:sym typeface="Calibri"/>
            </a:endParaRPr>
          </a:p>
          <a:p>
            <a:pPr marL="457200" lvl="0" indent="-228600" algn="just" rtl="0">
              <a:lnSpc>
                <a:spcPct val="107000"/>
              </a:lnSpc>
              <a:spcBef>
                <a:spcPts val="800"/>
              </a:spcBef>
              <a:spcAft>
                <a:spcPts val="0"/>
              </a:spcAft>
              <a:buSzPts val="1400"/>
              <a:buNone/>
            </a:pPr>
            <a:endParaRPr sz="1800" b="1">
              <a:latin typeface="Arial"/>
              <a:ea typeface="Arial"/>
              <a:cs typeface="Arial"/>
              <a:sym typeface="Arial"/>
            </a:endParaRPr>
          </a:p>
          <a:p>
            <a:pPr marL="457200" lvl="0" indent="-228600" algn="just" rtl="0">
              <a:lnSpc>
                <a:spcPct val="107000"/>
              </a:lnSpc>
              <a:spcBef>
                <a:spcPts val="800"/>
              </a:spcBef>
              <a:spcAft>
                <a:spcPts val="0"/>
              </a:spcAft>
              <a:buSzPts val="1400"/>
              <a:buNone/>
            </a:pPr>
            <a:r>
              <a:rPr lang="en-US" sz="1800" b="1">
                <a:latin typeface="Arial"/>
                <a:ea typeface="Arial"/>
                <a:cs typeface="Arial"/>
                <a:sym typeface="Arial"/>
              </a:rPr>
              <a:t>Elemento de hecho: </a:t>
            </a:r>
            <a:r>
              <a:rPr lang="en-US" sz="1800">
                <a:latin typeface="Arial"/>
                <a:ea typeface="Arial"/>
                <a:cs typeface="Arial"/>
                <a:sym typeface="Arial"/>
              </a:rPr>
              <a:t>ser una acción que hace una distinción (una ley que prohíbe el trabajo nocturno a las mujeres y no a los hombres), excluir o preferir a alguien, a una persona con discapacidad o a un partido político. </a:t>
            </a:r>
            <a:endParaRPr sz="1800">
              <a:latin typeface="Calibri"/>
              <a:ea typeface="Calibri"/>
              <a:cs typeface="Calibri"/>
              <a:sym typeface="Calibri"/>
            </a:endParaRPr>
          </a:p>
          <a:p>
            <a:pPr marL="457200" lvl="0" indent="-228600" algn="l" rtl="0">
              <a:lnSpc>
                <a:spcPct val="107000"/>
              </a:lnSpc>
              <a:spcBef>
                <a:spcPts val="800"/>
              </a:spcBef>
              <a:spcAft>
                <a:spcPts val="0"/>
              </a:spcAft>
              <a:buSzPts val="1400"/>
              <a:buNone/>
            </a:pPr>
            <a:endParaRPr sz="1800" b="1">
              <a:latin typeface="Arial"/>
              <a:ea typeface="Arial"/>
              <a:cs typeface="Arial"/>
              <a:sym typeface="Arial"/>
            </a:endParaRPr>
          </a:p>
          <a:p>
            <a:pPr marL="457200" lvl="0" indent="-228600" algn="l" rtl="0">
              <a:lnSpc>
                <a:spcPct val="107000"/>
              </a:lnSpc>
              <a:spcBef>
                <a:spcPts val="800"/>
              </a:spcBef>
              <a:spcAft>
                <a:spcPts val="0"/>
              </a:spcAft>
              <a:buSzPts val="1400"/>
              <a:buNone/>
            </a:pPr>
            <a:r>
              <a:rPr lang="en-US" sz="1800" b="1">
                <a:latin typeface="Arial"/>
                <a:ea typeface="Arial"/>
                <a:cs typeface="Arial"/>
                <a:sym typeface="Arial"/>
              </a:rPr>
              <a:t>Resultado negativo</a:t>
            </a:r>
            <a:r>
              <a:rPr lang="en-US" sz="1800">
                <a:latin typeface="Arial"/>
                <a:ea typeface="Arial"/>
                <a:cs typeface="Arial"/>
                <a:sym typeface="Arial"/>
              </a:rPr>
              <a:t>: </a:t>
            </a:r>
            <a:endParaRPr sz="1800">
              <a:latin typeface="Calibri"/>
              <a:ea typeface="Calibri"/>
              <a:cs typeface="Calibri"/>
              <a:sym typeface="Calibri"/>
            </a:endParaRPr>
          </a:p>
          <a:p>
            <a:pPr marL="457200" lvl="0" indent="-228600" algn="l" rtl="0">
              <a:lnSpc>
                <a:spcPct val="107000"/>
              </a:lnSpc>
              <a:spcBef>
                <a:spcPts val="800"/>
              </a:spcBef>
              <a:spcAft>
                <a:spcPts val="0"/>
              </a:spcAft>
              <a:buSzPts val="1400"/>
              <a:buNone/>
            </a:pPr>
            <a:r>
              <a:rPr lang="en-US" sz="1800">
                <a:latin typeface="Arial"/>
                <a:ea typeface="Arial"/>
                <a:cs typeface="Arial"/>
                <a:sym typeface="Arial"/>
              </a:rPr>
              <a:t>En la práctica está muy extendida y es difícil combatirla porque no se suelen recoger datos. Por ejemplo, en un anuncio de empleo puede no especificarse el sexo o la etnia, pero en la práctica se da preferencia a personas de determinado sexo o etnia </a:t>
            </a:r>
            <a:endParaRPr sz="1800">
              <a:latin typeface="Calibri"/>
              <a:ea typeface="Calibri"/>
              <a:cs typeface="Calibri"/>
              <a:sym typeface="Calibri"/>
            </a:endParaRPr>
          </a:p>
          <a:p>
            <a:pPr marL="457200" lvl="0" indent="-228600" algn="l" rtl="0">
              <a:lnSpc>
                <a:spcPct val="107000"/>
              </a:lnSpc>
              <a:spcBef>
                <a:spcPts val="800"/>
              </a:spcBef>
              <a:spcAft>
                <a:spcPts val="0"/>
              </a:spcAft>
              <a:buSzPts val="1400"/>
              <a:buNone/>
            </a:pPr>
            <a:r>
              <a:rPr lang="en-US" sz="1800">
                <a:latin typeface="Arial"/>
                <a:ea typeface="Arial"/>
                <a:cs typeface="Arial"/>
                <a:sym typeface="Arial"/>
              </a:rPr>
              <a:t>3 elementos:</a:t>
            </a:r>
            <a:endParaRPr sz="1800">
              <a:latin typeface="Calibri"/>
              <a:ea typeface="Calibri"/>
              <a:cs typeface="Calibri"/>
              <a:sym typeface="Calibri"/>
            </a:endParaRPr>
          </a:p>
          <a:p>
            <a:pPr marL="457200" lvl="0" indent="-228600" algn="just" rtl="0">
              <a:lnSpc>
                <a:spcPct val="107000"/>
              </a:lnSpc>
              <a:spcBef>
                <a:spcPts val="800"/>
              </a:spcBef>
              <a:spcAft>
                <a:spcPts val="0"/>
              </a:spcAft>
              <a:buSzPts val="1400"/>
              <a:buNone/>
            </a:pPr>
            <a:endParaRPr sz="1800" b="1">
              <a:latin typeface="Arial"/>
              <a:ea typeface="Arial"/>
              <a:cs typeface="Arial"/>
              <a:sym typeface="Arial"/>
            </a:endParaRPr>
          </a:p>
          <a:p>
            <a:pPr marL="457200" lvl="0" indent="-228600" algn="just" rtl="0">
              <a:lnSpc>
                <a:spcPct val="107000"/>
              </a:lnSpc>
              <a:spcBef>
                <a:spcPts val="800"/>
              </a:spcBef>
              <a:spcAft>
                <a:spcPts val="0"/>
              </a:spcAft>
              <a:buSzPts val="1400"/>
              <a:buNone/>
            </a:pPr>
            <a:r>
              <a:rPr lang="en-US" sz="1800" b="1">
                <a:latin typeface="Arial"/>
                <a:ea typeface="Arial"/>
                <a:cs typeface="Arial"/>
                <a:sym typeface="Arial"/>
              </a:rPr>
              <a:t>Motivo</a:t>
            </a:r>
            <a:r>
              <a:rPr lang="en-US" sz="1800">
                <a:latin typeface="Arial"/>
                <a:ea typeface="Arial"/>
                <a:cs typeface="Arial"/>
                <a:sym typeface="Arial"/>
              </a:rPr>
              <a:t>: raza, color, sexo, religión, opinión política, origen social, ascendencia nacional (lugar de nacimiento), - pero también orientación sexual e identidad de género, embarazo, estado de salud, estado serológico respecto al VIH, discapacidad, pertenencia a un sindicato, nacionalidad, condición de migrante, edad, responsabilidades familiares, origen indígena, etc. </a:t>
            </a:r>
            <a:endParaRPr sz="1800">
              <a:latin typeface="Calibri"/>
              <a:ea typeface="Calibri"/>
              <a:cs typeface="Calibri"/>
              <a:sym typeface="Calibri"/>
            </a:endParaRPr>
          </a:p>
          <a:p>
            <a:pPr marL="457200" lvl="0" indent="-228600" algn="l" rtl="0">
              <a:lnSpc>
                <a:spcPct val="107000"/>
              </a:lnSpc>
              <a:spcBef>
                <a:spcPts val="800"/>
              </a:spcBef>
              <a:spcAft>
                <a:spcPts val="0"/>
              </a:spcAft>
              <a:buSzPts val="1400"/>
              <a:buNone/>
            </a:pPr>
            <a:endParaRPr sz="1800" b="1">
              <a:latin typeface="Arial"/>
              <a:ea typeface="Arial"/>
              <a:cs typeface="Arial"/>
              <a:sym typeface="Arial"/>
            </a:endParaRPr>
          </a:p>
          <a:p>
            <a:pPr marL="457200" lvl="0" indent="-228600" algn="l" rtl="0">
              <a:lnSpc>
                <a:spcPct val="107000"/>
              </a:lnSpc>
              <a:spcBef>
                <a:spcPts val="800"/>
              </a:spcBef>
              <a:spcAft>
                <a:spcPts val="0"/>
              </a:spcAft>
              <a:buSzPts val="1400"/>
              <a:buNone/>
            </a:pPr>
            <a:r>
              <a:rPr lang="en-US" sz="1800" b="1">
                <a:latin typeface="Arial"/>
                <a:ea typeface="Arial"/>
                <a:cs typeface="Arial"/>
                <a:sym typeface="Arial"/>
              </a:rPr>
              <a:t>Tipos</a:t>
            </a:r>
            <a:r>
              <a:rPr lang="en-US" sz="1800">
                <a:latin typeface="Arial"/>
                <a:ea typeface="Arial"/>
                <a:cs typeface="Arial"/>
                <a:sym typeface="Arial"/>
              </a:rPr>
              <a:t>:</a:t>
            </a:r>
            <a:endParaRPr sz="1800">
              <a:latin typeface="Calibri"/>
              <a:ea typeface="Calibri"/>
              <a:cs typeface="Calibri"/>
              <a:sym typeface="Calibri"/>
            </a:endParaRPr>
          </a:p>
          <a:p>
            <a:pPr marL="342900" lvl="0" indent="-342900" algn="l" rtl="0">
              <a:lnSpc>
                <a:spcPct val="107000"/>
              </a:lnSpc>
              <a:spcBef>
                <a:spcPts val="800"/>
              </a:spcBef>
              <a:spcAft>
                <a:spcPts val="0"/>
              </a:spcAft>
              <a:buSzPts val="1400"/>
              <a:buFont typeface="Arial"/>
              <a:buChar char="-"/>
            </a:pPr>
            <a:r>
              <a:rPr lang="en-US" sz="1800">
                <a:latin typeface="Arial"/>
                <a:ea typeface="Arial"/>
                <a:cs typeface="Arial"/>
                <a:sym typeface="Arial"/>
              </a:rPr>
              <a:t>Directa (es muy poco probable que se vea): la distinción, preferencia o exclusión es explícita</a:t>
            </a:r>
            <a:endParaRPr sz="1800">
              <a:latin typeface="Calibri"/>
              <a:ea typeface="Calibri"/>
              <a:cs typeface="Calibri"/>
              <a:sym typeface="Calibri"/>
            </a:endParaRPr>
          </a:p>
          <a:p>
            <a:pPr marL="450215" lvl="0" indent="-228600" algn="l" rtl="0">
              <a:lnSpc>
                <a:spcPct val="107000"/>
              </a:lnSpc>
              <a:spcBef>
                <a:spcPts val="800"/>
              </a:spcBef>
              <a:spcAft>
                <a:spcPts val="0"/>
              </a:spcAft>
              <a:buSzPts val="1400"/>
              <a:buNone/>
            </a:pPr>
            <a:r>
              <a:rPr lang="en-US" sz="1800">
                <a:latin typeface="Arial"/>
                <a:ea typeface="Arial"/>
                <a:cs typeface="Arial"/>
                <a:sym typeface="Arial"/>
              </a:rPr>
              <a:t>Por ejemplo, cuando un empresario piensa que los clientes prefieren camareras jóvenes y guapas, por lo que sólo contrata a trabajadores de ese sexo, edad y aspecto físico.</a:t>
            </a:r>
            <a:endParaRPr sz="1800">
              <a:latin typeface="Calibri"/>
              <a:ea typeface="Calibri"/>
              <a:cs typeface="Calibri"/>
              <a:sym typeface="Calibri"/>
            </a:endParaRPr>
          </a:p>
          <a:p>
            <a:pPr marL="342900" lvl="0" indent="-342900" algn="l" rtl="0">
              <a:lnSpc>
                <a:spcPct val="107000"/>
              </a:lnSpc>
              <a:spcBef>
                <a:spcPts val="800"/>
              </a:spcBef>
              <a:spcAft>
                <a:spcPts val="0"/>
              </a:spcAft>
              <a:buSzPts val="1400"/>
              <a:buFont typeface="Arial"/>
              <a:buChar char="-"/>
            </a:pPr>
            <a:r>
              <a:rPr lang="en-US" sz="1800">
                <a:latin typeface="Arial"/>
                <a:ea typeface="Arial"/>
                <a:cs typeface="Arial"/>
                <a:sym typeface="Arial"/>
              </a:rPr>
              <a:t>Indirecta, que incluye la discriminación estructural: las normas y prácticas aparentemente neutras se aplican a todos, pero afectan negativamente a los miembros de un grupo concreto, independientemente de que cumplan o no los requisitos del puesto de trabajo.</a:t>
            </a:r>
            <a:endParaRPr sz="1800">
              <a:latin typeface="Calibri"/>
              <a:ea typeface="Calibri"/>
              <a:cs typeface="Calibri"/>
              <a:sym typeface="Calibri"/>
            </a:endParaRPr>
          </a:p>
          <a:p>
            <a:pPr marL="450215" lvl="0" indent="-228600" algn="l" rtl="0">
              <a:lnSpc>
                <a:spcPct val="107000"/>
              </a:lnSpc>
              <a:spcBef>
                <a:spcPts val="800"/>
              </a:spcBef>
              <a:spcAft>
                <a:spcPts val="0"/>
              </a:spcAft>
              <a:buSzPts val="1400"/>
              <a:buNone/>
            </a:pPr>
            <a:r>
              <a:rPr lang="en-US" sz="1800">
                <a:latin typeface="Arial"/>
                <a:ea typeface="Arial"/>
                <a:cs typeface="Arial"/>
                <a:sym typeface="Arial"/>
              </a:rPr>
              <a:t>Por ejemplo, anunciar un trabajo y solicitar fluidez o ser nativo en el idioma nacional cuando la fluidez no es relevante para desempeñar el trabajo - ¿cuáles son las habilidades necesarias para el trabajo? ¿algo más no inherente para el trabajo que se precisa en la oferta de trabajo?</a:t>
            </a:r>
            <a:endParaRPr sz="1800">
              <a:latin typeface="Calibri"/>
              <a:ea typeface="Calibri"/>
              <a:cs typeface="Calibri"/>
              <a:sym typeface="Calibri"/>
            </a:endParaRPr>
          </a:p>
          <a:p>
            <a:pPr marL="450215" lvl="0" indent="-228600" algn="l" rtl="0">
              <a:lnSpc>
                <a:spcPct val="107000"/>
              </a:lnSpc>
              <a:spcBef>
                <a:spcPts val="800"/>
              </a:spcBef>
              <a:spcAft>
                <a:spcPts val="0"/>
              </a:spcAft>
              <a:buSzPts val="1400"/>
              <a:buNone/>
            </a:pPr>
            <a:r>
              <a:rPr lang="en-US" sz="1800">
                <a:latin typeface="Arial"/>
                <a:ea typeface="Arial"/>
                <a:cs typeface="Arial"/>
                <a:sym typeface="Arial"/>
              </a:rPr>
              <a:t>Difícil de detectar, ya que se oculta tras "la forma en que normalmente se hacen las cosas".</a:t>
            </a:r>
            <a:endParaRPr sz="1800">
              <a:latin typeface="Calibri"/>
              <a:ea typeface="Calibri"/>
              <a:cs typeface="Calibri"/>
              <a:sym typeface="Calibri"/>
            </a:endParaRPr>
          </a:p>
          <a:p>
            <a:pPr marL="0" lvl="0" indent="0" algn="l" rtl="0">
              <a:lnSpc>
                <a:spcPct val="80000"/>
              </a:lnSpc>
              <a:spcBef>
                <a:spcPts val="800"/>
              </a:spcBef>
              <a:spcAft>
                <a:spcPts val="0"/>
              </a:spcAft>
              <a:buSzPts val="1400"/>
              <a:buNone/>
            </a:pPr>
            <a:endParaRPr sz="1000">
              <a:latin typeface="Arial"/>
              <a:ea typeface="Arial"/>
              <a:cs typeface="Arial"/>
              <a:sym typeface="Arial"/>
            </a:endParaRPr>
          </a:p>
        </p:txBody>
      </p:sp>
      <p:sp>
        <p:nvSpPr>
          <p:cNvPr id="402" name="Google Shape;402;p1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Arial"/>
              <a:buNone/>
            </a:pPr>
            <a:fld id="{00000000-1234-1234-1234-123412341234}" type="slidenum">
              <a:rPr lang="en-US"/>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7"/>
        <p:cNvGrpSpPr/>
        <p:nvPr/>
      </p:nvGrpSpPr>
      <p:grpSpPr>
        <a:xfrm>
          <a:off x="0" y="0"/>
          <a:ext cx="0" cy="0"/>
          <a:chOff x="0" y="0"/>
          <a:chExt cx="0" cy="0"/>
        </a:xfrm>
      </p:grpSpPr>
      <p:sp>
        <p:nvSpPr>
          <p:cNvPr id="408" name="Google Shape;408;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9" name="Google Shape;409;p1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171450" lvl="0" indent="-171450" algn="l" rtl="0">
              <a:lnSpc>
                <a:spcPct val="100000"/>
              </a:lnSpc>
              <a:spcBef>
                <a:spcPts val="0"/>
              </a:spcBef>
              <a:spcAft>
                <a:spcPts val="0"/>
              </a:spcAft>
              <a:buClr>
                <a:schemeClr val="dk1"/>
              </a:buClr>
              <a:buSzPts val="1400"/>
              <a:buFont typeface="Arial"/>
              <a:buChar char="•"/>
            </a:pPr>
            <a:r>
              <a:rPr lang="en-US"/>
              <a:t>Consideraciones sobre los distintos tipos de trabajo y las actividades que pueden conllevar; ¿Se trata de funciones peligrosas? </a:t>
            </a:r>
            <a:endParaRPr/>
          </a:p>
          <a:p>
            <a:pPr marL="171450" lvl="0" indent="-171450" algn="l" rtl="0">
              <a:lnSpc>
                <a:spcPct val="100000"/>
              </a:lnSpc>
              <a:spcBef>
                <a:spcPts val="0"/>
              </a:spcBef>
              <a:spcAft>
                <a:spcPts val="0"/>
              </a:spcAft>
              <a:buClr>
                <a:schemeClr val="dk1"/>
              </a:buClr>
              <a:buSzPts val="1400"/>
              <a:buFont typeface="Arial"/>
              <a:buChar char="•"/>
            </a:pPr>
            <a:r>
              <a:rPr lang="en-US"/>
              <a:t>¿Alguna idea de por qué todos tienen menos de 50 años? </a:t>
            </a:r>
            <a:endParaRPr/>
          </a:p>
          <a:p>
            <a:pPr marL="171450" lvl="0" indent="-171450" algn="l" rtl="0">
              <a:lnSpc>
                <a:spcPct val="100000"/>
              </a:lnSpc>
              <a:spcBef>
                <a:spcPts val="0"/>
              </a:spcBef>
              <a:spcAft>
                <a:spcPts val="0"/>
              </a:spcAft>
              <a:buClr>
                <a:schemeClr val="dk1"/>
              </a:buClr>
              <a:buSzPts val="1400"/>
              <a:buFont typeface="Arial"/>
              <a:buChar char="•"/>
            </a:pPr>
            <a:r>
              <a:rPr lang="en-US"/>
              <a:t>Justificación: por ejemplo, ¿requieren fuerza física? </a:t>
            </a:r>
            <a:endParaRPr/>
          </a:p>
          <a:p>
            <a:pPr marL="0" lvl="0" indent="0" algn="l" rtl="0">
              <a:lnSpc>
                <a:spcPct val="100000"/>
              </a:lnSpc>
              <a:spcBef>
                <a:spcPts val="0"/>
              </a:spcBef>
              <a:spcAft>
                <a:spcPts val="0"/>
              </a:spcAft>
              <a:buClr>
                <a:schemeClr val="dk1"/>
              </a:buClr>
              <a:buSzPts val="1400"/>
              <a:buFont typeface="Arial"/>
              <a:buNone/>
            </a:pPr>
            <a:endParaRPr/>
          </a:p>
        </p:txBody>
      </p:sp>
      <p:sp>
        <p:nvSpPr>
          <p:cNvPr id="410" name="Google Shape;410;p1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21</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6"/>
        <p:cNvGrpSpPr/>
        <p:nvPr/>
      </p:nvGrpSpPr>
      <p:grpSpPr>
        <a:xfrm>
          <a:off x="0" y="0"/>
          <a:ext cx="0" cy="0"/>
          <a:chOff x="0" y="0"/>
          <a:chExt cx="0" cy="0"/>
        </a:xfrm>
      </p:grpSpPr>
      <p:sp>
        <p:nvSpPr>
          <p:cNvPr id="417" name="Google Shape;417;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18" name="Google Shape;418;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US"/>
              <a:t>Notas de clase: DEBATE PLENARIO</a:t>
            </a:r>
            <a:endParaRPr/>
          </a:p>
          <a:p>
            <a:pPr marL="457200" marR="0" lvl="0" indent="-228600" algn="l" rtl="0">
              <a:lnSpc>
                <a:spcPct val="100000"/>
              </a:lnSpc>
              <a:spcBef>
                <a:spcPts val="0"/>
              </a:spcBef>
              <a:spcAft>
                <a:spcPts val="0"/>
              </a:spcAft>
              <a:buClr>
                <a:srgbClr val="000000"/>
              </a:buClr>
              <a:buSzPts val="1400"/>
              <a:buFont typeface="Arial"/>
              <a:buNone/>
            </a:pPr>
            <a:endParaRPr/>
          </a:p>
          <a:p>
            <a:pPr marL="457200" marR="0" lvl="0" indent="-228600" algn="l" rtl="0">
              <a:lnSpc>
                <a:spcPct val="100000"/>
              </a:lnSpc>
              <a:spcBef>
                <a:spcPts val="0"/>
              </a:spcBef>
              <a:spcAft>
                <a:spcPts val="0"/>
              </a:spcAft>
              <a:buClr>
                <a:srgbClr val="000000"/>
              </a:buClr>
              <a:buSzPts val="1400"/>
              <a:buFont typeface="Arial"/>
              <a:buNone/>
            </a:pPr>
            <a:r>
              <a:rPr lang="en-US"/>
              <a:t>Este es uno de los casos de los materiales preparatorios. </a:t>
            </a:r>
            <a:endParaRPr/>
          </a:p>
          <a:p>
            <a:pPr marL="457200" marR="0" lvl="0" indent="-228600" algn="l" rtl="0">
              <a:lnSpc>
                <a:spcPct val="100000"/>
              </a:lnSpc>
              <a:spcBef>
                <a:spcPts val="0"/>
              </a:spcBef>
              <a:spcAft>
                <a:spcPts val="0"/>
              </a:spcAft>
              <a:buClr>
                <a:srgbClr val="000000"/>
              </a:buClr>
              <a:buSzPts val="1400"/>
              <a:buFont typeface="Arial"/>
              <a:buNone/>
            </a:pPr>
            <a:r>
              <a:rPr lang="en-US"/>
              <a:t>Los participantes deben leer y debatir cualquier idea y si se trata de un problema o no.</a:t>
            </a:r>
            <a:endParaRPr/>
          </a:p>
          <a:p>
            <a:pPr marL="457200" marR="0" lvl="0" indent="-228600" algn="l" rtl="0">
              <a:lnSpc>
                <a:spcPct val="100000"/>
              </a:lnSpc>
              <a:spcBef>
                <a:spcPts val="0"/>
              </a:spcBef>
              <a:spcAft>
                <a:spcPts val="0"/>
              </a:spcAft>
              <a:buClr>
                <a:srgbClr val="000000"/>
              </a:buClr>
              <a:buSzPts val="1400"/>
              <a:buFont typeface="Arial"/>
              <a:buNone/>
            </a:pPr>
            <a:endParaRPr/>
          </a:p>
          <a:p>
            <a:pPr marL="457200" marR="0" lvl="0" indent="-228600" algn="l" rtl="0">
              <a:lnSpc>
                <a:spcPct val="100000"/>
              </a:lnSpc>
              <a:spcBef>
                <a:spcPts val="0"/>
              </a:spcBef>
              <a:spcAft>
                <a:spcPts val="0"/>
              </a:spcAft>
              <a:buClr>
                <a:srgbClr val="000000"/>
              </a:buClr>
              <a:buSzPts val="1400"/>
              <a:buFont typeface="Arial"/>
              <a:buNone/>
            </a:pPr>
            <a:r>
              <a:rPr lang="en-US"/>
              <a:t>Reflexión: </a:t>
            </a:r>
            <a:endParaRPr/>
          </a:p>
          <a:p>
            <a:pPr marL="457200" marR="0" lvl="0" indent="-228600" algn="l" rtl="0">
              <a:lnSpc>
                <a:spcPct val="100000"/>
              </a:lnSpc>
              <a:spcBef>
                <a:spcPts val="0"/>
              </a:spcBef>
              <a:spcAft>
                <a:spcPts val="0"/>
              </a:spcAft>
              <a:buClr>
                <a:srgbClr val="000000"/>
              </a:buClr>
              <a:buSzPts val="1400"/>
              <a:buFont typeface="Arial"/>
              <a:buNone/>
            </a:pPr>
            <a:r>
              <a:rPr lang="en-US" sz="1200">
                <a:solidFill>
                  <a:schemeClr val="lt1"/>
                </a:solidFill>
              </a:rPr>
              <a:t>esta política discrimina a las personas de entre 15 y 18 años, que cumplen los requisitos legales para trabajar. Por eso es una NC</a:t>
            </a:r>
            <a:endParaRPr/>
          </a:p>
        </p:txBody>
      </p:sp>
      <p:sp>
        <p:nvSpPr>
          <p:cNvPr id="419" name="Google Shape;419;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22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4"/>
        <p:cNvGrpSpPr/>
        <p:nvPr/>
      </p:nvGrpSpPr>
      <p:grpSpPr>
        <a:xfrm>
          <a:off x="0" y="0"/>
          <a:ext cx="0" cy="0"/>
          <a:chOff x="0" y="0"/>
          <a:chExt cx="0" cy="0"/>
        </a:xfrm>
      </p:grpSpPr>
      <p:sp>
        <p:nvSpPr>
          <p:cNvPr id="425" name="Google Shape;425;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26" name="Google Shape;426;p1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just"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Según la Organización Internacional del Trabajo (OIT), la libertad de asociación implica el respeto del derecho de empresarios y trabajadores a constituir libremente y de forma voluntaria las organizaciones que estimen convenientes y a afiliarse a las mismas.</a:t>
            </a:r>
            <a:endParaRPr sz="1100">
              <a:latin typeface="Arial"/>
              <a:ea typeface="Arial"/>
              <a:cs typeface="Arial"/>
              <a:sym typeface="Arial"/>
            </a:endParaRPr>
          </a:p>
          <a:p>
            <a:pPr marL="0" lvl="0" indent="0" algn="just" rtl="0">
              <a:lnSpc>
                <a:spcPct val="107916"/>
              </a:lnSpc>
              <a:spcBef>
                <a:spcPts val="800"/>
              </a:spcBef>
              <a:spcAft>
                <a:spcPts val="0"/>
              </a:spcAft>
              <a:buClr>
                <a:schemeClr val="dk1"/>
              </a:buClr>
              <a:buSzPts val="1100"/>
              <a:buFont typeface="Arial"/>
              <a:buNone/>
            </a:pPr>
            <a:br>
              <a:rPr lang="en-US" sz="1100">
                <a:latin typeface="Arial"/>
                <a:ea typeface="Arial"/>
                <a:cs typeface="Arial"/>
                <a:sym typeface="Arial"/>
              </a:rPr>
            </a:br>
            <a:r>
              <a:rPr lang="en-US" sz="1100">
                <a:latin typeface="Arial"/>
                <a:ea typeface="Arial"/>
                <a:cs typeface="Arial"/>
                <a:sym typeface="Arial"/>
              </a:rPr>
              <a:t>Tomado de FSC-STD-40-004 V3-1:</a:t>
            </a:r>
            <a:endParaRPr sz="1100">
              <a:latin typeface="Arial"/>
              <a:ea typeface="Arial"/>
              <a:cs typeface="Arial"/>
              <a:sym typeface="Arial"/>
            </a:endParaRPr>
          </a:p>
          <a:p>
            <a:pPr marL="457200" lvl="0" indent="0" algn="just"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7.5 La organización deberá respetar la libertad sindical y el derecho efectivo a la negociación colectiva. </a:t>
            </a:r>
            <a:endParaRPr sz="1100">
              <a:latin typeface="Arial"/>
              <a:ea typeface="Arial"/>
              <a:cs typeface="Arial"/>
              <a:sym typeface="Arial"/>
            </a:endParaRPr>
          </a:p>
          <a:p>
            <a:pPr marL="457200" lvl="0" indent="0" algn="just"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7.5.1 Los trabajadores pueden crear o unirse a organizaciones de trabajadores de su elección. </a:t>
            </a:r>
            <a:endParaRPr sz="1100">
              <a:latin typeface="Arial"/>
              <a:ea typeface="Arial"/>
              <a:cs typeface="Arial"/>
              <a:sym typeface="Arial"/>
            </a:endParaRPr>
          </a:p>
          <a:p>
            <a:pPr marL="457200" lvl="0" indent="0" algn="just"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7.5.2 La organización respeta la plena libertad de las organizaciones de trabajadores para redactar sus propias constituciones y normas. </a:t>
            </a:r>
            <a:endParaRPr sz="1100">
              <a:latin typeface="Arial"/>
              <a:ea typeface="Arial"/>
              <a:cs typeface="Arial"/>
              <a:sym typeface="Arial"/>
            </a:endParaRPr>
          </a:p>
          <a:p>
            <a:pPr marL="457200" lvl="0" indent="0" algn="just"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7.5.3 La organización respeta los derechos de los trabajadores de dedicarse a actividades legales relacionadas con la creación, afiliación o asistencia a la organización de trabajadores, o abstenerse de hacerlo y no discriminará ni castigará a los trabajadores por ejercer estos derechos</a:t>
            </a:r>
            <a:endParaRPr sz="1100">
              <a:latin typeface="Arial"/>
              <a:ea typeface="Arial"/>
              <a:cs typeface="Arial"/>
              <a:sym typeface="Arial"/>
            </a:endParaRPr>
          </a:p>
          <a:p>
            <a:pPr marL="457200" lvl="0" indent="0" algn="just"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7.5.4 La organización negocia con las organizaciones de trabajadores legalmente establecidas y/o sus representantes elegidos de buena fe y haciendo el mayor esfuerzo por alcanzar dicho convenio sobre la negociación colectiva.</a:t>
            </a:r>
            <a:endParaRPr sz="1100">
              <a:latin typeface="Arial"/>
              <a:ea typeface="Arial"/>
              <a:cs typeface="Arial"/>
              <a:sym typeface="Arial"/>
            </a:endParaRPr>
          </a:p>
          <a:p>
            <a:pPr marL="457200" lvl="0" indent="0" algn="just" rtl="0">
              <a:lnSpc>
                <a:spcPct val="107916"/>
              </a:lnSpc>
              <a:spcBef>
                <a:spcPts val="800"/>
              </a:spcBef>
              <a:spcAft>
                <a:spcPts val="800"/>
              </a:spcAft>
              <a:buClr>
                <a:schemeClr val="dk1"/>
              </a:buClr>
              <a:buSzPts val="1100"/>
              <a:buFont typeface="Arial"/>
              <a:buNone/>
            </a:pPr>
            <a:r>
              <a:rPr lang="en-US" sz="1100">
                <a:latin typeface="Arial"/>
                <a:ea typeface="Arial"/>
                <a:cs typeface="Arial"/>
                <a:sym typeface="Arial"/>
              </a:rPr>
              <a:t>7.5.5 Los convenios sobre la negociación colectiva se implementan, siempre que existan.  </a:t>
            </a:r>
            <a:endParaRPr/>
          </a:p>
        </p:txBody>
      </p:sp>
      <p:sp>
        <p:nvSpPr>
          <p:cNvPr id="427" name="Google Shape;427;p1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23</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1"/>
        <p:cNvGrpSpPr/>
        <p:nvPr/>
      </p:nvGrpSpPr>
      <p:grpSpPr>
        <a:xfrm>
          <a:off x="0" y="0"/>
          <a:ext cx="0" cy="0"/>
          <a:chOff x="0" y="0"/>
          <a:chExt cx="0" cy="0"/>
        </a:xfrm>
      </p:grpSpPr>
      <p:sp>
        <p:nvSpPr>
          <p:cNvPr id="432" name="Google Shape;432;g2e89abc793f_0_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33" name="Google Shape;433;g2e89abc793f_0_3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r>
              <a:rPr lang="en-US" u="sng">
                <a:solidFill>
                  <a:schemeClr val="hlink"/>
                </a:solidFill>
                <a:latin typeface="Arial"/>
                <a:ea typeface="Arial"/>
                <a:cs typeface="Arial"/>
                <a:sym typeface="Arial"/>
                <a:hlinkClick r:id="rId3"/>
              </a:rPr>
              <a:t>C087 </a:t>
            </a:r>
            <a:r>
              <a:rPr lang="en-US">
                <a:latin typeface="Arial"/>
                <a:ea typeface="Arial"/>
                <a:cs typeface="Arial"/>
                <a:sym typeface="Arial"/>
              </a:rPr>
              <a:t>- Convenio sobre la libertad sindical y la protección del derecho de sindicación, 1948</a:t>
            </a:r>
            <a:endParaRPr>
              <a:latin typeface="Arial"/>
              <a:ea typeface="Arial"/>
              <a:cs typeface="Arial"/>
              <a:sym typeface="Arial"/>
            </a:endParaRPr>
          </a:p>
          <a:p>
            <a:pPr marL="0" lvl="0" indent="0" algn="l" rtl="0">
              <a:lnSpc>
                <a:spcPct val="100000"/>
              </a:lnSpc>
              <a:spcBef>
                <a:spcPts val="0"/>
              </a:spcBef>
              <a:spcAft>
                <a:spcPts val="0"/>
              </a:spcAft>
              <a:buClr>
                <a:schemeClr val="dk1"/>
              </a:buClr>
              <a:buSzPts val="1400"/>
              <a:buFont typeface="Arial"/>
              <a:buNone/>
            </a:pPr>
            <a:r>
              <a:rPr lang="en-US" u="sng">
                <a:solidFill>
                  <a:schemeClr val="hlink"/>
                </a:solidFill>
                <a:latin typeface="Arial"/>
                <a:ea typeface="Arial"/>
                <a:cs typeface="Arial"/>
                <a:sym typeface="Arial"/>
                <a:hlinkClick r:id="rId4"/>
              </a:rPr>
              <a:t>C098 </a:t>
            </a:r>
            <a:r>
              <a:rPr lang="en-US">
                <a:latin typeface="Arial"/>
                <a:ea typeface="Arial"/>
                <a:cs typeface="Arial"/>
                <a:sym typeface="Arial"/>
              </a:rPr>
              <a:t>- Convenio sobre el derecho de sindicación y de negociación colectiva, 1949 (núm. 98)</a:t>
            </a:r>
            <a:endParaRPr>
              <a:latin typeface="Arial"/>
              <a:ea typeface="Arial"/>
              <a:cs typeface="Arial"/>
              <a:sym typeface="Arial"/>
            </a:endParaRPr>
          </a:p>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a:p>
            <a:pPr marL="0" lvl="0" indent="0" algn="l" rtl="0">
              <a:lnSpc>
                <a:spcPct val="100000"/>
              </a:lnSpc>
              <a:spcBef>
                <a:spcPts val="0"/>
              </a:spcBef>
              <a:spcAft>
                <a:spcPts val="0"/>
              </a:spcAft>
              <a:buClr>
                <a:schemeClr val="dk1"/>
              </a:buClr>
              <a:buSzPts val="1400"/>
              <a:buFont typeface="Arial"/>
              <a:buNone/>
            </a:pPr>
            <a:r>
              <a:rPr lang="en-US">
                <a:latin typeface="Arial"/>
                <a:ea typeface="Arial"/>
                <a:cs typeface="Arial"/>
                <a:sym typeface="Arial"/>
              </a:rPr>
              <a:t>Estos 2 convenios podrían no ser ratificados por algunos países.</a:t>
            </a:r>
            <a:endParaRPr/>
          </a:p>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en-US" sz="1200" b="1" i="0" u="sng" strike="noStrike" cap="none">
                <a:solidFill>
                  <a:schemeClr val="dk1"/>
                </a:solidFill>
                <a:latin typeface="Avenir"/>
                <a:ea typeface="Avenir"/>
                <a:cs typeface="Avenir"/>
                <a:sym typeface="Avenir"/>
              </a:rPr>
              <a:t>Convenio 98 de la OIT sobre el derecho de sindicación y de negociación colectiva, artículo </a:t>
            </a:r>
            <a:r>
              <a:rPr lang="en-US" sz="1200" b="1" u="sng">
                <a:solidFill>
                  <a:schemeClr val="dk1"/>
                </a:solidFill>
                <a:latin typeface="Avenir"/>
                <a:ea typeface="Avenir"/>
                <a:cs typeface="Avenir"/>
                <a:sym typeface="Avenir"/>
              </a:rPr>
              <a:t>1</a:t>
            </a:r>
            <a:r>
              <a:rPr lang="en-US" sz="1200" b="1" i="0" u="sng" strike="noStrike" cap="none">
                <a:solidFill>
                  <a:schemeClr val="dk1"/>
                </a:solidFill>
                <a:latin typeface="Avenir"/>
                <a:ea typeface="Avenir"/>
                <a:cs typeface="Avenir"/>
                <a:sym typeface="Avenir"/>
              </a:rPr>
              <a:t>:</a:t>
            </a:r>
            <a:endParaRPr/>
          </a:p>
          <a:p>
            <a:pPr marL="0" marR="0" lvl="0" indent="0" algn="l" rtl="0">
              <a:lnSpc>
                <a:spcPct val="100000"/>
              </a:lnSpc>
              <a:spcBef>
                <a:spcPts val="0"/>
              </a:spcBef>
              <a:spcAft>
                <a:spcPts val="0"/>
              </a:spcAft>
              <a:buClr>
                <a:srgbClr val="000000"/>
              </a:buClr>
              <a:buSzPts val="1800"/>
              <a:buFont typeface="Arial"/>
              <a:buNone/>
            </a:pPr>
            <a:endParaRPr sz="1200">
              <a:solidFill>
                <a:schemeClr val="dk1"/>
              </a:solidFill>
              <a:latin typeface="Avenir"/>
              <a:ea typeface="Avenir"/>
              <a:cs typeface="Avenir"/>
              <a:sym typeface="Avenir"/>
            </a:endParaRPr>
          </a:p>
          <a:p>
            <a:pPr marL="0" marR="0" lvl="0" indent="0" algn="l" rtl="0">
              <a:lnSpc>
                <a:spcPct val="100000"/>
              </a:lnSpc>
              <a:spcBef>
                <a:spcPts val="0"/>
              </a:spcBef>
              <a:spcAft>
                <a:spcPts val="0"/>
              </a:spcAft>
              <a:buClr>
                <a:srgbClr val="000000"/>
              </a:buClr>
              <a:buSzPts val="1800"/>
              <a:buFont typeface="Arial"/>
              <a:buNone/>
            </a:pPr>
            <a:r>
              <a:rPr lang="en-US" sz="1200" i="0" u="none" strike="noStrike" cap="none">
                <a:solidFill>
                  <a:schemeClr val="dk1"/>
                </a:solidFill>
                <a:latin typeface="Avenir"/>
                <a:ea typeface="Avenir"/>
                <a:cs typeface="Avenir"/>
                <a:sym typeface="Avenir"/>
              </a:rPr>
              <a:t>"Los trabajadores gozarán de adecuada protección contra todo acto de discriminación tendente a menoscabar la libertad sindical en relación con su empleo..."</a:t>
            </a:r>
            <a:endParaRPr/>
          </a:p>
          <a:p>
            <a:pPr marL="0" lvl="0" indent="0" algn="l" rtl="0">
              <a:lnSpc>
                <a:spcPct val="100000"/>
              </a:lnSpc>
              <a:spcBef>
                <a:spcPts val="0"/>
              </a:spcBef>
              <a:spcAft>
                <a:spcPts val="0"/>
              </a:spcAft>
              <a:buClr>
                <a:schemeClr val="dk1"/>
              </a:buClr>
              <a:buSzPts val="1400"/>
              <a:buFont typeface="Arial"/>
              <a:buNone/>
            </a:pPr>
            <a:r>
              <a:rPr lang="en-US">
                <a:latin typeface="Arial"/>
                <a:ea typeface="Arial"/>
                <a:cs typeface="Arial"/>
                <a:sym typeface="Arial"/>
              </a:rPr>
              <a:t> </a:t>
            </a:r>
            <a:endParaRPr/>
          </a:p>
        </p:txBody>
      </p:sp>
      <p:sp>
        <p:nvSpPr>
          <p:cNvPr id="434" name="Google Shape;434;g2e89abc793f_0_3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Arial"/>
              <a:buNone/>
            </a:pPr>
            <a:fld id="{00000000-1234-1234-1234-123412341234}" type="slidenum">
              <a:rPr lang="en-US"/>
              <a:t>24</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1"/>
        <p:cNvGrpSpPr/>
        <p:nvPr/>
      </p:nvGrpSpPr>
      <p:grpSpPr>
        <a:xfrm>
          <a:off x="0" y="0"/>
          <a:ext cx="0" cy="0"/>
          <a:chOff x="0" y="0"/>
          <a:chExt cx="0" cy="0"/>
        </a:xfrm>
      </p:grpSpPr>
      <p:sp>
        <p:nvSpPr>
          <p:cNvPr id="442" name="Google Shape;442;g2d06f2e0a19_0_34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43" name="Google Shape;443;g2d06f2e0a19_0_34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r>
              <a:rPr lang="en-US" u="sng">
                <a:solidFill>
                  <a:schemeClr val="hlink"/>
                </a:solidFill>
                <a:latin typeface="Arial"/>
                <a:ea typeface="Arial"/>
                <a:cs typeface="Arial"/>
                <a:sym typeface="Arial"/>
                <a:hlinkClick r:id="rId3"/>
              </a:rPr>
              <a:t>C154 </a:t>
            </a:r>
            <a:r>
              <a:rPr lang="en-US">
                <a:latin typeface="Arial"/>
                <a:ea typeface="Arial"/>
                <a:cs typeface="Arial"/>
                <a:sym typeface="Arial"/>
              </a:rPr>
              <a:t>- Convenio colectivo de 1981</a:t>
            </a:r>
            <a:endParaRPr/>
          </a:p>
        </p:txBody>
      </p:sp>
      <p:sp>
        <p:nvSpPr>
          <p:cNvPr id="444" name="Google Shape;444;g2d06f2e0a19_0_34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Arial"/>
              <a:buNone/>
            </a:pPr>
            <a:fld id="{00000000-1234-1234-1234-123412341234}" type="slidenum">
              <a:rPr lang="en-US"/>
              <a:t>25</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0"/>
        <p:cNvGrpSpPr/>
        <p:nvPr/>
      </p:nvGrpSpPr>
      <p:grpSpPr>
        <a:xfrm>
          <a:off x="0" y="0"/>
          <a:ext cx="0" cy="0"/>
          <a:chOff x="0" y="0"/>
          <a:chExt cx="0" cy="0"/>
        </a:xfrm>
      </p:grpSpPr>
      <p:sp>
        <p:nvSpPr>
          <p:cNvPr id="451" name="Google Shape;451;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52" name="Google Shape;452;p1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just" rtl="0">
              <a:lnSpc>
                <a:spcPct val="107916"/>
              </a:lnSpc>
              <a:spcBef>
                <a:spcPts val="0"/>
              </a:spcBef>
              <a:spcAft>
                <a:spcPts val="0"/>
              </a:spcAft>
              <a:buClr>
                <a:schemeClr val="dk1"/>
              </a:buClr>
              <a:buSzPts val="1100"/>
              <a:buFont typeface="Arial"/>
              <a:buNone/>
            </a:pPr>
            <a:r>
              <a:rPr lang="en-US" sz="1100" b="1">
                <a:latin typeface="Arial"/>
                <a:ea typeface="Arial"/>
                <a:cs typeface="Arial"/>
                <a:sym typeface="Arial"/>
              </a:rPr>
              <a:t>Falta de una auténtica representación de los trabajadores:</a:t>
            </a:r>
            <a:endParaRPr sz="1100">
              <a:latin typeface="Arial"/>
              <a:ea typeface="Arial"/>
              <a:cs typeface="Arial"/>
              <a:sym typeface="Arial"/>
            </a:endParaRPr>
          </a:p>
          <a:p>
            <a:pPr marL="457200" lvl="0" indent="-298450" algn="just" rtl="0">
              <a:lnSpc>
                <a:spcPct val="107916"/>
              </a:lnSpc>
              <a:spcBef>
                <a:spcPts val="800"/>
              </a:spcBef>
              <a:spcAft>
                <a:spcPts val="0"/>
              </a:spcAft>
              <a:buClr>
                <a:schemeClr val="dk1"/>
              </a:buClr>
              <a:buSzPts val="1100"/>
              <a:buChar char="●"/>
            </a:pPr>
            <a:r>
              <a:rPr lang="en-US" sz="1100">
                <a:latin typeface="Arial"/>
                <a:ea typeface="Arial"/>
                <a:cs typeface="Arial"/>
                <a:sym typeface="Arial"/>
              </a:rPr>
              <a:t>El representante de los trabajadores fue nombrado por los directivos de la empresa, lo que compromete la independencia del representante y vulnera el principio de auténtica representación de los trabajadores.</a:t>
            </a:r>
            <a:endParaRPr sz="1100">
              <a:latin typeface="Arial"/>
              <a:ea typeface="Arial"/>
              <a:cs typeface="Arial"/>
              <a:sym typeface="Arial"/>
            </a:endParaRPr>
          </a:p>
          <a:p>
            <a:pPr marL="0" lvl="0" indent="0" algn="just" rtl="0">
              <a:lnSpc>
                <a:spcPct val="107916"/>
              </a:lnSpc>
              <a:spcBef>
                <a:spcPts val="800"/>
              </a:spcBef>
              <a:spcAft>
                <a:spcPts val="0"/>
              </a:spcAft>
              <a:buClr>
                <a:schemeClr val="dk1"/>
              </a:buClr>
              <a:buSzPts val="1100"/>
              <a:buFont typeface="Arial"/>
              <a:buNone/>
            </a:pPr>
            <a:r>
              <a:rPr lang="en-US" sz="1100" b="1">
                <a:latin typeface="Arial"/>
                <a:ea typeface="Arial"/>
                <a:cs typeface="Arial"/>
                <a:sym typeface="Arial"/>
              </a:rPr>
              <a:t>Proceso electoral inadecuado:</a:t>
            </a:r>
            <a:endParaRPr sz="1100">
              <a:latin typeface="Arial"/>
              <a:ea typeface="Arial"/>
              <a:cs typeface="Arial"/>
              <a:sym typeface="Arial"/>
            </a:endParaRPr>
          </a:p>
          <a:p>
            <a:pPr marL="457200" lvl="0" indent="-298450" algn="just" rtl="0">
              <a:lnSpc>
                <a:spcPct val="107916"/>
              </a:lnSpc>
              <a:spcBef>
                <a:spcPts val="800"/>
              </a:spcBef>
              <a:spcAft>
                <a:spcPts val="0"/>
              </a:spcAft>
              <a:buClr>
                <a:schemeClr val="dk1"/>
              </a:buClr>
              <a:buSzPts val="1100"/>
              <a:buChar char="●"/>
            </a:pPr>
            <a:r>
              <a:rPr lang="en-US" sz="1100">
                <a:latin typeface="Arial"/>
                <a:ea typeface="Arial"/>
                <a:cs typeface="Arial"/>
                <a:sym typeface="Arial"/>
              </a:rPr>
              <a:t>El proceso de elección del representante de los trabajadores fracasó, y la empresa no abordó adecuadamente este fracaso, procediendo en su lugar con un candidato seleccionado por la dirección.</a:t>
            </a:r>
            <a:endParaRPr sz="1100">
              <a:latin typeface="Arial"/>
              <a:ea typeface="Arial"/>
              <a:cs typeface="Arial"/>
              <a:sym typeface="Arial"/>
            </a:endParaRPr>
          </a:p>
          <a:p>
            <a:pPr marL="0" lvl="0" indent="0" algn="just" rtl="0">
              <a:lnSpc>
                <a:spcPct val="107916"/>
              </a:lnSpc>
              <a:spcBef>
                <a:spcPts val="800"/>
              </a:spcBef>
              <a:spcAft>
                <a:spcPts val="0"/>
              </a:spcAft>
              <a:buClr>
                <a:schemeClr val="dk1"/>
              </a:buClr>
              <a:buSzPts val="1100"/>
              <a:buFont typeface="Arial"/>
              <a:buNone/>
            </a:pPr>
            <a:r>
              <a:rPr lang="en-US" sz="1100" b="1">
                <a:latin typeface="Arial"/>
                <a:ea typeface="Arial"/>
                <a:cs typeface="Arial"/>
                <a:sym typeface="Arial"/>
              </a:rPr>
              <a:t>Participación restringida en las votaciones:</a:t>
            </a:r>
            <a:endParaRPr sz="1100">
              <a:latin typeface="Arial"/>
              <a:ea typeface="Arial"/>
              <a:cs typeface="Arial"/>
              <a:sym typeface="Arial"/>
            </a:endParaRPr>
          </a:p>
          <a:p>
            <a:pPr marL="457200" lvl="0" indent="-298450" algn="just" rtl="0">
              <a:lnSpc>
                <a:spcPct val="107916"/>
              </a:lnSpc>
              <a:spcBef>
                <a:spcPts val="800"/>
              </a:spcBef>
              <a:spcAft>
                <a:spcPts val="0"/>
              </a:spcAft>
              <a:buClr>
                <a:schemeClr val="dk1"/>
              </a:buClr>
              <a:buSzPts val="1100"/>
              <a:buChar char="●"/>
            </a:pPr>
            <a:r>
              <a:rPr lang="en-US" sz="1100">
                <a:latin typeface="Arial"/>
                <a:ea typeface="Arial"/>
                <a:cs typeface="Arial"/>
                <a:sym typeface="Arial"/>
              </a:rPr>
              <a:t>Sólo se permitió votar a los trabajadores del turno de mañana, lo que excluyó a una parte significativa de la plantilla y socavó la equidad y el carácter inclusivo de las elecciones.</a:t>
            </a:r>
            <a:endParaRPr sz="1100">
              <a:latin typeface="Arial"/>
              <a:ea typeface="Arial"/>
              <a:cs typeface="Arial"/>
              <a:sym typeface="Arial"/>
            </a:endParaRPr>
          </a:p>
          <a:p>
            <a:pPr marL="0" lvl="0" indent="0" algn="just" rtl="0">
              <a:lnSpc>
                <a:spcPct val="107916"/>
              </a:lnSpc>
              <a:spcBef>
                <a:spcPts val="800"/>
              </a:spcBef>
              <a:spcAft>
                <a:spcPts val="0"/>
              </a:spcAft>
              <a:buClr>
                <a:schemeClr val="dk1"/>
              </a:buClr>
              <a:buSzPts val="1100"/>
              <a:buFont typeface="Arial"/>
              <a:buNone/>
            </a:pPr>
            <a:r>
              <a:rPr lang="en-US" sz="1100" b="1">
                <a:latin typeface="Arial"/>
                <a:ea typeface="Arial"/>
                <a:cs typeface="Arial"/>
                <a:sym typeface="Arial"/>
              </a:rPr>
              <a:t>Falta de concienciación de los trabajadores:</a:t>
            </a:r>
            <a:endParaRPr sz="1100">
              <a:latin typeface="Arial"/>
              <a:ea typeface="Arial"/>
              <a:cs typeface="Arial"/>
              <a:sym typeface="Arial"/>
            </a:endParaRPr>
          </a:p>
          <a:p>
            <a:pPr marL="457200" lvl="0" indent="-298450" algn="just" rtl="0">
              <a:lnSpc>
                <a:spcPct val="107916"/>
              </a:lnSpc>
              <a:spcBef>
                <a:spcPts val="800"/>
              </a:spcBef>
              <a:spcAft>
                <a:spcPts val="0"/>
              </a:spcAft>
              <a:buClr>
                <a:schemeClr val="dk1"/>
              </a:buClr>
              <a:buSzPts val="1100"/>
              <a:buChar char="●"/>
            </a:pPr>
            <a:r>
              <a:rPr lang="en-US" sz="1100">
                <a:latin typeface="Arial"/>
                <a:ea typeface="Arial"/>
                <a:cs typeface="Arial"/>
                <a:sym typeface="Arial"/>
              </a:rPr>
              <a:t>Muchos trabajadores desconocían el proceso de elección y el papel del representante, lo que indica que la comunicación y la transparencia del proceso son insuficientes.</a:t>
            </a:r>
            <a:endParaRPr sz="1100">
              <a:latin typeface="Arial"/>
              <a:ea typeface="Arial"/>
              <a:cs typeface="Arial"/>
              <a:sym typeface="Arial"/>
            </a:endParaRPr>
          </a:p>
          <a:p>
            <a:pPr marL="0" lvl="0" indent="0" algn="just" rtl="0">
              <a:lnSpc>
                <a:spcPct val="107916"/>
              </a:lnSpc>
              <a:spcBef>
                <a:spcPts val="800"/>
              </a:spcBef>
              <a:spcAft>
                <a:spcPts val="0"/>
              </a:spcAft>
              <a:buClr>
                <a:schemeClr val="dk1"/>
              </a:buClr>
              <a:buSzPts val="1100"/>
              <a:buFont typeface="Arial"/>
              <a:buNone/>
            </a:pPr>
            <a:r>
              <a:rPr lang="en-US" sz="1100" b="1">
                <a:latin typeface="Arial"/>
                <a:ea typeface="Arial"/>
                <a:cs typeface="Arial"/>
                <a:sym typeface="Arial"/>
              </a:rPr>
              <a:t>Posible conflicto de intereses:</a:t>
            </a:r>
            <a:endParaRPr sz="1100">
              <a:latin typeface="Arial"/>
              <a:ea typeface="Arial"/>
              <a:cs typeface="Arial"/>
              <a:sym typeface="Arial"/>
            </a:endParaRPr>
          </a:p>
          <a:p>
            <a:pPr marL="457200" lvl="0" indent="-298450" algn="just" rtl="0">
              <a:lnSpc>
                <a:spcPct val="107916"/>
              </a:lnSpc>
              <a:spcBef>
                <a:spcPts val="800"/>
              </a:spcBef>
              <a:spcAft>
                <a:spcPts val="0"/>
              </a:spcAft>
              <a:buClr>
                <a:schemeClr val="dk1"/>
              </a:buClr>
              <a:buSzPts val="1100"/>
              <a:buChar char="●"/>
            </a:pPr>
            <a:r>
              <a:rPr lang="en-US" sz="1100">
                <a:latin typeface="Arial"/>
                <a:ea typeface="Arial"/>
                <a:cs typeface="Arial"/>
                <a:sym typeface="Arial"/>
              </a:rPr>
              <a:t>El representante de los trabajadores podría estar favoreciendo la posición de la dirección en la negociación del convenio colectivo y no velando verazmente por los intereses de los trabajadores.</a:t>
            </a:r>
            <a:endParaRPr sz="1100">
              <a:latin typeface="Arial"/>
              <a:ea typeface="Arial"/>
              <a:cs typeface="Arial"/>
              <a:sym typeface="Arial"/>
            </a:endParaRPr>
          </a:p>
          <a:p>
            <a:pPr marL="0" lvl="0" indent="0" algn="just" rtl="0">
              <a:lnSpc>
                <a:spcPct val="107916"/>
              </a:lnSpc>
              <a:spcBef>
                <a:spcPts val="800"/>
              </a:spcBef>
              <a:spcAft>
                <a:spcPts val="0"/>
              </a:spcAft>
              <a:buClr>
                <a:schemeClr val="dk1"/>
              </a:buClr>
              <a:buSzPts val="1100"/>
              <a:buFont typeface="Arial"/>
              <a:buNone/>
            </a:pPr>
            <a:r>
              <a:rPr lang="en-US" sz="1100" b="1">
                <a:latin typeface="Arial"/>
                <a:ea typeface="Arial"/>
                <a:cs typeface="Arial"/>
                <a:sym typeface="Arial"/>
              </a:rPr>
              <a:t>Representación inadecuada para la negociación del convenio colectivo:</a:t>
            </a:r>
            <a:endParaRPr sz="1100">
              <a:latin typeface="Arial"/>
              <a:ea typeface="Arial"/>
              <a:cs typeface="Arial"/>
              <a:sym typeface="Arial"/>
            </a:endParaRPr>
          </a:p>
          <a:p>
            <a:pPr marL="457200" lvl="0" indent="-298450" algn="just" rtl="0">
              <a:lnSpc>
                <a:spcPct val="107916"/>
              </a:lnSpc>
              <a:spcBef>
                <a:spcPts val="800"/>
              </a:spcBef>
              <a:spcAft>
                <a:spcPts val="0"/>
              </a:spcAft>
              <a:buClr>
                <a:schemeClr val="dk1"/>
              </a:buClr>
              <a:buSzPts val="1100"/>
              <a:buChar char="●"/>
            </a:pPr>
            <a:r>
              <a:rPr lang="en-US" sz="1100">
                <a:latin typeface="Arial"/>
                <a:ea typeface="Arial"/>
                <a:cs typeface="Arial"/>
                <a:sym typeface="Arial"/>
              </a:rPr>
              <a:t>Negociar un convenio colectivo con un único representante de los trabajadores que no represente realmente a la plantilla vulnera los principios de la negociación colectiva, que exigen la participación de representantes libremente elegidos por los trabajadores.</a:t>
            </a:r>
            <a:endParaRPr sz="1100">
              <a:latin typeface="Arial"/>
              <a:ea typeface="Arial"/>
              <a:cs typeface="Arial"/>
              <a:sym typeface="Arial"/>
            </a:endParaRPr>
          </a:p>
          <a:p>
            <a:pPr marL="0" lvl="0" indent="0" algn="l" rtl="0">
              <a:lnSpc>
                <a:spcPct val="100000"/>
              </a:lnSpc>
              <a:spcBef>
                <a:spcPts val="1200"/>
              </a:spcBef>
              <a:spcAft>
                <a:spcPts val="0"/>
              </a:spcAft>
              <a:buSzPts val="1400"/>
              <a:buNone/>
            </a:pPr>
            <a:endParaRPr b="1">
              <a:latin typeface="Arial"/>
              <a:ea typeface="Arial"/>
              <a:cs typeface="Arial"/>
              <a:sym typeface="Arial"/>
            </a:endParaRPr>
          </a:p>
        </p:txBody>
      </p:sp>
      <p:sp>
        <p:nvSpPr>
          <p:cNvPr id="453" name="Google Shape;453;p1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26</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9"/>
        <p:cNvGrpSpPr/>
        <p:nvPr/>
      </p:nvGrpSpPr>
      <p:grpSpPr>
        <a:xfrm>
          <a:off x="0" y="0"/>
          <a:ext cx="0" cy="0"/>
          <a:chOff x="0" y="0"/>
          <a:chExt cx="0" cy="0"/>
        </a:xfrm>
      </p:grpSpPr>
      <p:sp>
        <p:nvSpPr>
          <p:cNvPr id="460" name="Google Shape;460;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61" name="Google Shape;461;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US"/>
              <a:t>Notas de clase: DEBATE PLENARIO</a:t>
            </a:r>
            <a:endParaRPr/>
          </a:p>
          <a:p>
            <a:pPr marL="457200" marR="0" lvl="0" indent="-228600" algn="l" rtl="0">
              <a:lnSpc>
                <a:spcPct val="100000"/>
              </a:lnSpc>
              <a:spcBef>
                <a:spcPts val="0"/>
              </a:spcBef>
              <a:spcAft>
                <a:spcPts val="0"/>
              </a:spcAft>
              <a:buClr>
                <a:srgbClr val="000000"/>
              </a:buClr>
              <a:buSzPts val="1400"/>
              <a:buFont typeface="Arial"/>
              <a:buNone/>
            </a:pPr>
            <a:endParaRPr/>
          </a:p>
          <a:p>
            <a:pPr marL="457200" marR="0" lvl="0" indent="-228600" algn="l" rtl="0">
              <a:lnSpc>
                <a:spcPct val="100000"/>
              </a:lnSpc>
              <a:spcBef>
                <a:spcPts val="0"/>
              </a:spcBef>
              <a:spcAft>
                <a:spcPts val="0"/>
              </a:spcAft>
              <a:buClr>
                <a:srgbClr val="000000"/>
              </a:buClr>
              <a:buSzPts val="1400"/>
              <a:buFont typeface="Arial"/>
              <a:buNone/>
            </a:pPr>
            <a:r>
              <a:rPr lang="en-US"/>
              <a:t>Este es uno de los casos de los materiales preparatorios. </a:t>
            </a:r>
            <a:endParaRPr/>
          </a:p>
          <a:p>
            <a:pPr marL="457200" marR="0" lvl="0" indent="-228600" algn="l" rtl="0">
              <a:lnSpc>
                <a:spcPct val="100000"/>
              </a:lnSpc>
              <a:spcBef>
                <a:spcPts val="0"/>
              </a:spcBef>
              <a:spcAft>
                <a:spcPts val="0"/>
              </a:spcAft>
              <a:buClr>
                <a:srgbClr val="000000"/>
              </a:buClr>
              <a:buSzPts val="1400"/>
              <a:buFont typeface="Arial"/>
              <a:buNone/>
            </a:pPr>
            <a:r>
              <a:rPr lang="en-US"/>
              <a:t>Los participantes deben leer y debatir cualquier idea y si se trata de un problema o no.</a:t>
            </a:r>
            <a:endParaRPr/>
          </a:p>
          <a:p>
            <a:pPr marL="457200" marR="0" lvl="0" indent="-228600" algn="l" rtl="0">
              <a:lnSpc>
                <a:spcPct val="100000"/>
              </a:lnSpc>
              <a:spcBef>
                <a:spcPts val="0"/>
              </a:spcBef>
              <a:spcAft>
                <a:spcPts val="0"/>
              </a:spcAft>
              <a:buClr>
                <a:srgbClr val="000000"/>
              </a:buClr>
              <a:buSzPts val="1400"/>
              <a:buFont typeface="Arial"/>
              <a:buNone/>
            </a:pPr>
            <a:endParaRPr/>
          </a:p>
          <a:p>
            <a:pPr marL="457200" marR="0" lvl="0" indent="-228600" algn="l" rtl="0">
              <a:lnSpc>
                <a:spcPct val="100000"/>
              </a:lnSpc>
              <a:spcBef>
                <a:spcPts val="0"/>
              </a:spcBef>
              <a:spcAft>
                <a:spcPts val="0"/>
              </a:spcAft>
              <a:buClr>
                <a:srgbClr val="000000"/>
              </a:buClr>
              <a:buSzPts val="1400"/>
              <a:buFont typeface="Arial"/>
              <a:buNone/>
            </a:pPr>
            <a:r>
              <a:rPr lang="en-US"/>
              <a:t>Para reflexionar: </a:t>
            </a:r>
            <a:endParaRPr/>
          </a:p>
          <a:p>
            <a:pPr marL="457200" marR="0" lvl="0" indent="-228600" algn="l" rtl="0">
              <a:lnSpc>
                <a:spcPct val="100000"/>
              </a:lnSpc>
              <a:spcBef>
                <a:spcPts val="0"/>
              </a:spcBef>
              <a:spcAft>
                <a:spcPts val="0"/>
              </a:spcAft>
              <a:buClr>
                <a:srgbClr val="000000"/>
              </a:buClr>
              <a:buSzPts val="1400"/>
              <a:buFont typeface="Arial"/>
              <a:buNone/>
            </a:pPr>
            <a:r>
              <a:rPr lang="en-US"/>
              <a:t>No está claro cómo garantiza la organización el derecho a la libertad de asociación y a la negociación colectiva de los trabajadores. </a:t>
            </a:r>
            <a:endParaRPr/>
          </a:p>
          <a:p>
            <a:pPr marL="457200" marR="0" lvl="0" indent="-228600" algn="l" rtl="0">
              <a:lnSpc>
                <a:spcPct val="100000"/>
              </a:lnSpc>
              <a:spcBef>
                <a:spcPts val="0"/>
              </a:spcBef>
              <a:spcAft>
                <a:spcPts val="0"/>
              </a:spcAft>
              <a:buClr>
                <a:srgbClr val="000000"/>
              </a:buClr>
              <a:buSzPts val="1400"/>
              <a:buFont typeface="Arial"/>
              <a:buNone/>
            </a:pPr>
            <a:r>
              <a:rPr lang="en-US"/>
              <a:t>Disponer de un buzón de sugerencias, pero sin medios de recogida o respuesta, sugiere un medio ineficaz de recoger las sugerencias/quejas de los trabajadores. </a:t>
            </a:r>
            <a:endParaRPr/>
          </a:p>
          <a:p>
            <a:pPr marL="457200" marR="0" lvl="0" indent="-228600" algn="l" rtl="0">
              <a:lnSpc>
                <a:spcPct val="100000"/>
              </a:lnSpc>
              <a:spcBef>
                <a:spcPts val="0"/>
              </a:spcBef>
              <a:spcAft>
                <a:spcPts val="0"/>
              </a:spcAft>
              <a:buClr>
                <a:srgbClr val="000000"/>
              </a:buClr>
              <a:buSzPts val="1400"/>
              <a:buFont typeface="Arial"/>
              <a:buNone/>
            </a:pPr>
            <a:r>
              <a:rPr lang="en-US"/>
              <a:t>Por lo tanto, sigue sin estar claro si se respeta este derecho, ya que las pruebas sugieren lo contrario, especialmente sin ninguna otra forma de representación de los trabajadores. </a:t>
            </a:r>
            <a:endParaRPr/>
          </a:p>
        </p:txBody>
      </p:sp>
      <p:sp>
        <p:nvSpPr>
          <p:cNvPr id="462" name="Google Shape;462;p1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27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8"/>
        <p:cNvGrpSpPr/>
        <p:nvPr/>
      </p:nvGrpSpPr>
      <p:grpSpPr>
        <a:xfrm>
          <a:off x="0" y="0"/>
          <a:ext cx="0" cy="0"/>
          <a:chOff x="0" y="0"/>
          <a:chExt cx="0" cy="0"/>
        </a:xfrm>
      </p:grpSpPr>
      <p:sp>
        <p:nvSpPr>
          <p:cNvPr id="469" name="Google Shape;469;p1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70" name="Google Shape;470;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g2e89abc793f_0_5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4" name="Google Shape;254;g2e89abc793f_0_5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800"/>
              </a:spcBef>
              <a:spcAft>
                <a:spcPts val="0"/>
              </a:spcAft>
              <a:buClr>
                <a:schemeClr val="dk1"/>
              </a:buClr>
              <a:buSzPts val="1100"/>
              <a:buFont typeface="Arial"/>
              <a:buNone/>
            </a:pPr>
            <a:r>
              <a:rPr lang="en-US">
                <a:solidFill>
                  <a:srgbClr val="2F5496"/>
                </a:solidFill>
                <a:latin typeface="Arial"/>
                <a:ea typeface="Arial"/>
                <a:cs typeface="Arial"/>
                <a:sym typeface="Arial"/>
              </a:rPr>
              <a:t>Diapositiva 3 </a:t>
            </a:r>
            <a:endParaRPr>
              <a:solidFill>
                <a:srgbClr val="2F5496"/>
              </a:solidFill>
              <a:latin typeface="Arial"/>
              <a:ea typeface="Arial"/>
              <a:cs typeface="Arial"/>
              <a:sym typeface="Arial"/>
            </a:endParaRPr>
          </a:p>
          <a:p>
            <a:pPr marL="0" lvl="0" indent="0" algn="just" rtl="0">
              <a:lnSpc>
                <a:spcPct val="107916"/>
              </a:lnSpc>
              <a:spcBef>
                <a:spcPts val="400"/>
              </a:spcBef>
              <a:spcAft>
                <a:spcPts val="0"/>
              </a:spcAft>
              <a:buClr>
                <a:schemeClr val="dk1"/>
              </a:buClr>
              <a:buSzPts val="1100"/>
              <a:buFont typeface="Arial"/>
              <a:buNone/>
            </a:pPr>
            <a:r>
              <a:rPr lang="en-US" sz="1100">
                <a:latin typeface="Arial"/>
                <a:ea typeface="Arial"/>
                <a:cs typeface="Arial"/>
                <a:sym typeface="Arial"/>
              </a:rPr>
              <a:t>Este requisito es transversal y aplicable a todos los RLF. </a:t>
            </a:r>
            <a:endParaRPr sz="1100">
              <a:latin typeface="Arial"/>
              <a:ea typeface="Arial"/>
              <a:cs typeface="Arial"/>
              <a:sym typeface="Arial"/>
            </a:endParaRPr>
          </a:p>
          <a:p>
            <a:pPr marL="0" lvl="0" indent="0" algn="just" rtl="0">
              <a:lnSpc>
                <a:spcPct val="107916"/>
              </a:lnSpc>
              <a:spcBef>
                <a:spcPts val="800"/>
              </a:spcBef>
              <a:spcAft>
                <a:spcPts val="800"/>
              </a:spcAft>
              <a:buClr>
                <a:schemeClr val="dk1"/>
              </a:buClr>
              <a:buSzPts val="1100"/>
              <a:buFont typeface="Arial"/>
              <a:buNone/>
            </a:pPr>
            <a:r>
              <a:rPr lang="en-US" sz="1100">
                <a:latin typeface="Arial"/>
                <a:ea typeface="Arial"/>
                <a:cs typeface="Arial"/>
                <a:sym typeface="Arial"/>
              </a:rPr>
              <a:t>Hacer hincapié en la "debida consideración" significa que el auditor debe asegurarse de que se respetan todos los requisitos legales pertinentes en materia de derechos de los trabajadores y requisitos laborales. Por ejemplo, el pago de las pensiones o los regímenes de seguridad social exigidos por ley. Este requisito es transversal a los cuatro requisitos laborales fundamentales. Esta es también la razón por la que se exige a las EC que reúnan todas las leyes y normativas nacionales de un país que estén relacionadas con los RLF.</a:t>
            </a:r>
            <a:endParaRPr/>
          </a:p>
        </p:txBody>
      </p:sp>
      <p:sp>
        <p:nvSpPr>
          <p:cNvPr id="255" name="Google Shape;255;g2e89abc793f_0_5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3" name="Google Shape;263;p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64" name="Google Shape;264;p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4</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g2d06f2e0a19_0_20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0" name="Google Shape;270;g2d06f2e0a19_0_20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1" name="Google Shape;271;g2d06f2e0a19_0_20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Arial"/>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g2e89abc793f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9" name="Google Shape;279;g2e89abc793f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El término "trabajo infantil" se refiere al trabajo que perjudica o tiene consecuencias negativas en el desarrollo y el bienestar del niño e interfiere en su escolarización al: privarle de la posibilidad de asistir a clase; obligarle a abandonar la escuela prematuramente; o exigirle que combine el estudio con un trabajo pesado y que requiere mucho tiempo.</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Aunque el C138 establece los 15 años como edad mínima para trabajar, los países en desarrollo tienen la opción de fijar una edad mínima de 14 años como medida transitoria mientras refuerzan sus sistemas educativos y sus economías.</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No todo el trabajo realizado por niños debe clasificarse como trabajo infantil a eliminar. En general, se considera positiva la participación de niños o adolescentes, por encima de la edad mínima de admisión al empleo, en trabajos que no perjudiquen su salud y desarrollo personal ni interfieran con su escolarización.</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u="sng">
                <a:latin typeface="Arial"/>
                <a:ea typeface="Arial"/>
                <a:cs typeface="Arial"/>
                <a:sym typeface="Arial"/>
              </a:rPr>
              <a:t>Peores formas de trabajo infantil </a:t>
            </a:r>
            <a:r>
              <a:rPr lang="en-US" sz="1100">
                <a:latin typeface="Arial"/>
                <a:ea typeface="Arial"/>
                <a:cs typeface="Arial"/>
                <a:sym typeface="Arial"/>
              </a:rPr>
              <a:t>- definidas en el Convenio 182 de la OIT - esclavitud, tráfico de niños, servidumbre por deudas, servidumbre (cuando una persona se ve obligada a vivir y trabajar en un lugar con muy poca o ninguna remuneración), niños en conflictos armados (obligados a trabajar como cocineros, porteadores y mensajeros), explotación sexual, participación de niños en actividades ilícitas (actividades ilegales o delitos), por ejemplo, la producción y el tráfico de drogas, Trabajos que puedan perjudicar la salud, la seguridad o la moralidad de los niños,</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Para más información sobre los requisitos exactos y las flexibilidades del Convenio nº 138, consulte la fuente de la OIT (Introducción a la prohibición legal del trabajo peligroso para los niños: </a:t>
            </a:r>
            <a:r>
              <a:rPr lang="en-US" sz="1100" u="sng">
                <a:solidFill>
                  <a:srgbClr val="0563C1"/>
                </a:solidFill>
                <a:latin typeface="Arial"/>
                <a:ea typeface="Arial"/>
                <a:cs typeface="Arial"/>
                <a:sym typeface="Arial"/>
                <a:hlinkClick r:id="rId3">
                  <a:extLst>
                    <a:ext uri="{A12FA001-AC4F-418D-AE19-62706E023703}">
                      <ahyp:hlinkClr xmlns:ahyp="http://schemas.microsoft.com/office/drawing/2018/hyperlinkcolor" val="tx"/>
                    </a:ext>
                  </a:extLst>
                </a:hlinkClick>
              </a:rPr>
              <a:t>aquí</a:t>
            </a:r>
            <a:endParaRPr sz="1100">
              <a:latin typeface="Arial"/>
              <a:ea typeface="Arial"/>
              <a:cs typeface="Arial"/>
              <a:sym typeface="Arial"/>
            </a:endParaRPr>
          </a:p>
          <a:p>
            <a:pPr marL="0" lvl="0" indent="0" algn="l" rtl="0">
              <a:lnSpc>
                <a:spcPct val="107916"/>
              </a:lnSpc>
              <a:spcBef>
                <a:spcPts val="800"/>
              </a:spcBef>
              <a:spcAft>
                <a:spcPts val="800"/>
              </a:spcAft>
              <a:buClr>
                <a:schemeClr val="dk1"/>
              </a:buClr>
              <a:buSzPts val="1100"/>
              <a:buFont typeface="Arial"/>
              <a:buNone/>
            </a:pPr>
            <a:r>
              <a:rPr lang="en-US" sz="1100">
                <a:latin typeface="Arial"/>
                <a:ea typeface="Arial"/>
                <a:cs typeface="Arial"/>
                <a:sym typeface="Arial"/>
              </a:rPr>
              <a:t>NOTA: Se añaden enlaces (véase el texto subrayado en azul) a fuentes de la ONU y la OIT.</a:t>
            </a:r>
            <a:endParaRPr sz="1000">
              <a:latin typeface="Arial"/>
              <a:ea typeface="Arial"/>
              <a:cs typeface="Arial"/>
              <a:sym typeface="Arial"/>
            </a:endParaRPr>
          </a:p>
        </p:txBody>
      </p:sp>
      <p:sp>
        <p:nvSpPr>
          <p:cNvPr id="280" name="Google Shape;280;g2e89abc793f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Arial"/>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g2d06f2e0a19_0_2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9" name="Google Shape;289;g2d06f2e0a19_0_23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FSC RLF Definición:	</a:t>
            </a:r>
            <a:endParaRPr sz="1100">
              <a:latin typeface="Arial"/>
              <a:ea typeface="Arial"/>
              <a:cs typeface="Arial"/>
              <a:sym typeface="Arial"/>
            </a:endParaRPr>
          </a:p>
          <a:p>
            <a:pPr marL="0" lvl="0" indent="0" algn="just" rtl="0">
              <a:lnSpc>
                <a:spcPct val="107916"/>
              </a:lnSpc>
              <a:spcBef>
                <a:spcPts val="800"/>
              </a:spcBef>
              <a:spcAft>
                <a:spcPts val="0"/>
              </a:spcAft>
              <a:buClr>
                <a:schemeClr val="dk1"/>
              </a:buClr>
              <a:buSzPts val="1100"/>
              <a:buFont typeface="Arial"/>
              <a:buNone/>
            </a:pPr>
            <a:r>
              <a:rPr lang="en-US" sz="1100" b="1">
                <a:latin typeface="Arial"/>
                <a:ea typeface="Arial"/>
                <a:cs typeface="Arial"/>
                <a:sym typeface="Arial"/>
              </a:rPr>
              <a:t>Trabajo ligero: </a:t>
            </a:r>
            <a:r>
              <a:rPr lang="en-US" sz="1100">
                <a:latin typeface="Arial"/>
                <a:ea typeface="Arial"/>
                <a:cs typeface="Arial"/>
                <a:sym typeface="Arial"/>
              </a:rPr>
              <a:t>Las leyes o reglamentos nacionales podrían permitir el empleo o el trabajo de personas de 13 a 15 años de edad en trabajo ligero, el cual: a) no sea susceptible de perjudicar su salud o desarrollo; y b) no sea de tal naturaleza que perjudique su asistencia a la escuela, su participación en programas de orientación vocacional o programas de capacitación aprobados por la autoridad competente o su capacidad de aprovechar la enseñanza que reciben. (Convenio 138 de la OIT, artículo 7)   </a:t>
            </a:r>
            <a:endParaRPr/>
          </a:p>
          <a:p>
            <a:pPr marL="0" lvl="0" indent="0" algn="l" rtl="0">
              <a:lnSpc>
                <a:spcPct val="115000"/>
              </a:lnSpc>
              <a:spcBef>
                <a:spcPts val="800"/>
              </a:spcBef>
              <a:spcAft>
                <a:spcPts val="0"/>
              </a:spcAft>
              <a:buClr>
                <a:schemeClr val="dk1"/>
              </a:buClr>
              <a:buSzPts val="1100"/>
              <a:buFont typeface="Arial"/>
              <a:buNone/>
            </a:pPr>
            <a:r>
              <a:rPr lang="en-US" sz="1100">
                <a:latin typeface="Arial"/>
                <a:ea typeface="Arial"/>
                <a:cs typeface="Arial"/>
                <a:sym typeface="Arial"/>
              </a:rPr>
              <a:t>				</a:t>
            </a:r>
            <a:endParaRPr sz="1100">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r>
              <a:rPr lang="en-US" sz="1100">
                <a:latin typeface="Arial"/>
                <a:ea typeface="Arial"/>
                <a:cs typeface="Arial"/>
                <a:sym typeface="Arial"/>
              </a:rPr>
              <a:t>			</a:t>
            </a:r>
            <a:endParaRPr sz="1100">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r>
              <a:rPr lang="en-US" sz="1100">
                <a:latin typeface="Arial"/>
                <a:ea typeface="Arial"/>
                <a:cs typeface="Arial"/>
                <a:sym typeface="Arial"/>
              </a:rPr>
              <a:t>		</a:t>
            </a:r>
            <a:endParaRPr sz="1100">
              <a:latin typeface="Arial"/>
              <a:ea typeface="Arial"/>
              <a:cs typeface="Arial"/>
              <a:sym typeface="Arial"/>
            </a:endParaRPr>
          </a:p>
          <a:p>
            <a:pPr marL="0" lvl="0" indent="0" algn="l" rtl="0">
              <a:lnSpc>
                <a:spcPct val="100000"/>
              </a:lnSpc>
              <a:spcBef>
                <a:spcPts val="0"/>
              </a:spcBef>
              <a:spcAft>
                <a:spcPts val="0"/>
              </a:spcAft>
              <a:buClr>
                <a:schemeClr val="dk1"/>
              </a:buClr>
              <a:buSzPts val="1400"/>
              <a:buFont typeface="Arial"/>
              <a:buNone/>
            </a:pPr>
            <a:endParaRPr/>
          </a:p>
          <a:p>
            <a:pPr marL="0" lvl="0" indent="0" algn="l" rtl="0">
              <a:lnSpc>
                <a:spcPct val="100000"/>
              </a:lnSpc>
              <a:spcBef>
                <a:spcPts val="0"/>
              </a:spcBef>
              <a:spcAft>
                <a:spcPts val="0"/>
              </a:spcAft>
              <a:buClr>
                <a:schemeClr val="dk1"/>
              </a:buClr>
              <a:buSzPts val="1400"/>
              <a:buFont typeface="Arial"/>
              <a:buNone/>
            </a:pPr>
            <a:endParaRPr sz="1050">
              <a:latin typeface="Arial"/>
              <a:ea typeface="Arial"/>
              <a:cs typeface="Arial"/>
              <a:sym typeface="Arial"/>
            </a:endParaRPr>
          </a:p>
          <a:p>
            <a:pPr marL="0" lvl="0" indent="0" algn="l" rtl="0">
              <a:lnSpc>
                <a:spcPct val="100000"/>
              </a:lnSpc>
              <a:spcBef>
                <a:spcPts val="0"/>
              </a:spcBef>
              <a:spcAft>
                <a:spcPts val="0"/>
              </a:spcAft>
              <a:buClr>
                <a:schemeClr val="dk1"/>
              </a:buClr>
              <a:buSzPts val="1400"/>
              <a:buFont typeface="Arial"/>
              <a:buNone/>
            </a:pPr>
            <a:endParaRPr/>
          </a:p>
          <a:p>
            <a:pPr marL="0" lvl="0" indent="0" algn="l" rtl="0">
              <a:lnSpc>
                <a:spcPct val="100000"/>
              </a:lnSpc>
              <a:spcBef>
                <a:spcPts val="0"/>
              </a:spcBef>
              <a:spcAft>
                <a:spcPts val="0"/>
              </a:spcAft>
              <a:buClr>
                <a:schemeClr val="dk1"/>
              </a:buClr>
              <a:buSzPts val="1400"/>
              <a:buFont typeface="Arial"/>
              <a:buNone/>
            </a:pPr>
            <a:endParaRPr/>
          </a:p>
          <a:p>
            <a:pPr marL="0" lvl="0" indent="0" algn="l" rtl="0">
              <a:lnSpc>
                <a:spcPct val="100000"/>
              </a:lnSpc>
              <a:spcBef>
                <a:spcPts val="0"/>
              </a:spcBef>
              <a:spcAft>
                <a:spcPts val="0"/>
              </a:spcAft>
              <a:buClr>
                <a:schemeClr val="dk1"/>
              </a:buClr>
              <a:buSzPts val="1400"/>
              <a:buFont typeface="Arial"/>
              <a:buNone/>
            </a:pPr>
            <a:endParaRPr/>
          </a:p>
          <a:p>
            <a:pPr marL="0" lvl="0" indent="0" algn="l" rtl="0">
              <a:lnSpc>
                <a:spcPct val="100000"/>
              </a:lnSpc>
              <a:spcBef>
                <a:spcPts val="0"/>
              </a:spcBef>
              <a:spcAft>
                <a:spcPts val="0"/>
              </a:spcAft>
              <a:buSzPts val="1400"/>
              <a:buNone/>
            </a:pPr>
            <a:endParaRPr/>
          </a:p>
        </p:txBody>
      </p:sp>
      <p:sp>
        <p:nvSpPr>
          <p:cNvPr id="290" name="Google Shape;290;g2d06f2e0a19_0_23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Arial"/>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8" name="Google Shape;298;p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sz="1100">
              <a:latin typeface="Arial"/>
              <a:ea typeface="Arial"/>
              <a:cs typeface="Arial"/>
              <a:sym typeface="Arial"/>
            </a:endParaRPr>
          </a:p>
          <a:p>
            <a:pPr marL="0" lvl="0" indent="0" algn="l" rtl="0">
              <a:lnSpc>
                <a:spcPct val="100000"/>
              </a:lnSpc>
              <a:spcBef>
                <a:spcPts val="0"/>
              </a:spcBef>
              <a:spcAft>
                <a:spcPts val="0"/>
              </a:spcAft>
              <a:buClr>
                <a:schemeClr val="dk1"/>
              </a:buClr>
              <a:buSzPts val="1400"/>
              <a:buFont typeface="Arial"/>
              <a:buNone/>
            </a:pPr>
            <a:endParaRPr sz="1100">
              <a:latin typeface="Arial"/>
              <a:ea typeface="Arial"/>
              <a:cs typeface="Arial"/>
              <a:sym typeface="Arial"/>
            </a:endParaRPr>
          </a:p>
        </p:txBody>
      </p:sp>
      <p:sp>
        <p:nvSpPr>
          <p:cNvPr id="299" name="Google Shape;299;p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Arial"/>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Google Shape;305;g2d269b3218f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6" name="Google Shape;306;g2d269b3218f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a:t>Wang se encuentra en una situación de trabajo infantil.</a:t>
            </a:r>
            <a:endParaRPr/>
          </a:p>
          <a:p>
            <a:pPr marL="0" lvl="0" indent="0" algn="l" rtl="0">
              <a:lnSpc>
                <a:spcPct val="100000"/>
              </a:lnSpc>
              <a:spcBef>
                <a:spcPts val="0"/>
              </a:spcBef>
              <a:spcAft>
                <a:spcPts val="0"/>
              </a:spcAft>
              <a:buClr>
                <a:schemeClr val="dk1"/>
              </a:buClr>
              <a:buSzPts val="1100"/>
              <a:buFont typeface="Arial"/>
              <a:buNone/>
            </a:pPr>
            <a:endParaRPr/>
          </a:p>
          <a:p>
            <a:pPr marL="0" lvl="0" indent="0" algn="l" rtl="0">
              <a:lnSpc>
                <a:spcPct val="100000"/>
              </a:lnSpc>
              <a:spcBef>
                <a:spcPts val="0"/>
              </a:spcBef>
              <a:spcAft>
                <a:spcPts val="0"/>
              </a:spcAft>
              <a:buClr>
                <a:schemeClr val="dk1"/>
              </a:buClr>
              <a:buSzPts val="1100"/>
              <a:buFont typeface="Arial"/>
              <a:buNone/>
            </a:pPr>
            <a:r>
              <a:rPr lang="en-US"/>
              <a:t>Aunque se le permita realizar trabajos ligeros (en función de la legislación nacional de su país), ello no puede, en ningún caso, impedirle asistir a la escuela.</a:t>
            </a:r>
            <a:endParaRPr/>
          </a:p>
          <a:p>
            <a:pPr marL="0" lvl="0" indent="0" algn="l" rtl="0">
              <a:lnSpc>
                <a:spcPct val="100000"/>
              </a:lnSpc>
              <a:spcBef>
                <a:spcPts val="0"/>
              </a:spcBef>
              <a:spcAft>
                <a:spcPts val="0"/>
              </a:spcAft>
              <a:buClr>
                <a:schemeClr val="dk1"/>
              </a:buClr>
              <a:buSzPts val="1400"/>
              <a:buFont typeface="Arial"/>
              <a:buNone/>
            </a:pPr>
            <a:endParaRPr/>
          </a:p>
        </p:txBody>
      </p:sp>
      <p:sp>
        <p:nvSpPr>
          <p:cNvPr id="307" name="Google Shape;307;g2d269b3218f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g"/><Relationship Id="rId1" Type="http://schemas.openxmlformats.org/officeDocument/2006/relationships/slideMaster" Target="../slideMasters/slideMaster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5"/>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Section Separator - 6a">
  <p:cSld name="Section Separator - 6a">
    <p:spTree>
      <p:nvGrpSpPr>
        <p:cNvPr id="1" name="Shape 81"/>
        <p:cNvGrpSpPr/>
        <p:nvPr/>
      </p:nvGrpSpPr>
      <p:grpSpPr>
        <a:xfrm>
          <a:off x="0" y="0"/>
          <a:ext cx="0" cy="0"/>
          <a:chOff x="0" y="0"/>
          <a:chExt cx="0" cy="0"/>
        </a:xfrm>
      </p:grpSpPr>
      <p:pic>
        <p:nvPicPr>
          <p:cNvPr id="82" name="Google Shape;82;p45"/>
          <p:cNvPicPr preferRelativeResize="0"/>
          <p:nvPr/>
        </p:nvPicPr>
        <p:blipFill rotWithShape="1">
          <a:blip r:embed="rId2">
            <a:alphaModFix/>
          </a:blip>
          <a:srcRect t="-1254" b="13799"/>
          <a:stretch/>
        </p:blipFill>
        <p:spPr>
          <a:xfrm>
            <a:off x="-38910" y="-127987"/>
            <a:ext cx="12404144" cy="7151357"/>
          </a:xfrm>
          <a:prstGeom prst="rect">
            <a:avLst/>
          </a:prstGeom>
          <a:noFill/>
          <a:ln>
            <a:noFill/>
          </a:ln>
        </p:spPr>
      </p:pic>
      <p:sp>
        <p:nvSpPr>
          <p:cNvPr id="83" name="Google Shape;83;p4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4" name="Google Shape;84;p4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 ES</a:t>
            </a:r>
            <a:endParaRPr/>
          </a:p>
        </p:txBody>
      </p:sp>
      <p:sp>
        <p:nvSpPr>
          <p:cNvPr id="85" name="Google Shape;85;p4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86" name="Google Shape;86;p45"/>
          <p:cNvSpPr/>
          <p:nvPr/>
        </p:nvSpPr>
        <p:spPr>
          <a:xfrm rot="5400000">
            <a:off x="1975738" y="-698758"/>
            <a:ext cx="4767749" cy="899159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7" name="Google Shape;87;p45"/>
          <p:cNvSpPr txBox="1">
            <a:spLocks noGrp="1"/>
          </p:cNvSpPr>
          <p:nvPr>
            <p:ph type="ctrTitle"/>
          </p:nvPr>
        </p:nvSpPr>
        <p:spPr>
          <a:xfrm>
            <a:off x="1228147" y="4152900"/>
            <a:ext cx="7627266" cy="195873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88" name="Google Shape;88;p45"/>
          <p:cNvCxnSpPr/>
          <p:nvPr/>
        </p:nvCxnSpPr>
        <p:spPr>
          <a:xfrm rot="10800000">
            <a:off x="650162" y="-127000"/>
            <a:ext cx="0" cy="5993627"/>
          </a:xfrm>
          <a:prstGeom prst="straightConnector1">
            <a:avLst/>
          </a:prstGeom>
          <a:noFill/>
          <a:ln w="57150" cap="flat" cmpd="sng">
            <a:solidFill>
              <a:schemeClr val="accent2"/>
            </a:solidFill>
            <a:prstDash val="solid"/>
            <a:miter lim="800000"/>
            <a:headEnd type="none" w="sm" len="sm"/>
            <a:tailEnd type="none" w="sm" len="sm"/>
          </a:ln>
        </p:spPr>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2_Section Separator - 6b">
  <p:cSld name="2_Section Separator - 6b">
    <p:spTree>
      <p:nvGrpSpPr>
        <p:cNvPr id="1" name="Shape 89"/>
        <p:cNvGrpSpPr/>
        <p:nvPr/>
      </p:nvGrpSpPr>
      <p:grpSpPr>
        <a:xfrm>
          <a:off x="0" y="0"/>
          <a:ext cx="0" cy="0"/>
          <a:chOff x="0" y="0"/>
          <a:chExt cx="0" cy="0"/>
        </a:xfrm>
      </p:grpSpPr>
      <p:sp>
        <p:nvSpPr>
          <p:cNvPr id="90" name="Google Shape;90;p46"/>
          <p:cNvSpPr/>
          <p:nvPr/>
        </p:nvSpPr>
        <p:spPr>
          <a:xfrm>
            <a:off x="-38912" y="-127000"/>
            <a:ext cx="12404144" cy="7151357"/>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4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2" name="Google Shape;92;p4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 ES</a:t>
            </a:r>
            <a:endParaRPr/>
          </a:p>
        </p:txBody>
      </p:sp>
      <p:sp>
        <p:nvSpPr>
          <p:cNvPr id="93" name="Google Shape;93;p4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94" name="Google Shape;94;p46"/>
          <p:cNvSpPr/>
          <p:nvPr/>
        </p:nvSpPr>
        <p:spPr>
          <a:xfrm rot="5400000">
            <a:off x="-238558" y="386935"/>
            <a:ext cx="6534186" cy="6134893"/>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95" name="Google Shape;95;p46"/>
          <p:cNvSpPr txBox="1">
            <a:spLocks noGrp="1"/>
          </p:cNvSpPr>
          <p:nvPr>
            <p:ph type="ctrTitle"/>
          </p:nvPr>
        </p:nvSpPr>
        <p:spPr>
          <a:xfrm>
            <a:off x="1228147" y="4152900"/>
            <a:ext cx="4540473" cy="195873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96" name="Google Shape;96;p46"/>
          <p:cNvCxnSpPr/>
          <p:nvPr/>
        </p:nvCxnSpPr>
        <p:spPr>
          <a:xfrm rot="10800000">
            <a:off x="650162" y="-127000"/>
            <a:ext cx="0" cy="5993627"/>
          </a:xfrm>
          <a:prstGeom prst="straightConnector1">
            <a:avLst/>
          </a:prstGeom>
          <a:noFill/>
          <a:ln w="57150" cap="flat" cmpd="sng">
            <a:solidFill>
              <a:schemeClr val="accent2"/>
            </a:solidFill>
            <a:prstDash val="solid"/>
            <a:round/>
            <a:headEnd type="none" w="sm" len="sm"/>
            <a:tailEnd type="none" w="sm" len="sm"/>
          </a:ln>
        </p:spPr>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1_Simple slide - two columns">
  <p:cSld name="1_Simple slide - two columns">
    <p:spTree>
      <p:nvGrpSpPr>
        <p:cNvPr id="1" name="Shape 97"/>
        <p:cNvGrpSpPr/>
        <p:nvPr/>
      </p:nvGrpSpPr>
      <p:grpSpPr>
        <a:xfrm>
          <a:off x="0" y="0"/>
          <a:ext cx="0" cy="0"/>
          <a:chOff x="0" y="0"/>
          <a:chExt cx="0" cy="0"/>
        </a:xfrm>
      </p:grpSpPr>
      <p:sp>
        <p:nvSpPr>
          <p:cNvPr id="98" name="Google Shape;98;p47"/>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99" name="Google Shape;99;p4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0" name="Google Shape;100;p4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 ES</a:t>
            </a:r>
            <a:endParaRPr/>
          </a:p>
        </p:txBody>
      </p:sp>
      <p:sp>
        <p:nvSpPr>
          <p:cNvPr id="101" name="Google Shape;101;p47"/>
          <p:cNvSpPr txBox="1">
            <a:spLocks noGrp="1"/>
          </p:cNvSpPr>
          <p:nvPr>
            <p:ph type="sldNum" idx="12"/>
          </p:nvPr>
        </p:nvSpPr>
        <p:spPr>
          <a:xfrm>
            <a:off x="8610600" y="6356350"/>
            <a:ext cx="18288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pic>
        <p:nvPicPr>
          <p:cNvPr id="102" name="Google Shape;102;p47"/>
          <p:cNvPicPr preferRelativeResize="0"/>
          <p:nvPr/>
        </p:nvPicPr>
        <p:blipFill rotWithShape="1">
          <a:blip r:embed="rId2">
            <a:alphaModFix/>
          </a:blip>
          <a:srcRect/>
          <a:stretch/>
        </p:blipFill>
        <p:spPr>
          <a:xfrm>
            <a:off x="10593097" y="6381893"/>
            <a:ext cx="607006" cy="288070"/>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imple slide">
  <p:cSld name="Simple slide">
    <p:spTree>
      <p:nvGrpSpPr>
        <p:cNvPr id="1" name="Shape 103"/>
        <p:cNvGrpSpPr/>
        <p:nvPr/>
      </p:nvGrpSpPr>
      <p:grpSpPr>
        <a:xfrm>
          <a:off x="0" y="0"/>
          <a:ext cx="0" cy="0"/>
          <a:chOff x="0" y="0"/>
          <a:chExt cx="0" cy="0"/>
        </a:xfrm>
      </p:grpSpPr>
      <p:sp>
        <p:nvSpPr>
          <p:cNvPr id="104" name="Google Shape;104;p48"/>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cxnSp>
        <p:nvCxnSpPr>
          <p:cNvPr id="105" name="Google Shape;105;p48"/>
          <p:cNvCxnSpPr/>
          <p:nvPr/>
        </p:nvCxnSpPr>
        <p:spPr>
          <a:xfrm>
            <a:off x="11353800" y="6527583"/>
            <a:ext cx="833906" cy="0"/>
          </a:xfrm>
          <a:prstGeom prst="straightConnector1">
            <a:avLst/>
          </a:prstGeom>
          <a:noFill/>
          <a:ln w="38100" cap="flat" cmpd="sng">
            <a:solidFill>
              <a:schemeClr val="accent3"/>
            </a:solidFill>
            <a:prstDash val="solid"/>
            <a:miter lim="800000"/>
            <a:headEnd type="none" w="sm" len="sm"/>
            <a:tailEnd type="none" w="sm" len="sm"/>
          </a:ln>
        </p:spPr>
      </p:cxnSp>
      <p:pic>
        <p:nvPicPr>
          <p:cNvPr id="106" name="Google Shape;106;p48"/>
          <p:cNvPicPr preferRelativeResize="0"/>
          <p:nvPr/>
        </p:nvPicPr>
        <p:blipFill rotWithShape="1">
          <a:blip r:embed="rId2">
            <a:alphaModFix/>
          </a:blip>
          <a:srcRect/>
          <a:stretch/>
        </p:blipFill>
        <p:spPr>
          <a:xfrm>
            <a:off x="10593097" y="6381893"/>
            <a:ext cx="607006" cy="288070"/>
          </a:xfrm>
          <a:prstGeom prst="rect">
            <a:avLst/>
          </a:prstGeom>
          <a:noFill/>
          <a:ln>
            <a:noFill/>
          </a:ln>
        </p:spPr>
      </p:pic>
      <p:sp>
        <p:nvSpPr>
          <p:cNvPr id="107" name="Google Shape;107;p4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8" name="Google Shape;108;p4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 ES</a:t>
            </a:r>
            <a:endParaRPr/>
          </a:p>
        </p:txBody>
      </p:sp>
      <p:sp>
        <p:nvSpPr>
          <p:cNvPr id="109" name="Google Shape;109;p48"/>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imple slide - half block">
  <p:cSld name="Simple slide - half block">
    <p:spTree>
      <p:nvGrpSpPr>
        <p:cNvPr id="1" name="Shape 110"/>
        <p:cNvGrpSpPr/>
        <p:nvPr/>
      </p:nvGrpSpPr>
      <p:grpSpPr>
        <a:xfrm>
          <a:off x="0" y="0"/>
          <a:ext cx="0" cy="0"/>
          <a:chOff x="0" y="0"/>
          <a:chExt cx="0" cy="0"/>
        </a:xfrm>
      </p:grpSpPr>
      <p:sp>
        <p:nvSpPr>
          <p:cNvPr id="111" name="Google Shape;111;p49"/>
          <p:cNvSpPr/>
          <p:nvPr/>
        </p:nvSpPr>
        <p:spPr>
          <a:xfrm>
            <a:off x="-29410" y="0"/>
            <a:ext cx="7852610" cy="68580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12" name="Google Shape;112;p49"/>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cxnSp>
        <p:nvCxnSpPr>
          <p:cNvPr id="113" name="Google Shape;113;p49"/>
          <p:cNvCxnSpPr/>
          <p:nvPr/>
        </p:nvCxnSpPr>
        <p:spPr>
          <a:xfrm>
            <a:off x="11353800" y="6527583"/>
            <a:ext cx="833906" cy="0"/>
          </a:xfrm>
          <a:prstGeom prst="straightConnector1">
            <a:avLst/>
          </a:prstGeom>
          <a:noFill/>
          <a:ln w="38100" cap="flat" cmpd="sng">
            <a:solidFill>
              <a:schemeClr val="accent3"/>
            </a:solidFill>
            <a:prstDash val="solid"/>
            <a:miter lim="800000"/>
            <a:headEnd type="none" w="sm" len="sm"/>
            <a:tailEnd type="none" w="sm" len="sm"/>
          </a:ln>
        </p:spPr>
      </p:cxnSp>
      <p:pic>
        <p:nvPicPr>
          <p:cNvPr id="114" name="Google Shape;114;p49"/>
          <p:cNvPicPr preferRelativeResize="0"/>
          <p:nvPr/>
        </p:nvPicPr>
        <p:blipFill rotWithShape="1">
          <a:blip r:embed="rId2">
            <a:alphaModFix/>
          </a:blip>
          <a:srcRect/>
          <a:stretch/>
        </p:blipFill>
        <p:spPr>
          <a:xfrm>
            <a:off x="10593097" y="6381893"/>
            <a:ext cx="607006" cy="288070"/>
          </a:xfrm>
          <a:prstGeom prst="rect">
            <a:avLst/>
          </a:prstGeom>
          <a:noFill/>
          <a:ln>
            <a:noFill/>
          </a:ln>
        </p:spPr>
      </p:pic>
      <p:sp>
        <p:nvSpPr>
          <p:cNvPr id="115" name="Google Shape;115;p4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6" name="Google Shape;116;p4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 ES</a:t>
            </a:r>
            <a:endParaRPr/>
          </a:p>
        </p:txBody>
      </p:sp>
      <p:sp>
        <p:nvSpPr>
          <p:cNvPr id="117" name="Google Shape;117;p49"/>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118" name="Google Shape;118;p49"/>
          <p:cNvSpPr txBox="1">
            <a:spLocks noGrp="1"/>
          </p:cNvSpPr>
          <p:nvPr>
            <p:ph type="body" idx="1"/>
          </p:nvPr>
        </p:nvSpPr>
        <p:spPr>
          <a:xfrm>
            <a:off x="839787" y="632178"/>
            <a:ext cx="4984542" cy="523681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19" name="Google Shape;119;p49"/>
          <p:cNvSpPr txBox="1">
            <a:spLocks noGrp="1"/>
          </p:cNvSpPr>
          <p:nvPr>
            <p:ph type="body" idx="2"/>
          </p:nvPr>
        </p:nvSpPr>
        <p:spPr>
          <a:xfrm>
            <a:off x="6367673" y="630347"/>
            <a:ext cx="5169571" cy="5240052"/>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asks / Points">
  <p:cSld name="Tasks / Points">
    <p:spTree>
      <p:nvGrpSpPr>
        <p:cNvPr id="1" name="Shape 120"/>
        <p:cNvGrpSpPr/>
        <p:nvPr/>
      </p:nvGrpSpPr>
      <p:grpSpPr>
        <a:xfrm>
          <a:off x="0" y="0"/>
          <a:ext cx="0" cy="0"/>
          <a:chOff x="0" y="0"/>
          <a:chExt cx="0" cy="0"/>
        </a:xfrm>
      </p:grpSpPr>
      <p:cxnSp>
        <p:nvCxnSpPr>
          <p:cNvPr id="121" name="Google Shape;121;p50"/>
          <p:cNvCxnSpPr/>
          <p:nvPr/>
        </p:nvCxnSpPr>
        <p:spPr>
          <a:xfrm rot="5400000">
            <a:off x="1658675" y="3454385"/>
            <a:ext cx="4753600" cy="0"/>
          </a:xfrm>
          <a:prstGeom prst="straightConnector1">
            <a:avLst/>
          </a:prstGeom>
          <a:noFill/>
          <a:ln w="9525" cap="flat" cmpd="sng">
            <a:solidFill>
              <a:srgbClr val="DD1C24">
                <a:alpha val="28627"/>
              </a:srgbClr>
            </a:solidFill>
            <a:prstDash val="solid"/>
            <a:miter lim="400000"/>
            <a:headEnd type="none" w="sm" len="sm"/>
            <a:tailEnd type="none" w="sm" len="sm"/>
          </a:ln>
        </p:spPr>
      </p:cxnSp>
      <p:cxnSp>
        <p:nvCxnSpPr>
          <p:cNvPr id="122" name="Google Shape;122;p50"/>
          <p:cNvCxnSpPr/>
          <p:nvPr/>
        </p:nvCxnSpPr>
        <p:spPr>
          <a:xfrm rot="5400000">
            <a:off x="5748077" y="3454383"/>
            <a:ext cx="4753600" cy="0"/>
          </a:xfrm>
          <a:prstGeom prst="straightConnector1">
            <a:avLst/>
          </a:prstGeom>
          <a:noFill/>
          <a:ln w="9525" cap="flat" cmpd="sng">
            <a:solidFill>
              <a:srgbClr val="DD1C24">
                <a:alpha val="28627"/>
              </a:srgbClr>
            </a:solidFill>
            <a:prstDash val="solid"/>
            <a:miter lim="400000"/>
            <a:headEnd type="none" w="sm" len="sm"/>
            <a:tailEnd type="none" w="sm" len="sm"/>
          </a:ln>
        </p:spPr>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123"/>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el und Inhalt" type="obj">
  <p:cSld name="OBJECT">
    <p:spTree>
      <p:nvGrpSpPr>
        <p:cNvPr id="1" name="Shape 124"/>
        <p:cNvGrpSpPr/>
        <p:nvPr/>
      </p:nvGrpSpPr>
      <p:grpSpPr>
        <a:xfrm>
          <a:off x="0" y="0"/>
          <a:ext cx="0" cy="0"/>
          <a:chOff x="0" y="0"/>
          <a:chExt cx="0" cy="0"/>
        </a:xfrm>
      </p:grpSpPr>
      <p:sp>
        <p:nvSpPr>
          <p:cNvPr id="125" name="Google Shape;125;p52"/>
          <p:cNvSpPr txBox="1">
            <a:spLocks noGrp="1"/>
          </p:cNvSpPr>
          <p:nvPr>
            <p:ph type="title"/>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ctr">
              <a:lnSpc>
                <a:spcPct val="100000"/>
              </a:lnSpc>
              <a:spcBef>
                <a:spcPts val="0"/>
              </a:spcBef>
              <a:spcAft>
                <a:spcPts val="0"/>
              </a:spcAft>
              <a:buClr>
                <a:schemeClr val="dk1"/>
              </a:buClr>
              <a:buSzPts val="4400"/>
              <a:buFont typeface="Arial Black"/>
              <a:buNone/>
              <a:defRPr sz="5867" b="0" i="0" u="none" strike="noStrike" cap="none">
                <a:solidFill>
                  <a:schemeClr val="dk1"/>
                </a:solidFill>
                <a:latin typeface="Arial Black"/>
                <a:ea typeface="Arial Black"/>
                <a:cs typeface="Arial Black"/>
                <a:sym typeface="Arial Black"/>
              </a:defRPr>
            </a:lvl1pPr>
            <a:lvl2pPr marR="0" lvl="1"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9pPr>
          </a:lstStyle>
          <a:p>
            <a:endParaRPr/>
          </a:p>
        </p:txBody>
      </p:sp>
      <p:sp>
        <p:nvSpPr>
          <p:cNvPr id="126" name="Google Shape;126;p52"/>
          <p:cNvSpPr txBox="1">
            <a:spLocks noGrp="1"/>
          </p:cNvSpPr>
          <p:nvPr>
            <p:ph type="body" idx="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457200" marR="0" lvl="0" indent="-431800" algn="l">
              <a:lnSpc>
                <a:spcPct val="100000"/>
              </a:lnSpc>
              <a:spcBef>
                <a:spcPts val="853"/>
              </a:spcBef>
              <a:spcAft>
                <a:spcPts val="0"/>
              </a:spcAft>
              <a:buClr>
                <a:schemeClr val="dk1"/>
              </a:buClr>
              <a:buSzPts val="3200"/>
              <a:buFont typeface="Arial"/>
              <a:buChar char="•"/>
              <a:defRPr sz="4267" b="0" i="0" u="none" strike="noStrike" cap="none">
                <a:solidFill>
                  <a:schemeClr val="dk1"/>
                </a:solidFill>
                <a:latin typeface="Avenir"/>
                <a:ea typeface="Avenir"/>
                <a:cs typeface="Avenir"/>
                <a:sym typeface="Avenir"/>
              </a:defRPr>
            </a:lvl1pPr>
            <a:lvl2pPr marL="914400" marR="0" lvl="1" indent="-406400" algn="l">
              <a:lnSpc>
                <a:spcPct val="100000"/>
              </a:lnSpc>
              <a:spcBef>
                <a:spcPts val="747"/>
              </a:spcBef>
              <a:spcAft>
                <a:spcPts val="0"/>
              </a:spcAft>
              <a:buClr>
                <a:schemeClr val="dk1"/>
              </a:buClr>
              <a:buSzPts val="2800"/>
              <a:buFont typeface="Arial"/>
              <a:buChar char="–"/>
              <a:defRPr sz="3733" b="0" i="0" u="none" strike="noStrike" cap="none">
                <a:solidFill>
                  <a:schemeClr val="dk1"/>
                </a:solidFill>
                <a:latin typeface="Arial"/>
                <a:ea typeface="Arial"/>
                <a:cs typeface="Arial"/>
                <a:sym typeface="Arial"/>
              </a:defRPr>
            </a:lvl2pPr>
            <a:lvl3pPr marL="1371600" marR="0" lvl="2" indent="-381000" algn="l">
              <a:lnSpc>
                <a:spcPct val="100000"/>
              </a:lnSpc>
              <a:spcBef>
                <a:spcPts val="640"/>
              </a:spcBef>
              <a:spcAft>
                <a:spcPts val="0"/>
              </a:spcAft>
              <a:buClr>
                <a:schemeClr val="dk1"/>
              </a:buClr>
              <a:buSzPts val="2400"/>
              <a:buFont typeface="Arial"/>
              <a:buChar char="•"/>
              <a:defRPr sz="3200" b="0" i="0" u="none" strike="noStrike" cap="none">
                <a:solidFill>
                  <a:schemeClr val="dk1"/>
                </a:solidFill>
                <a:latin typeface="Arial"/>
                <a:ea typeface="Arial"/>
                <a:cs typeface="Arial"/>
                <a:sym typeface="Arial"/>
              </a:defRPr>
            </a:lvl3pPr>
            <a:lvl4pPr marL="1828800" marR="0" lvl="3"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4pPr>
            <a:lvl5pPr marL="2286000" marR="0" lvl="4"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5pPr>
            <a:lvl6pPr marL="2743200" marR="0" lvl="5"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6pPr>
            <a:lvl7pPr marL="3200400" marR="0" lvl="6"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7pPr>
            <a:lvl8pPr marL="3657600" marR="0" lvl="7"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8pPr>
            <a:lvl9pPr marL="4114800" marR="0" lvl="8"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9pPr>
          </a:lstStyle>
          <a:p>
            <a:endParaRPr/>
          </a:p>
        </p:txBody>
      </p:sp>
      <p:sp>
        <p:nvSpPr>
          <p:cNvPr id="127" name="Google Shape;127;p52"/>
          <p:cNvSpPr txBox="1">
            <a:spLocks noGrp="1"/>
          </p:cNvSpPr>
          <p:nvPr>
            <p:ph type="dt" idx="10"/>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128" name="Google Shape;128;p52"/>
          <p:cNvSpPr txBox="1">
            <a:spLocks noGrp="1"/>
          </p:cNvSpPr>
          <p:nvPr>
            <p:ph type="ftr" idx="1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r>
              <a:rPr lang="en-US"/>
              <a:t>8.2.FSC-CLR-Training_Main-Course_Module-2_V1-0_ ES</a:t>
            </a:r>
            <a:endParaRPr/>
          </a:p>
        </p:txBody>
      </p:sp>
      <p:sp>
        <p:nvSpPr>
          <p:cNvPr id="129" name="Google Shape;129;p52"/>
          <p:cNvSpPr txBox="1">
            <a:spLocks noGrp="1"/>
          </p:cNvSpPr>
          <p:nvPr>
            <p:ph type="sldNum" idx="12"/>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1pPr>
            <a:lvl2pPr marL="0" marR="0" lvl="1"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2pPr>
            <a:lvl3pPr marL="0" marR="0" lvl="2"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3pPr>
            <a:lvl4pPr marL="0" marR="0" lvl="3"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4pPr>
            <a:lvl5pPr marL="0" marR="0" lvl="4"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5pPr>
            <a:lvl6pPr marL="0" marR="0" lvl="5"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6pPr>
            <a:lvl7pPr marL="0" marR="0" lvl="6"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7pPr>
            <a:lvl8pPr marL="0" marR="0" lvl="7"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8pPr>
            <a:lvl9pPr marL="0" marR="0" lvl="8"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Leer" type="blank">
  <p:cSld name="BLANK">
    <p:spTree>
      <p:nvGrpSpPr>
        <p:cNvPr id="1" name="Shape 130"/>
        <p:cNvGrpSpPr/>
        <p:nvPr/>
      </p:nvGrpSpPr>
      <p:grpSpPr>
        <a:xfrm>
          <a:off x="0" y="0"/>
          <a:ext cx="0" cy="0"/>
          <a:chOff x="0" y="0"/>
          <a:chExt cx="0" cy="0"/>
        </a:xfrm>
      </p:grpSpPr>
      <p:sp>
        <p:nvSpPr>
          <p:cNvPr id="131" name="Google Shape;131;p53"/>
          <p:cNvSpPr txBox="1">
            <a:spLocks noGrp="1"/>
          </p:cNvSpPr>
          <p:nvPr>
            <p:ph type="dt" idx="10"/>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132" name="Google Shape;132;p53"/>
          <p:cNvSpPr txBox="1">
            <a:spLocks noGrp="1"/>
          </p:cNvSpPr>
          <p:nvPr>
            <p:ph type="ftr" idx="1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r>
              <a:rPr lang="en-US"/>
              <a:t>8.2.FSC-CLR-Training_Main-Course_Module-2_V1-0_ ES</a:t>
            </a:r>
            <a:endParaRPr/>
          </a:p>
        </p:txBody>
      </p:sp>
      <p:sp>
        <p:nvSpPr>
          <p:cNvPr id="133" name="Google Shape;133;p53"/>
          <p:cNvSpPr txBox="1">
            <a:spLocks noGrp="1"/>
          </p:cNvSpPr>
          <p:nvPr>
            <p:ph type="sldNum" idx="12"/>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1pPr>
            <a:lvl2pPr marL="0" marR="0" lvl="1"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2pPr>
            <a:lvl3pPr marL="0" marR="0" lvl="2"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3pPr>
            <a:lvl4pPr marL="0" marR="0" lvl="3"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4pPr>
            <a:lvl5pPr marL="0" marR="0" lvl="4"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5pPr>
            <a:lvl6pPr marL="0" marR="0" lvl="5"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6pPr>
            <a:lvl7pPr marL="0" marR="0" lvl="6"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7pPr>
            <a:lvl8pPr marL="0" marR="0" lvl="7"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8pPr>
            <a:lvl9pPr marL="0" marR="0" lvl="8"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Emty white copy" type="tx">
  <p:cSld name="TITLE_AND_BODY">
    <p:spTree>
      <p:nvGrpSpPr>
        <p:cNvPr id="1" name="Shape 134"/>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6_Cover page 1">
  <p:cSld name="6_Cover page 1">
    <p:spTree>
      <p:nvGrpSpPr>
        <p:cNvPr id="1" name="Shape 16"/>
        <p:cNvGrpSpPr/>
        <p:nvPr/>
      </p:nvGrpSpPr>
      <p:grpSpPr>
        <a:xfrm>
          <a:off x="0" y="0"/>
          <a:ext cx="0" cy="0"/>
          <a:chOff x="0" y="0"/>
          <a:chExt cx="0" cy="0"/>
        </a:xfrm>
      </p:grpSpPr>
      <p:pic>
        <p:nvPicPr>
          <p:cNvPr id="17" name="Google Shape;17;p37"/>
          <p:cNvPicPr preferRelativeResize="0"/>
          <p:nvPr/>
        </p:nvPicPr>
        <p:blipFill rotWithShape="1">
          <a:blip r:embed="rId2">
            <a:alphaModFix/>
          </a:blip>
          <a:srcRect l="16995" r="16995"/>
          <a:stretch/>
        </p:blipFill>
        <p:spPr>
          <a:xfrm>
            <a:off x="6096000" y="-11289"/>
            <a:ext cx="6175886" cy="7017019"/>
          </a:xfrm>
          <a:prstGeom prst="rect">
            <a:avLst/>
          </a:prstGeom>
          <a:noFill/>
          <a:ln>
            <a:noFill/>
          </a:ln>
        </p:spPr>
      </p:pic>
      <p:sp>
        <p:nvSpPr>
          <p:cNvPr id="18" name="Google Shape;18;p37"/>
          <p:cNvSpPr/>
          <p:nvPr/>
        </p:nvSpPr>
        <p:spPr>
          <a:xfrm>
            <a:off x="-79886" y="-11289"/>
            <a:ext cx="6363954" cy="7017026"/>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19" name="Google Shape;19;p37"/>
          <p:cNvSpPr txBox="1">
            <a:spLocks noGrp="1"/>
          </p:cNvSpPr>
          <p:nvPr>
            <p:ph type="ctrTitle"/>
          </p:nvPr>
        </p:nvSpPr>
        <p:spPr>
          <a:xfrm>
            <a:off x="350659" y="1392059"/>
            <a:ext cx="4995862" cy="233728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0" name="Google Shape;20;p37"/>
          <p:cNvCxnSpPr/>
          <p:nvPr/>
        </p:nvCxnSpPr>
        <p:spPr>
          <a:xfrm>
            <a:off x="-79886" y="5059403"/>
            <a:ext cx="5527375" cy="0"/>
          </a:xfrm>
          <a:prstGeom prst="straightConnector1">
            <a:avLst/>
          </a:prstGeom>
          <a:noFill/>
          <a:ln w="57150" cap="flat" cmpd="sng">
            <a:solidFill>
              <a:srgbClr val="E82122"/>
            </a:solidFill>
            <a:prstDash val="solid"/>
            <a:round/>
            <a:headEnd type="none" w="sm" len="sm"/>
            <a:tailEnd type="none" w="sm" len="sm"/>
          </a:ln>
        </p:spPr>
      </p:cxnSp>
      <p:pic>
        <p:nvPicPr>
          <p:cNvPr id="21" name="Google Shape;21;p37"/>
          <p:cNvPicPr preferRelativeResize="0"/>
          <p:nvPr/>
        </p:nvPicPr>
        <p:blipFill rotWithShape="1">
          <a:blip r:embed="rId3">
            <a:alphaModFix/>
          </a:blip>
          <a:srcRect/>
          <a:stretch/>
        </p:blipFill>
        <p:spPr>
          <a:xfrm>
            <a:off x="496111" y="5591296"/>
            <a:ext cx="1314450" cy="623807"/>
          </a:xfrm>
          <a:prstGeom prst="rect">
            <a:avLst/>
          </a:prstGeom>
          <a:noFill/>
          <a:ln>
            <a:noFill/>
          </a:ln>
        </p:spPr>
      </p:pic>
      <p:sp>
        <p:nvSpPr>
          <p:cNvPr id="22" name="Google Shape;22;p37"/>
          <p:cNvSpPr txBox="1">
            <a:spLocks noGrp="1"/>
          </p:cNvSpPr>
          <p:nvPr>
            <p:ph type="body" idx="1"/>
          </p:nvPr>
        </p:nvSpPr>
        <p:spPr>
          <a:xfrm>
            <a:off x="357188" y="4156074"/>
            <a:ext cx="4989512" cy="823421"/>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SzPts val="2800"/>
              <a:buNone/>
              <a:defRPr sz="1600" b="0" i="0">
                <a:solidFill>
                  <a:schemeClr val="lt1"/>
                </a:solidFill>
                <a:latin typeface="Avenir"/>
                <a:ea typeface="Avenir"/>
                <a:cs typeface="Avenir"/>
                <a:sym typeface="Avenir"/>
              </a:defRPr>
            </a:lvl1pPr>
            <a:lvl2pPr marL="914400" lvl="1" indent="-381000" algn="l">
              <a:lnSpc>
                <a:spcPct val="90000"/>
              </a:lnSpc>
              <a:spcBef>
                <a:spcPts val="500"/>
              </a:spcBef>
              <a:spcAft>
                <a:spcPts val="0"/>
              </a:spcAft>
              <a:buSzPts val="2400"/>
              <a:buChar char="•"/>
              <a:defRPr/>
            </a:lvl2pPr>
            <a:lvl3pPr marL="1371600" lvl="2" indent="-355600" algn="l">
              <a:lnSpc>
                <a:spcPct val="90000"/>
              </a:lnSpc>
              <a:spcBef>
                <a:spcPts val="500"/>
              </a:spcBef>
              <a:spcAft>
                <a:spcPts val="0"/>
              </a:spcAft>
              <a:buSzPts val="20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SzPts val="1800"/>
              <a:buChar char="•"/>
              <a:defRPr/>
            </a:lvl6pPr>
            <a:lvl7pPr marL="3200400" lvl="6" indent="-342900" algn="l">
              <a:lnSpc>
                <a:spcPct val="90000"/>
              </a:lnSpc>
              <a:spcBef>
                <a:spcPts val="500"/>
              </a:spcBef>
              <a:spcAft>
                <a:spcPts val="0"/>
              </a:spcAft>
              <a:buSzPts val="1800"/>
              <a:buChar char="•"/>
              <a:defRPr/>
            </a:lvl7pPr>
            <a:lvl8pPr marL="3657600" lvl="7" indent="-342900" algn="l">
              <a:lnSpc>
                <a:spcPct val="90000"/>
              </a:lnSpc>
              <a:spcBef>
                <a:spcPts val="500"/>
              </a:spcBef>
              <a:spcAft>
                <a:spcPts val="0"/>
              </a:spcAft>
              <a:buSzPts val="1800"/>
              <a:buChar char="•"/>
              <a:defRPr/>
            </a:lvl8pPr>
            <a:lvl9pPr marL="4114800" lvl="8" indent="-342900" algn="l">
              <a:lnSpc>
                <a:spcPct val="90000"/>
              </a:lnSpc>
              <a:spcBef>
                <a:spcPts val="500"/>
              </a:spcBef>
              <a:spcAft>
                <a:spcPts val="0"/>
              </a:spcAft>
              <a:buSzPts val="1800"/>
              <a:buChar char="•"/>
              <a:defRPr/>
            </a:lvl9pPr>
          </a:lstStyle>
          <a:p>
            <a:endParaRPr/>
          </a:p>
        </p:txBody>
      </p:sp>
      <p:sp>
        <p:nvSpPr>
          <p:cNvPr id="23" name="Google Shape;23;p37"/>
          <p:cNvSpPr txBox="1">
            <a:spLocks noGrp="1"/>
          </p:cNvSpPr>
          <p:nvPr>
            <p:ph type="body" idx="2"/>
          </p:nvPr>
        </p:nvSpPr>
        <p:spPr>
          <a:xfrm>
            <a:off x="350838" y="3729038"/>
            <a:ext cx="4995862" cy="42703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2800"/>
              <a:buNone/>
              <a:defRPr sz="2200" b="0" i="0">
                <a:solidFill>
                  <a:schemeClr val="lt1"/>
                </a:solidFill>
                <a:latin typeface="Avenir"/>
                <a:ea typeface="Avenir"/>
                <a:cs typeface="Avenir"/>
                <a:sym typeface="Avenir"/>
              </a:defRPr>
            </a:lvl1pPr>
            <a:lvl2pPr marL="914400" lvl="1" indent="-381000" algn="l">
              <a:lnSpc>
                <a:spcPct val="90000"/>
              </a:lnSpc>
              <a:spcBef>
                <a:spcPts val="500"/>
              </a:spcBef>
              <a:spcAft>
                <a:spcPts val="0"/>
              </a:spcAft>
              <a:buSzPts val="2400"/>
              <a:buChar char="•"/>
              <a:defRPr/>
            </a:lvl2pPr>
            <a:lvl3pPr marL="1371600" lvl="2" indent="-355600" algn="l">
              <a:lnSpc>
                <a:spcPct val="90000"/>
              </a:lnSpc>
              <a:spcBef>
                <a:spcPts val="500"/>
              </a:spcBef>
              <a:spcAft>
                <a:spcPts val="0"/>
              </a:spcAft>
              <a:buSzPts val="20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SzPts val="1800"/>
              <a:buChar char="•"/>
              <a:defRPr/>
            </a:lvl6pPr>
            <a:lvl7pPr marL="3200400" lvl="6" indent="-342900" algn="l">
              <a:lnSpc>
                <a:spcPct val="90000"/>
              </a:lnSpc>
              <a:spcBef>
                <a:spcPts val="500"/>
              </a:spcBef>
              <a:spcAft>
                <a:spcPts val="0"/>
              </a:spcAft>
              <a:buSzPts val="1800"/>
              <a:buChar char="•"/>
              <a:defRPr/>
            </a:lvl7pPr>
            <a:lvl8pPr marL="3657600" lvl="7" indent="-342900" algn="l">
              <a:lnSpc>
                <a:spcPct val="90000"/>
              </a:lnSpc>
              <a:spcBef>
                <a:spcPts val="500"/>
              </a:spcBef>
              <a:spcAft>
                <a:spcPts val="0"/>
              </a:spcAft>
              <a:buSzPts val="1800"/>
              <a:buChar char="•"/>
              <a:defRPr/>
            </a:lvl8pPr>
            <a:lvl9pPr marL="4114800" lvl="8" indent="-342900" algn="l">
              <a:lnSpc>
                <a:spcPct val="90000"/>
              </a:lnSpc>
              <a:spcBef>
                <a:spcPts val="500"/>
              </a:spcBef>
              <a:spcAft>
                <a:spcPts val="0"/>
              </a:spcAft>
              <a:buSzPts val="1800"/>
              <a:buChar char="•"/>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3_Closing slide">
  <p:cSld name="3_Closing slide">
    <p:spTree>
      <p:nvGrpSpPr>
        <p:cNvPr id="1" name="Shape 135"/>
        <p:cNvGrpSpPr/>
        <p:nvPr/>
      </p:nvGrpSpPr>
      <p:grpSpPr>
        <a:xfrm>
          <a:off x="0" y="0"/>
          <a:ext cx="0" cy="0"/>
          <a:chOff x="0" y="0"/>
          <a:chExt cx="0" cy="0"/>
        </a:xfrm>
      </p:grpSpPr>
      <p:pic>
        <p:nvPicPr>
          <p:cNvPr id="136" name="Google Shape;136;p55"/>
          <p:cNvPicPr preferRelativeResize="0"/>
          <p:nvPr/>
        </p:nvPicPr>
        <p:blipFill rotWithShape="1">
          <a:blip r:embed="rId2">
            <a:alphaModFix/>
          </a:blip>
          <a:srcRect l="16995" r="16995"/>
          <a:stretch/>
        </p:blipFill>
        <p:spPr>
          <a:xfrm>
            <a:off x="-146798" y="-11282"/>
            <a:ext cx="6175886" cy="7017019"/>
          </a:xfrm>
          <a:prstGeom prst="rect">
            <a:avLst/>
          </a:prstGeom>
          <a:noFill/>
          <a:ln>
            <a:noFill/>
          </a:ln>
        </p:spPr>
      </p:pic>
      <p:sp>
        <p:nvSpPr>
          <p:cNvPr id="137" name="Google Shape;137;p55"/>
          <p:cNvSpPr/>
          <p:nvPr/>
        </p:nvSpPr>
        <p:spPr>
          <a:xfrm>
            <a:off x="6029088" y="-11289"/>
            <a:ext cx="6175886" cy="7017026"/>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cxnSp>
        <p:nvCxnSpPr>
          <p:cNvPr id="138" name="Google Shape;138;p55"/>
          <p:cNvCxnSpPr/>
          <p:nvPr/>
        </p:nvCxnSpPr>
        <p:spPr>
          <a:xfrm>
            <a:off x="6029088" y="5059403"/>
            <a:ext cx="2550468" cy="0"/>
          </a:xfrm>
          <a:prstGeom prst="straightConnector1">
            <a:avLst/>
          </a:prstGeom>
          <a:noFill/>
          <a:ln w="57150" cap="flat" cmpd="sng">
            <a:solidFill>
              <a:schemeClr val="accent3"/>
            </a:solidFill>
            <a:prstDash val="solid"/>
            <a:round/>
            <a:headEnd type="none" w="sm" len="sm"/>
            <a:tailEnd type="none" w="sm" len="sm"/>
          </a:ln>
        </p:spPr>
      </p:cxnSp>
      <p:pic>
        <p:nvPicPr>
          <p:cNvPr id="139" name="Google Shape;139;p55"/>
          <p:cNvPicPr preferRelativeResize="0"/>
          <p:nvPr/>
        </p:nvPicPr>
        <p:blipFill rotWithShape="1">
          <a:blip r:embed="rId3">
            <a:alphaModFix/>
          </a:blip>
          <a:srcRect/>
          <a:stretch/>
        </p:blipFill>
        <p:spPr>
          <a:xfrm>
            <a:off x="10166625" y="5681608"/>
            <a:ext cx="1314450" cy="623807"/>
          </a:xfrm>
          <a:prstGeom prst="rect">
            <a:avLst/>
          </a:prstGeom>
          <a:noFill/>
          <a:ln>
            <a:noFill/>
          </a:ln>
        </p:spPr>
      </p:pic>
      <p:sp>
        <p:nvSpPr>
          <p:cNvPr id="140" name="Google Shape;140;p55"/>
          <p:cNvSpPr txBox="1"/>
          <p:nvPr/>
        </p:nvSpPr>
        <p:spPr>
          <a:xfrm>
            <a:off x="7223398" y="2672695"/>
            <a:ext cx="3668889" cy="2062103"/>
          </a:xfrm>
          <a:prstGeom prst="rect">
            <a:avLst/>
          </a:prstGeom>
          <a:noFill/>
          <a:ln>
            <a:noFill/>
          </a:ln>
        </p:spPr>
        <p:txBody>
          <a:bodyPr spcFirstLastPara="1" wrap="square" lIns="91425" tIns="45700" rIns="91425" bIns="45700" anchor="t" anchorCtr="0">
            <a:spAutoFit/>
          </a:bodyPr>
          <a:lstStyle/>
          <a:p>
            <a:pPr marL="0" marR="0" lvl="0" indent="0" algn="l" rtl="0">
              <a:lnSpc>
                <a:spcPct val="140019"/>
              </a:lnSpc>
              <a:spcBef>
                <a:spcPts val="0"/>
              </a:spcBef>
              <a:spcAft>
                <a:spcPts val="0"/>
              </a:spcAft>
              <a:buClr>
                <a:srgbClr val="000000"/>
              </a:buClr>
              <a:buSzPts val="1600"/>
              <a:buFont typeface="Arial"/>
              <a:buNone/>
            </a:pPr>
            <a:r>
              <a:rPr lang="en-US" sz="1600" b="0" i="0" u="none" strike="noStrike" cap="none">
                <a:solidFill>
                  <a:srgbClr val="FFFFFF"/>
                </a:solidFill>
                <a:latin typeface="Avenir"/>
                <a:ea typeface="Avenir"/>
                <a:cs typeface="Avenir"/>
                <a:sym typeface="Avenir"/>
              </a:rPr>
              <a:t>asi-info@asi-assurance.org</a:t>
            </a: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000000"/>
              </a:buClr>
              <a:buSzPts val="1600"/>
              <a:buFont typeface="Arial"/>
              <a:buNone/>
            </a:pP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FFFFFF"/>
              </a:buClr>
              <a:buSzPts val="1600"/>
              <a:buFont typeface="Arial"/>
              <a:buNone/>
            </a:pPr>
            <a:r>
              <a:rPr lang="en-US" sz="1600" b="0" i="0" u="none" strike="noStrike" cap="none">
                <a:solidFill>
                  <a:srgbClr val="FFFFFF"/>
                </a:solidFill>
                <a:latin typeface="Avenir"/>
                <a:ea typeface="Avenir"/>
                <a:cs typeface="Avenir"/>
                <a:sym typeface="Avenir"/>
              </a:rPr>
              <a:t>www.asi-assurance.org</a:t>
            </a:r>
            <a:endParaRPr sz="1600" b="0" i="0" u="none" strike="noStrike" cap="none">
              <a:solidFill>
                <a:srgbClr val="000000"/>
              </a:solidFill>
              <a:latin typeface="Avenir"/>
              <a:ea typeface="Avenir"/>
              <a:cs typeface="Avenir"/>
              <a:sym typeface="Avenir"/>
            </a:endParaRPr>
          </a:p>
          <a:p>
            <a:pPr marL="0" marR="0" lvl="0" indent="0" algn="l" rtl="0">
              <a:lnSpc>
                <a:spcPct val="140019"/>
              </a:lnSpc>
              <a:spcBef>
                <a:spcPts val="0"/>
              </a:spcBef>
              <a:spcAft>
                <a:spcPts val="0"/>
              </a:spcAft>
              <a:buClr>
                <a:srgbClr val="000000"/>
              </a:buClr>
              <a:buSzPts val="1600"/>
              <a:buFont typeface="Arial"/>
              <a:buNone/>
            </a:pP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FFFFFF"/>
              </a:buClr>
              <a:buSzPts val="1600"/>
              <a:buFont typeface="Arial"/>
              <a:buNone/>
            </a:pPr>
            <a:r>
              <a:rPr lang="en-US" sz="1600" b="0" i="0" u="none" strike="noStrike" cap="none">
                <a:solidFill>
                  <a:srgbClr val="FFFFFF"/>
                </a:solidFill>
                <a:latin typeface="Avenir"/>
                <a:ea typeface="Avenir"/>
                <a:cs typeface="Avenir"/>
                <a:sym typeface="Avenir"/>
              </a:rPr>
              <a:t>assurance-services-international</a:t>
            </a:r>
            <a:endParaRPr sz="1600" b="0" i="0" u="none" strike="noStrike" cap="none">
              <a:solidFill>
                <a:srgbClr val="000000"/>
              </a:solidFill>
              <a:latin typeface="Avenir"/>
              <a:ea typeface="Avenir"/>
              <a:cs typeface="Avenir"/>
              <a:sym typeface="Avenir"/>
            </a:endParaRPr>
          </a:p>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Avenir"/>
              <a:ea typeface="Avenir"/>
              <a:cs typeface="Avenir"/>
              <a:sym typeface="Avenir"/>
            </a:endParaRPr>
          </a:p>
        </p:txBody>
      </p:sp>
      <p:pic>
        <p:nvPicPr>
          <p:cNvPr id="141" name="Google Shape;141;p55"/>
          <p:cNvPicPr preferRelativeResize="0"/>
          <p:nvPr/>
        </p:nvPicPr>
        <p:blipFill rotWithShape="1">
          <a:blip r:embed="rId4">
            <a:alphaModFix/>
          </a:blip>
          <a:srcRect/>
          <a:stretch/>
        </p:blipFill>
        <p:spPr>
          <a:xfrm>
            <a:off x="6589131" y="2686787"/>
            <a:ext cx="492923" cy="492923"/>
          </a:xfrm>
          <a:prstGeom prst="rect">
            <a:avLst/>
          </a:prstGeom>
          <a:noFill/>
          <a:ln>
            <a:noFill/>
          </a:ln>
        </p:spPr>
      </p:pic>
      <p:pic>
        <p:nvPicPr>
          <p:cNvPr id="142" name="Google Shape;142;p55"/>
          <p:cNvPicPr preferRelativeResize="0"/>
          <p:nvPr/>
        </p:nvPicPr>
        <p:blipFill rotWithShape="1">
          <a:blip r:embed="rId5">
            <a:alphaModFix/>
          </a:blip>
          <a:srcRect/>
          <a:stretch/>
        </p:blipFill>
        <p:spPr>
          <a:xfrm>
            <a:off x="6587341" y="4072419"/>
            <a:ext cx="492923" cy="492923"/>
          </a:xfrm>
          <a:prstGeom prst="rect">
            <a:avLst/>
          </a:prstGeom>
          <a:noFill/>
          <a:ln>
            <a:noFill/>
          </a:ln>
        </p:spPr>
      </p:pic>
      <p:pic>
        <p:nvPicPr>
          <p:cNvPr id="143" name="Google Shape;143;p55"/>
          <p:cNvPicPr preferRelativeResize="0"/>
          <p:nvPr/>
        </p:nvPicPr>
        <p:blipFill rotWithShape="1">
          <a:blip r:embed="rId6">
            <a:alphaModFix/>
          </a:blip>
          <a:srcRect/>
          <a:stretch/>
        </p:blipFill>
        <p:spPr>
          <a:xfrm>
            <a:off x="6587341" y="3379603"/>
            <a:ext cx="492923" cy="492923"/>
          </a:xfrm>
          <a:prstGeom prst="rect">
            <a:avLst/>
          </a:prstGeom>
          <a:noFill/>
          <a:ln>
            <a:noFill/>
          </a:ln>
        </p:spPr>
      </p:pic>
      <p:sp>
        <p:nvSpPr>
          <p:cNvPr id="144" name="Google Shape;144;p55"/>
          <p:cNvSpPr txBox="1"/>
          <p:nvPr/>
        </p:nvSpPr>
        <p:spPr>
          <a:xfrm>
            <a:off x="6445956" y="1717453"/>
            <a:ext cx="4075289"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en-US" sz="4400" b="0" i="0" u="none" strike="noStrike" cap="none">
                <a:solidFill>
                  <a:schemeClr val="accent6"/>
                </a:solidFill>
                <a:latin typeface="Avenir"/>
                <a:ea typeface="Avenir"/>
                <a:cs typeface="Avenir"/>
                <a:sym typeface="Avenir"/>
              </a:rPr>
              <a:t>Get in touch</a:t>
            </a:r>
            <a:endParaRPr sz="4400" b="0" i="0" u="none" strike="noStrike" cap="none">
              <a:solidFill>
                <a:schemeClr val="accent6"/>
              </a:solidFill>
              <a:latin typeface="Avenir"/>
              <a:ea typeface="Avenir"/>
              <a:cs typeface="Avenir"/>
              <a:sym typeface="Avenir"/>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51"/>
        <p:cNvGrpSpPr/>
        <p:nvPr/>
      </p:nvGrpSpPr>
      <p:grpSpPr>
        <a:xfrm>
          <a:off x="0" y="0"/>
          <a:ext cx="0" cy="0"/>
          <a:chOff x="0" y="0"/>
          <a:chExt cx="0" cy="0"/>
        </a:xfrm>
      </p:grpSpPr>
      <p:sp>
        <p:nvSpPr>
          <p:cNvPr id="152" name="Google Shape;152;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3" name="Google Shape;153;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 ES</a:t>
            </a:r>
            <a:endParaRPr/>
          </a:p>
        </p:txBody>
      </p:sp>
      <p:sp>
        <p:nvSpPr>
          <p:cNvPr id="154" name="Google Shape;154;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Cover page 2">
  <p:cSld name="Cover page 2">
    <p:spTree>
      <p:nvGrpSpPr>
        <p:cNvPr id="1" name="Shape 155"/>
        <p:cNvGrpSpPr/>
        <p:nvPr/>
      </p:nvGrpSpPr>
      <p:grpSpPr>
        <a:xfrm>
          <a:off x="0" y="0"/>
          <a:ext cx="0" cy="0"/>
          <a:chOff x="0" y="0"/>
          <a:chExt cx="0" cy="0"/>
        </a:xfrm>
      </p:grpSpPr>
      <p:sp>
        <p:nvSpPr>
          <p:cNvPr id="156" name="Google Shape;156;p56"/>
          <p:cNvSpPr txBox="1">
            <a:spLocks noGrp="1"/>
          </p:cNvSpPr>
          <p:nvPr>
            <p:ph type="ctrTitle"/>
          </p:nvPr>
        </p:nvSpPr>
        <p:spPr>
          <a:xfrm>
            <a:off x="350659" y="1392059"/>
            <a:ext cx="4995862" cy="233728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500"/>
              <a:buFont typeface="Avenir"/>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7" name="Google Shape;157;p56"/>
          <p:cNvSpPr txBox="1">
            <a:spLocks noGrp="1"/>
          </p:cNvSpPr>
          <p:nvPr>
            <p:ph type="body" idx="1"/>
          </p:nvPr>
        </p:nvSpPr>
        <p:spPr>
          <a:xfrm>
            <a:off x="357188" y="4156075"/>
            <a:ext cx="4989512" cy="698500"/>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lt1"/>
              </a:buClr>
              <a:buSzPts val="1600"/>
              <a:buNone/>
              <a:defRPr sz="1600" b="0" i="0">
                <a:solidFill>
                  <a:schemeClr val="lt1"/>
                </a:solidFill>
                <a:latin typeface="Avenir"/>
                <a:ea typeface="Avenir"/>
                <a:cs typeface="Avenir"/>
                <a:sym typeface="Aveni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8" name="Google Shape;158;p56"/>
          <p:cNvSpPr txBox="1">
            <a:spLocks noGrp="1"/>
          </p:cNvSpPr>
          <p:nvPr>
            <p:ph type="body" idx="2"/>
          </p:nvPr>
        </p:nvSpPr>
        <p:spPr>
          <a:xfrm>
            <a:off x="350838" y="3729038"/>
            <a:ext cx="4995862" cy="42703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2200"/>
              <a:buNone/>
              <a:defRPr sz="2200" b="0" i="0">
                <a:solidFill>
                  <a:schemeClr val="lt1"/>
                </a:solidFill>
                <a:latin typeface="Avenir"/>
                <a:ea typeface="Avenir"/>
                <a:cs typeface="Avenir"/>
                <a:sym typeface="Aveni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1_Simple slide - two columns">
  <p:cSld name="1_Simple slide - two columns">
    <p:spTree>
      <p:nvGrpSpPr>
        <p:cNvPr id="1" name="Shape 159"/>
        <p:cNvGrpSpPr/>
        <p:nvPr/>
      </p:nvGrpSpPr>
      <p:grpSpPr>
        <a:xfrm>
          <a:off x="0" y="0"/>
          <a:ext cx="0" cy="0"/>
          <a:chOff x="0" y="0"/>
          <a:chExt cx="0" cy="0"/>
        </a:xfrm>
      </p:grpSpPr>
      <p:sp>
        <p:nvSpPr>
          <p:cNvPr id="160" name="Google Shape;160;p5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a:endParaRPr/>
          </a:p>
        </p:txBody>
      </p:sp>
      <p:sp>
        <p:nvSpPr>
          <p:cNvPr id="161" name="Google Shape;161;p5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a:r>
              <a:rPr lang="en-US"/>
              <a:t>8.2.FSC-CLR-Training_Main-Course_Module-2_V1-0_ ES</a:t>
            </a:r>
            <a:endParaRPr/>
          </a:p>
        </p:txBody>
      </p:sp>
      <p:sp>
        <p:nvSpPr>
          <p:cNvPr id="162" name="Google Shape;162;p57"/>
          <p:cNvSpPr txBox="1">
            <a:spLocks noGrp="1"/>
          </p:cNvSpPr>
          <p:nvPr>
            <p:ph type="sldNum" idx="12"/>
          </p:nvPr>
        </p:nvSpPr>
        <p:spPr>
          <a:xfrm>
            <a:off x="8610600" y="6356350"/>
            <a:ext cx="18288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163" name="Google Shape;163;p57"/>
          <p:cNvSpPr txBox="1">
            <a:spLocks noGrp="1"/>
          </p:cNvSpPr>
          <p:nvPr>
            <p:ph type="body" idx="1"/>
          </p:nvPr>
        </p:nvSpPr>
        <p:spPr>
          <a:xfrm>
            <a:off x="839787" y="1312332"/>
            <a:ext cx="4984542" cy="4556656"/>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64" name="Google Shape;164;p57"/>
          <p:cNvSpPr txBox="1">
            <a:spLocks noGrp="1"/>
          </p:cNvSpPr>
          <p:nvPr>
            <p:ph type="body" idx="2"/>
          </p:nvPr>
        </p:nvSpPr>
        <p:spPr>
          <a:xfrm>
            <a:off x="6367673" y="1310921"/>
            <a:ext cx="5169571" cy="455947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65" name="Google Shape;165;p57"/>
          <p:cNvSpPr txBox="1">
            <a:spLocks noGrp="1"/>
          </p:cNvSpPr>
          <p:nvPr>
            <p:ph type="title"/>
          </p:nvPr>
        </p:nvSpPr>
        <p:spPr>
          <a:xfrm>
            <a:off x="839788" y="457200"/>
            <a:ext cx="10697456" cy="852311"/>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Avenir"/>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66"/>
        <p:cNvGrpSpPr/>
        <p:nvPr/>
      </p:nvGrpSpPr>
      <p:grpSpPr>
        <a:xfrm>
          <a:off x="0" y="0"/>
          <a:ext cx="0" cy="0"/>
          <a:chOff x="0" y="0"/>
          <a:chExt cx="0" cy="0"/>
        </a:xfrm>
      </p:grpSpPr>
      <p:sp>
        <p:nvSpPr>
          <p:cNvPr id="167" name="Google Shape;167;p58"/>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8" name="Google Shape;168;p58"/>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9" name="Google Shape;169;p5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0" name="Google Shape;170;p5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 ES</a:t>
            </a:r>
            <a:endParaRPr/>
          </a:p>
        </p:txBody>
      </p:sp>
      <p:sp>
        <p:nvSpPr>
          <p:cNvPr id="171" name="Google Shape;171;p5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2"/>
        <p:cNvGrpSpPr/>
        <p:nvPr/>
      </p:nvGrpSpPr>
      <p:grpSpPr>
        <a:xfrm>
          <a:off x="0" y="0"/>
          <a:ext cx="0" cy="0"/>
          <a:chOff x="0" y="0"/>
          <a:chExt cx="0" cy="0"/>
        </a:xfrm>
      </p:grpSpPr>
      <p:sp>
        <p:nvSpPr>
          <p:cNvPr id="173" name="Google Shape;173;p5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4" name="Google Shape;174;p5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75" name="Google Shape;175;p5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6" name="Google Shape;176;p5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 ES</a:t>
            </a:r>
            <a:endParaRPr/>
          </a:p>
        </p:txBody>
      </p:sp>
      <p:sp>
        <p:nvSpPr>
          <p:cNvPr id="177" name="Google Shape;177;p5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8"/>
        <p:cNvGrpSpPr/>
        <p:nvPr/>
      </p:nvGrpSpPr>
      <p:grpSpPr>
        <a:xfrm>
          <a:off x="0" y="0"/>
          <a:ext cx="0" cy="0"/>
          <a:chOff x="0" y="0"/>
          <a:chExt cx="0" cy="0"/>
        </a:xfrm>
      </p:grpSpPr>
      <p:sp>
        <p:nvSpPr>
          <p:cNvPr id="179" name="Google Shape;179;p60"/>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0" name="Google Shape;180;p60"/>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181" name="Google Shape;181;p6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2" name="Google Shape;182;p6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 ES</a:t>
            </a:r>
            <a:endParaRPr/>
          </a:p>
        </p:txBody>
      </p:sp>
      <p:sp>
        <p:nvSpPr>
          <p:cNvPr id="183" name="Google Shape;183;p6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84"/>
        <p:cNvGrpSpPr/>
        <p:nvPr/>
      </p:nvGrpSpPr>
      <p:grpSpPr>
        <a:xfrm>
          <a:off x="0" y="0"/>
          <a:ext cx="0" cy="0"/>
          <a:chOff x="0" y="0"/>
          <a:chExt cx="0" cy="0"/>
        </a:xfrm>
      </p:grpSpPr>
      <p:sp>
        <p:nvSpPr>
          <p:cNvPr id="185" name="Google Shape;185;p6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6" name="Google Shape;186;p61"/>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7" name="Google Shape;187;p61"/>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8" name="Google Shape;188;p6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9" name="Google Shape;189;p6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 ES</a:t>
            </a:r>
            <a:endParaRPr/>
          </a:p>
        </p:txBody>
      </p:sp>
      <p:sp>
        <p:nvSpPr>
          <p:cNvPr id="190" name="Google Shape;190;p6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91"/>
        <p:cNvGrpSpPr/>
        <p:nvPr/>
      </p:nvGrpSpPr>
      <p:grpSpPr>
        <a:xfrm>
          <a:off x="0" y="0"/>
          <a:ext cx="0" cy="0"/>
          <a:chOff x="0" y="0"/>
          <a:chExt cx="0" cy="0"/>
        </a:xfrm>
      </p:grpSpPr>
      <p:sp>
        <p:nvSpPr>
          <p:cNvPr id="192" name="Google Shape;192;p62"/>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3" name="Google Shape;193;p62"/>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94" name="Google Shape;194;p62"/>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5" name="Google Shape;195;p62"/>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96" name="Google Shape;196;p62"/>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7" name="Google Shape;197;p6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8" name="Google Shape;198;p6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 ES</a:t>
            </a:r>
            <a:endParaRPr/>
          </a:p>
        </p:txBody>
      </p:sp>
      <p:sp>
        <p:nvSpPr>
          <p:cNvPr id="199" name="Google Shape;199;p6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00"/>
        <p:cNvGrpSpPr/>
        <p:nvPr/>
      </p:nvGrpSpPr>
      <p:grpSpPr>
        <a:xfrm>
          <a:off x="0" y="0"/>
          <a:ext cx="0" cy="0"/>
          <a:chOff x="0" y="0"/>
          <a:chExt cx="0" cy="0"/>
        </a:xfrm>
      </p:grpSpPr>
      <p:sp>
        <p:nvSpPr>
          <p:cNvPr id="201" name="Google Shape;201;p6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2" name="Google Shape;202;p6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3" name="Google Shape;203;p6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 ES</a:t>
            </a:r>
            <a:endParaRPr/>
          </a:p>
        </p:txBody>
      </p:sp>
      <p:sp>
        <p:nvSpPr>
          <p:cNvPr id="204" name="Google Shape;204;p6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2_Section Separator - 1a">
  <p:cSld name="2_Section Separator - 1a">
    <p:spTree>
      <p:nvGrpSpPr>
        <p:cNvPr id="1" name="Shape 24"/>
        <p:cNvGrpSpPr/>
        <p:nvPr/>
      </p:nvGrpSpPr>
      <p:grpSpPr>
        <a:xfrm>
          <a:off x="0" y="0"/>
          <a:ext cx="0" cy="0"/>
          <a:chOff x="0" y="0"/>
          <a:chExt cx="0" cy="0"/>
        </a:xfrm>
      </p:grpSpPr>
      <p:pic>
        <p:nvPicPr>
          <p:cNvPr id="25" name="Google Shape;25;p38"/>
          <p:cNvPicPr preferRelativeResize="0"/>
          <p:nvPr/>
        </p:nvPicPr>
        <p:blipFill rotWithShape="1">
          <a:blip r:embed="rId2">
            <a:alphaModFix/>
          </a:blip>
          <a:srcRect t="9022" b="9021"/>
          <a:stretch/>
        </p:blipFill>
        <p:spPr>
          <a:xfrm>
            <a:off x="1" y="0"/>
            <a:ext cx="12192000" cy="7493993"/>
          </a:xfrm>
          <a:prstGeom prst="rect">
            <a:avLst/>
          </a:prstGeom>
          <a:noFill/>
          <a:ln>
            <a:noFill/>
          </a:ln>
        </p:spPr>
      </p:pic>
      <p:sp>
        <p:nvSpPr>
          <p:cNvPr id="26" name="Google Shape;26;p38"/>
          <p:cNvSpPr/>
          <p:nvPr/>
        </p:nvSpPr>
        <p:spPr>
          <a:xfrm>
            <a:off x="0" y="1286439"/>
            <a:ext cx="9302044" cy="4689485"/>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venir"/>
              <a:ea typeface="Avenir"/>
              <a:cs typeface="Avenir"/>
              <a:sym typeface="Avenir"/>
            </a:endParaRPr>
          </a:p>
        </p:txBody>
      </p:sp>
      <p:cxnSp>
        <p:nvCxnSpPr>
          <p:cNvPr id="27" name="Google Shape;27;p38"/>
          <p:cNvCxnSpPr/>
          <p:nvPr/>
        </p:nvCxnSpPr>
        <p:spPr>
          <a:xfrm>
            <a:off x="6096000" y="961884"/>
            <a:ext cx="6117106" cy="0"/>
          </a:xfrm>
          <a:prstGeom prst="straightConnector1">
            <a:avLst/>
          </a:prstGeom>
          <a:noFill/>
          <a:ln w="57150" cap="flat" cmpd="sng">
            <a:solidFill>
              <a:schemeClr val="accent2"/>
            </a:solidFill>
            <a:prstDash val="solid"/>
            <a:round/>
            <a:headEnd type="none" w="sm" len="sm"/>
            <a:tailEnd type="none" w="sm" len="sm"/>
          </a:ln>
        </p:spPr>
      </p:cxnSp>
      <p:sp>
        <p:nvSpPr>
          <p:cNvPr id="28" name="Google Shape;28;p3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3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30" name="Google Shape;30;p38"/>
          <p:cNvSpPr txBox="1">
            <a:spLocks noGrp="1"/>
          </p:cNvSpPr>
          <p:nvPr>
            <p:ph type="ctrTitle"/>
          </p:nvPr>
        </p:nvSpPr>
        <p:spPr>
          <a:xfrm>
            <a:off x="838200" y="1448225"/>
            <a:ext cx="8345557" cy="182709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3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 ES</a:t>
            </a:r>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205"/>
        <p:cNvGrpSpPr/>
        <p:nvPr/>
      </p:nvGrpSpPr>
      <p:grpSpPr>
        <a:xfrm>
          <a:off x="0" y="0"/>
          <a:ext cx="0" cy="0"/>
          <a:chOff x="0" y="0"/>
          <a:chExt cx="0" cy="0"/>
        </a:xfrm>
      </p:grpSpPr>
      <p:sp>
        <p:nvSpPr>
          <p:cNvPr id="206" name="Google Shape;206;p64"/>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7" name="Google Shape;207;p64"/>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208" name="Google Shape;208;p64"/>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209" name="Google Shape;209;p6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0" name="Google Shape;210;p6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 ES</a:t>
            </a:r>
            <a:endParaRPr/>
          </a:p>
        </p:txBody>
      </p:sp>
      <p:sp>
        <p:nvSpPr>
          <p:cNvPr id="211" name="Google Shape;211;p6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212"/>
        <p:cNvGrpSpPr/>
        <p:nvPr/>
      </p:nvGrpSpPr>
      <p:grpSpPr>
        <a:xfrm>
          <a:off x="0" y="0"/>
          <a:ext cx="0" cy="0"/>
          <a:chOff x="0" y="0"/>
          <a:chExt cx="0" cy="0"/>
        </a:xfrm>
      </p:grpSpPr>
      <p:sp>
        <p:nvSpPr>
          <p:cNvPr id="213" name="Google Shape;213;p65"/>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4" name="Google Shape;214;p65"/>
          <p:cNvSpPr>
            <a:spLocks noGrp="1"/>
          </p:cNvSpPr>
          <p:nvPr>
            <p:ph type="pic" idx="2"/>
          </p:nvPr>
        </p:nvSpPr>
        <p:spPr>
          <a:xfrm>
            <a:off x="5183188" y="987425"/>
            <a:ext cx="6172200" cy="4873625"/>
          </a:xfrm>
          <a:prstGeom prst="rect">
            <a:avLst/>
          </a:prstGeom>
          <a:noFill/>
          <a:ln>
            <a:noFill/>
          </a:ln>
        </p:spPr>
      </p:sp>
      <p:sp>
        <p:nvSpPr>
          <p:cNvPr id="215" name="Google Shape;215;p65"/>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216" name="Google Shape;216;p6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7" name="Google Shape;217;p6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 ES</a:t>
            </a:r>
            <a:endParaRPr/>
          </a:p>
        </p:txBody>
      </p:sp>
      <p:sp>
        <p:nvSpPr>
          <p:cNvPr id="218" name="Google Shape;218;p6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219"/>
        <p:cNvGrpSpPr/>
        <p:nvPr/>
      </p:nvGrpSpPr>
      <p:grpSpPr>
        <a:xfrm>
          <a:off x="0" y="0"/>
          <a:ext cx="0" cy="0"/>
          <a:chOff x="0" y="0"/>
          <a:chExt cx="0" cy="0"/>
        </a:xfrm>
      </p:grpSpPr>
      <p:sp>
        <p:nvSpPr>
          <p:cNvPr id="220" name="Google Shape;220;p6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1" name="Google Shape;221;p66"/>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22" name="Google Shape;222;p6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3" name="Google Shape;223;p6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 ES</a:t>
            </a:r>
            <a:endParaRPr/>
          </a:p>
        </p:txBody>
      </p:sp>
      <p:sp>
        <p:nvSpPr>
          <p:cNvPr id="224" name="Google Shape;224;p6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225"/>
        <p:cNvGrpSpPr/>
        <p:nvPr/>
      </p:nvGrpSpPr>
      <p:grpSpPr>
        <a:xfrm>
          <a:off x="0" y="0"/>
          <a:ext cx="0" cy="0"/>
          <a:chOff x="0" y="0"/>
          <a:chExt cx="0" cy="0"/>
        </a:xfrm>
      </p:grpSpPr>
      <p:sp>
        <p:nvSpPr>
          <p:cNvPr id="226" name="Google Shape;226;p67"/>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7" name="Google Shape;227;p67"/>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28" name="Google Shape;228;p6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9" name="Google Shape;229;p6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 ES</a:t>
            </a:r>
            <a:endParaRPr/>
          </a:p>
        </p:txBody>
      </p:sp>
      <p:sp>
        <p:nvSpPr>
          <p:cNvPr id="230" name="Google Shape;230;p6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Section Separator - 3">
  <p:cSld name="Section Separator - 3">
    <p:spTree>
      <p:nvGrpSpPr>
        <p:cNvPr id="1" name="Shape 231"/>
        <p:cNvGrpSpPr/>
        <p:nvPr/>
      </p:nvGrpSpPr>
      <p:grpSpPr>
        <a:xfrm>
          <a:off x="0" y="0"/>
          <a:ext cx="0" cy="0"/>
          <a:chOff x="0" y="0"/>
          <a:chExt cx="0" cy="0"/>
        </a:xfrm>
      </p:grpSpPr>
      <p:pic>
        <p:nvPicPr>
          <p:cNvPr id="232" name="Google Shape;232;p68"/>
          <p:cNvPicPr preferRelativeResize="0"/>
          <p:nvPr/>
        </p:nvPicPr>
        <p:blipFill rotWithShape="1">
          <a:blip r:embed="rId2">
            <a:alphaModFix/>
          </a:blip>
          <a:srcRect/>
          <a:stretch/>
        </p:blipFill>
        <p:spPr>
          <a:xfrm>
            <a:off x="-82453" y="-910604"/>
            <a:ext cx="13686266" cy="7781303"/>
          </a:xfrm>
          <a:prstGeom prst="rect">
            <a:avLst/>
          </a:prstGeom>
          <a:noFill/>
          <a:ln>
            <a:noFill/>
          </a:ln>
        </p:spPr>
      </p:pic>
      <p:sp>
        <p:nvSpPr>
          <p:cNvPr id="233" name="Google Shape;233;p68"/>
          <p:cNvSpPr/>
          <p:nvPr/>
        </p:nvSpPr>
        <p:spPr>
          <a:xfrm rot="5400000">
            <a:off x="3327395" y="12706"/>
            <a:ext cx="2159010" cy="899159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34" name="Google Shape;234;p6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5" name="Google Shape;235;p6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 ES</a:t>
            </a:r>
            <a:endParaRPr/>
          </a:p>
        </p:txBody>
      </p:sp>
      <p:sp>
        <p:nvSpPr>
          <p:cNvPr id="236" name="Google Shape;236;p6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237" name="Google Shape;237;p68"/>
          <p:cNvSpPr txBox="1">
            <a:spLocks noGrp="1"/>
          </p:cNvSpPr>
          <p:nvPr>
            <p:ph type="ctrTitle"/>
          </p:nvPr>
        </p:nvSpPr>
        <p:spPr>
          <a:xfrm>
            <a:off x="879613" y="3429000"/>
            <a:ext cx="7275444" cy="193864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38" name="Google Shape;238;p68"/>
          <p:cNvCxnSpPr/>
          <p:nvPr/>
        </p:nvCxnSpPr>
        <p:spPr>
          <a:xfrm>
            <a:off x="-82453" y="6030953"/>
            <a:ext cx="8235853" cy="0"/>
          </a:xfrm>
          <a:prstGeom prst="straightConnector1">
            <a:avLst/>
          </a:prstGeom>
          <a:noFill/>
          <a:ln w="57150" cap="flat" cmpd="sng">
            <a:solidFill>
              <a:schemeClr val="accent2"/>
            </a:solidFill>
            <a:prstDash val="solid"/>
            <a:miter lim="800000"/>
            <a:headEnd type="none" w="sm" len="sm"/>
            <a:tailEnd type="none" w="sm" len="sm"/>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Separator - 1b">
  <p:cSld name="Section Separator - 1b">
    <p:spTree>
      <p:nvGrpSpPr>
        <p:cNvPr id="1" name="Shape 32"/>
        <p:cNvGrpSpPr/>
        <p:nvPr/>
      </p:nvGrpSpPr>
      <p:grpSpPr>
        <a:xfrm>
          <a:off x="0" y="0"/>
          <a:ext cx="0" cy="0"/>
          <a:chOff x="0" y="0"/>
          <a:chExt cx="0" cy="0"/>
        </a:xfrm>
      </p:grpSpPr>
      <p:pic>
        <p:nvPicPr>
          <p:cNvPr id="33" name="Google Shape;33;p39"/>
          <p:cNvPicPr preferRelativeResize="0"/>
          <p:nvPr/>
        </p:nvPicPr>
        <p:blipFill rotWithShape="1">
          <a:blip r:embed="rId2">
            <a:alphaModFix/>
          </a:blip>
          <a:srcRect b="16588"/>
          <a:stretch/>
        </p:blipFill>
        <p:spPr>
          <a:xfrm>
            <a:off x="1" y="0"/>
            <a:ext cx="12192000" cy="7493993"/>
          </a:xfrm>
          <a:prstGeom prst="rect">
            <a:avLst/>
          </a:prstGeom>
          <a:noFill/>
          <a:ln>
            <a:noFill/>
          </a:ln>
        </p:spPr>
      </p:pic>
      <p:sp>
        <p:nvSpPr>
          <p:cNvPr id="34" name="Google Shape;34;p39"/>
          <p:cNvSpPr/>
          <p:nvPr/>
        </p:nvSpPr>
        <p:spPr>
          <a:xfrm>
            <a:off x="6095999" y="136524"/>
            <a:ext cx="6117107" cy="714480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cxnSp>
        <p:nvCxnSpPr>
          <p:cNvPr id="35" name="Google Shape;35;p39"/>
          <p:cNvCxnSpPr/>
          <p:nvPr/>
        </p:nvCxnSpPr>
        <p:spPr>
          <a:xfrm>
            <a:off x="9369778" y="961884"/>
            <a:ext cx="2843328" cy="0"/>
          </a:xfrm>
          <a:prstGeom prst="straightConnector1">
            <a:avLst/>
          </a:prstGeom>
          <a:noFill/>
          <a:ln w="57150" cap="flat" cmpd="sng">
            <a:solidFill>
              <a:schemeClr val="accent2"/>
            </a:solidFill>
            <a:prstDash val="solid"/>
            <a:miter lim="800000"/>
            <a:headEnd type="none" w="sm" len="sm"/>
            <a:tailEnd type="none" w="sm" len="sm"/>
          </a:ln>
        </p:spPr>
      </p:cxnSp>
      <p:sp>
        <p:nvSpPr>
          <p:cNvPr id="36" name="Google Shape;36;p3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 name="Google Shape;37;p3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 ES</a:t>
            </a:r>
            <a:endParaRPr/>
          </a:p>
        </p:txBody>
      </p:sp>
      <p:sp>
        <p:nvSpPr>
          <p:cNvPr id="38" name="Google Shape;38;p3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39" name="Google Shape;39;p39"/>
          <p:cNvSpPr txBox="1">
            <a:spLocks noGrp="1"/>
          </p:cNvSpPr>
          <p:nvPr>
            <p:ph type="ctrTitle"/>
          </p:nvPr>
        </p:nvSpPr>
        <p:spPr>
          <a:xfrm>
            <a:off x="6666092" y="2260190"/>
            <a:ext cx="5085641" cy="182709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500"/>
              <a:buFont typeface="Avenir"/>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Separator - 2">
  <p:cSld name="Section Separator - 2">
    <p:spTree>
      <p:nvGrpSpPr>
        <p:cNvPr id="1" name="Shape 40"/>
        <p:cNvGrpSpPr/>
        <p:nvPr/>
      </p:nvGrpSpPr>
      <p:grpSpPr>
        <a:xfrm>
          <a:off x="0" y="0"/>
          <a:ext cx="0" cy="0"/>
          <a:chOff x="0" y="0"/>
          <a:chExt cx="0" cy="0"/>
        </a:xfrm>
      </p:grpSpPr>
      <p:pic>
        <p:nvPicPr>
          <p:cNvPr id="41" name="Google Shape;41;p40"/>
          <p:cNvPicPr preferRelativeResize="0"/>
          <p:nvPr/>
        </p:nvPicPr>
        <p:blipFill rotWithShape="1">
          <a:blip r:embed="rId2">
            <a:alphaModFix/>
          </a:blip>
          <a:srcRect/>
          <a:stretch/>
        </p:blipFill>
        <p:spPr>
          <a:xfrm>
            <a:off x="-19664" y="-19665"/>
            <a:ext cx="12232770" cy="7267925"/>
          </a:xfrm>
          <a:prstGeom prst="rect">
            <a:avLst/>
          </a:prstGeom>
          <a:noFill/>
          <a:ln>
            <a:noFill/>
          </a:ln>
        </p:spPr>
      </p:pic>
      <p:sp>
        <p:nvSpPr>
          <p:cNvPr id="42" name="Google Shape;42;p40"/>
          <p:cNvSpPr/>
          <p:nvPr/>
        </p:nvSpPr>
        <p:spPr>
          <a:xfrm rot="5400000">
            <a:off x="3354730" y="-760062"/>
            <a:ext cx="2967944" cy="975360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3" name="Google Shape;43;p4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4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 ES</a:t>
            </a:r>
            <a:endParaRPr/>
          </a:p>
        </p:txBody>
      </p:sp>
      <p:sp>
        <p:nvSpPr>
          <p:cNvPr id="45" name="Google Shape;45;p4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cxnSp>
        <p:nvCxnSpPr>
          <p:cNvPr id="46" name="Google Shape;46;p40"/>
          <p:cNvCxnSpPr/>
          <p:nvPr/>
        </p:nvCxnSpPr>
        <p:spPr>
          <a:xfrm>
            <a:off x="6096000" y="961884"/>
            <a:ext cx="6117106" cy="0"/>
          </a:xfrm>
          <a:prstGeom prst="straightConnector1">
            <a:avLst/>
          </a:prstGeom>
          <a:noFill/>
          <a:ln w="57150" cap="flat" cmpd="sng">
            <a:solidFill>
              <a:schemeClr val="accent2"/>
            </a:solidFill>
            <a:prstDash val="solid"/>
            <a:miter lim="800000"/>
            <a:headEnd type="none" w="sm" len="sm"/>
            <a:tailEnd type="none" w="sm" len="sm"/>
          </a:ln>
        </p:spPr>
      </p:cxnSp>
      <p:sp>
        <p:nvSpPr>
          <p:cNvPr id="47" name="Google Shape;47;p40"/>
          <p:cNvSpPr txBox="1">
            <a:spLocks noGrp="1"/>
          </p:cNvSpPr>
          <p:nvPr>
            <p:ph type="ctrTitle"/>
          </p:nvPr>
        </p:nvSpPr>
        <p:spPr>
          <a:xfrm>
            <a:off x="877956" y="3238499"/>
            <a:ext cx="8345557" cy="183266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Separator - 3">
  <p:cSld name="Section Separator - 3">
    <p:spTree>
      <p:nvGrpSpPr>
        <p:cNvPr id="1" name="Shape 48"/>
        <p:cNvGrpSpPr/>
        <p:nvPr/>
      </p:nvGrpSpPr>
      <p:grpSpPr>
        <a:xfrm>
          <a:off x="0" y="0"/>
          <a:ext cx="0" cy="0"/>
          <a:chOff x="0" y="0"/>
          <a:chExt cx="0" cy="0"/>
        </a:xfrm>
      </p:grpSpPr>
      <p:pic>
        <p:nvPicPr>
          <p:cNvPr id="49" name="Google Shape;49;p41"/>
          <p:cNvPicPr preferRelativeResize="0"/>
          <p:nvPr/>
        </p:nvPicPr>
        <p:blipFill rotWithShape="1">
          <a:blip r:embed="rId2">
            <a:alphaModFix/>
          </a:blip>
          <a:srcRect/>
          <a:stretch/>
        </p:blipFill>
        <p:spPr>
          <a:xfrm>
            <a:off x="-82453" y="-910604"/>
            <a:ext cx="13686266" cy="7781303"/>
          </a:xfrm>
          <a:prstGeom prst="rect">
            <a:avLst/>
          </a:prstGeom>
          <a:noFill/>
          <a:ln>
            <a:noFill/>
          </a:ln>
        </p:spPr>
      </p:pic>
      <p:sp>
        <p:nvSpPr>
          <p:cNvPr id="50" name="Google Shape;50;p41"/>
          <p:cNvSpPr/>
          <p:nvPr/>
        </p:nvSpPr>
        <p:spPr>
          <a:xfrm rot="5400000">
            <a:off x="3327395" y="12706"/>
            <a:ext cx="2159010" cy="899159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1" name="Google Shape;51;p4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4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 ES</a:t>
            </a:r>
            <a:endParaRPr/>
          </a:p>
        </p:txBody>
      </p:sp>
      <p:sp>
        <p:nvSpPr>
          <p:cNvPr id="53" name="Google Shape;53;p4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54" name="Google Shape;54;p41"/>
          <p:cNvSpPr txBox="1">
            <a:spLocks noGrp="1"/>
          </p:cNvSpPr>
          <p:nvPr>
            <p:ph type="ctrTitle"/>
          </p:nvPr>
        </p:nvSpPr>
        <p:spPr>
          <a:xfrm>
            <a:off x="879613" y="3429000"/>
            <a:ext cx="7275444" cy="193864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55" name="Google Shape;55;p41"/>
          <p:cNvCxnSpPr/>
          <p:nvPr/>
        </p:nvCxnSpPr>
        <p:spPr>
          <a:xfrm>
            <a:off x="-82453" y="6030953"/>
            <a:ext cx="8235853" cy="0"/>
          </a:xfrm>
          <a:prstGeom prst="straightConnector1">
            <a:avLst/>
          </a:prstGeom>
          <a:noFill/>
          <a:ln w="57150" cap="flat" cmpd="sng">
            <a:solidFill>
              <a:schemeClr val="accent2"/>
            </a:solidFill>
            <a:prstDash val="solid"/>
            <a:miter lim="800000"/>
            <a:headEnd type="none" w="sm" len="sm"/>
            <a:tailEnd type="none" w="sm" len="sm"/>
          </a:ln>
        </p:spPr>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2_Section Separator - 4a">
  <p:cSld name="2_Section Separator - 4a">
    <p:spTree>
      <p:nvGrpSpPr>
        <p:cNvPr id="1" name="Shape 56"/>
        <p:cNvGrpSpPr/>
        <p:nvPr/>
      </p:nvGrpSpPr>
      <p:grpSpPr>
        <a:xfrm>
          <a:off x="0" y="0"/>
          <a:ext cx="0" cy="0"/>
          <a:chOff x="0" y="0"/>
          <a:chExt cx="0" cy="0"/>
        </a:xfrm>
      </p:grpSpPr>
      <p:pic>
        <p:nvPicPr>
          <p:cNvPr id="57" name="Google Shape;57;p42" descr="A view of a forest with mountains in the background&#10;&#10;Description automatically generated"/>
          <p:cNvPicPr preferRelativeResize="0"/>
          <p:nvPr/>
        </p:nvPicPr>
        <p:blipFill rotWithShape="1">
          <a:blip r:embed="rId2">
            <a:alphaModFix/>
          </a:blip>
          <a:srcRect/>
          <a:stretch/>
        </p:blipFill>
        <p:spPr>
          <a:xfrm>
            <a:off x="3459316" y="-12701"/>
            <a:ext cx="10302568" cy="6883402"/>
          </a:xfrm>
          <a:prstGeom prst="rect">
            <a:avLst/>
          </a:prstGeom>
          <a:noFill/>
          <a:ln>
            <a:noFill/>
          </a:ln>
        </p:spPr>
      </p:pic>
      <p:sp>
        <p:nvSpPr>
          <p:cNvPr id="58" name="Google Shape;58;p42"/>
          <p:cNvSpPr/>
          <p:nvPr/>
        </p:nvSpPr>
        <p:spPr>
          <a:xfrm rot="5400000">
            <a:off x="663158" y="-698498"/>
            <a:ext cx="7087311" cy="8433505"/>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59" name="Google Shape;59;p4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4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 ES</a:t>
            </a:r>
            <a:endParaRPr/>
          </a:p>
        </p:txBody>
      </p:sp>
      <p:sp>
        <p:nvSpPr>
          <p:cNvPr id="61" name="Google Shape;61;p4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62" name="Google Shape;62;p42"/>
          <p:cNvSpPr txBox="1">
            <a:spLocks noGrp="1"/>
          </p:cNvSpPr>
          <p:nvPr>
            <p:ph type="ctrTitle"/>
          </p:nvPr>
        </p:nvSpPr>
        <p:spPr>
          <a:xfrm>
            <a:off x="1228147" y="606287"/>
            <a:ext cx="4188673" cy="536193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44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63" name="Google Shape;63;p42"/>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2_Section Separator - 4b">
  <p:cSld name="2_Section Separator - 4b">
    <p:spTree>
      <p:nvGrpSpPr>
        <p:cNvPr id="1" name="Shape 64"/>
        <p:cNvGrpSpPr/>
        <p:nvPr/>
      </p:nvGrpSpPr>
      <p:grpSpPr>
        <a:xfrm>
          <a:off x="0" y="0"/>
          <a:ext cx="0" cy="0"/>
          <a:chOff x="0" y="0"/>
          <a:chExt cx="0" cy="0"/>
        </a:xfrm>
      </p:grpSpPr>
      <p:pic>
        <p:nvPicPr>
          <p:cNvPr id="65" name="Google Shape;65;p43"/>
          <p:cNvPicPr preferRelativeResize="0"/>
          <p:nvPr/>
        </p:nvPicPr>
        <p:blipFill rotWithShape="1">
          <a:blip r:embed="rId2">
            <a:alphaModFix/>
          </a:blip>
          <a:srcRect/>
          <a:stretch/>
        </p:blipFill>
        <p:spPr>
          <a:xfrm>
            <a:off x="-82464" y="52466"/>
            <a:ext cx="12314617" cy="6931580"/>
          </a:xfrm>
          <a:prstGeom prst="rect">
            <a:avLst/>
          </a:prstGeom>
          <a:noFill/>
          <a:ln>
            <a:noFill/>
          </a:ln>
        </p:spPr>
      </p:pic>
      <p:sp>
        <p:nvSpPr>
          <p:cNvPr id="66" name="Google Shape;66;p43"/>
          <p:cNvSpPr/>
          <p:nvPr/>
        </p:nvSpPr>
        <p:spPr>
          <a:xfrm rot="5400000">
            <a:off x="-353977" y="408039"/>
            <a:ext cx="6721475" cy="6178449"/>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67" name="Google Shape;67;p4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4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 ES</a:t>
            </a:r>
            <a:endParaRPr/>
          </a:p>
        </p:txBody>
      </p:sp>
      <p:sp>
        <p:nvSpPr>
          <p:cNvPr id="69" name="Google Shape;69;p4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70" name="Google Shape;70;p43"/>
          <p:cNvSpPr txBox="1">
            <a:spLocks noGrp="1"/>
          </p:cNvSpPr>
          <p:nvPr>
            <p:ph type="ctrTitle"/>
          </p:nvPr>
        </p:nvSpPr>
        <p:spPr>
          <a:xfrm>
            <a:off x="1054130" y="2573868"/>
            <a:ext cx="4642068" cy="339435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71" name="Google Shape;71;p43"/>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1_Section Separator - 4c">
  <p:cSld name="1_Section Separator - 4c">
    <p:spTree>
      <p:nvGrpSpPr>
        <p:cNvPr id="1" name="Shape 72"/>
        <p:cNvGrpSpPr/>
        <p:nvPr/>
      </p:nvGrpSpPr>
      <p:grpSpPr>
        <a:xfrm>
          <a:off x="0" y="0"/>
          <a:ext cx="0" cy="0"/>
          <a:chOff x="0" y="0"/>
          <a:chExt cx="0" cy="0"/>
        </a:xfrm>
      </p:grpSpPr>
      <p:pic>
        <p:nvPicPr>
          <p:cNvPr id="73" name="Google Shape;73;p44" descr="A bird standing on the edge of a pond&#10;&#10;Description automatically generated"/>
          <p:cNvPicPr preferRelativeResize="0"/>
          <p:nvPr/>
        </p:nvPicPr>
        <p:blipFill rotWithShape="1">
          <a:blip r:embed="rId2">
            <a:alphaModFix/>
          </a:blip>
          <a:srcRect/>
          <a:stretch/>
        </p:blipFill>
        <p:spPr>
          <a:xfrm>
            <a:off x="7622857" y="-1"/>
            <a:ext cx="4704999" cy="7061911"/>
          </a:xfrm>
          <a:prstGeom prst="rect">
            <a:avLst/>
          </a:prstGeom>
          <a:noFill/>
          <a:ln>
            <a:noFill/>
          </a:ln>
        </p:spPr>
      </p:pic>
      <p:sp>
        <p:nvSpPr>
          <p:cNvPr id="74" name="Google Shape;74;p44"/>
          <p:cNvSpPr/>
          <p:nvPr/>
        </p:nvSpPr>
        <p:spPr>
          <a:xfrm rot="5400000">
            <a:off x="-1503249" y="1389811"/>
            <a:ext cx="7087311" cy="425688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75" name="Google Shape;75;p4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4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 ES</a:t>
            </a:r>
            <a:endParaRPr/>
          </a:p>
        </p:txBody>
      </p:sp>
      <p:sp>
        <p:nvSpPr>
          <p:cNvPr id="77" name="Google Shape;77;p4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78" name="Google Shape;78;p44"/>
          <p:cNvSpPr txBox="1">
            <a:spLocks noGrp="1"/>
          </p:cNvSpPr>
          <p:nvPr>
            <p:ph type="ctrTitle"/>
          </p:nvPr>
        </p:nvSpPr>
        <p:spPr>
          <a:xfrm>
            <a:off x="1228147" y="606287"/>
            <a:ext cx="2568589" cy="536193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44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79" name="Google Shape;79;p44"/>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
        <p:nvSpPr>
          <p:cNvPr id="80" name="Google Shape;80;p44"/>
          <p:cNvSpPr/>
          <p:nvPr/>
        </p:nvSpPr>
        <p:spPr>
          <a:xfrm rot="5400000">
            <a:off x="2688514" y="1324686"/>
            <a:ext cx="7087311" cy="438714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slideLayout" Target="../slideLayouts/slideLayout33.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slideLayout" Target="../slideLayouts/slideLayout32.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5" Type="http://schemas.openxmlformats.org/officeDocument/2006/relationships/theme" Target="../theme/theme2.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 Id="rId14"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Avenir"/>
              <a:buNone/>
              <a:defRPr sz="4400" b="1" i="0" u="none" strike="noStrike" cap="none">
                <a:solidFill>
                  <a:schemeClr val="dk1"/>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venir"/>
                <a:ea typeface="Avenir"/>
                <a:cs typeface="Avenir"/>
                <a:sym typeface="Avenir"/>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venir"/>
                <a:ea typeface="Avenir"/>
                <a:cs typeface="Avenir"/>
                <a:sym typeface="Avenir"/>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venir"/>
                <a:ea typeface="Avenir"/>
                <a:cs typeface="Avenir"/>
                <a:sym typeface="Avenir"/>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B8C8C"/>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B8C8C"/>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r>
              <a:rPr lang="en-US"/>
              <a:t>8.2.FSC-CLR-Training_Main-Course_Module-2_V1-0_ ES</a:t>
            </a:r>
            <a:endParaRPr/>
          </a:p>
        </p:txBody>
      </p:sp>
      <p:sp>
        <p:nvSpPr>
          <p:cNvPr id="14" name="Google Shape;14;p19"/>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45"/>
        <p:cNvGrpSpPr/>
        <p:nvPr/>
      </p:nvGrpSpPr>
      <p:grpSpPr>
        <a:xfrm>
          <a:off x="0" y="0"/>
          <a:ext cx="0" cy="0"/>
          <a:chOff x="0" y="0"/>
          <a:chExt cx="0" cy="0"/>
        </a:xfrm>
      </p:grpSpPr>
      <p:sp>
        <p:nvSpPr>
          <p:cNvPr id="146" name="Google Shape;146;p2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47" name="Google Shape;147;p2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48" name="Google Shape;148;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9" name="Google Shape;149;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r>
              <a:rPr lang="en-US"/>
              <a:t>8.2.FSC-CLR-Training_Main-Course_Module-2_V1-0_ ES</a:t>
            </a:r>
            <a:endParaRPr/>
          </a:p>
        </p:txBody>
      </p:sp>
      <p:sp>
        <p:nvSpPr>
          <p:cNvPr id="150" name="Google Shape;150;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1.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4.xml"/><Relationship Id="rId1" Type="http://schemas.openxmlformats.org/officeDocument/2006/relationships/slideLayout" Target="../slideLayouts/slideLayout2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3" Type="http://schemas.openxmlformats.org/officeDocument/2006/relationships/hyperlink" Target="https://violenceagainstchildren.un.org/content/child-labour" TargetMode="External"/><Relationship Id="rId2" Type="http://schemas.openxmlformats.org/officeDocument/2006/relationships/notesSlide" Target="../notesSlides/notesSlide6.xml"/><Relationship Id="rId1" Type="http://schemas.openxmlformats.org/officeDocument/2006/relationships/slideLayout" Target="../slideLayouts/slideLayout21.xml"/><Relationship Id="rId5" Type="http://schemas.openxmlformats.org/officeDocument/2006/relationships/hyperlink" Target="https://normlex.ilo.org/dyn/nrmlx_en/f?p=NORMLEXPUB%3A12100%3A0%3A%3ANO%3A%3AP12100_ILO_CODE%3AC138&amp;utm_source=chatgpt.com" TargetMode="External"/><Relationship Id="rId4" Type="http://schemas.openxmlformats.org/officeDocument/2006/relationships/hyperlink" Target="https://normlex.ilo.org/dyn/normlex/en/f?p=NORMLEXPUB%3A12100%3A0%3A%3ANO%3A%3AP12100_ILO_CODE%3AC182"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p2"/>
          <p:cNvSpPr txBox="1">
            <a:spLocks noGrp="1"/>
          </p:cNvSpPr>
          <p:nvPr>
            <p:ph type="ctrTitle" idx="4294967295"/>
          </p:nvPr>
        </p:nvSpPr>
        <p:spPr>
          <a:xfrm>
            <a:off x="730250" y="711200"/>
            <a:ext cx="7216800" cy="2336700"/>
          </a:xfrm>
          <a:prstGeom prst="rect">
            <a:avLst/>
          </a:prstGeom>
          <a:noFill/>
          <a:ln>
            <a:noFill/>
          </a:ln>
        </p:spPr>
        <p:txBody>
          <a:bodyPr spcFirstLastPara="1" wrap="square" lIns="91425" tIns="45700" rIns="91425" bIns="45700" anchor="ctr" anchorCtr="0">
            <a:normAutofit fontScale="90000"/>
          </a:bodyPr>
          <a:lstStyle/>
          <a:p>
            <a:pPr marL="0" marR="0" lvl="0" indent="0" algn="l" rtl="0">
              <a:lnSpc>
                <a:spcPct val="90000"/>
              </a:lnSpc>
              <a:spcBef>
                <a:spcPts val="0"/>
              </a:spcBef>
              <a:spcAft>
                <a:spcPts val="0"/>
              </a:spcAft>
              <a:buClr>
                <a:schemeClr val="dk1"/>
              </a:buClr>
              <a:buSzPct val="111111"/>
              <a:buFont typeface="Avenir"/>
              <a:buNone/>
            </a:pPr>
            <a:r>
              <a:rPr lang="en-US" sz="4400" b="1" i="0" u="none" strike="noStrike" cap="none">
                <a:solidFill>
                  <a:schemeClr val="dk1"/>
                </a:solidFill>
                <a:latin typeface="Arial"/>
                <a:ea typeface="Arial"/>
                <a:cs typeface="Arial"/>
                <a:sym typeface="Arial"/>
              </a:rPr>
              <a:t>Formación de auditores sobre los </a:t>
            </a:r>
            <a:r>
              <a:rPr lang="en-US">
                <a:latin typeface="Arial"/>
                <a:ea typeface="Arial"/>
                <a:cs typeface="Arial"/>
                <a:sym typeface="Arial"/>
              </a:rPr>
              <a:t>R</a:t>
            </a:r>
            <a:r>
              <a:rPr lang="en-US" sz="4400" b="1" i="0" u="none" strike="noStrike" cap="none">
                <a:solidFill>
                  <a:schemeClr val="dk1"/>
                </a:solidFill>
                <a:latin typeface="Arial"/>
                <a:ea typeface="Arial"/>
                <a:cs typeface="Arial"/>
                <a:sym typeface="Arial"/>
              </a:rPr>
              <a:t>equisitos </a:t>
            </a:r>
            <a:r>
              <a:rPr lang="en-US">
                <a:latin typeface="Arial"/>
                <a:ea typeface="Arial"/>
                <a:cs typeface="Arial"/>
                <a:sym typeface="Arial"/>
              </a:rPr>
              <a:t>L</a:t>
            </a:r>
            <a:r>
              <a:rPr lang="en-US" sz="4400" b="1" i="0" u="none" strike="noStrike" cap="none">
                <a:solidFill>
                  <a:schemeClr val="dk1"/>
                </a:solidFill>
                <a:latin typeface="Arial"/>
                <a:ea typeface="Arial"/>
                <a:cs typeface="Arial"/>
                <a:sym typeface="Arial"/>
              </a:rPr>
              <a:t>aborales </a:t>
            </a:r>
            <a:r>
              <a:rPr lang="en-US">
                <a:latin typeface="Arial"/>
                <a:ea typeface="Arial"/>
                <a:cs typeface="Arial"/>
                <a:sym typeface="Arial"/>
              </a:rPr>
              <a:t>Fundamentales</a:t>
            </a:r>
            <a:r>
              <a:rPr lang="en-US" sz="4400" b="1" i="0" u="none" strike="noStrike" cap="none">
                <a:solidFill>
                  <a:schemeClr val="dk1"/>
                </a:solidFill>
                <a:latin typeface="Arial"/>
                <a:ea typeface="Arial"/>
                <a:cs typeface="Arial"/>
                <a:sym typeface="Arial"/>
              </a:rPr>
              <a:t> (</a:t>
            </a:r>
            <a:r>
              <a:rPr lang="en-US">
                <a:latin typeface="Arial"/>
                <a:ea typeface="Arial"/>
                <a:cs typeface="Arial"/>
                <a:sym typeface="Arial"/>
              </a:rPr>
              <a:t>RLF</a:t>
            </a:r>
            <a:r>
              <a:rPr lang="en-US" sz="4400" b="1" i="0" u="none" strike="noStrike" cap="none">
                <a:solidFill>
                  <a:schemeClr val="dk1"/>
                </a:solidFill>
                <a:latin typeface="Arial"/>
                <a:ea typeface="Arial"/>
                <a:cs typeface="Arial"/>
                <a:sym typeface="Arial"/>
              </a:rPr>
              <a:t>) del FSC CoC</a:t>
            </a:r>
            <a:endParaRPr/>
          </a:p>
        </p:txBody>
      </p:sp>
      <p:sp>
        <p:nvSpPr>
          <p:cNvPr id="244" name="Google Shape;244;p2"/>
          <p:cNvSpPr txBox="1">
            <a:spLocks noGrp="1"/>
          </p:cNvSpPr>
          <p:nvPr>
            <p:ph type="body" idx="4294967295"/>
          </p:nvPr>
        </p:nvSpPr>
        <p:spPr>
          <a:xfrm>
            <a:off x="592667" y="3810000"/>
            <a:ext cx="5535613" cy="1169988"/>
          </a:xfrm>
          <a:prstGeom prst="rect">
            <a:avLst/>
          </a:prstGeom>
          <a:noFill/>
          <a:ln>
            <a:noFill/>
          </a:ln>
        </p:spPr>
        <p:txBody>
          <a:bodyPr spcFirstLastPara="1" wrap="square" lIns="91425" tIns="45700" rIns="91425" bIns="45700" anchor="t" anchorCtr="0">
            <a:normAutofit/>
          </a:bodyPr>
          <a:lstStyle/>
          <a:p>
            <a:pPr marL="177800" lvl="0" indent="0" algn="l" rtl="0">
              <a:lnSpc>
                <a:spcPct val="90000"/>
              </a:lnSpc>
              <a:spcBef>
                <a:spcPts val="1000"/>
              </a:spcBef>
              <a:spcAft>
                <a:spcPts val="0"/>
              </a:spcAft>
              <a:buSzPts val="2800"/>
              <a:buNone/>
            </a:pPr>
            <a:r>
              <a:rPr lang="en-US">
                <a:latin typeface="Arial"/>
                <a:ea typeface="Arial"/>
                <a:cs typeface="Arial"/>
                <a:sym typeface="Arial"/>
              </a:rPr>
              <a:t>FSC RLF</a:t>
            </a:r>
            <a:endParaRPr/>
          </a:p>
          <a:p>
            <a:pPr marL="177800" lvl="0" indent="0" algn="l" rtl="0">
              <a:lnSpc>
                <a:spcPct val="90000"/>
              </a:lnSpc>
              <a:spcBef>
                <a:spcPts val="1000"/>
              </a:spcBef>
              <a:spcAft>
                <a:spcPts val="0"/>
              </a:spcAft>
              <a:buSzPts val="2800"/>
              <a:buNone/>
            </a:pPr>
            <a:r>
              <a:rPr lang="en-US">
                <a:latin typeface="Arial"/>
                <a:ea typeface="Arial"/>
                <a:cs typeface="Arial"/>
                <a:sym typeface="Arial"/>
              </a:rPr>
              <a:t>Términos clave y definiciones </a:t>
            </a:r>
            <a:endParaRPr/>
          </a:p>
        </p:txBody>
      </p:sp>
      <p:sp>
        <p:nvSpPr>
          <p:cNvPr id="245" name="Google Shape;245;p2"/>
          <p:cNvSpPr txBox="1">
            <a:spLocks noGrp="1"/>
          </p:cNvSpPr>
          <p:nvPr>
            <p:ph type="body" idx="4294967295"/>
          </p:nvPr>
        </p:nvSpPr>
        <p:spPr>
          <a:xfrm>
            <a:off x="730250" y="3214688"/>
            <a:ext cx="4995863" cy="427037"/>
          </a:xfrm>
          <a:prstGeom prst="rect">
            <a:avLst/>
          </a:prstGeom>
          <a:noFill/>
          <a:ln>
            <a:noFill/>
          </a:ln>
        </p:spPr>
        <p:txBody>
          <a:bodyPr spcFirstLastPara="1" wrap="square" lIns="91425" tIns="45700" rIns="91425" bIns="45700" anchor="t" anchorCtr="0">
            <a:noAutofit/>
          </a:bodyPr>
          <a:lstStyle/>
          <a:p>
            <a:pPr marL="50800" lvl="0" indent="0" algn="l" rtl="0">
              <a:lnSpc>
                <a:spcPct val="90000"/>
              </a:lnSpc>
              <a:spcBef>
                <a:spcPts val="1000"/>
              </a:spcBef>
              <a:spcAft>
                <a:spcPts val="0"/>
              </a:spcAft>
              <a:buSzPts val="2800"/>
              <a:buNone/>
            </a:pPr>
            <a:r>
              <a:rPr lang="en-US">
                <a:latin typeface="Arial"/>
                <a:ea typeface="Arial"/>
                <a:cs typeface="Arial"/>
                <a:sym typeface="Arial"/>
              </a:rPr>
              <a:t>MÓDULO </a:t>
            </a:r>
            <a:r>
              <a:rPr lang="en-US"/>
              <a:t>2</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15"/>
        <p:cNvGrpSpPr/>
        <p:nvPr/>
      </p:nvGrpSpPr>
      <p:grpSpPr>
        <a:xfrm>
          <a:off x="0" y="0"/>
          <a:ext cx="0" cy="0"/>
          <a:chOff x="0" y="0"/>
          <a:chExt cx="0" cy="0"/>
        </a:xfrm>
      </p:grpSpPr>
      <p:sp>
        <p:nvSpPr>
          <p:cNvPr id="317" name="Google Shape;317;p6"/>
          <p:cNvSpPr txBox="1">
            <a:spLocks noGrp="1"/>
          </p:cNvSpPr>
          <p:nvPr>
            <p:ph type="ctrTitle" idx="4294967295"/>
          </p:nvPr>
        </p:nvSpPr>
        <p:spPr>
          <a:xfrm>
            <a:off x="438869" y="477688"/>
            <a:ext cx="3486150" cy="8255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Calibri"/>
              <a:buNone/>
            </a:pPr>
            <a:r>
              <a:rPr lang="en-US" sz="3200" b="1" i="0" u="none" strike="noStrike" cap="none">
                <a:solidFill>
                  <a:schemeClr val="dk1"/>
                </a:solidFill>
                <a:latin typeface="Arial"/>
                <a:ea typeface="Arial"/>
                <a:cs typeface="Arial"/>
                <a:sym typeface="Arial"/>
              </a:rPr>
              <a:t>Ejercicio 1</a:t>
            </a:r>
            <a:endParaRPr/>
          </a:p>
        </p:txBody>
      </p:sp>
      <p:sp>
        <p:nvSpPr>
          <p:cNvPr id="318" name="Google Shape;318;p6"/>
          <p:cNvSpPr txBox="1"/>
          <p:nvPr/>
        </p:nvSpPr>
        <p:spPr>
          <a:xfrm>
            <a:off x="510133" y="1878010"/>
            <a:ext cx="8100467" cy="3834257"/>
          </a:xfrm>
          <a:prstGeom prst="rect">
            <a:avLst/>
          </a:prstGeom>
          <a:solidFill>
            <a:schemeClr val="lt1"/>
          </a:solidFill>
          <a:ln>
            <a:noFill/>
          </a:ln>
        </p:spPr>
        <p:txBody>
          <a:bodyPr spcFirstLastPara="1" wrap="square" lIns="0" tIns="0" rIns="0" bIns="0" anchor="t" anchorCtr="0">
            <a:normAutofit/>
          </a:bodyPr>
          <a:lstStyle/>
          <a:p>
            <a:pPr marL="0" marR="0" lvl="0" indent="0" algn="l" rtl="0">
              <a:lnSpc>
                <a:spcPct val="100000"/>
              </a:lnSpc>
              <a:spcBef>
                <a:spcPts val="0"/>
              </a:spcBef>
              <a:spcAft>
                <a:spcPts val="0"/>
              </a:spcAft>
              <a:buNone/>
            </a:pPr>
            <a:r>
              <a:rPr lang="en-US" sz="2400" b="0" i="0" u="none" strike="noStrike" cap="none">
                <a:solidFill>
                  <a:srgbClr val="2B2E2F"/>
                </a:solidFill>
                <a:latin typeface="Arial"/>
                <a:ea typeface="Arial"/>
                <a:cs typeface="Arial"/>
                <a:sym typeface="Arial"/>
              </a:rPr>
              <a:t>Durante una auditoría de la empresa ficticia "Super Bamboo Inc.", se observó que la empresa tiene una política que prohíbe emplear a trabajadores menores de 18 años.</a:t>
            </a:r>
            <a:endParaRPr sz="2400" b="0" i="0" u="none" strike="noStrike" cap="none">
              <a:solidFill>
                <a:srgbClr val="2B2E2F"/>
              </a:solidFill>
              <a:latin typeface="Arial"/>
              <a:ea typeface="Arial"/>
              <a:cs typeface="Arial"/>
              <a:sym typeface="Arial"/>
            </a:endParaRPr>
          </a:p>
          <a:p>
            <a:pPr marL="0" marR="0" lvl="0" indent="0" algn="l" rtl="0">
              <a:lnSpc>
                <a:spcPct val="100000"/>
              </a:lnSpc>
              <a:spcBef>
                <a:spcPts val="0"/>
              </a:spcBef>
              <a:spcAft>
                <a:spcPts val="0"/>
              </a:spcAft>
              <a:buClr>
                <a:srgbClr val="2B2E2F"/>
              </a:buClr>
              <a:buSzPts val="720"/>
              <a:buFont typeface="Arial"/>
              <a:buNone/>
            </a:pPr>
            <a:endParaRPr sz="2400" b="0" i="0" u="none" strike="noStrike" cap="none">
              <a:solidFill>
                <a:srgbClr val="2B2E2F"/>
              </a:solidFill>
              <a:latin typeface="Arial"/>
              <a:ea typeface="Arial"/>
              <a:cs typeface="Arial"/>
              <a:sym typeface="Arial"/>
            </a:endParaRPr>
          </a:p>
          <a:p>
            <a:pPr marL="0" marR="0" lvl="0" indent="0" algn="l" rtl="0">
              <a:lnSpc>
                <a:spcPct val="100000"/>
              </a:lnSpc>
              <a:spcBef>
                <a:spcPts val="0"/>
              </a:spcBef>
              <a:spcAft>
                <a:spcPts val="0"/>
              </a:spcAft>
              <a:buClr>
                <a:srgbClr val="2B2E2F"/>
              </a:buClr>
              <a:buSzPts val="720"/>
              <a:buFont typeface="Arial"/>
              <a:buNone/>
            </a:pPr>
            <a:r>
              <a:rPr lang="en-US" sz="2400" b="0" i="0" u="none" strike="noStrike" cap="none">
                <a:solidFill>
                  <a:srgbClr val="2B2E2F"/>
                </a:solidFill>
                <a:latin typeface="Arial"/>
                <a:ea typeface="Arial"/>
                <a:cs typeface="Arial"/>
                <a:sym typeface="Arial"/>
              </a:rPr>
              <a:t>Sin embargo, durante la auditoría se vio a un trabajador de 14 años realizando trabajos ligeros y prestando apoyo a los operadores de máquinas durante el turno de noche.</a:t>
            </a:r>
            <a:endParaRPr sz="2400" b="0" i="0" u="none" strike="noStrike" cap="none">
              <a:solidFill>
                <a:srgbClr val="2B2E2F"/>
              </a:solidFill>
              <a:latin typeface="Arial"/>
              <a:ea typeface="Arial"/>
              <a:cs typeface="Arial"/>
              <a:sym typeface="Arial"/>
            </a:endParaRPr>
          </a:p>
        </p:txBody>
      </p:sp>
      <p:sp>
        <p:nvSpPr>
          <p:cNvPr id="319" name="Google Shape;319;p6"/>
          <p:cNvSpPr/>
          <p:nvPr/>
        </p:nvSpPr>
        <p:spPr>
          <a:xfrm>
            <a:off x="8610600" y="1721221"/>
            <a:ext cx="3346073" cy="3844377"/>
          </a:xfrm>
          <a:prstGeom prst="rect">
            <a:avLst/>
          </a:pr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2400" b="0" i="0" u="none" strike="noStrike" cap="none">
                <a:solidFill>
                  <a:schemeClr val="dk1"/>
                </a:solidFill>
                <a:latin typeface="Arial"/>
                <a:ea typeface="Arial"/>
                <a:cs typeface="Arial"/>
                <a:sym typeface="Arial"/>
              </a:rPr>
              <a:t>Q1. ¿Puede la empresa contratar a trabajadores menores de 18 años?</a:t>
            </a:r>
            <a:endParaRPr/>
          </a:p>
          <a:p>
            <a:pPr marL="469900" marR="0" lvl="0" indent="-31750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None/>
            </a:pPr>
            <a:r>
              <a:rPr lang="en-US" sz="2400" b="0" i="0" u="none" strike="noStrike" cap="none">
                <a:solidFill>
                  <a:schemeClr val="dk1"/>
                </a:solidFill>
                <a:latin typeface="Arial"/>
                <a:ea typeface="Arial"/>
                <a:cs typeface="Arial"/>
                <a:sym typeface="Arial"/>
              </a:rPr>
              <a:t>Q2. ¿Incumple la empresa los requisitos del FSC en materia de trabajo infantil?</a:t>
            </a:r>
            <a:endParaRPr/>
          </a:p>
          <a:p>
            <a:pPr marL="0" marR="0" lvl="0" indent="0" algn="ctr" rtl="0">
              <a:lnSpc>
                <a:spcPct val="100000"/>
              </a:lnSpc>
              <a:spcBef>
                <a:spcPts val="0"/>
              </a:spcBef>
              <a:spcAft>
                <a:spcPts val="0"/>
              </a:spcAft>
              <a:buNone/>
            </a:pPr>
            <a:endParaRPr sz="2400" b="0" i="0" u="none" strike="noStrike" cap="none">
              <a:solidFill>
                <a:schemeClr val="dk1"/>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8AEB73AB-1AFA-27D1-6ED6-6A11CCB902F8}"/>
              </a:ext>
            </a:extLst>
          </p:cNvPr>
          <p:cNvSpPr>
            <a:spLocks noGrp="1"/>
          </p:cNvSpPr>
          <p:nvPr>
            <p:ph type="ftr" idx="11"/>
          </p:nvPr>
        </p:nvSpPr>
        <p:spPr/>
        <p:txBody>
          <a:bodyPr/>
          <a:lstStyle/>
          <a:p>
            <a:r>
              <a:rPr lang="en-US"/>
              <a:t>8.2.FSC-CLR-Training_Main-Course_Module-2_V1-0_ 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24"/>
        <p:cNvGrpSpPr/>
        <p:nvPr/>
      </p:nvGrpSpPr>
      <p:grpSpPr>
        <a:xfrm>
          <a:off x="0" y="0"/>
          <a:ext cx="0" cy="0"/>
          <a:chOff x="0" y="0"/>
          <a:chExt cx="0" cy="0"/>
        </a:xfrm>
      </p:grpSpPr>
      <p:sp>
        <p:nvSpPr>
          <p:cNvPr id="326" name="Google Shape;326;p7"/>
          <p:cNvSpPr txBox="1">
            <a:spLocks noGrp="1"/>
          </p:cNvSpPr>
          <p:nvPr>
            <p:ph type="ctrTitle" idx="4294967295"/>
          </p:nvPr>
        </p:nvSpPr>
        <p:spPr>
          <a:xfrm>
            <a:off x="517585" y="1450675"/>
            <a:ext cx="10845500" cy="5092700"/>
          </a:xfrm>
          <a:prstGeom prst="rect">
            <a:avLst/>
          </a:prstGeom>
          <a:solidFill>
            <a:schemeClr val="lt1"/>
          </a:solid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Calibri"/>
              <a:buNone/>
            </a:pPr>
            <a:r>
              <a:rPr lang="en-US" sz="2400" b="0" i="0" u="none" strike="noStrike" cap="none">
                <a:solidFill>
                  <a:srgbClr val="000000"/>
                </a:solidFill>
                <a:latin typeface="Arial"/>
                <a:ea typeface="Arial"/>
                <a:cs typeface="Arial"/>
                <a:sym typeface="Arial"/>
              </a:rPr>
              <a:t>Durante una evaluación, los registros del</a:t>
            </a:r>
            <a:r>
              <a:rPr lang="en-US" sz="2400">
                <a:solidFill>
                  <a:srgbClr val="000000"/>
                </a:solidFill>
                <a:latin typeface="Arial"/>
                <a:ea typeface="Arial"/>
                <a:cs typeface="Arial"/>
                <a:sym typeface="Arial"/>
              </a:rPr>
              <a:t> titular de certificado</a:t>
            </a:r>
            <a:r>
              <a:rPr lang="en-US" sz="2400" b="0" i="0" u="none" strike="noStrike" cap="none">
                <a:solidFill>
                  <a:srgbClr val="000000"/>
                </a:solidFill>
                <a:latin typeface="Arial"/>
                <a:ea typeface="Arial"/>
                <a:cs typeface="Arial"/>
                <a:sym typeface="Arial"/>
              </a:rPr>
              <a:t> (datos de nóminas y contratos de trabajo) no incluían la fecha de nacimiento de los trabajadores en al menos 3 casos. </a:t>
            </a:r>
            <a:br>
              <a:rPr lang="en-US" sz="2400" b="0" i="0" u="none" strike="noStrike" cap="none">
                <a:solidFill>
                  <a:srgbClr val="000000"/>
                </a:solidFill>
                <a:latin typeface="Arial"/>
                <a:ea typeface="Arial"/>
                <a:cs typeface="Arial"/>
                <a:sym typeface="Arial"/>
              </a:rPr>
            </a:br>
            <a:br>
              <a:rPr lang="en-US" sz="2400" b="0" i="0" u="none" strike="noStrike" cap="none">
                <a:solidFill>
                  <a:schemeClr val="dk1"/>
                </a:solidFill>
                <a:latin typeface="Arial"/>
                <a:ea typeface="Arial"/>
                <a:cs typeface="Arial"/>
                <a:sym typeface="Arial"/>
              </a:rPr>
            </a:br>
            <a:r>
              <a:rPr lang="en-US" sz="2400" b="0" i="0" u="none" strike="noStrike" cap="none">
                <a:solidFill>
                  <a:srgbClr val="000000"/>
                </a:solidFill>
                <a:latin typeface="Arial"/>
                <a:ea typeface="Arial"/>
                <a:cs typeface="Arial"/>
                <a:sym typeface="Arial"/>
              </a:rPr>
              <a:t>En uno de los casos, se seleccionó al trabajador para la entrevista porque parecía claramente muy joven y, cuando se le entrevistó, indicó que tenía 18 años. </a:t>
            </a:r>
            <a:br>
              <a:rPr lang="en-US" sz="2400" b="0" i="0" u="none" strike="noStrike" cap="none">
                <a:solidFill>
                  <a:srgbClr val="000000"/>
                </a:solidFill>
                <a:latin typeface="Arial"/>
                <a:ea typeface="Arial"/>
                <a:cs typeface="Arial"/>
                <a:sym typeface="Arial"/>
              </a:rPr>
            </a:br>
            <a:br>
              <a:rPr lang="en-US" sz="2400" b="0" i="0" u="none" strike="noStrike" cap="none">
                <a:solidFill>
                  <a:srgbClr val="000000"/>
                </a:solidFill>
                <a:latin typeface="Arial"/>
                <a:ea typeface="Arial"/>
                <a:cs typeface="Arial"/>
                <a:sym typeface="Arial"/>
              </a:rPr>
            </a:br>
            <a:r>
              <a:rPr lang="en-US" sz="2400" b="0" i="0" u="none" strike="noStrike" cap="none">
                <a:solidFill>
                  <a:srgbClr val="000000"/>
                </a:solidFill>
                <a:latin typeface="Arial"/>
                <a:ea typeface="Arial"/>
                <a:cs typeface="Arial"/>
                <a:sym typeface="Arial"/>
              </a:rPr>
              <a:t>Según su nómina y el registro de empleados, lleva en la empresa 1 año y 3 meses.</a:t>
            </a:r>
            <a:br>
              <a:rPr lang="en-US" sz="2400" b="0" i="0" u="none" strike="noStrike" cap="none">
                <a:solidFill>
                  <a:srgbClr val="000000"/>
                </a:solidFill>
                <a:latin typeface="Arial"/>
                <a:ea typeface="Arial"/>
                <a:cs typeface="Arial"/>
                <a:sym typeface="Arial"/>
              </a:rPr>
            </a:br>
            <a:r>
              <a:rPr lang="en-US" sz="2400" b="0" i="0" u="none" strike="noStrike" cap="none">
                <a:solidFill>
                  <a:srgbClr val="000000"/>
                </a:solidFill>
                <a:latin typeface="Arial"/>
                <a:ea typeface="Arial"/>
                <a:cs typeface="Arial"/>
                <a:sym typeface="Arial"/>
              </a:rPr>
              <a:t> </a:t>
            </a:r>
            <a:br>
              <a:rPr lang="en-US" sz="2400" b="0" i="0" u="none" strike="noStrike" cap="none">
                <a:solidFill>
                  <a:srgbClr val="000000"/>
                </a:solidFill>
                <a:latin typeface="Arial"/>
                <a:ea typeface="Arial"/>
                <a:cs typeface="Arial"/>
                <a:sym typeface="Arial"/>
              </a:rPr>
            </a:br>
            <a:r>
              <a:rPr lang="en-US" sz="2400">
                <a:solidFill>
                  <a:srgbClr val="000000"/>
                </a:solidFill>
                <a:latin typeface="Arial"/>
                <a:ea typeface="Arial"/>
                <a:cs typeface="Arial"/>
                <a:sym typeface="Arial"/>
              </a:rPr>
              <a:t>No hay ningún documento en los registros del titular del certificado, ni en sus datos ni en los archivos de empleados, que muestre su edad.</a:t>
            </a:r>
            <a:endParaRPr/>
          </a:p>
        </p:txBody>
      </p:sp>
      <p:sp>
        <p:nvSpPr>
          <p:cNvPr id="327" name="Google Shape;327;p7"/>
          <p:cNvSpPr txBox="1"/>
          <p:nvPr/>
        </p:nvSpPr>
        <p:spPr>
          <a:xfrm>
            <a:off x="523221" y="462376"/>
            <a:ext cx="2999232" cy="5847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3200" b="1" i="0" u="none" strike="noStrike" cap="none">
                <a:solidFill>
                  <a:srgbClr val="000000"/>
                </a:solidFill>
                <a:latin typeface="Arial"/>
                <a:ea typeface="Arial"/>
                <a:cs typeface="Arial"/>
                <a:sym typeface="Arial"/>
              </a:rPr>
              <a:t>Caso práctico</a:t>
            </a:r>
            <a:endParaRPr/>
          </a:p>
        </p:txBody>
      </p:sp>
      <p:sp>
        <p:nvSpPr>
          <p:cNvPr id="2" name="Footer Placeholder 1">
            <a:extLst>
              <a:ext uri="{FF2B5EF4-FFF2-40B4-BE49-F238E27FC236}">
                <a16:creationId xmlns:a16="http://schemas.microsoft.com/office/drawing/2014/main" id="{86CB3C83-B1B0-89AA-039A-DEEE35C329DC}"/>
              </a:ext>
            </a:extLst>
          </p:cNvPr>
          <p:cNvSpPr>
            <a:spLocks noGrp="1"/>
          </p:cNvSpPr>
          <p:nvPr>
            <p:ph type="ftr" idx="11"/>
          </p:nvPr>
        </p:nvSpPr>
        <p:spPr/>
        <p:txBody>
          <a:bodyPr/>
          <a:lstStyle/>
          <a:p>
            <a:r>
              <a:rPr lang="en-US"/>
              <a:t>8.2.FSC-CLR-Training_Main-Course_Module-2_V1-0_ 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32"/>
        <p:cNvGrpSpPr/>
        <p:nvPr/>
      </p:nvGrpSpPr>
      <p:grpSpPr>
        <a:xfrm>
          <a:off x="0" y="0"/>
          <a:ext cx="0" cy="0"/>
          <a:chOff x="0" y="0"/>
          <a:chExt cx="0" cy="0"/>
        </a:xfrm>
      </p:grpSpPr>
      <p:sp>
        <p:nvSpPr>
          <p:cNvPr id="333" name="Google Shape;333;p8"/>
          <p:cNvSpPr txBox="1"/>
          <p:nvPr/>
        </p:nvSpPr>
        <p:spPr>
          <a:xfrm>
            <a:off x="797982" y="970836"/>
            <a:ext cx="3113903" cy="759032"/>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None/>
            </a:pPr>
            <a:r>
              <a:rPr lang="en-US" sz="2800" b="1" i="0" u="none" strike="noStrike" cap="none">
                <a:solidFill>
                  <a:schemeClr val="dk1"/>
                </a:solidFill>
                <a:latin typeface="Arial"/>
                <a:ea typeface="Arial"/>
                <a:cs typeface="Arial"/>
                <a:sym typeface="Arial"/>
              </a:rPr>
              <a:t>Módulo 2.2</a:t>
            </a:r>
            <a:endParaRPr sz="2800" b="1" i="0" u="none" strike="noStrike" cap="none">
              <a:solidFill>
                <a:schemeClr val="dk1"/>
              </a:solidFill>
              <a:latin typeface="Arial"/>
              <a:ea typeface="Arial"/>
              <a:cs typeface="Arial"/>
              <a:sym typeface="Arial"/>
            </a:endParaRPr>
          </a:p>
        </p:txBody>
      </p:sp>
      <p:sp>
        <p:nvSpPr>
          <p:cNvPr id="334" name="Google Shape;334;p8"/>
          <p:cNvSpPr txBox="1">
            <a:spLocks noGrp="1"/>
          </p:cNvSpPr>
          <p:nvPr>
            <p:ph type="ctrTitle" idx="4294967295"/>
          </p:nvPr>
        </p:nvSpPr>
        <p:spPr>
          <a:xfrm>
            <a:off x="805132" y="1876875"/>
            <a:ext cx="8007350" cy="1262062"/>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Calibri"/>
              <a:buNone/>
            </a:pPr>
            <a:r>
              <a:rPr lang="en-US" sz="3200" b="0" i="0" u="none" strike="noStrike" cap="none">
                <a:solidFill>
                  <a:schemeClr val="dk1"/>
                </a:solidFill>
                <a:latin typeface="Avenir"/>
                <a:ea typeface="Avenir"/>
                <a:cs typeface="Avenir"/>
                <a:sym typeface="Avenir"/>
              </a:rPr>
              <a:t>Trabajo forzoso u obligatorio</a:t>
            </a:r>
            <a:endParaRPr sz="3200" b="0" i="0" u="none" strike="noStrike" cap="none">
              <a:solidFill>
                <a:schemeClr val="dk1"/>
              </a:solidFill>
              <a:latin typeface="Avenir"/>
              <a:ea typeface="Avenir"/>
              <a:cs typeface="Avenir"/>
              <a:sym typeface="Avenir"/>
            </a:endParaRPr>
          </a:p>
        </p:txBody>
      </p:sp>
      <p:sp>
        <p:nvSpPr>
          <p:cNvPr id="2" name="Footer Placeholder 1">
            <a:extLst>
              <a:ext uri="{FF2B5EF4-FFF2-40B4-BE49-F238E27FC236}">
                <a16:creationId xmlns:a16="http://schemas.microsoft.com/office/drawing/2014/main" id="{510F3B92-7BEA-5B74-9690-360477266E74}"/>
              </a:ext>
            </a:extLst>
          </p:cNvPr>
          <p:cNvSpPr>
            <a:spLocks noGrp="1"/>
          </p:cNvSpPr>
          <p:nvPr>
            <p:ph type="ftr" idx="11"/>
          </p:nvPr>
        </p:nvSpPr>
        <p:spPr/>
        <p:txBody>
          <a:bodyPr/>
          <a:lstStyle/>
          <a:p>
            <a:r>
              <a:rPr lang="en-US"/>
              <a:t>8.2.FSC-CLR-Training_Main-Course_Module-2_V1-0_ 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39"/>
        <p:cNvGrpSpPr/>
        <p:nvPr/>
      </p:nvGrpSpPr>
      <p:grpSpPr>
        <a:xfrm>
          <a:off x="0" y="0"/>
          <a:ext cx="0" cy="0"/>
          <a:chOff x="0" y="0"/>
          <a:chExt cx="0" cy="0"/>
        </a:xfrm>
      </p:grpSpPr>
      <p:sp>
        <p:nvSpPr>
          <p:cNvPr id="340" name="Google Shape;340;g2d06f2e0a19_0_242"/>
          <p:cNvSpPr/>
          <p:nvPr/>
        </p:nvSpPr>
        <p:spPr>
          <a:xfrm>
            <a:off x="-1" y="0"/>
            <a:ext cx="12188952"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pic>
        <p:nvPicPr>
          <p:cNvPr id="341" name="Google Shape;341;g2d06f2e0a19_0_242"/>
          <p:cNvPicPr preferRelativeResize="0"/>
          <p:nvPr/>
        </p:nvPicPr>
        <p:blipFill rotWithShape="1">
          <a:blip r:embed="rId3">
            <a:alphaModFix/>
          </a:blip>
          <a:srcRect t="12170"/>
          <a:stretch/>
        </p:blipFill>
        <p:spPr>
          <a:xfrm>
            <a:off x="-1011134" y="10"/>
            <a:ext cx="9669642" cy="6857990"/>
          </a:xfrm>
          <a:prstGeom prst="rect">
            <a:avLst/>
          </a:prstGeom>
          <a:noFill/>
          <a:ln>
            <a:noFill/>
          </a:ln>
        </p:spPr>
      </p:pic>
      <p:sp>
        <p:nvSpPr>
          <p:cNvPr id="342" name="Google Shape;342;g2d06f2e0a19_0_242"/>
          <p:cNvSpPr/>
          <p:nvPr/>
        </p:nvSpPr>
        <p:spPr>
          <a:xfrm flipH="1">
            <a:off x="5125019" y="0"/>
            <a:ext cx="7066978" cy="6858000"/>
          </a:xfrm>
          <a:prstGeom prst="rect">
            <a:avLst/>
          </a:prstGeom>
          <a:gradFill>
            <a:gsLst>
              <a:gs pos="0">
                <a:srgbClr val="FFFFFF">
                  <a:alpha val="0"/>
                </a:srgbClr>
              </a:gs>
              <a:gs pos="19000">
                <a:srgbClr val="FFFFFF">
                  <a:alpha val="37647"/>
                </a:srgbClr>
              </a:gs>
              <a:gs pos="35000">
                <a:srgbClr val="FFFFFF">
                  <a:alpha val="76862"/>
                </a:srgbClr>
              </a:gs>
              <a:gs pos="48000">
                <a:schemeClr val="lt1"/>
              </a:gs>
              <a:gs pos="100000">
                <a:schemeClr val="lt1"/>
              </a:gs>
            </a:gsLst>
            <a:lin ang="1080000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343" name="Google Shape;343;g2d06f2e0a19_0_242"/>
          <p:cNvSpPr txBox="1"/>
          <p:nvPr/>
        </p:nvSpPr>
        <p:spPr>
          <a:xfrm>
            <a:off x="7464552" y="443988"/>
            <a:ext cx="4724399" cy="5970024"/>
          </a:xfrm>
          <a:prstGeom prst="rect">
            <a:avLst/>
          </a:prstGeom>
          <a:noFill/>
          <a:ln>
            <a:noFill/>
          </a:ln>
        </p:spPr>
        <p:txBody>
          <a:bodyPr spcFirstLastPara="1" wrap="square" lIns="91425" tIns="45700" rIns="91425" bIns="45700" anchor="t" anchorCtr="0">
            <a:normAutofit/>
          </a:bodyPr>
          <a:lstStyle/>
          <a:p>
            <a:pPr marL="0" marR="0" lvl="0" indent="114300" algn="l" rtl="0">
              <a:lnSpc>
                <a:spcPct val="90000"/>
              </a:lnSpc>
              <a:spcBef>
                <a:spcPts val="0"/>
              </a:spcBef>
              <a:spcAft>
                <a:spcPts val="0"/>
              </a:spcAft>
              <a:buClr>
                <a:srgbClr val="000000"/>
              </a:buClr>
              <a:buSzPts val="1800"/>
              <a:buFont typeface="Arial"/>
              <a:buNone/>
            </a:pPr>
            <a:endParaRPr sz="2400" b="0" i="0" u="none" strike="noStrike" cap="none">
              <a:solidFill>
                <a:schemeClr val="dk1"/>
              </a:solidFill>
              <a:latin typeface="Arial"/>
              <a:ea typeface="Arial"/>
              <a:cs typeface="Arial"/>
              <a:sym typeface="Arial"/>
            </a:endParaRPr>
          </a:p>
          <a:p>
            <a:pPr marL="0" marR="0" lvl="0" indent="0" algn="l" rtl="0">
              <a:lnSpc>
                <a:spcPct val="90000"/>
              </a:lnSpc>
              <a:spcBef>
                <a:spcPts val="600"/>
              </a:spcBef>
              <a:spcAft>
                <a:spcPts val="0"/>
              </a:spcAft>
              <a:buNone/>
            </a:pPr>
            <a:r>
              <a:rPr lang="en-US" sz="2400" b="1" i="0" u="none" strike="noStrike" cap="none">
                <a:solidFill>
                  <a:schemeClr val="dk1"/>
                </a:solidFill>
                <a:latin typeface="Arial"/>
                <a:ea typeface="Arial"/>
                <a:cs typeface="Arial"/>
                <a:sym typeface="Arial"/>
              </a:rPr>
              <a:t>¿Qué es el trabajo forzoso, según el FSC?</a:t>
            </a:r>
            <a:endParaRPr sz="2400" b="1" i="0" u="none" strike="noStrike" cap="none">
              <a:solidFill>
                <a:schemeClr val="dk1"/>
              </a:solidFill>
              <a:latin typeface="Arial"/>
              <a:ea typeface="Arial"/>
              <a:cs typeface="Arial"/>
              <a:sym typeface="Arial"/>
            </a:endParaRPr>
          </a:p>
          <a:p>
            <a:pPr marL="0" marR="0" lvl="0" indent="114300" algn="l" rtl="0">
              <a:lnSpc>
                <a:spcPct val="90000"/>
              </a:lnSpc>
              <a:spcBef>
                <a:spcPts val="600"/>
              </a:spcBef>
              <a:spcAft>
                <a:spcPts val="0"/>
              </a:spcAft>
              <a:buClr>
                <a:srgbClr val="000000"/>
              </a:buClr>
              <a:buSzPts val="1800"/>
              <a:buFont typeface="Arial"/>
              <a:buNone/>
            </a:pPr>
            <a:endParaRPr sz="2400" b="0" i="0" u="none" strike="noStrike" cap="none">
              <a:solidFill>
                <a:schemeClr val="dk1"/>
              </a:solidFill>
              <a:latin typeface="Arial"/>
              <a:ea typeface="Arial"/>
              <a:cs typeface="Arial"/>
              <a:sym typeface="Arial"/>
            </a:endParaRPr>
          </a:p>
          <a:p>
            <a:pPr marL="0" marR="0" lvl="0" indent="0" algn="l" rtl="0">
              <a:lnSpc>
                <a:spcPct val="90000"/>
              </a:lnSpc>
              <a:spcBef>
                <a:spcPts val="600"/>
              </a:spcBef>
              <a:spcAft>
                <a:spcPts val="0"/>
              </a:spcAft>
              <a:buNone/>
            </a:pPr>
            <a:endParaRPr sz="2400" b="0" i="0" u="none" strike="noStrike" cap="none">
              <a:solidFill>
                <a:schemeClr val="dk1"/>
              </a:solidFill>
              <a:latin typeface="Arial"/>
              <a:ea typeface="Arial"/>
              <a:cs typeface="Arial"/>
              <a:sym typeface="Arial"/>
            </a:endParaRPr>
          </a:p>
          <a:p>
            <a:pPr marL="0" marR="0" lvl="0" indent="0" algn="l" rtl="0">
              <a:lnSpc>
                <a:spcPct val="90000"/>
              </a:lnSpc>
              <a:spcBef>
                <a:spcPts val="600"/>
              </a:spcBef>
              <a:spcAft>
                <a:spcPts val="0"/>
              </a:spcAft>
              <a:buNone/>
            </a:pPr>
            <a:r>
              <a:rPr lang="en-US" sz="2400" b="0" i="0" u="none" strike="noStrike" cap="none">
                <a:solidFill>
                  <a:schemeClr val="dk1"/>
                </a:solidFill>
                <a:latin typeface="Arial"/>
                <a:ea typeface="Arial"/>
                <a:cs typeface="Arial"/>
                <a:sym typeface="Arial"/>
              </a:rPr>
              <a:t> "</a:t>
            </a:r>
            <a:r>
              <a:rPr lang="en-US" sz="2400">
                <a:solidFill>
                  <a:schemeClr val="dk1"/>
                </a:solidFill>
              </a:rPr>
              <a:t> trabajo o servicio exigido a un individuo bajo la amenaza de una pena cualquiera y para el cual dicho individuo no se ha ofrecido voluntariamente. (Convenio 29 de la OIT, Artículo 2.1)</a:t>
            </a:r>
            <a:r>
              <a:rPr lang="en-US" sz="2400" b="1" i="0" u="none" strike="noStrike" cap="none">
                <a:solidFill>
                  <a:schemeClr val="dk1"/>
                </a:solidFill>
                <a:latin typeface="Arial"/>
                <a:ea typeface="Arial"/>
                <a:cs typeface="Arial"/>
                <a:sym typeface="Arial"/>
              </a:rPr>
              <a:t>" </a:t>
            </a:r>
            <a:endParaRPr sz="2400" b="0" i="1" u="none" strike="noStrike" cap="none">
              <a:solidFill>
                <a:schemeClr val="dk1"/>
              </a:solidFill>
              <a:latin typeface="Arial"/>
              <a:ea typeface="Arial"/>
              <a:cs typeface="Arial"/>
              <a:sym typeface="Arial"/>
            </a:endParaRPr>
          </a:p>
          <a:p>
            <a:pPr marL="0" marR="0" lvl="0" indent="114300" algn="l" rtl="0">
              <a:lnSpc>
                <a:spcPct val="90000"/>
              </a:lnSpc>
              <a:spcBef>
                <a:spcPts val="600"/>
              </a:spcBef>
              <a:spcAft>
                <a:spcPts val="0"/>
              </a:spcAft>
              <a:buClr>
                <a:srgbClr val="000000"/>
              </a:buClr>
              <a:buSzPts val="1800"/>
              <a:buFont typeface="Arial"/>
              <a:buNone/>
            </a:pPr>
            <a:endParaRPr sz="2400" b="0" i="1" u="none" strike="noStrike" cap="none">
              <a:solidFill>
                <a:schemeClr val="dk1"/>
              </a:solidFill>
              <a:latin typeface="Arial"/>
              <a:ea typeface="Arial"/>
              <a:cs typeface="Arial"/>
              <a:sym typeface="Arial"/>
            </a:endParaRPr>
          </a:p>
          <a:p>
            <a:pPr marL="0" marR="0" lvl="0" indent="0" algn="l" rtl="0">
              <a:lnSpc>
                <a:spcPct val="90000"/>
              </a:lnSpc>
              <a:spcBef>
                <a:spcPts val="600"/>
              </a:spcBef>
              <a:spcAft>
                <a:spcPts val="0"/>
              </a:spcAft>
              <a:buNone/>
            </a:pPr>
            <a:r>
              <a:rPr lang="en-US" sz="2400" b="0" i="1" u="none" strike="noStrike" cap="none">
                <a:solidFill>
                  <a:schemeClr val="dk1"/>
                </a:solidFill>
                <a:latin typeface="Arial"/>
                <a:ea typeface="Arial"/>
                <a:cs typeface="Arial"/>
                <a:sym typeface="Arial"/>
              </a:rPr>
              <a:t>(FSC-STD-40-004 v3.1 Anexo E)</a:t>
            </a:r>
            <a:endParaRPr sz="2400" b="0" i="1" u="none" strike="noStrike" cap="none">
              <a:solidFill>
                <a:schemeClr val="dk1"/>
              </a:solidFill>
              <a:latin typeface="Arial"/>
              <a:ea typeface="Arial"/>
              <a:cs typeface="Arial"/>
              <a:sym typeface="Arial"/>
            </a:endParaRPr>
          </a:p>
          <a:p>
            <a:pPr marL="0" marR="0" lvl="0" indent="101600" algn="l" rtl="0">
              <a:lnSpc>
                <a:spcPct val="90000"/>
              </a:lnSpc>
              <a:spcBef>
                <a:spcPts val="600"/>
              </a:spcBef>
              <a:spcAft>
                <a:spcPts val="0"/>
              </a:spcAft>
              <a:buClr>
                <a:srgbClr val="000000"/>
              </a:buClr>
              <a:buSzPts val="1600"/>
              <a:buFont typeface="Arial"/>
              <a:buNone/>
            </a:pPr>
            <a:endParaRPr sz="2400" b="0" i="0" u="none" strike="noStrike" cap="none">
              <a:solidFill>
                <a:schemeClr val="dk1"/>
              </a:solidFill>
              <a:latin typeface="Arial"/>
              <a:ea typeface="Arial"/>
              <a:cs typeface="Arial"/>
              <a:sym typeface="Arial"/>
            </a:endParaRPr>
          </a:p>
          <a:p>
            <a:pPr marL="0" marR="0" lvl="0" indent="101600" algn="l" rtl="0">
              <a:lnSpc>
                <a:spcPct val="90000"/>
              </a:lnSpc>
              <a:spcBef>
                <a:spcPts val="600"/>
              </a:spcBef>
              <a:spcAft>
                <a:spcPts val="600"/>
              </a:spcAft>
              <a:buClr>
                <a:srgbClr val="000000"/>
              </a:buClr>
              <a:buSzPts val="1600"/>
              <a:buFont typeface="Arial"/>
              <a:buNone/>
            </a:pPr>
            <a:endParaRPr sz="2400" b="0" i="0" u="none" strike="noStrike" cap="none">
              <a:solidFill>
                <a:schemeClr val="dk1"/>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49"/>
        <p:cNvGrpSpPr/>
        <p:nvPr/>
      </p:nvGrpSpPr>
      <p:grpSpPr>
        <a:xfrm>
          <a:off x="0" y="0"/>
          <a:ext cx="0" cy="0"/>
          <a:chOff x="0" y="0"/>
          <a:chExt cx="0" cy="0"/>
        </a:xfrm>
      </p:grpSpPr>
      <p:sp>
        <p:nvSpPr>
          <p:cNvPr id="350" name="Google Shape;350;g2d06f2e0a19_0_249"/>
          <p:cNvSpPr/>
          <p:nvPr/>
        </p:nvSpPr>
        <p:spPr>
          <a:xfrm>
            <a:off x="5897989" y="1365323"/>
            <a:ext cx="5914316" cy="2927785"/>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352" name="Google Shape;352;g2d06f2e0a19_0_249"/>
          <p:cNvSpPr txBox="1"/>
          <p:nvPr/>
        </p:nvSpPr>
        <p:spPr>
          <a:xfrm>
            <a:off x="1027000" y="564246"/>
            <a:ext cx="7299900" cy="506100"/>
          </a:xfrm>
          <a:prstGeom prst="rect">
            <a:avLst/>
          </a:prstGeom>
          <a:noFill/>
          <a:ln>
            <a:noFill/>
          </a:ln>
        </p:spPr>
        <p:txBody>
          <a:bodyPr spcFirstLastPara="1" wrap="square" lIns="0" tIns="0" rIns="0" bIns="0" anchor="t" anchorCtr="0">
            <a:normAutofit/>
          </a:bodyPr>
          <a:lstStyle/>
          <a:p>
            <a:pPr marL="0" marR="0" lvl="0" indent="0" algn="l" rtl="0">
              <a:lnSpc>
                <a:spcPct val="100000"/>
              </a:lnSpc>
              <a:spcBef>
                <a:spcPts val="0"/>
              </a:spcBef>
              <a:spcAft>
                <a:spcPts val="0"/>
              </a:spcAft>
              <a:buClr>
                <a:srgbClr val="000000"/>
              </a:buClr>
              <a:buSzPts val="2000"/>
              <a:buFont typeface="Arial"/>
              <a:buNone/>
            </a:pPr>
            <a:r>
              <a:rPr lang="en-US" sz="2800" b="1" i="0" u="none" strike="noStrike" cap="none">
                <a:solidFill>
                  <a:schemeClr val="dk1"/>
                </a:solidFill>
                <a:latin typeface="Arial"/>
                <a:ea typeface="Arial"/>
                <a:cs typeface="Arial"/>
                <a:sym typeface="Arial"/>
              </a:rPr>
              <a:t>Componentes clave de la definición </a:t>
            </a:r>
            <a:endParaRPr sz="2800" b="1" i="0" u="none" strike="noStrike" cap="none">
              <a:solidFill>
                <a:schemeClr val="dk1"/>
              </a:solidFill>
              <a:latin typeface="Arial"/>
              <a:ea typeface="Arial"/>
              <a:cs typeface="Arial"/>
              <a:sym typeface="Arial"/>
            </a:endParaRPr>
          </a:p>
        </p:txBody>
      </p:sp>
      <p:sp>
        <p:nvSpPr>
          <p:cNvPr id="353" name="Google Shape;353;g2d06f2e0a19_0_249"/>
          <p:cNvSpPr txBox="1"/>
          <p:nvPr/>
        </p:nvSpPr>
        <p:spPr>
          <a:xfrm>
            <a:off x="883023" y="1993705"/>
            <a:ext cx="4874385" cy="304694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en-US" sz="2400" b="1" i="0" u="none" strike="noStrike" cap="none">
                <a:solidFill>
                  <a:srgbClr val="000000"/>
                </a:solidFill>
                <a:latin typeface="Arial"/>
                <a:ea typeface="Arial"/>
                <a:cs typeface="Arial"/>
                <a:sym typeface="Arial"/>
              </a:rPr>
              <a:t>Obra o servicio</a:t>
            </a:r>
            <a:endParaRPr sz="2400" b="1"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en-US" sz="2400" b="0" i="0" u="none" strike="noStrike" cap="none">
                <a:solidFill>
                  <a:srgbClr val="000000"/>
                </a:solidFill>
                <a:latin typeface="Arial"/>
                <a:ea typeface="Arial"/>
                <a:cs typeface="Arial"/>
                <a:sym typeface="Arial"/>
              </a:rPr>
              <a:t>se refiere a cualquier tipo de trabajo que tenga lugar en cualquier actividad, industria o sector, incluida la economía sumergida</a:t>
            </a:r>
            <a:endParaRPr/>
          </a:p>
          <a:p>
            <a:pPr marL="0" marR="0" lvl="0" indent="0" algn="l" rtl="0">
              <a:lnSpc>
                <a:spcPct val="100000"/>
              </a:lnSpc>
              <a:spcBef>
                <a:spcPts val="0"/>
              </a:spcBef>
              <a:spcAft>
                <a:spcPts val="0"/>
              </a:spcAft>
              <a:buClr>
                <a:srgbClr val="000000"/>
              </a:buClr>
              <a:buSzPts val="1200"/>
              <a:buFont typeface="Arial"/>
              <a:buNone/>
            </a:pPr>
            <a:endParaRPr sz="2400" b="1" i="0" u="sng"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200"/>
              <a:buFont typeface="Arial"/>
              <a:buNone/>
            </a:pPr>
            <a:endParaRPr sz="2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200"/>
              <a:buFont typeface="Arial"/>
              <a:buNone/>
            </a:pPr>
            <a:endParaRPr sz="2400" b="0" i="0" u="none" strike="noStrike" cap="none">
              <a:solidFill>
                <a:srgbClr val="000000"/>
              </a:solidFill>
              <a:latin typeface="Arial"/>
              <a:ea typeface="Arial"/>
              <a:cs typeface="Arial"/>
              <a:sym typeface="Arial"/>
            </a:endParaRPr>
          </a:p>
        </p:txBody>
      </p:sp>
      <p:sp>
        <p:nvSpPr>
          <p:cNvPr id="354" name="Google Shape;354;g2d06f2e0a19_0_249"/>
          <p:cNvSpPr txBox="1"/>
          <p:nvPr/>
        </p:nvSpPr>
        <p:spPr>
          <a:xfrm>
            <a:off x="5907425" y="1856424"/>
            <a:ext cx="2636700" cy="4617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en-US" sz="2400" b="1" i="0" u="none" strike="noStrike" cap="none">
                <a:solidFill>
                  <a:srgbClr val="000000"/>
                </a:solidFill>
                <a:latin typeface="Avenir"/>
                <a:ea typeface="Avenir"/>
                <a:cs typeface="Avenir"/>
                <a:sym typeface="Avenir"/>
              </a:rPr>
              <a:t>Involuntariedad </a:t>
            </a:r>
            <a:endParaRPr sz="2400" b="1" i="0" u="none" strike="noStrike" cap="none">
              <a:solidFill>
                <a:srgbClr val="000000"/>
              </a:solidFill>
              <a:latin typeface="Avenir"/>
              <a:ea typeface="Avenir"/>
              <a:cs typeface="Avenir"/>
              <a:sym typeface="Avenir"/>
            </a:endParaRPr>
          </a:p>
        </p:txBody>
      </p:sp>
      <p:sp>
        <p:nvSpPr>
          <p:cNvPr id="355" name="Google Shape;355;g2d06f2e0a19_0_249"/>
          <p:cNvSpPr txBox="1"/>
          <p:nvPr/>
        </p:nvSpPr>
        <p:spPr>
          <a:xfrm>
            <a:off x="9160787" y="1856433"/>
            <a:ext cx="2673911" cy="461624"/>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en-US" sz="2400" b="1" i="0" u="none" strike="noStrike" cap="none">
                <a:solidFill>
                  <a:srgbClr val="000000"/>
                </a:solidFill>
                <a:latin typeface="Avenir"/>
                <a:ea typeface="Avenir"/>
                <a:cs typeface="Avenir"/>
                <a:sym typeface="Avenir"/>
              </a:rPr>
              <a:t>Amenaza o sanción </a:t>
            </a:r>
            <a:endParaRPr sz="2400" b="1" i="0" u="none" strike="noStrike" cap="none">
              <a:solidFill>
                <a:srgbClr val="000000"/>
              </a:solidFill>
              <a:latin typeface="Avenir"/>
              <a:ea typeface="Avenir"/>
              <a:cs typeface="Avenir"/>
              <a:sym typeface="Avenir"/>
            </a:endParaRPr>
          </a:p>
        </p:txBody>
      </p:sp>
      <p:sp>
        <p:nvSpPr>
          <p:cNvPr id="356" name="Google Shape;356;g2d06f2e0a19_0_249"/>
          <p:cNvSpPr/>
          <p:nvPr/>
        </p:nvSpPr>
        <p:spPr>
          <a:xfrm rot="5400000">
            <a:off x="8483470" y="1464048"/>
            <a:ext cx="530700" cy="3590400"/>
          </a:xfrm>
          <a:prstGeom prst="rightBrace">
            <a:avLst>
              <a:gd name="adj1" fmla="val 8333"/>
              <a:gd name="adj2" fmla="val 50000"/>
            </a:avLst>
          </a:prstGeom>
          <a:noFill/>
          <a:ln w="9525" cap="flat" cmpd="sng">
            <a:solidFill>
              <a:srgbClr val="FF710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Montserrat"/>
              <a:ea typeface="Montserrat"/>
              <a:cs typeface="Montserrat"/>
              <a:sym typeface="Montserrat"/>
            </a:endParaRPr>
          </a:p>
        </p:txBody>
      </p:sp>
      <p:sp>
        <p:nvSpPr>
          <p:cNvPr id="357" name="Google Shape;357;g2d06f2e0a19_0_249"/>
          <p:cNvSpPr txBox="1"/>
          <p:nvPr/>
        </p:nvSpPr>
        <p:spPr>
          <a:xfrm>
            <a:off x="6364211" y="3517179"/>
            <a:ext cx="4841291" cy="461624"/>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en-US" sz="2400" b="1" i="1" u="none" strike="noStrike" cap="none">
                <a:solidFill>
                  <a:srgbClr val="000000"/>
                </a:solidFill>
                <a:latin typeface="Avenir"/>
                <a:ea typeface="Avenir"/>
                <a:cs typeface="Avenir"/>
                <a:sym typeface="Avenir"/>
              </a:rPr>
              <a:t>Comprobar una combinación de elementos</a:t>
            </a:r>
            <a:endParaRPr sz="2400" b="1" i="0" u="none" strike="noStrike" cap="none">
              <a:solidFill>
                <a:srgbClr val="000000"/>
              </a:solidFill>
              <a:latin typeface="Avenir"/>
              <a:ea typeface="Avenir"/>
              <a:cs typeface="Avenir"/>
              <a:sym typeface="Avenir"/>
            </a:endParaRPr>
          </a:p>
        </p:txBody>
      </p:sp>
      <p:cxnSp>
        <p:nvCxnSpPr>
          <p:cNvPr id="358" name="Google Shape;358;g2d06f2e0a19_0_249"/>
          <p:cNvCxnSpPr/>
          <p:nvPr/>
        </p:nvCxnSpPr>
        <p:spPr>
          <a:xfrm flipH="1">
            <a:off x="8730166" y="1550565"/>
            <a:ext cx="8100" cy="1190700"/>
          </a:xfrm>
          <a:prstGeom prst="straightConnector1">
            <a:avLst/>
          </a:prstGeom>
          <a:noFill/>
          <a:ln w="12700" cap="flat" cmpd="sng">
            <a:solidFill>
              <a:srgbClr val="009C9D"/>
            </a:solidFill>
            <a:prstDash val="solid"/>
            <a:round/>
            <a:headEnd type="none" w="sm" len="sm"/>
            <a:tailEnd type="none" w="sm" len="sm"/>
          </a:ln>
        </p:spPr>
      </p:cxnSp>
      <p:sp>
        <p:nvSpPr>
          <p:cNvPr id="359" name="Google Shape;359;g2d06f2e0a19_0_249"/>
          <p:cNvSpPr txBox="1"/>
          <p:nvPr/>
        </p:nvSpPr>
        <p:spPr>
          <a:xfrm>
            <a:off x="1027000" y="4984806"/>
            <a:ext cx="9923100" cy="12930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US" sz="2400" b="1" i="0" u="none" strike="noStrike" cap="none">
                <a:solidFill>
                  <a:srgbClr val="000000"/>
                </a:solidFill>
                <a:latin typeface="Arial"/>
                <a:ea typeface="Arial"/>
                <a:cs typeface="Arial"/>
                <a:sym typeface="Arial"/>
              </a:rPr>
              <a:t>Orientación de FSC</a:t>
            </a:r>
            <a:br>
              <a:rPr lang="en-US" sz="2400" b="1" i="0" u="none" strike="noStrike" cap="none">
                <a:solidFill>
                  <a:srgbClr val="000000"/>
                </a:solidFill>
                <a:latin typeface="Arial"/>
                <a:ea typeface="Arial"/>
                <a:cs typeface="Arial"/>
                <a:sym typeface="Arial"/>
              </a:rPr>
            </a:br>
            <a:r>
              <a:rPr lang="en-US" sz="2400" b="0" i="0" u="none" strike="noStrike" cap="none">
                <a:solidFill>
                  <a:srgbClr val="000000"/>
                </a:solidFill>
                <a:latin typeface="Arial"/>
                <a:ea typeface="Arial"/>
                <a:cs typeface="Arial"/>
                <a:sym typeface="Arial"/>
              </a:rPr>
              <a:t>Uno de los factores clave que separan el trabajo forzoso de cualquier otro tipo, es el aspecto del </a:t>
            </a:r>
            <a:r>
              <a:rPr lang="en-US" sz="2400" b="1" i="0" u="sng" strike="noStrike" cap="none">
                <a:solidFill>
                  <a:srgbClr val="000000"/>
                </a:solidFill>
                <a:latin typeface="Arial"/>
                <a:ea typeface="Arial"/>
                <a:cs typeface="Arial"/>
                <a:sym typeface="Arial"/>
              </a:rPr>
              <a:t>consentimiento mutuo</a:t>
            </a:r>
            <a:r>
              <a:rPr lang="en-US" sz="2400" b="0" i="0" u="none" strike="noStrike" cap="none">
                <a:solidFill>
                  <a:srgbClr val="000000"/>
                </a:solidFill>
                <a:latin typeface="Arial"/>
                <a:ea typeface="Arial"/>
                <a:cs typeface="Arial"/>
                <a:sym typeface="Arial"/>
              </a:rPr>
              <a:t>. </a:t>
            </a:r>
            <a:endParaRPr sz="2400" b="0" i="0" u="none" strike="noStrike" cap="none">
              <a:solidFill>
                <a:srgbClr val="000000"/>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DCB6A2D1-0997-F3EF-E6AA-37EB1A114B31}"/>
              </a:ext>
            </a:extLst>
          </p:cNvPr>
          <p:cNvSpPr>
            <a:spLocks noGrp="1"/>
          </p:cNvSpPr>
          <p:nvPr>
            <p:ph type="ftr" idx="11"/>
          </p:nvPr>
        </p:nvSpPr>
        <p:spPr/>
        <p:txBody>
          <a:bodyPr/>
          <a:lstStyle/>
          <a:p>
            <a:r>
              <a:rPr lang="en-US"/>
              <a:t>8.2.FSC-CLR-Training_Main-Course_Module-2_V1-0_ 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59"/>
                                        </p:tgtEl>
                                        <p:attrNameLst>
                                          <p:attrName>style.visibility</p:attrName>
                                        </p:attrNameLst>
                                      </p:cBhvr>
                                      <p:to>
                                        <p:strVal val="visible"/>
                                      </p:to>
                                    </p:set>
                                    <p:animEffect transition="in" filter="fade">
                                      <p:cBhvr>
                                        <p:cTn id="7" dur="1000"/>
                                        <p:tgtEl>
                                          <p:spTgt spid="3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64"/>
        <p:cNvGrpSpPr/>
        <p:nvPr/>
      </p:nvGrpSpPr>
      <p:grpSpPr>
        <a:xfrm>
          <a:off x="0" y="0"/>
          <a:ext cx="0" cy="0"/>
          <a:chOff x="0" y="0"/>
          <a:chExt cx="0" cy="0"/>
        </a:xfrm>
      </p:grpSpPr>
      <p:graphicFrame>
        <p:nvGraphicFramePr>
          <p:cNvPr id="366" name="Google Shape;366;g2d06f2e0a19_0_263"/>
          <p:cNvGraphicFramePr/>
          <p:nvPr/>
        </p:nvGraphicFramePr>
        <p:xfrm>
          <a:off x="460075" y="388188"/>
          <a:ext cx="11215500" cy="6224850"/>
        </p:xfrm>
        <a:graphic>
          <a:graphicData uri="http://schemas.openxmlformats.org/drawingml/2006/table">
            <a:tbl>
              <a:tblPr>
                <a:noFill/>
                <a:tableStyleId>{59AB5187-FE41-49E1-8B79-B54CBAF36249}</a:tableStyleId>
              </a:tblPr>
              <a:tblGrid>
                <a:gridCol w="5700500">
                  <a:extLst>
                    <a:ext uri="{9D8B030D-6E8A-4147-A177-3AD203B41FA5}">
                      <a16:colId xmlns:a16="http://schemas.microsoft.com/office/drawing/2014/main" val="20000"/>
                    </a:ext>
                  </a:extLst>
                </a:gridCol>
                <a:gridCol w="5515000">
                  <a:extLst>
                    <a:ext uri="{9D8B030D-6E8A-4147-A177-3AD203B41FA5}">
                      <a16:colId xmlns:a16="http://schemas.microsoft.com/office/drawing/2014/main" val="20001"/>
                    </a:ext>
                  </a:extLst>
                </a:gridCol>
              </a:tblGrid>
              <a:tr h="504800">
                <a:tc>
                  <a:txBody>
                    <a:bodyPr/>
                    <a:lstStyle/>
                    <a:p>
                      <a:pPr marL="0" marR="0" lvl="0" indent="0" algn="l" rtl="0">
                        <a:lnSpc>
                          <a:spcPct val="100000"/>
                        </a:lnSpc>
                        <a:spcBef>
                          <a:spcPts val="0"/>
                        </a:spcBef>
                        <a:spcAft>
                          <a:spcPts val="0"/>
                        </a:spcAft>
                        <a:buClr>
                          <a:srgbClr val="000000"/>
                        </a:buClr>
                        <a:buSzPts val="1400"/>
                        <a:buFont typeface="Arial"/>
                        <a:buNone/>
                      </a:pPr>
                      <a:r>
                        <a:rPr lang="en-US" sz="2000" b="1" u="none" strike="noStrike" cap="none">
                          <a:solidFill>
                            <a:schemeClr val="dk2"/>
                          </a:solidFill>
                          <a:latin typeface="Arial"/>
                          <a:ea typeface="Arial"/>
                          <a:cs typeface="Arial"/>
                          <a:sym typeface="Arial"/>
                        </a:rPr>
                        <a:t>Indicadores de Involuntariedad </a:t>
                      </a:r>
                      <a:endParaRPr sz="2000" b="1" u="none" strike="noStrike" cap="none">
                        <a:solidFill>
                          <a:schemeClr val="dk2"/>
                        </a:solidFill>
                        <a:latin typeface="Arial"/>
                        <a:ea typeface="Arial"/>
                        <a:cs typeface="Arial"/>
                        <a:sym typeface="Arial"/>
                      </a:endParaRPr>
                    </a:p>
                  </a:txBody>
                  <a:tcPr marL="91425" marR="91425" marT="91425" marB="91425">
                    <a:lnL w="9525" cap="flat" cmpd="sng">
                      <a:solidFill>
                        <a:srgbClr val="65737E"/>
                      </a:solidFill>
                      <a:prstDash val="solid"/>
                      <a:round/>
                      <a:headEnd type="none" w="sm" len="sm"/>
                      <a:tailEnd type="none" w="sm" len="sm"/>
                    </a:lnL>
                    <a:lnR w="9525" cap="flat" cmpd="sng">
                      <a:solidFill>
                        <a:srgbClr val="65737E"/>
                      </a:solidFill>
                      <a:prstDash val="solid"/>
                      <a:round/>
                      <a:headEnd type="none" w="sm" len="sm"/>
                      <a:tailEnd type="none" w="sm" len="sm"/>
                    </a:lnR>
                    <a:lnT w="9525" cap="flat" cmpd="sng">
                      <a:solidFill>
                        <a:srgbClr val="65737E"/>
                      </a:solidFill>
                      <a:prstDash val="solid"/>
                      <a:round/>
                      <a:headEnd type="none" w="sm" len="sm"/>
                      <a:tailEnd type="none" w="sm" len="sm"/>
                    </a:lnT>
                    <a:lnB w="9525" cap="flat" cmpd="sng">
                      <a:solidFill>
                        <a:srgbClr val="65737E"/>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r>
                        <a:rPr lang="en-US" sz="2000" b="1" u="none" strike="noStrike" cap="none">
                          <a:solidFill>
                            <a:schemeClr val="dk2"/>
                          </a:solidFill>
                          <a:latin typeface="Arial"/>
                          <a:ea typeface="Arial"/>
                          <a:cs typeface="Arial"/>
                          <a:sym typeface="Arial"/>
                        </a:rPr>
                        <a:t>Indicadores de sanción </a:t>
                      </a:r>
                      <a:endParaRPr sz="2000" b="1" u="none" strike="noStrike" cap="none">
                        <a:solidFill>
                          <a:schemeClr val="dk2"/>
                        </a:solidFill>
                        <a:latin typeface="Arial"/>
                        <a:ea typeface="Arial"/>
                        <a:cs typeface="Arial"/>
                        <a:sym typeface="Arial"/>
                      </a:endParaRPr>
                    </a:p>
                  </a:txBody>
                  <a:tcPr marL="91425" marR="91425" marT="91425" marB="91425">
                    <a:lnL w="9525" cap="flat" cmpd="sng">
                      <a:solidFill>
                        <a:srgbClr val="65737E"/>
                      </a:solidFill>
                      <a:prstDash val="solid"/>
                      <a:round/>
                      <a:headEnd type="none" w="sm" len="sm"/>
                      <a:tailEnd type="none" w="sm" len="sm"/>
                    </a:lnL>
                    <a:lnR w="9525" cap="flat" cmpd="sng">
                      <a:solidFill>
                        <a:srgbClr val="65737E"/>
                      </a:solidFill>
                      <a:prstDash val="solid"/>
                      <a:round/>
                      <a:headEnd type="none" w="sm" len="sm"/>
                      <a:tailEnd type="none" w="sm" len="sm"/>
                    </a:lnR>
                    <a:lnT w="9525" cap="flat" cmpd="sng">
                      <a:solidFill>
                        <a:srgbClr val="65737E"/>
                      </a:solidFill>
                      <a:prstDash val="solid"/>
                      <a:round/>
                      <a:headEnd type="none" w="sm" len="sm"/>
                      <a:tailEnd type="none" w="sm" len="sm"/>
                    </a:lnT>
                    <a:lnB w="9525" cap="flat" cmpd="sng">
                      <a:solidFill>
                        <a:srgbClr val="65737E"/>
                      </a:solidFill>
                      <a:prstDash val="solid"/>
                      <a:round/>
                      <a:headEnd type="none" w="sm" len="sm"/>
                      <a:tailEnd type="none" w="sm" len="sm"/>
                    </a:lnB>
                  </a:tcPr>
                </a:tc>
                <a:extLst>
                  <a:ext uri="{0D108BD9-81ED-4DB2-BD59-A6C34878D82A}">
                    <a16:rowId xmlns:a16="http://schemas.microsoft.com/office/drawing/2014/main" val="10000"/>
                  </a:ext>
                </a:extLst>
              </a:tr>
              <a:tr h="5524725">
                <a:tc>
                  <a:txBody>
                    <a:bodyPr/>
                    <a:lstStyle/>
                    <a:p>
                      <a:pPr marL="267970" marR="0" lvl="0" indent="-182245" algn="l" rtl="0">
                        <a:lnSpc>
                          <a:spcPct val="100000"/>
                        </a:lnSpc>
                        <a:spcBef>
                          <a:spcPts val="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Libertad de movimiento y comunicación limitadas</a:t>
                      </a:r>
                      <a:endParaRPr sz="1700" b="0" i="0" u="none" strike="noStrike" cap="none">
                        <a:solidFill>
                          <a:srgbClr val="000000"/>
                        </a:solidFill>
                        <a:latin typeface="Arial"/>
                        <a:ea typeface="Arial"/>
                        <a:cs typeface="Arial"/>
                        <a:sym typeface="Arial"/>
                      </a:endParaRPr>
                    </a:p>
                    <a:p>
                      <a:pPr marL="267970" marR="0" lvl="0" indent="-182245" algn="l" rtl="0">
                        <a:lnSpc>
                          <a:spcPct val="100000"/>
                        </a:lnSpc>
                        <a:spcBef>
                          <a:spcPts val="100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Encerrado en el lugar de trabajo o en la vivienda</a:t>
                      </a:r>
                      <a:endParaRPr sz="1700" b="0" i="0" u="none" strike="noStrike" cap="none">
                        <a:solidFill>
                          <a:srgbClr val="000000"/>
                        </a:solidFill>
                        <a:latin typeface="Arial"/>
                        <a:ea typeface="Arial"/>
                        <a:cs typeface="Arial"/>
                        <a:sym typeface="Arial"/>
                      </a:endParaRPr>
                    </a:p>
                    <a:p>
                      <a:pPr marL="267970" marR="0" lvl="0" indent="-182245" algn="l" rtl="0">
                        <a:lnSpc>
                          <a:spcPct val="100000"/>
                        </a:lnSpc>
                        <a:spcBef>
                          <a:spcPts val="100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Contratación vinculada a una deuda (anticipo o préstamo) - Mano de obra vinculada</a:t>
                      </a:r>
                      <a:endParaRPr sz="1700" b="0" i="0" u="none" strike="noStrike" cap="none">
                        <a:solidFill>
                          <a:srgbClr val="000000"/>
                        </a:solidFill>
                        <a:latin typeface="Arial"/>
                        <a:ea typeface="Arial"/>
                        <a:cs typeface="Arial"/>
                        <a:sym typeface="Arial"/>
                      </a:endParaRPr>
                    </a:p>
                    <a:p>
                      <a:pPr marL="267970" marR="0" lvl="0" indent="-182245" algn="l" rtl="0">
                        <a:lnSpc>
                          <a:spcPct val="100000"/>
                        </a:lnSpc>
                        <a:spcBef>
                          <a:spcPts val="100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Reclutamiento coercitivo (secuestro, confinamiento durante el proceso de reclutamiento)</a:t>
                      </a:r>
                      <a:endParaRPr sz="1700" b="0" i="0" u="none" strike="noStrike" cap="none">
                        <a:solidFill>
                          <a:srgbClr val="000000"/>
                        </a:solidFill>
                        <a:latin typeface="Arial"/>
                        <a:ea typeface="Arial"/>
                        <a:cs typeface="Arial"/>
                        <a:sym typeface="Arial"/>
                      </a:endParaRPr>
                    </a:p>
                    <a:p>
                      <a:pPr marL="267970" marR="0" lvl="0" indent="-182245" algn="l" rtl="0">
                        <a:lnSpc>
                          <a:spcPct val="100000"/>
                        </a:lnSpc>
                        <a:spcBef>
                          <a:spcPts val="100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Engaño sobre la naturaleza del trabajo</a:t>
                      </a:r>
                      <a:endParaRPr sz="1700" b="0" i="0" u="none" strike="noStrike" cap="none">
                        <a:solidFill>
                          <a:srgbClr val="000000"/>
                        </a:solidFill>
                        <a:latin typeface="Arial"/>
                        <a:ea typeface="Arial"/>
                        <a:cs typeface="Arial"/>
                        <a:sym typeface="Arial"/>
                      </a:endParaRPr>
                    </a:p>
                    <a:p>
                      <a:pPr marL="267970" marR="0" lvl="0" indent="-182245" algn="l" rtl="0">
                        <a:lnSpc>
                          <a:spcPct val="100000"/>
                        </a:lnSpc>
                        <a:spcBef>
                          <a:spcPts val="100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Horas extraordinarias forzadas (por encima de los límites legales)</a:t>
                      </a:r>
                      <a:endParaRPr sz="1700" b="0" i="0" u="none" strike="noStrike" cap="none">
                        <a:solidFill>
                          <a:srgbClr val="000000"/>
                        </a:solidFill>
                        <a:latin typeface="Arial"/>
                        <a:ea typeface="Arial"/>
                        <a:cs typeface="Arial"/>
                        <a:sym typeface="Arial"/>
                      </a:endParaRPr>
                    </a:p>
                    <a:p>
                      <a:pPr marL="267970" marR="0" lvl="0" indent="-182245" algn="l" rtl="0">
                        <a:lnSpc>
                          <a:spcPct val="100000"/>
                        </a:lnSpc>
                        <a:spcBef>
                          <a:spcPts val="100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Obligados a trabajar de guardia (día y noche)</a:t>
                      </a:r>
                      <a:endParaRPr sz="1700" b="0" i="0" u="none" strike="noStrike" cap="none">
                        <a:solidFill>
                          <a:srgbClr val="000000"/>
                        </a:solidFill>
                        <a:latin typeface="Arial"/>
                        <a:ea typeface="Arial"/>
                        <a:cs typeface="Arial"/>
                        <a:sym typeface="Arial"/>
                      </a:endParaRPr>
                    </a:p>
                    <a:p>
                      <a:pPr marL="267970" marR="0" lvl="0" indent="-182245" algn="l" rtl="0">
                        <a:lnSpc>
                          <a:spcPct val="100000"/>
                        </a:lnSpc>
                        <a:spcBef>
                          <a:spcPts val="100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Condiciones de vida degradantes</a:t>
                      </a:r>
                      <a:endParaRPr sz="1700" b="0" i="0" u="none" strike="noStrike" cap="none">
                        <a:solidFill>
                          <a:srgbClr val="000000"/>
                        </a:solidFill>
                        <a:latin typeface="Arial"/>
                        <a:ea typeface="Arial"/>
                        <a:cs typeface="Arial"/>
                        <a:sym typeface="Arial"/>
                      </a:endParaRPr>
                    </a:p>
                    <a:p>
                      <a:pPr marL="267970" marR="0" lvl="0" indent="-182245" algn="l" rtl="0">
                        <a:lnSpc>
                          <a:spcPct val="100000"/>
                        </a:lnSpc>
                        <a:spcBef>
                          <a:spcPts val="100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Menor libertad para rescindir el contrato de trabajo tras la formación u otra prestación pagada por el empresario</a:t>
                      </a:r>
                      <a:endParaRPr sz="1700" b="0" i="0" u="none" strike="noStrike" cap="none">
                        <a:solidFill>
                          <a:srgbClr val="000000"/>
                        </a:solidFill>
                        <a:latin typeface="Arial"/>
                        <a:ea typeface="Arial"/>
                        <a:cs typeface="Arial"/>
                        <a:sym typeface="Arial"/>
                      </a:endParaRPr>
                    </a:p>
                    <a:p>
                      <a:pPr marL="267970" marR="0" lvl="0" indent="-182245" algn="l" rtl="0">
                        <a:lnSpc>
                          <a:spcPct val="100000"/>
                        </a:lnSpc>
                        <a:spcBef>
                          <a:spcPts val="100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No hay libertad para dimitir de acuerdo con los requisitos legales</a:t>
                      </a:r>
                      <a:endParaRPr sz="1700" u="none" strike="noStrike" cap="none">
                        <a:latin typeface="Arial"/>
                        <a:ea typeface="Arial"/>
                        <a:cs typeface="Arial"/>
                        <a:sym typeface="Arial"/>
                      </a:endParaRPr>
                    </a:p>
                  </a:txBody>
                  <a:tcPr marL="91425" marR="91425" marT="91425" marB="91425">
                    <a:lnL w="9525" cap="flat" cmpd="sng">
                      <a:solidFill>
                        <a:srgbClr val="65737E"/>
                      </a:solidFill>
                      <a:prstDash val="solid"/>
                      <a:round/>
                      <a:headEnd type="none" w="sm" len="sm"/>
                      <a:tailEnd type="none" w="sm" len="sm"/>
                    </a:lnL>
                    <a:lnR w="9525" cap="flat" cmpd="sng">
                      <a:solidFill>
                        <a:srgbClr val="65737E"/>
                      </a:solidFill>
                      <a:prstDash val="solid"/>
                      <a:round/>
                      <a:headEnd type="none" w="sm" len="sm"/>
                      <a:tailEnd type="none" w="sm" len="sm"/>
                    </a:lnR>
                    <a:lnT w="9525" cap="flat" cmpd="sng">
                      <a:solidFill>
                        <a:srgbClr val="65737E"/>
                      </a:solidFill>
                      <a:prstDash val="solid"/>
                      <a:round/>
                      <a:headEnd type="none" w="sm" len="sm"/>
                      <a:tailEnd type="none" w="sm" len="sm"/>
                    </a:lnT>
                    <a:lnB w="9525" cap="flat" cmpd="sng">
                      <a:solidFill>
                        <a:srgbClr val="65737E"/>
                      </a:solidFill>
                      <a:prstDash val="solid"/>
                      <a:round/>
                      <a:headEnd type="none" w="sm" len="sm"/>
                      <a:tailEnd type="none" w="sm" len="sm"/>
                    </a:lnB>
                  </a:tcPr>
                </a:tc>
                <a:tc>
                  <a:txBody>
                    <a:bodyPr/>
                    <a:lstStyle/>
                    <a:p>
                      <a:pPr marL="188595" marR="0" lvl="0" indent="-188595" algn="l" rtl="0">
                        <a:lnSpc>
                          <a:spcPct val="100000"/>
                        </a:lnSpc>
                        <a:spcBef>
                          <a:spcPts val="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Violencia sexual </a:t>
                      </a:r>
                      <a:endParaRPr sz="1700" b="0" i="0" u="none" strike="noStrike" cap="none">
                        <a:solidFill>
                          <a:srgbClr val="000000"/>
                        </a:solidFill>
                        <a:latin typeface="Arial"/>
                        <a:ea typeface="Arial"/>
                        <a:cs typeface="Arial"/>
                        <a:sym typeface="Arial"/>
                      </a:endParaRPr>
                    </a:p>
                    <a:p>
                      <a:pPr marL="188595" marR="0" lvl="0" indent="-188595" algn="l" rtl="0">
                        <a:lnSpc>
                          <a:spcPct val="100000"/>
                        </a:lnSpc>
                        <a:spcBef>
                          <a:spcPts val="100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Violencia física</a:t>
                      </a:r>
                      <a:endParaRPr sz="1700" b="0" i="0" u="none" strike="noStrike" cap="none">
                        <a:solidFill>
                          <a:srgbClr val="000000"/>
                        </a:solidFill>
                        <a:latin typeface="Arial"/>
                        <a:ea typeface="Arial"/>
                        <a:cs typeface="Arial"/>
                        <a:sym typeface="Arial"/>
                      </a:endParaRPr>
                    </a:p>
                    <a:p>
                      <a:pPr marL="188595" marR="0" lvl="0" indent="-188595" algn="l" rtl="0">
                        <a:lnSpc>
                          <a:spcPct val="100000"/>
                        </a:lnSpc>
                        <a:spcBef>
                          <a:spcPts val="100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Retención de salarios</a:t>
                      </a:r>
                      <a:endParaRPr sz="1700" b="0" i="0" u="none" strike="noStrike" cap="none">
                        <a:solidFill>
                          <a:srgbClr val="000000"/>
                        </a:solidFill>
                        <a:latin typeface="Arial"/>
                        <a:ea typeface="Arial"/>
                        <a:cs typeface="Arial"/>
                        <a:sym typeface="Arial"/>
                      </a:endParaRPr>
                    </a:p>
                    <a:p>
                      <a:pPr marL="188595" marR="0" lvl="0" indent="-188595" algn="l" rtl="0">
                        <a:lnSpc>
                          <a:spcPct val="100000"/>
                        </a:lnSpc>
                        <a:spcBef>
                          <a:spcPts val="100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Confiscación de documentos de identidad o de viaje</a:t>
                      </a:r>
                      <a:endParaRPr sz="1700" b="0" i="0" u="none" strike="noStrike" cap="none">
                        <a:solidFill>
                          <a:srgbClr val="000000"/>
                        </a:solidFill>
                        <a:latin typeface="Arial"/>
                        <a:ea typeface="Arial"/>
                        <a:cs typeface="Arial"/>
                        <a:sym typeface="Arial"/>
                      </a:endParaRPr>
                    </a:p>
                    <a:p>
                      <a:pPr marL="188595" marR="0" lvl="0" indent="-188595" algn="l" rtl="0">
                        <a:lnSpc>
                          <a:spcPct val="100000"/>
                        </a:lnSpc>
                        <a:spcBef>
                          <a:spcPts val="100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Denuncia a las autoridades</a:t>
                      </a:r>
                      <a:endParaRPr sz="1700" b="0" i="0" u="none" strike="noStrike" cap="none">
                        <a:solidFill>
                          <a:srgbClr val="000000"/>
                        </a:solidFill>
                        <a:latin typeface="Arial"/>
                        <a:ea typeface="Arial"/>
                        <a:cs typeface="Arial"/>
                        <a:sym typeface="Arial"/>
                      </a:endParaRPr>
                    </a:p>
                    <a:p>
                      <a:pPr marL="188595" marR="0" lvl="0" indent="-188595" algn="l" rtl="0">
                        <a:lnSpc>
                          <a:spcPct val="100000"/>
                        </a:lnSpc>
                        <a:spcBef>
                          <a:spcPts val="100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Retención de activos (efectivo u otros)</a:t>
                      </a:r>
                      <a:endParaRPr sz="1700" b="0" i="0" u="none" strike="noStrike" cap="none">
                        <a:solidFill>
                          <a:srgbClr val="000000"/>
                        </a:solidFill>
                        <a:latin typeface="Arial"/>
                        <a:ea typeface="Arial"/>
                        <a:cs typeface="Arial"/>
                        <a:sym typeface="Arial"/>
                      </a:endParaRPr>
                    </a:p>
                    <a:p>
                      <a:pPr marL="188595" marR="0" lvl="0" indent="-188595" algn="l" rtl="0">
                        <a:lnSpc>
                          <a:spcPct val="100000"/>
                        </a:lnSpc>
                        <a:spcBef>
                          <a:spcPts val="100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Mayor deterioro de las condiciones de trabajo</a:t>
                      </a:r>
                      <a:endParaRPr sz="1700" b="0" i="0" u="none" strike="noStrike" cap="none">
                        <a:solidFill>
                          <a:srgbClr val="000000"/>
                        </a:solidFill>
                        <a:latin typeface="Arial"/>
                        <a:ea typeface="Arial"/>
                        <a:cs typeface="Arial"/>
                        <a:sym typeface="Arial"/>
                      </a:endParaRPr>
                    </a:p>
                    <a:p>
                      <a:pPr marL="188595" marR="0" lvl="0" indent="-188595" algn="l" rtl="0">
                        <a:lnSpc>
                          <a:spcPct val="100000"/>
                        </a:lnSpc>
                        <a:spcBef>
                          <a:spcPts val="100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Aislamiento</a:t>
                      </a:r>
                      <a:endParaRPr sz="1700" b="0" i="0" u="none" strike="noStrike" cap="none">
                        <a:solidFill>
                          <a:srgbClr val="000000"/>
                        </a:solidFill>
                        <a:latin typeface="Arial"/>
                        <a:ea typeface="Arial"/>
                        <a:cs typeface="Arial"/>
                        <a:sym typeface="Arial"/>
                      </a:endParaRPr>
                    </a:p>
                    <a:p>
                      <a:pPr marL="188595" marR="0" lvl="0" indent="-188595" algn="l" rtl="0">
                        <a:lnSpc>
                          <a:spcPct val="100000"/>
                        </a:lnSpc>
                        <a:spcBef>
                          <a:spcPts val="100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Otras formas de castigo (privar de comida o sueño)</a:t>
                      </a:r>
                      <a:endParaRPr sz="1700" b="0" i="0" u="none" strike="noStrike" cap="none">
                        <a:solidFill>
                          <a:srgbClr val="000000"/>
                        </a:solidFill>
                        <a:latin typeface="Arial"/>
                        <a:ea typeface="Arial"/>
                        <a:cs typeface="Arial"/>
                        <a:sym typeface="Arial"/>
                      </a:endParaRPr>
                    </a:p>
                    <a:p>
                      <a:pPr marL="188595" marR="0" lvl="0" indent="-188595" algn="l" rtl="0">
                        <a:lnSpc>
                          <a:spcPct val="100000"/>
                        </a:lnSpc>
                        <a:spcBef>
                          <a:spcPts val="100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Violencia contra el trabajador delante de otros trabajadores</a:t>
                      </a:r>
                      <a:endParaRPr sz="1700" b="0" i="0" u="none" strike="noStrike" cap="none">
                        <a:solidFill>
                          <a:srgbClr val="000000"/>
                        </a:solidFill>
                        <a:latin typeface="Arial"/>
                        <a:ea typeface="Arial"/>
                        <a:cs typeface="Arial"/>
                        <a:sym typeface="Arial"/>
                      </a:endParaRPr>
                    </a:p>
                    <a:p>
                      <a:pPr marL="188595" marR="0" lvl="0" indent="-188595" algn="l" rtl="0">
                        <a:lnSpc>
                          <a:spcPct val="100000"/>
                        </a:lnSpc>
                        <a:spcBef>
                          <a:spcPts val="100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Supresión de derechos o privilegios</a:t>
                      </a:r>
                      <a:endParaRPr sz="1700" b="0" i="0" u="none" strike="noStrike" cap="none">
                        <a:solidFill>
                          <a:srgbClr val="000000"/>
                        </a:solidFill>
                        <a:latin typeface="Arial"/>
                        <a:ea typeface="Arial"/>
                        <a:cs typeface="Arial"/>
                        <a:sym typeface="Arial"/>
                      </a:endParaRPr>
                    </a:p>
                    <a:p>
                      <a:pPr marL="188595" marR="0" lvl="0" indent="-188595" algn="l" rtl="0">
                        <a:lnSpc>
                          <a:spcPct val="100000"/>
                        </a:lnSpc>
                        <a:spcBef>
                          <a:spcPts val="100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Retribución religiosa</a:t>
                      </a:r>
                      <a:endParaRPr sz="1700" b="0" i="0" u="none" strike="noStrike" cap="none">
                        <a:solidFill>
                          <a:srgbClr val="000000"/>
                        </a:solidFill>
                        <a:latin typeface="Arial"/>
                        <a:ea typeface="Arial"/>
                        <a:cs typeface="Arial"/>
                        <a:sym typeface="Arial"/>
                      </a:endParaRPr>
                    </a:p>
                    <a:p>
                      <a:pPr marL="188595" marR="0" lvl="0" indent="-188595" algn="l" rtl="0">
                        <a:lnSpc>
                          <a:spcPct val="100000"/>
                        </a:lnSpc>
                        <a:spcBef>
                          <a:spcPts val="100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Vigilancia constante</a:t>
                      </a:r>
                      <a:endParaRPr sz="1700" b="0" i="0" u="none" strike="noStrike" cap="none">
                        <a:solidFill>
                          <a:srgbClr val="000000"/>
                        </a:solidFill>
                        <a:latin typeface="Arial"/>
                        <a:ea typeface="Arial"/>
                        <a:cs typeface="Arial"/>
                        <a:sym typeface="Arial"/>
                      </a:endParaRPr>
                    </a:p>
                    <a:p>
                      <a:pPr marL="188595" marR="0" lvl="0" indent="-188595" algn="l" rtl="0">
                        <a:lnSpc>
                          <a:spcPct val="100000"/>
                        </a:lnSpc>
                        <a:spcBef>
                          <a:spcPts val="100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Amenazas contra miembros de la familia</a:t>
                      </a:r>
                      <a:endParaRPr sz="1700" u="none" strike="noStrike" cap="none">
                        <a:latin typeface="Arial"/>
                        <a:ea typeface="Arial"/>
                        <a:cs typeface="Arial"/>
                        <a:sym typeface="Arial"/>
                      </a:endParaRPr>
                    </a:p>
                  </a:txBody>
                  <a:tcPr marL="91425" marR="91425" marT="91425" marB="91425">
                    <a:lnL w="9525" cap="flat" cmpd="sng">
                      <a:solidFill>
                        <a:srgbClr val="65737E"/>
                      </a:solidFill>
                      <a:prstDash val="solid"/>
                      <a:round/>
                      <a:headEnd type="none" w="sm" len="sm"/>
                      <a:tailEnd type="none" w="sm" len="sm"/>
                    </a:lnL>
                    <a:lnR w="9525" cap="flat" cmpd="sng">
                      <a:solidFill>
                        <a:srgbClr val="65737E"/>
                      </a:solidFill>
                      <a:prstDash val="solid"/>
                      <a:round/>
                      <a:headEnd type="none" w="sm" len="sm"/>
                      <a:tailEnd type="none" w="sm" len="sm"/>
                    </a:lnR>
                    <a:lnT w="9525" cap="flat" cmpd="sng">
                      <a:solidFill>
                        <a:srgbClr val="65737E"/>
                      </a:solidFill>
                      <a:prstDash val="solid"/>
                      <a:round/>
                      <a:headEnd type="none" w="sm" len="sm"/>
                      <a:tailEnd type="none" w="sm" len="sm"/>
                    </a:lnT>
                    <a:lnB w="9525" cap="flat" cmpd="sng">
                      <a:solidFill>
                        <a:srgbClr val="65737E"/>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2" name="Footer Placeholder 1">
            <a:extLst>
              <a:ext uri="{FF2B5EF4-FFF2-40B4-BE49-F238E27FC236}">
                <a16:creationId xmlns:a16="http://schemas.microsoft.com/office/drawing/2014/main" id="{B0E28178-CC65-048F-3DE2-1BD10CEE2B17}"/>
              </a:ext>
            </a:extLst>
          </p:cNvPr>
          <p:cNvSpPr>
            <a:spLocks noGrp="1"/>
          </p:cNvSpPr>
          <p:nvPr>
            <p:ph type="ftr" idx="11"/>
          </p:nvPr>
        </p:nvSpPr>
        <p:spPr/>
        <p:txBody>
          <a:bodyPr/>
          <a:lstStyle/>
          <a:p>
            <a:r>
              <a:rPr lang="en-US"/>
              <a:t>8.2.FSC-CLR-Training_Main-Course_Module-2_V1-0_ 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373" name="Google Shape;373;p9"/>
          <p:cNvSpPr txBox="1">
            <a:spLocks noGrp="1"/>
          </p:cNvSpPr>
          <p:nvPr>
            <p:ph type="ctrTitle" idx="4294967295"/>
          </p:nvPr>
        </p:nvSpPr>
        <p:spPr>
          <a:xfrm>
            <a:off x="424492" y="463767"/>
            <a:ext cx="3486150" cy="8255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Calibri"/>
              <a:buNone/>
            </a:pPr>
            <a:r>
              <a:rPr lang="en-US" sz="2800" b="1" i="0" u="none" strike="noStrike" cap="none">
                <a:solidFill>
                  <a:schemeClr val="dk1"/>
                </a:solidFill>
                <a:latin typeface="Arial"/>
                <a:ea typeface="Arial"/>
                <a:cs typeface="Arial"/>
                <a:sym typeface="Arial"/>
              </a:rPr>
              <a:t>Ejercicio</a:t>
            </a:r>
            <a:endParaRPr/>
          </a:p>
        </p:txBody>
      </p:sp>
      <p:sp>
        <p:nvSpPr>
          <p:cNvPr id="374" name="Google Shape;374;p9"/>
          <p:cNvSpPr txBox="1"/>
          <p:nvPr/>
        </p:nvSpPr>
        <p:spPr>
          <a:xfrm>
            <a:off x="424492" y="1720099"/>
            <a:ext cx="8014203" cy="3848634"/>
          </a:xfrm>
          <a:prstGeom prst="rect">
            <a:avLst/>
          </a:prstGeom>
          <a:solidFill>
            <a:schemeClr val="lt1"/>
          </a:solidFill>
          <a:ln>
            <a:noFill/>
          </a:ln>
        </p:spPr>
        <p:txBody>
          <a:bodyPr spcFirstLastPara="1" wrap="square" lIns="0" tIns="0" rIns="0" bIns="0" anchor="t" anchorCtr="0">
            <a:normAutofit fontScale="92500"/>
          </a:bodyPr>
          <a:lstStyle/>
          <a:p>
            <a:pPr marL="0" marR="0" lvl="0" indent="0" algn="l" rtl="0">
              <a:lnSpc>
                <a:spcPct val="100000"/>
              </a:lnSpc>
              <a:spcBef>
                <a:spcPts val="0"/>
              </a:spcBef>
              <a:spcAft>
                <a:spcPts val="0"/>
              </a:spcAft>
              <a:buNone/>
            </a:pPr>
            <a:r>
              <a:rPr lang="en-US" sz="2200" b="0" i="0" u="none" strike="noStrike" cap="none">
                <a:solidFill>
                  <a:srgbClr val="2B2E2F"/>
                </a:solidFill>
                <a:latin typeface="Arial"/>
                <a:ea typeface="Arial"/>
                <a:cs typeface="Arial"/>
                <a:sym typeface="Arial"/>
              </a:rPr>
              <a:t>Durante una auditoría de "Super Bamboo Inc.", se observa que el contrato de trabajo de la empresa incluye las siguientes cláusulas:</a:t>
            </a:r>
            <a:endParaRPr sz="2200" b="0" i="0" u="none" strike="noStrike" cap="none">
              <a:solidFill>
                <a:srgbClr val="2B2E2F"/>
              </a:solidFill>
              <a:latin typeface="Arial"/>
              <a:ea typeface="Arial"/>
              <a:cs typeface="Arial"/>
              <a:sym typeface="Arial"/>
            </a:endParaRPr>
          </a:p>
          <a:p>
            <a:pPr marL="0" marR="0" lvl="0" indent="0" algn="l" rtl="0">
              <a:lnSpc>
                <a:spcPct val="100000"/>
              </a:lnSpc>
              <a:spcBef>
                <a:spcPts val="0"/>
              </a:spcBef>
              <a:spcAft>
                <a:spcPts val="0"/>
              </a:spcAft>
              <a:buNone/>
            </a:pPr>
            <a:endParaRPr sz="2200" b="0" i="0" u="none" strike="noStrike" cap="none">
              <a:solidFill>
                <a:srgbClr val="2B2E2F"/>
              </a:solidFill>
              <a:latin typeface="Arial"/>
              <a:ea typeface="Arial"/>
              <a:cs typeface="Arial"/>
              <a:sym typeface="Arial"/>
            </a:endParaRPr>
          </a:p>
          <a:p>
            <a:pPr marL="0" marR="0" lvl="0" indent="0" algn="l" rtl="0">
              <a:lnSpc>
                <a:spcPct val="100000"/>
              </a:lnSpc>
              <a:spcBef>
                <a:spcPts val="0"/>
              </a:spcBef>
              <a:spcAft>
                <a:spcPts val="0"/>
              </a:spcAft>
              <a:buClr>
                <a:srgbClr val="2B2E2F"/>
              </a:buClr>
              <a:buSzPts val="720"/>
              <a:buFont typeface="Arial"/>
              <a:buNone/>
            </a:pPr>
            <a:r>
              <a:rPr lang="en-US" sz="2200" b="0" i="0" u="none" strike="noStrike" cap="none">
                <a:solidFill>
                  <a:srgbClr val="2B2E2F"/>
                </a:solidFill>
                <a:latin typeface="Arial"/>
                <a:ea typeface="Arial"/>
                <a:cs typeface="Arial"/>
                <a:sym typeface="Arial"/>
              </a:rPr>
              <a:t>Cláusula 8.2: Obligatoriedad de realizar horas extraordinarias:</a:t>
            </a:r>
            <a:endParaRPr sz="2200" b="0" i="0" u="none" strike="noStrike" cap="none">
              <a:solidFill>
                <a:srgbClr val="2B2E2F"/>
              </a:solidFill>
              <a:latin typeface="Arial"/>
              <a:ea typeface="Arial"/>
              <a:cs typeface="Arial"/>
              <a:sym typeface="Arial"/>
            </a:endParaRPr>
          </a:p>
          <a:p>
            <a:pPr marL="571500" marR="0" lvl="0" indent="-571500" algn="l" rtl="0">
              <a:lnSpc>
                <a:spcPct val="100000"/>
              </a:lnSpc>
              <a:spcBef>
                <a:spcPts val="0"/>
              </a:spcBef>
              <a:spcAft>
                <a:spcPts val="0"/>
              </a:spcAft>
              <a:buClr>
                <a:srgbClr val="2B2E2F"/>
              </a:buClr>
              <a:buSzPts val="720"/>
              <a:buFont typeface="Arial"/>
              <a:buChar char="•"/>
            </a:pPr>
            <a:r>
              <a:rPr lang="en-US" sz="2200" b="0" i="0" u="none" strike="noStrike" cap="none">
                <a:solidFill>
                  <a:srgbClr val="2B2E2F"/>
                </a:solidFill>
                <a:latin typeface="Arial"/>
                <a:ea typeface="Arial"/>
                <a:cs typeface="Arial"/>
                <a:sym typeface="Arial"/>
              </a:rPr>
              <a:t>8.2.1: Los empleados deben trabajar horas extraordinarias más allá del horario ordinario cuando se les solicite.</a:t>
            </a:r>
            <a:endParaRPr sz="2200" b="0" i="0" u="none" strike="noStrike" cap="none">
              <a:solidFill>
                <a:srgbClr val="2B2E2F"/>
              </a:solidFill>
              <a:latin typeface="Arial"/>
              <a:ea typeface="Arial"/>
              <a:cs typeface="Arial"/>
              <a:sym typeface="Arial"/>
            </a:endParaRPr>
          </a:p>
          <a:p>
            <a:pPr marL="571500" marR="0" lvl="0" indent="-571500" algn="l" rtl="0">
              <a:lnSpc>
                <a:spcPct val="100000"/>
              </a:lnSpc>
              <a:spcBef>
                <a:spcPts val="0"/>
              </a:spcBef>
              <a:spcAft>
                <a:spcPts val="0"/>
              </a:spcAft>
              <a:buClr>
                <a:srgbClr val="2B2E2F"/>
              </a:buClr>
              <a:buSzPts val="720"/>
              <a:buFont typeface="Arial"/>
              <a:buChar char="•"/>
            </a:pPr>
            <a:r>
              <a:rPr lang="en-US" sz="2200" b="0" i="0" u="none" strike="noStrike" cap="none">
                <a:solidFill>
                  <a:srgbClr val="2B2E2F"/>
                </a:solidFill>
                <a:latin typeface="Arial"/>
                <a:ea typeface="Arial"/>
                <a:cs typeface="Arial"/>
                <a:sym typeface="Arial"/>
              </a:rPr>
              <a:t>8.2.2: Los empleados deben trabajar durante o sin intervalos de comida cuando se les solicite.</a:t>
            </a:r>
            <a:endParaRPr sz="2200" b="0" i="0" u="none" strike="noStrike" cap="none">
              <a:solidFill>
                <a:srgbClr val="2B2E2F"/>
              </a:solidFill>
              <a:latin typeface="Arial"/>
              <a:ea typeface="Arial"/>
              <a:cs typeface="Arial"/>
              <a:sym typeface="Arial"/>
            </a:endParaRPr>
          </a:p>
          <a:p>
            <a:pPr marL="571500" marR="0" lvl="0" indent="-571500" algn="l" rtl="0">
              <a:lnSpc>
                <a:spcPct val="100000"/>
              </a:lnSpc>
              <a:spcBef>
                <a:spcPts val="0"/>
              </a:spcBef>
              <a:spcAft>
                <a:spcPts val="0"/>
              </a:spcAft>
              <a:buClr>
                <a:srgbClr val="2B2E2F"/>
              </a:buClr>
              <a:buSzPts val="720"/>
              <a:buFont typeface="Arial"/>
              <a:buChar char="•"/>
            </a:pPr>
            <a:r>
              <a:rPr lang="en-US" sz="2200" b="0" i="0" u="none" strike="noStrike" cap="none">
                <a:solidFill>
                  <a:srgbClr val="2B2E2F"/>
                </a:solidFill>
                <a:latin typeface="Arial"/>
                <a:ea typeface="Arial"/>
                <a:cs typeface="Arial"/>
                <a:sym typeface="Arial"/>
              </a:rPr>
              <a:t>8.2.3: Los empleados deben trabajar de noche cuando se les solicite.</a:t>
            </a:r>
            <a:endParaRPr sz="2200" b="0" i="0" u="none" strike="noStrike" cap="none">
              <a:solidFill>
                <a:srgbClr val="2B2E2F"/>
              </a:solidFill>
              <a:latin typeface="Arial"/>
              <a:ea typeface="Arial"/>
              <a:cs typeface="Arial"/>
              <a:sym typeface="Arial"/>
            </a:endParaRPr>
          </a:p>
          <a:p>
            <a:pPr marL="571500" marR="0" lvl="0" indent="-571500" algn="l" rtl="0">
              <a:lnSpc>
                <a:spcPct val="100000"/>
              </a:lnSpc>
              <a:spcBef>
                <a:spcPts val="0"/>
              </a:spcBef>
              <a:spcAft>
                <a:spcPts val="0"/>
              </a:spcAft>
              <a:buClr>
                <a:srgbClr val="2B2E2F"/>
              </a:buClr>
              <a:buSzPts val="720"/>
              <a:buFont typeface="Arial"/>
              <a:buChar char="•"/>
            </a:pPr>
            <a:r>
              <a:rPr lang="en-US" sz="2200" b="0" i="0" u="none" strike="noStrike" cap="none">
                <a:solidFill>
                  <a:srgbClr val="2B2E2F"/>
                </a:solidFill>
                <a:latin typeface="Arial"/>
                <a:ea typeface="Arial"/>
                <a:cs typeface="Arial"/>
                <a:sym typeface="Arial"/>
              </a:rPr>
              <a:t>8.2.4: Los empleados deben trabajar los domingos y festivos cuando se les solicite.</a:t>
            </a:r>
            <a:endParaRPr sz="2200" b="0" i="0" u="none" strike="noStrike" cap="none">
              <a:solidFill>
                <a:srgbClr val="2B2E2F"/>
              </a:solidFill>
              <a:latin typeface="Arial"/>
              <a:ea typeface="Arial"/>
              <a:cs typeface="Arial"/>
              <a:sym typeface="Arial"/>
            </a:endParaRPr>
          </a:p>
        </p:txBody>
      </p:sp>
      <p:sp>
        <p:nvSpPr>
          <p:cNvPr id="375" name="Google Shape;375;p9"/>
          <p:cNvSpPr txBox="1"/>
          <p:nvPr/>
        </p:nvSpPr>
        <p:spPr>
          <a:xfrm>
            <a:off x="8420100" y="1835750"/>
            <a:ext cx="3583800" cy="3732900"/>
          </a:xfrm>
          <a:prstGeom prst="rect">
            <a:avLst/>
          </a:prstGeom>
          <a:solidFill>
            <a:srgbClr val="D8D8D8"/>
          </a:solidFill>
          <a:ln>
            <a:noFill/>
          </a:ln>
        </p:spPr>
        <p:txBody>
          <a:bodyPr spcFirstLastPara="1" wrap="square" lIns="91425" tIns="45700" rIns="91425" bIns="45700" anchor="ctr" anchorCtr="0">
            <a:noAutofit/>
          </a:bodyPr>
          <a:lstStyle/>
          <a:p>
            <a:pPr marL="0" marR="0" lvl="0" indent="0" algn="l" rtl="0">
              <a:lnSpc>
                <a:spcPct val="120000"/>
              </a:lnSpc>
              <a:spcBef>
                <a:spcPts val="0"/>
              </a:spcBef>
              <a:spcAft>
                <a:spcPts val="0"/>
              </a:spcAft>
              <a:buNone/>
            </a:pPr>
            <a:endParaRPr sz="2400" b="0" i="0" u="none" strike="noStrike" cap="none">
              <a:solidFill>
                <a:schemeClr val="dk1"/>
              </a:solidFill>
              <a:latin typeface="Arial"/>
              <a:ea typeface="Arial"/>
              <a:cs typeface="Arial"/>
              <a:sym typeface="Arial"/>
            </a:endParaRPr>
          </a:p>
          <a:p>
            <a:pPr marL="533400" marR="0" lvl="0" indent="-533400" algn="l" rtl="0">
              <a:lnSpc>
                <a:spcPct val="120000"/>
              </a:lnSpc>
              <a:spcBef>
                <a:spcPts val="0"/>
              </a:spcBef>
              <a:spcAft>
                <a:spcPts val="0"/>
              </a:spcAft>
              <a:buNone/>
            </a:pPr>
            <a:r>
              <a:rPr lang="en-US" sz="2400" b="0" i="0" u="none" strike="noStrike" cap="none">
                <a:solidFill>
                  <a:schemeClr val="dk1"/>
                </a:solidFill>
                <a:latin typeface="Arial"/>
                <a:ea typeface="Arial"/>
                <a:cs typeface="Arial"/>
                <a:sym typeface="Arial"/>
              </a:rPr>
              <a:t>Q1. ¿Pueden considerarse estas cláusulas indicadores de trabajo forzoso? </a:t>
            </a:r>
            <a:endParaRPr sz="2400" b="0" i="0" u="none" strike="noStrike" cap="none">
              <a:solidFill>
                <a:schemeClr val="dk1"/>
              </a:solidFill>
              <a:latin typeface="Arial"/>
              <a:ea typeface="Arial"/>
              <a:cs typeface="Arial"/>
              <a:sym typeface="Arial"/>
            </a:endParaRPr>
          </a:p>
          <a:p>
            <a:pPr marL="0" marR="0" lvl="0" indent="0" algn="l" rtl="0">
              <a:lnSpc>
                <a:spcPct val="120000"/>
              </a:lnSpc>
              <a:spcBef>
                <a:spcPts val="0"/>
              </a:spcBef>
              <a:spcAft>
                <a:spcPts val="0"/>
              </a:spcAft>
              <a:buNone/>
            </a:pPr>
            <a:endParaRPr sz="2400" b="0" i="0" u="none" strike="noStrike" cap="none">
              <a:solidFill>
                <a:schemeClr val="dk1"/>
              </a:solidFill>
              <a:latin typeface="Arial"/>
              <a:ea typeface="Arial"/>
              <a:cs typeface="Arial"/>
              <a:sym typeface="Arial"/>
            </a:endParaRPr>
          </a:p>
          <a:p>
            <a:pPr marL="0" marR="0" lvl="0" indent="0" algn="l" rtl="0">
              <a:lnSpc>
                <a:spcPct val="120000"/>
              </a:lnSpc>
              <a:spcBef>
                <a:spcPts val="0"/>
              </a:spcBef>
              <a:spcAft>
                <a:spcPts val="0"/>
              </a:spcAft>
              <a:buNone/>
            </a:pPr>
            <a:r>
              <a:rPr lang="en-US" sz="2400" b="0" i="0" u="none" strike="noStrike" cap="none">
                <a:solidFill>
                  <a:schemeClr val="dk1"/>
                </a:solidFill>
                <a:latin typeface="Arial"/>
                <a:ea typeface="Arial"/>
                <a:cs typeface="Arial"/>
                <a:sym typeface="Arial"/>
              </a:rPr>
              <a:t>Q2. ¿Qué tipo de indicador?</a:t>
            </a:r>
            <a:endParaRPr sz="2400" b="0" i="0" u="none" strike="noStrike" cap="none">
              <a:solidFill>
                <a:schemeClr val="dk1"/>
              </a:solidFill>
              <a:latin typeface="Arial"/>
              <a:ea typeface="Arial"/>
              <a:cs typeface="Arial"/>
              <a:sym typeface="Arial"/>
            </a:endParaRPr>
          </a:p>
          <a:p>
            <a:pPr marL="0" marR="0" lvl="0" indent="0" algn="l" rtl="0">
              <a:lnSpc>
                <a:spcPct val="120000"/>
              </a:lnSpc>
              <a:spcBef>
                <a:spcPts val="0"/>
              </a:spcBef>
              <a:spcAft>
                <a:spcPts val="0"/>
              </a:spcAft>
              <a:buNone/>
            </a:pPr>
            <a:endParaRPr sz="2400" b="0" i="0" u="none" strike="noStrike" cap="none">
              <a:solidFill>
                <a:schemeClr val="dk1"/>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8E421D73-065D-1920-92B3-C1514160D1F9}"/>
              </a:ext>
            </a:extLst>
          </p:cNvPr>
          <p:cNvSpPr>
            <a:spLocks noGrp="1"/>
          </p:cNvSpPr>
          <p:nvPr>
            <p:ph type="ftr" idx="11"/>
          </p:nvPr>
        </p:nvSpPr>
        <p:spPr/>
        <p:txBody>
          <a:bodyPr/>
          <a:lstStyle/>
          <a:p>
            <a:r>
              <a:rPr lang="en-US"/>
              <a:t>8.2.FSC-CLR-Training_Main-Course_Module-2_V1-0_ 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80"/>
        <p:cNvGrpSpPr/>
        <p:nvPr/>
      </p:nvGrpSpPr>
      <p:grpSpPr>
        <a:xfrm>
          <a:off x="0" y="0"/>
          <a:ext cx="0" cy="0"/>
          <a:chOff x="0" y="0"/>
          <a:chExt cx="0" cy="0"/>
        </a:xfrm>
      </p:grpSpPr>
      <p:sp>
        <p:nvSpPr>
          <p:cNvPr id="382" name="Google Shape;382;p10"/>
          <p:cNvSpPr txBox="1">
            <a:spLocks noGrp="1"/>
          </p:cNvSpPr>
          <p:nvPr>
            <p:ph type="ctrTitle" idx="4294967295"/>
          </p:nvPr>
        </p:nvSpPr>
        <p:spPr>
          <a:xfrm>
            <a:off x="704491" y="1417099"/>
            <a:ext cx="10928709" cy="433091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Calibri"/>
              <a:buNone/>
            </a:pPr>
            <a:r>
              <a:rPr lang="en-US" sz="2400" b="0" i="0" u="none" strike="noStrike" cap="none">
                <a:solidFill>
                  <a:schemeClr val="dk1"/>
                </a:solidFill>
                <a:latin typeface="Arial"/>
                <a:ea typeface="Arial"/>
                <a:cs typeface="Arial"/>
                <a:sym typeface="Arial"/>
              </a:rPr>
              <a:t>Durante una auditoría se constató lo siguiente:</a:t>
            </a:r>
            <a:br>
              <a:rPr lang="en-US" sz="2400" b="0" i="0" u="none" strike="noStrike" cap="none">
                <a:solidFill>
                  <a:schemeClr val="dk1"/>
                </a:solidFill>
                <a:latin typeface="Arial"/>
                <a:ea typeface="Arial"/>
                <a:cs typeface="Arial"/>
                <a:sym typeface="Arial"/>
              </a:rPr>
            </a:br>
            <a:br>
              <a:rPr lang="en-US" sz="2400" b="0" i="0" u="none" strike="noStrike" cap="none">
                <a:solidFill>
                  <a:schemeClr val="dk1"/>
                </a:solidFill>
                <a:latin typeface="Arial"/>
                <a:ea typeface="Arial"/>
                <a:cs typeface="Arial"/>
                <a:sym typeface="Arial"/>
              </a:rPr>
            </a:br>
            <a:r>
              <a:rPr lang="en-US" sz="2400" b="0" i="0" u="none" strike="noStrike" cap="none">
                <a:solidFill>
                  <a:schemeClr val="dk1"/>
                </a:solidFill>
                <a:latin typeface="Arial"/>
                <a:ea typeface="Arial"/>
                <a:cs typeface="Arial"/>
                <a:sym typeface="Arial"/>
              </a:rPr>
              <a:t>En las fiestas nacionales (por ejemplo, el Día de la Reunificación y el Día del Trabajo de 2022), si hay órdenes urgentes, los trabajadores están obligados a trabajar. Si se niegan, se les descuentan sanciones pecuniarias de sus salarios (hasta 30 USD al día).</a:t>
            </a:r>
            <a:br>
              <a:rPr lang="en-US" sz="2400" b="0" i="0" u="none" strike="noStrike" cap="none">
                <a:solidFill>
                  <a:schemeClr val="dk1"/>
                </a:solidFill>
                <a:latin typeface="Arial"/>
                <a:ea typeface="Arial"/>
                <a:cs typeface="Arial"/>
                <a:sym typeface="Arial"/>
              </a:rPr>
            </a:br>
            <a:br>
              <a:rPr lang="en-US" sz="2400" b="0" i="0" u="none" strike="noStrike" cap="none">
                <a:solidFill>
                  <a:schemeClr val="dk1"/>
                </a:solidFill>
                <a:latin typeface="Arial"/>
                <a:ea typeface="Arial"/>
                <a:cs typeface="Arial"/>
                <a:sym typeface="Arial"/>
              </a:rPr>
            </a:br>
            <a:r>
              <a:rPr lang="en-US" sz="2400" b="0" i="0" u="none" strike="noStrike" cap="none">
                <a:solidFill>
                  <a:schemeClr val="dk1"/>
                </a:solidFill>
                <a:latin typeface="Arial"/>
                <a:ea typeface="Arial"/>
                <a:cs typeface="Arial"/>
                <a:sym typeface="Arial"/>
              </a:rPr>
              <a:t>En general, los trabajadores tienen sanciones monetarias (de 20 a 1000 USD deducidos del salario) cuando:</a:t>
            </a:r>
            <a:br>
              <a:rPr lang="en-US" sz="2400" b="0" i="0" u="none" strike="noStrike" cap="none">
                <a:solidFill>
                  <a:schemeClr val="dk1"/>
                </a:solidFill>
                <a:latin typeface="Arial"/>
                <a:ea typeface="Arial"/>
                <a:cs typeface="Arial"/>
                <a:sym typeface="Arial"/>
              </a:rPr>
            </a:br>
            <a:r>
              <a:rPr lang="en-US" sz="2400" b="0" i="0" u="none" strike="noStrike" cap="none">
                <a:solidFill>
                  <a:schemeClr val="dk1"/>
                </a:solidFill>
                <a:latin typeface="Arial"/>
                <a:ea typeface="Arial"/>
                <a:cs typeface="Arial"/>
                <a:sym typeface="Arial"/>
              </a:rPr>
              <a:t>- se marchan sin motivo (tienen que pedir permiso a dos supervisores diferentes; los criterios de aprobación no están claros)</a:t>
            </a:r>
            <a:br>
              <a:rPr lang="en-US" sz="2400" b="0" i="0" u="none" strike="noStrike" cap="none">
                <a:solidFill>
                  <a:schemeClr val="dk1"/>
                </a:solidFill>
                <a:latin typeface="Arial"/>
                <a:ea typeface="Arial"/>
                <a:cs typeface="Arial"/>
                <a:sym typeface="Arial"/>
              </a:rPr>
            </a:br>
            <a:r>
              <a:rPr lang="en-US" sz="2400" b="0" i="0" u="none" strike="noStrike" cap="none">
                <a:solidFill>
                  <a:schemeClr val="dk1"/>
                </a:solidFill>
                <a:latin typeface="Arial"/>
                <a:ea typeface="Arial"/>
                <a:cs typeface="Arial"/>
                <a:sym typeface="Arial"/>
              </a:rPr>
              <a:t>- penalización por llegar tarde: 20-50 USD; hay que tener en cuenta que a los trabajadores se les paga en función de la producción: por pieza)</a:t>
            </a:r>
            <a:br>
              <a:rPr lang="en-US" sz="2400" b="0" i="0" u="none" strike="noStrike" cap="none">
                <a:solidFill>
                  <a:schemeClr val="dk1"/>
                </a:solidFill>
                <a:latin typeface="Arial"/>
                <a:ea typeface="Arial"/>
                <a:cs typeface="Arial"/>
                <a:sym typeface="Arial"/>
              </a:rPr>
            </a:br>
            <a:r>
              <a:rPr lang="en-US" sz="2400" b="0" i="0" u="none" strike="noStrike" cap="none">
                <a:solidFill>
                  <a:schemeClr val="dk1"/>
                </a:solidFill>
                <a:latin typeface="Arial"/>
                <a:ea typeface="Arial"/>
                <a:cs typeface="Arial"/>
                <a:sym typeface="Arial"/>
              </a:rPr>
              <a:t>- defectos en el producto (hasta 1000 USD)</a:t>
            </a:r>
            <a:endParaRPr/>
          </a:p>
        </p:txBody>
      </p:sp>
      <p:sp>
        <p:nvSpPr>
          <p:cNvPr id="383" name="Google Shape;383;p10"/>
          <p:cNvSpPr txBox="1"/>
          <p:nvPr/>
        </p:nvSpPr>
        <p:spPr>
          <a:xfrm>
            <a:off x="710126" y="463073"/>
            <a:ext cx="2999232" cy="5847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3200" b="1" i="0" u="none" strike="noStrike" cap="none">
                <a:solidFill>
                  <a:srgbClr val="000000"/>
                </a:solidFill>
                <a:latin typeface="Arial"/>
                <a:ea typeface="Arial"/>
                <a:cs typeface="Arial"/>
                <a:sym typeface="Arial"/>
              </a:rPr>
              <a:t>Caso práctico</a:t>
            </a:r>
            <a:endParaRPr/>
          </a:p>
        </p:txBody>
      </p:sp>
      <p:sp>
        <p:nvSpPr>
          <p:cNvPr id="2" name="Footer Placeholder 1">
            <a:extLst>
              <a:ext uri="{FF2B5EF4-FFF2-40B4-BE49-F238E27FC236}">
                <a16:creationId xmlns:a16="http://schemas.microsoft.com/office/drawing/2014/main" id="{D36DCFFE-0852-62AA-82D2-AD370D242217}"/>
              </a:ext>
            </a:extLst>
          </p:cNvPr>
          <p:cNvSpPr>
            <a:spLocks noGrp="1"/>
          </p:cNvSpPr>
          <p:nvPr>
            <p:ph type="ftr" idx="11"/>
          </p:nvPr>
        </p:nvSpPr>
        <p:spPr/>
        <p:txBody>
          <a:bodyPr/>
          <a:lstStyle/>
          <a:p>
            <a:r>
              <a:rPr lang="en-US"/>
              <a:t>8.2.FSC-CLR-Training_Main-Course_Module-2_V1-0_ 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88"/>
        <p:cNvGrpSpPr/>
        <p:nvPr/>
      </p:nvGrpSpPr>
      <p:grpSpPr>
        <a:xfrm>
          <a:off x="0" y="0"/>
          <a:ext cx="0" cy="0"/>
          <a:chOff x="0" y="0"/>
          <a:chExt cx="0" cy="0"/>
        </a:xfrm>
      </p:grpSpPr>
      <p:sp>
        <p:nvSpPr>
          <p:cNvPr id="389" name="Google Shape;389;p11"/>
          <p:cNvSpPr txBox="1"/>
          <p:nvPr/>
        </p:nvSpPr>
        <p:spPr>
          <a:xfrm>
            <a:off x="553567" y="769553"/>
            <a:ext cx="3113903" cy="759032"/>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Arial"/>
              <a:buNone/>
            </a:pPr>
            <a:r>
              <a:rPr lang="en-US" sz="2800" b="1" i="0" u="none" strike="noStrike" cap="none">
                <a:solidFill>
                  <a:schemeClr val="dk1"/>
                </a:solidFill>
                <a:latin typeface="Arial"/>
                <a:ea typeface="Arial"/>
                <a:cs typeface="Arial"/>
                <a:sym typeface="Arial"/>
              </a:rPr>
              <a:t>Módulo 2.3</a:t>
            </a:r>
            <a:endParaRPr sz="2800" b="1" i="0" u="none" strike="noStrike" cap="none">
              <a:solidFill>
                <a:schemeClr val="dk1"/>
              </a:solidFill>
              <a:latin typeface="Arial"/>
              <a:ea typeface="Arial"/>
              <a:cs typeface="Arial"/>
              <a:sym typeface="Arial"/>
            </a:endParaRPr>
          </a:p>
        </p:txBody>
      </p:sp>
      <p:sp>
        <p:nvSpPr>
          <p:cNvPr id="390" name="Google Shape;390;p11"/>
          <p:cNvSpPr txBox="1">
            <a:spLocks noGrp="1"/>
          </p:cNvSpPr>
          <p:nvPr>
            <p:ph type="ctrTitle" idx="4294967295"/>
          </p:nvPr>
        </p:nvSpPr>
        <p:spPr>
          <a:xfrm>
            <a:off x="560717" y="1517441"/>
            <a:ext cx="8007350" cy="1262062"/>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Calibri"/>
              <a:buNone/>
            </a:pPr>
            <a:r>
              <a:rPr lang="en-US" sz="2800" b="0" i="0" u="none" strike="noStrike" cap="none">
                <a:solidFill>
                  <a:schemeClr val="dk1"/>
                </a:solidFill>
                <a:latin typeface="Arial"/>
                <a:ea typeface="Arial"/>
                <a:cs typeface="Arial"/>
                <a:sym typeface="Arial"/>
              </a:rPr>
              <a:t>Discriminación</a:t>
            </a:r>
            <a:endParaRPr sz="2800" b="0" i="0" u="none" strike="noStrike" cap="none">
              <a:solidFill>
                <a:schemeClr val="dk1"/>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F2F8968E-F5E5-049A-C175-839CD9AE4455}"/>
              </a:ext>
            </a:extLst>
          </p:cNvPr>
          <p:cNvSpPr>
            <a:spLocks noGrp="1"/>
          </p:cNvSpPr>
          <p:nvPr>
            <p:ph type="ftr" idx="11"/>
          </p:nvPr>
        </p:nvSpPr>
        <p:spPr/>
        <p:txBody>
          <a:bodyPr/>
          <a:lstStyle/>
          <a:p>
            <a:r>
              <a:rPr lang="en-US"/>
              <a:t>8.2.FSC-CLR-Training_Main-Course_Module-2_V1-0_ 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95"/>
        <p:cNvGrpSpPr/>
        <p:nvPr/>
      </p:nvGrpSpPr>
      <p:grpSpPr>
        <a:xfrm>
          <a:off x="0" y="0"/>
          <a:ext cx="0" cy="0"/>
          <a:chOff x="0" y="0"/>
          <a:chExt cx="0" cy="0"/>
        </a:xfrm>
      </p:grpSpPr>
      <p:sp>
        <p:nvSpPr>
          <p:cNvPr id="397" name="Google Shape;397;g2d06f2e0a19_0_293"/>
          <p:cNvSpPr txBox="1"/>
          <p:nvPr/>
        </p:nvSpPr>
        <p:spPr>
          <a:xfrm>
            <a:off x="815762" y="652249"/>
            <a:ext cx="4475911" cy="540300"/>
          </a:xfrm>
          <a:prstGeom prst="rect">
            <a:avLst/>
          </a:prstGeom>
          <a:noFill/>
          <a:ln>
            <a:noFill/>
          </a:ln>
        </p:spPr>
        <p:txBody>
          <a:bodyPr spcFirstLastPara="1" wrap="square" lIns="0" tIns="0" rIns="0" bIns="0" anchor="t" anchorCtr="0">
            <a:normAutofit/>
          </a:bodyPr>
          <a:lstStyle/>
          <a:p>
            <a:pPr marL="0" marR="0" lvl="0" indent="0" algn="l" rtl="0">
              <a:lnSpc>
                <a:spcPct val="100000"/>
              </a:lnSpc>
              <a:spcBef>
                <a:spcPts val="0"/>
              </a:spcBef>
              <a:spcAft>
                <a:spcPts val="0"/>
              </a:spcAft>
              <a:buClr>
                <a:srgbClr val="000000"/>
              </a:buClr>
              <a:buSzPts val="2500"/>
              <a:buFont typeface="Arial"/>
              <a:buNone/>
            </a:pPr>
            <a:r>
              <a:rPr lang="en-US" sz="2800" b="1" i="0" u="none" strike="noStrike" cap="none">
                <a:solidFill>
                  <a:schemeClr val="dk1"/>
                </a:solidFill>
                <a:latin typeface="Arial"/>
                <a:ea typeface="Arial"/>
                <a:cs typeface="Arial"/>
                <a:sym typeface="Arial"/>
              </a:rPr>
              <a:t>Discriminación</a:t>
            </a:r>
            <a:endParaRPr sz="2800" b="1" i="0" u="none" strike="noStrike" cap="none">
              <a:solidFill>
                <a:schemeClr val="dk1"/>
              </a:solidFill>
              <a:latin typeface="Arial"/>
              <a:ea typeface="Arial"/>
              <a:cs typeface="Arial"/>
              <a:sym typeface="Arial"/>
            </a:endParaRPr>
          </a:p>
        </p:txBody>
      </p:sp>
      <p:sp>
        <p:nvSpPr>
          <p:cNvPr id="398" name="Google Shape;398;g2d06f2e0a19_0_293"/>
          <p:cNvSpPr txBox="1"/>
          <p:nvPr/>
        </p:nvSpPr>
        <p:spPr>
          <a:xfrm>
            <a:off x="815762" y="1308879"/>
            <a:ext cx="10955474" cy="4665939"/>
          </a:xfrm>
          <a:prstGeom prst="rect">
            <a:avLst/>
          </a:prstGeom>
          <a:noFill/>
          <a:ln>
            <a:noFill/>
          </a:ln>
        </p:spPr>
        <p:txBody>
          <a:bodyPr spcFirstLastPara="1" wrap="square" lIns="91425" tIns="45700" rIns="91425" bIns="45700" anchor="t" anchorCtr="0">
            <a:noAutofit/>
          </a:bodyPr>
          <a:lstStyle/>
          <a:p>
            <a:pPr marL="0" marR="0" lvl="0" indent="0" algn="l" rtl="0">
              <a:lnSpc>
                <a:spcPct val="120000"/>
              </a:lnSpc>
              <a:spcBef>
                <a:spcPts val="0"/>
              </a:spcBef>
              <a:spcAft>
                <a:spcPts val="0"/>
              </a:spcAft>
              <a:buClr>
                <a:srgbClr val="000000"/>
              </a:buClr>
              <a:buSzPts val="1800"/>
              <a:buFont typeface="Arial"/>
              <a:buNone/>
            </a:pPr>
            <a:r>
              <a:rPr lang="en-US" sz="2400" b="1" i="0" u="sng" strike="noStrike" cap="none">
                <a:solidFill>
                  <a:srgbClr val="000000"/>
                </a:solidFill>
                <a:latin typeface="Arial"/>
                <a:ea typeface="Arial"/>
                <a:cs typeface="Arial"/>
                <a:sym typeface="Arial"/>
              </a:rPr>
              <a:t>Definición FSC</a:t>
            </a:r>
            <a:endParaRPr sz="2400" b="1" i="0" u="sng" strike="noStrike" cap="none">
              <a:solidFill>
                <a:schemeClr val="dk1"/>
              </a:solidFill>
              <a:latin typeface="Arial"/>
              <a:ea typeface="Arial"/>
              <a:cs typeface="Arial"/>
              <a:sym typeface="Arial"/>
            </a:endParaRPr>
          </a:p>
          <a:p>
            <a:pPr marL="457200" marR="0" lvl="0" indent="0" algn="l" rtl="0">
              <a:lnSpc>
                <a:spcPct val="120000"/>
              </a:lnSpc>
              <a:spcBef>
                <a:spcPts val="0"/>
              </a:spcBef>
              <a:spcAft>
                <a:spcPts val="0"/>
              </a:spcAft>
              <a:buNone/>
            </a:pPr>
            <a:r>
              <a:rPr lang="en-US" sz="2300">
                <a:solidFill>
                  <a:schemeClr val="dk1"/>
                </a:solidFill>
              </a:rPr>
              <a:t>a) cualquier distinción, exclusión o preferencia basada en raza, color, sexo, religión, opinión política, ascendencia nacional u origen social, orientación sexual, que tengan por efecto anular o menoscabar la igualdad de oportunidades o de trato en el empleo u ocupación; </a:t>
            </a:r>
            <a:endParaRPr sz="2300">
              <a:solidFill>
                <a:schemeClr val="dk1"/>
              </a:solidFill>
            </a:endParaRPr>
          </a:p>
          <a:p>
            <a:pPr marL="457200" marR="0" lvl="0" indent="0" algn="l" rtl="0">
              <a:lnSpc>
                <a:spcPct val="120000"/>
              </a:lnSpc>
              <a:spcBef>
                <a:spcPts val="0"/>
              </a:spcBef>
              <a:spcAft>
                <a:spcPts val="0"/>
              </a:spcAft>
              <a:buNone/>
            </a:pPr>
            <a:r>
              <a:rPr lang="en-US" sz="2300">
                <a:solidFill>
                  <a:schemeClr val="dk1"/>
                </a:solidFill>
              </a:rPr>
              <a:t>b) cualquier otra distinción, exclusión o preferencia que tenga por efecto anular o menoscabar la igualdad de oportunidades o de trato en el empleo u ocupación que pudiera ser especificada por el Miembro interesado, previa consulta con las organizaciones de empleadores y las organizaciones de trabajadores, cuando dichas organizaciones existan, y con otros organismos apropiados. (Adaptación del Artículo 1 del C111)</a:t>
            </a:r>
            <a:r>
              <a:rPr lang="en-US" sz="2400">
                <a:solidFill>
                  <a:schemeClr val="dk1"/>
                </a:solidFill>
              </a:rPr>
              <a:t>  </a:t>
            </a:r>
            <a:endParaRPr sz="2400" b="0" i="0" u="none" strike="noStrike" cap="none">
              <a:solidFill>
                <a:srgbClr val="094B66"/>
              </a:solidFill>
              <a:latin typeface="Arial"/>
              <a:ea typeface="Arial"/>
              <a:cs typeface="Arial"/>
              <a:sym typeface="Arial"/>
            </a:endParaRPr>
          </a:p>
          <a:p>
            <a:pPr marL="0" marR="0" lvl="0" indent="0" algn="l" rtl="0">
              <a:lnSpc>
                <a:spcPct val="120000"/>
              </a:lnSpc>
              <a:spcBef>
                <a:spcPts val="0"/>
              </a:spcBef>
              <a:spcAft>
                <a:spcPts val="0"/>
              </a:spcAft>
              <a:buClr>
                <a:srgbClr val="000000"/>
              </a:buClr>
              <a:buSzPts val="1800"/>
              <a:buFont typeface="Arial"/>
              <a:buNone/>
            </a:pPr>
            <a:endParaRPr sz="2400" b="0" i="0" u="none" strike="noStrike" cap="none">
              <a:solidFill>
                <a:srgbClr val="094B66"/>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157EB8D7-B975-6FAD-517D-9A706B3506BE}"/>
              </a:ext>
            </a:extLst>
          </p:cNvPr>
          <p:cNvSpPr>
            <a:spLocks noGrp="1"/>
          </p:cNvSpPr>
          <p:nvPr>
            <p:ph type="ftr" idx="11"/>
          </p:nvPr>
        </p:nvSpPr>
        <p:spPr/>
        <p:txBody>
          <a:bodyPr/>
          <a:lstStyle/>
          <a:p>
            <a:r>
              <a:rPr lang="en-US"/>
              <a:t>8.2.FSC-CLR-Training_Main-Course_Module-2_V1-0_ 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1" name="Google Shape;251;p3"/>
          <p:cNvSpPr txBox="1">
            <a:spLocks noGrp="1"/>
          </p:cNvSpPr>
          <p:nvPr>
            <p:ph type="ctrTitle" idx="4294967295"/>
          </p:nvPr>
        </p:nvSpPr>
        <p:spPr>
          <a:xfrm>
            <a:off x="1197429" y="1369106"/>
            <a:ext cx="8886673" cy="4116387"/>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alibri"/>
              <a:buNone/>
            </a:pPr>
            <a:r>
              <a:rPr lang="en-US" sz="3200" b="0" i="0" u="none" strike="noStrike" cap="none">
                <a:solidFill>
                  <a:schemeClr val="dk1"/>
                </a:solidFill>
                <a:latin typeface="Arial"/>
                <a:ea typeface="Arial"/>
                <a:cs typeface="Arial"/>
                <a:sym typeface="Arial"/>
              </a:rPr>
              <a:t>Este módulo ofrece orientación sobre la importancia de las normas internacionales del trabajo, los principios fundamentales y los derechos en el trabajo, centrándose en </a:t>
            </a:r>
            <a:r>
              <a:rPr lang="en-US" sz="3200">
                <a:latin typeface="Arial"/>
                <a:ea typeface="Arial"/>
                <a:cs typeface="Arial"/>
                <a:sym typeface="Arial"/>
              </a:rPr>
              <a:t>los RLF</a:t>
            </a:r>
            <a:r>
              <a:rPr lang="en-US" sz="3200" b="0" i="0" u="none" strike="noStrike" cap="none">
                <a:solidFill>
                  <a:schemeClr val="dk1"/>
                </a:solidFill>
                <a:latin typeface="Arial"/>
                <a:ea typeface="Arial"/>
                <a:cs typeface="Arial"/>
                <a:sym typeface="Arial"/>
              </a:rPr>
              <a:t> FSC y haciendo hincapié en los requisitos normativos FSC pertinentes.</a:t>
            </a:r>
            <a:br>
              <a:rPr lang="en-US" sz="3200" b="0" i="0" u="none" strike="noStrike" cap="none">
                <a:solidFill>
                  <a:schemeClr val="dk1"/>
                </a:solidFill>
                <a:latin typeface="Arial"/>
                <a:ea typeface="Arial"/>
                <a:cs typeface="Arial"/>
                <a:sym typeface="Arial"/>
              </a:rPr>
            </a:br>
            <a:endParaRPr sz="3200" b="0" i="1" u="none" strike="noStrike" cap="none">
              <a:solidFill>
                <a:schemeClr val="dk1"/>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CAEFD551-AF5F-A7DD-A7C3-0BAC8C1466C8}"/>
              </a:ext>
            </a:extLst>
          </p:cNvPr>
          <p:cNvSpPr>
            <a:spLocks noGrp="1"/>
          </p:cNvSpPr>
          <p:nvPr>
            <p:ph type="ftr" idx="11"/>
          </p:nvPr>
        </p:nvSpPr>
        <p:spPr/>
        <p:txBody>
          <a:bodyPr/>
          <a:lstStyle/>
          <a:p>
            <a:r>
              <a:rPr lang="en-US"/>
              <a:t>8.2.FSC-CLR-Training_Main-Course_Module-2_V1-0_ 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03"/>
        <p:cNvGrpSpPr/>
        <p:nvPr/>
      </p:nvGrpSpPr>
      <p:grpSpPr>
        <a:xfrm>
          <a:off x="0" y="0"/>
          <a:ext cx="0" cy="0"/>
          <a:chOff x="0" y="0"/>
          <a:chExt cx="0" cy="0"/>
        </a:xfrm>
      </p:grpSpPr>
      <p:sp>
        <p:nvSpPr>
          <p:cNvPr id="405" name="Google Shape;405;p12"/>
          <p:cNvSpPr txBox="1"/>
          <p:nvPr/>
        </p:nvSpPr>
        <p:spPr>
          <a:xfrm>
            <a:off x="815762" y="565985"/>
            <a:ext cx="4475911" cy="540300"/>
          </a:xfrm>
          <a:prstGeom prst="rect">
            <a:avLst/>
          </a:prstGeom>
          <a:noFill/>
          <a:ln>
            <a:noFill/>
          </a:ln>
        </p:spPr>
        <p:txBody>
          <a:bodyPr spcFirstLastPara="1" wrap="square" lIns="0" tIns="0" rIns="0" bIns="0" anchor="t" anchorCtr="0">
            <a:normAutofit fontScale="92500"/>
          </a:bodyPr>
          <a:lstStyle/>
          <a:p>
            <a:pPr marL="0" marR="0" lvl="0" indent="0" algn="l" rtl="0">
              <a:lnSpc>
                <a:spcPct val="100000"/>
              </a:lnSpc>
              <a:spcBef>
                <a:spcPts val="0"/>
              </a:spcBef>
              <a:spcAft>
                <a:spcPts val="0"/>
              </a:spcAft>
              <a:buClr>
                <a:srgbClr val="000000"/>
              </a:buClr>
              <a:buSzPts val="2500"/>
              <a:buFont typeface="Arial"/>
              <a:buNone/>
            </a:pPr>
            <a:r>
              <a:rPr lang="en-US" sz="2800" b="1" i="0" u="none" strike="noStrike" cap="none">
                <a:solidFill>
                  <a:schemeClr val="dk1"/>
                </a:solidFill>
                <a:latin typeface="Arial"/>
                <a:ea typeface="Arial"/>
                <a:cs typeface="Arial"/>
                <a:sym typeface="Arial"/>
              </a:rPr>
              <a:t>Términos de discriminación</a:t>
            </a:r>
            <a:endParaRPr sz="2800" b="1" i="0" u="none" strike="noStrike" cap="none">
              <a:solidFill>
                <a:schemeClr val="dk1"/>
              </a:solidFill>
              <a:latin typeface="Arial"/>
              <a:ea typeface="Arial"/>
              <a:cs typeface="Arial"/>
              <a:sym typeface="Arial"/>
            </a:endParaRPr>
          </a:p>
        </p:txBody>
      </p:sp>
      <p:graphicFrame>
        <p:nvGraphicFramePr>
          <p:cNvPr id="406" name="Google Shape;406;p12"/>
          <p:cNvGraphicFramePr/>
          <p:nvPr/>
        </p:nvGraphicFramePr>
        <p:xfrm>
          <a:off x="646981" y="1351471"/>
          <a:ext cx="11431150" cy="5078675"/>
        </p:xfrm>
        <a:graphic>
          <a:graphicData uri="http://schemas.openxmlformats.org/drawingml/2006/table">
            <a:tbl>
              <a:tblPr firstRow="1" bandRow="1">
                <a:noFill/>
                <a:tableStyleId>{59AB5187-FE41-49E1-8B79-B54CBAF36249}</a:tableStyleId>
              </a:tblPr>
              <a:tblGrid>
                <a:gridCol w="3166775">
                  <a:extLst>
                    <a:ext uri="{9D8B030D-6E8A-4147-A177-3AD203B41FA5}">
                      <a16:colId xmlns:a16="http://schemas.microsoft.com/office/drawing/2014/main" val="20000"/>
                    </a:ext>
                  </a:extLst>
                </a:gridCol>
                <a:gridCol w="8264375">
                  <a:extLst>
                    <a:ext uri="{9D8B030D-6E8A-4147-A177-3AD203B41FA5}">
                      <a16:colId xmlns:a16="http://schemas.microsoft.com/office/drawing/2014/main" val="20001"/>
                    </a:ext>
                  </a:extLst>
                </a:gridCol>
              </a:tblGrid>
              <a:tr h="1756325">
                <a:tc>
                  <a:txBody>
                    <a:bodyPr/>
                    <a:lstStyle/>
                    <a:p>
                      <a:pPr marL="101600" marR="0" lvl="0" indent="0" algn="l" rtl="0">
                        <a:lnSpc>
                          <a:spcPct val="100000"/>
                        </a:lnSpc>
                        <a:spcBef>
                          <a:spcPts val="0"/>
                        </a:spcBef>
                        <a:spcAft>
                          <a:spcPts val="0"/>
                        </a:spcAft>
                        <a:buClr>
                          <a:srgbClr val="000000"/>
                        </a:buClr>
                        <a:buSzPts val="2000"/>
                        <a:buFont typeface="Arial"/>
                        <a:buNone/>
                      </a:pPr>
                      <a:r>
                        <a:rPr lang="en-US" sz="2000" b="1" i="0" u="none" strike="noStrike" cap="none">
                          <a:solidFill>
                            <a:schemeClr val="dk1"/>
                          </a:solidFill>
                          <a:latin typeface="Arial"/>
                          <a:ea typeface="Arial"/>
                          <a:cs typeface="Arial"/>
                          <a:sym typeface="Arial"/>
                        </a:rPr>
                        <a:t>Motivos de discriminación </a:t>
                      </a:r>
                      <a:endParaRPr sz="20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000"/>
                        <a:buFont typeface="Arial"/>
                        <a:buNone/>
                      </a:pPr>
                      <a:endParaRPr sz="2000" u="none" strike="noStrike" cap="none">
                        <a:latin typeface="Arial"/>
                        <a:ea typeface="Arial"/>
                        <a:cs typeface="Arial"/>
                        <a:sym typeface="Arial"/>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000"/>
                        <a:buFont typeface="Arial"/>
                        <a:buNone/>
                      </a:pPr>
                      <a:r>
                        <a:rPr lang="en-US" sz="2000" b="0" i="0" u="none" strike="noStrike" cap="none">
                          <a:solidFill>
                            <a:schemeClr val="dk1"/>
                          </a:solidFill>
                          <a:latin typeface="Arial"/>
                          <a:ea typeface="Arial"/>
                          <a:cs typeface="Arial"/>
                          <a:sym typeface="Arial"/>
                        </a:rPr>
                        <a:t>raza, color, sexo, orientación sexual, identidad de género, religión, opinión política, origen social, ascendencia nacional (lugar de nacimiento), embarazo, estado de salud, estado serológico respecto al VIH, discapacidad, pertenencia a un sindicato, nacionalidad, condición de emigrante, edad, responsabilidades familiares, origen indígena, etc. </a:t>
                      </a:r>
                      <a:endParaRPr sz="2000" b="0" i="0" u="none" strike="noStrike" cap="none">
                        <a:solidFill>
                          <a:srgbClr val="000000"/>
                        </a:solidFill>
                        <a:latin typeface="Arial"/>
                        <a:ea typeface="Arial"/>
                        <a:cs typeface="Arial"/>
                        <a:sym typeface="Arial"/>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r h="606350">
                <a:tc>
                  <a:txBody>
                    <a:bodyPr/>
                    <a:lstStyle/>
                    <a:p>
                      <a:pPr marL="101600" marR="0" lvl="0" indent="0" algn="l" rtl="0">
                        <a:lnSpc>
                          <a:spcPct val="100000"/>
                        </a:lnSpc>
                        <a:spcBef>
                          <a:spcPts val="0"/>
                        </a:spcBef>
                        <a:spcAft>
                          <a:spcPts val="0"/>
                        </a:spcAft>
                        <a:buClr>
                          <a:srgbClr val="000000"/>
                        </a:buClr>
                        <a:buSzPts val="2000"/>
                        <a:buFont typeface="Arial"/>
                        <a:buNone/>
                      </a:pPr>
                      <a:r>
                        <a:rPr lang="en-US" sz="2000" b="1" i="0" u="none" strike="noStrike" cap="none">
                          <a:solidFill>
                            <a:schemeClr val="dk1"/>
                          </a:solidFill>
                          <a:latin typeface="Arial"/>
                          <a:ea typeface="Arial"/>
                          <a:cs typeface="Arial"/>
                          <a:sym typeface="Arial"/>
                        </a:rPr>
                        <a:t>Tipos de discriminación</a:t>
                      </a:r>
                      <a:endParaRPr sz="2000" b="0" i="0" u="none" strike="noStrike" cap="none">
                        <a:solidFill>
                          <a:srgbClr val="000000"/>
                        </a:solidFill>
                        <a:latin typeface="Arial"/>
                        <a:ea typeface="Arial"/>
                        <a:cs typeface="Arial"/>
                        <a:sym typeface="Arial"/>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2000" u="none" strike="noStrike" cap="none">
                        <a:latin typeface="Arial"/>
                        <a:ea typeface="Arial"/>
                        <a:cs typeface="Arial"/>
                        <a:sym typeface="Arial"/>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1"/>
                  </a:ext>
                </a:extLst>
              </a:tr>
              <a:tr h="841025">
                <a:tc>
                  <a:txBody>
                    <a:bodyPr/>
                    <a:lstStyle/>
                    <a:p>
                      <a:pPr marL="457200" marR="0" lvl="0" indent="-355600" algn="l" rtl="0">
                        <a:lnSpc>
                          <a:spcPct val="100000"/>
                        </a:lnSpc>
                        <a:spcBef>
                          <a:spcPts val="0"/>
                        </a:spcBef>
                        <a:spcAft>
                          <a:spcPts val="0"/>
                        </a:spcAft>
                        <a:buClr>
                          <a:srgbClr val="000000"/>
                        </a:buClr>
                        <a:buSzPts val="2000"/>
                        <a:buFont typeface="Arial"/>
                        <a:buChar char="•"/>
                      </a:pPr>
                      <a:r>
                        <a:rPr lang="en-US" sz="2000" b="1" i="0" u="none" strike="noStrike" cap="none">
                          <a:solidFill>
                            <a:schemeClr val="dk1"/>
                          </a:solidFill>
                          <a:latin typeface="Arial"/>
                          <a:ea typeface="Arial"/>
                          <a:cs typeface="Arial"/>
                          <a:sym typeface="Arial"/>
                        </a:rPr>
                        <a:t>Directo</a:t>
                      </a:r>
                      <a:endParaRPr sz="2000" b="0" i="0" u="none" strike="noStrike" cap="none">
                        <a:solidFill>
                          <a:srgbClr val="000000"/>
                        </a:solidFill>
                        <a:latin typeface="Arial"/>
                        <a:ea typeface="Arial"/>
                        <a:cs typeface="Arial"/>
                        <a:sym typeface="Arial"/>
                      </a:endParaRPr>
                    </a:p>
                    <a:p>
                      <a:pPr marL="0" marR="0" lvl="1" indent="0" algn="l" rtl="0">
                        <a:lnSpc>
                          <a:spcPct val="100000"/>
                        </a:lnSpc>
                        <a:spcBef>
                          <a:spcPts val="0"/>
                        </a:spcBef>
                        <a:spcAft>
                          <a:spcPts val="0"/>
                        </a:spcAft>
                        <a:buClr>
                          <a:srgbClr val="000000"/>
                        </a:buClr>
                        <a:buSzPts val="2000"/>
                        <a:buFont typeface="Arial"/>
                        <a:buNone/>
                      </a:pPr>
                      <a:endParaRPr sz="2000" u="none" strike="noStrike" cap="none">
                        <a:latin typeface="Arial"/>
                        <a:ea typeface="Arial"/>
                        <a:cs typeface="Arial"/>
                        <a:sym typeface="Arial"/>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000"/>
                        <a:buFont typeface="Arial"/>
                        <a:buNone/>
                      </a:pPr>
                      <a:r>
                        <a:rPr lang="en-US" sz="2000" b="0" i="0" u="none" strike="noStrike" cap="none">
                          <a:solidFill>
                            <a:schemeClr val="dk1"/>
                          </a:solidFill>
                          <a:latin typeface="Arial"/>
                          <a:ea typeface="Arial"/>
                          <a:cs typeface="Arial"/>
                          <a:sym typeface="Arial"/>
                        </a:rPr>
                        <a:t>Ofertas de empleo con límites de edad discriminatorios, despido de una mujer por embarazo (género), trato diferente según la afiliación sindical. </a:t>
                      </a:r>
                      <a:endParaRPr sz="2000" b="0" i="0" u="none" strike="noStrike" cap="none">
                        <a:solidFill>
                          <a:srgbClr val="000000"/>
                        </a:solidFill>
                        <a:latin typeface="Arial"/>
                        <a:ea typeface="Arial"/>
                        <a:cs typeface="Arial"/>
                        <a:sym typeface="Arial"/>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2"/>
                  </a:ext>
                </a:extLst>
              </a:tr>
              <a:tr h="1003825">
                <a:tc>
                  <a:txBody>
                    <a:bodyPr/>
                    <a:lstStyle/>
                    <a:p>
                      <a:pPr marL="457200" marR="0" lvl="0" indent="-355600" algn="l" rtl="0">
                        <a:lnSpc>
                          <a:spcPct val="100000"/>
                        </a:lnSpc>
                        <a:spcBef>
                          <a:spcPts val="0"/>
                        </a:spcBef>
                        <a:spcAft>
                          <a:spcPts val="0"/>
                        </a:spcAft>
                        <a:buClr>
                          <a:srgbClr val="000000"/>
                        </a:buClr>
                        <a:buSzPts val="2000"/>
                        <a:buFont typeface="Arial"/>
                        <a:buChar char="•"/>
                      </a:pPr>
                      <a:r>
                        <a:rPr lang="en-US" sz="2000" b="1" i="0" u="none" strike="noStrike" cap="none">
                          <a:solidFill>
                            <a:schemeClr val="dk1"/>
                          </a:solidFill>
                          <a:latin typeface="Arial"/>
                          <a:ea typeface="Arial"/>
                          <a:cs typeface="Arial"/>
                          <a:sym typeface="Arial"/>
                        </a:rPr>
                        <a:t>Indirecto</a:t>
                      </a:r>
                      <a:endParaRPr sz="20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000"/>
                        <a:buFont typeface="Arial"/>
                        <a:buNone/>
                      </a:pPr>
                      <a:endParaRPr sz="2000" u="none" strike="noStrike" cap="none">
                        <a:latin typeface="Arial"/>
                        <a:ea typeface="Arial"/>
                        <a:cs typeface="Arial"/>
                        <a:sym typeface="Arial"/>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000"/>
                        <a:buFont typeface="Arial"/>
                        <a:buNone/>
                      </a:pPr>
                      <a:r>
                        <a:rPr lang="en-US" sz="2000" b="0" i="0" u="none" strike="noStrike" cap="none">
                          <a:solidFill>
                            <a:schemeClr val="dk1"/>
                          </a:solidFill>
                          <a:latin typeface="Arial"/>
                          <a:ea typeface="Arial"/>
                          <a:cs typeface="Arial"/>
                          <a:sym typeface="Arial"/>
                        </a:rPr>
                        <a:t>Promoción sólo a empleados a tiempo completo, formación ofrecida únicamente fuera del horario laboral, exigencia de un determinado número de años de servicio continuado para obtener prestaciones (excluidas las madres que hayan disfrutado de un permiso de maternidad).</a:t>
                      </a:r>
                      <a:endParaRPr sz="2000" b="0" i="0" u="none" strike="noStrike" cap="none">
                        <a:solidFill>
                          <a:srgbClr val="000000"/>
                        </a:solidFill>
                        <a:latin typeface="Arial"/>
                        <a:ea typeface="Arial"/>
                        <a:cs typeface="Arial"/>
                        <a:sym typeface="Arial"/>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sp>
        <p:nvSpPr>
          <p:cNvPr id="2" name="Footer Placeholder 1">
            <a:extLst>
              <a:ext uri="{FF2B5EF4-FFF2-40B4-BE49-F238E27FC236}">
                <a16:creationId xmlns:a16="http://schemas.microsoft.com/office/drawing/2014/main" id="{82E596B4-69D4-F368-39F0-5046688F4692}"/>
              </a:ext>
            </a:extLst>
          </p:cNvPr>
          <p:cNvSpPr>
            <a:spLocks noGrp="1"/>
          </p:cNvSpPr>
          <p:nvPr>
            <p:ph type="ftr" idx="11"/>
          </p:nvPr>
        </p:nvSpPr>
        <p:spPr/>
        <p:txBody>
          <a:bodyPr/>
          <a:lstStyle/>
          <a:p>
            <a:r>
              <a:rPr lang="en-US"/>
              <a:t>8.2.FSC-CLR-Training_Main-Course_Module-2_V1-0_ 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11"/>
        <p:cNvGrpSpPr/>
        <p:nvPr/>
      </p:nvGrpSpPr>
      <p:grpSpPr>
        <a:xfrm>
          <a:off x="0" y="0"/>
          <a:ext cx="0" cy="0"/>
          <a:chOff x="0" y="0"/>
          <a:chExt cx="0" cy="0"/>
        </a:xfrm>
      </p:grpSpPr>
      <p:sp>
        <p:nvSpPr>
          <p:cNvPr id="413" name="Google Shape;413;p13"/>
          <p:cNvSpPr txBox="1">
            <a:spLocks noGrp="1"/>
          </p:cNvSpPr>
          <p:nvPr>
            <p:ph type="ctrTitle" idx="4294967295"/>
          </p:nvPr>
        </p:nvSpPr>
        <p:spPr>
          <a:xfrm>
            <a:off x="783925" y="476010"/>
            <a:ext cx="3486150" cy="8255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Calibri"/>
              <a:buNone/>
            </a:pPr>
            <a:r>
              <a:rPr lang="en-US" sz="2800" b="1" i="0" u="none" strike="noStrike" cap="none">
                <a:solidFill>
                  <a:schemeClr val="dk1"/>
                </a:solidFill>
                <a:latin typeface="Arial"/>
                <a:ea typeface="Arial"/>
                <a:cs typeface="Arial"/>
                <a:sym typeface="Arial"/>
              </a:rPr>
              <a:t>Ejercicio</a:t>
            </a:r>
            <a:endParaRPr/>
          </a:p>
        </p:txBody>
      </p:sp>
      <p:sp>
        <p:nvSpPr>
          <p:cNvPr id="414" name="Google Shape;414;p13"/>
          <p:cNvSpPr txBox="1"/>
          <p:nvPr/>
        </p:nvSpPr>
        <p:spPr>
          <a:xfrm>
            <a:off x="783925" y="1618122"/>
            <a:ext cx="8118775" cy="4116909"/>
          </a:xfrm>
          <a:prstGeom prst="rect">
            <a:avLst/>
          </a:prstGeom>
          <a:solidFill>
            <a:schemeClr val="lt1"/>
          </a:solidFill>
          <a:ln>
            <a:noFill/>
          </a:ln>
        </p:spPr>
        <p:txBody>
          <a:bodyPr spcFirstLastPara="1" wrap="square" lIns="0" tIns="0" rIns="0" bIns="0" anchor="t" anchorCtr="0">
            <a:normAutofit/>
          </a:bodyPr>
          <a:lstStyle/>
          <a:p>
            <a:pPr marL="0" marR="0" lvl="0" indent="0" algn="l" rtl="0">
              <a:lnSpc>
                <a:spcPct val="100000"/>
              </a:lnSpc>
              <a:spcBef>
                <a:spcPts val="0"/>
              </a:spcBef>
              <a:spcAft>
                <a:spcPts val="0"/>
              </a:spcAft>
              <a:buClr>
                <a:srgbClr val="2B2E2F"/>
              </a:buClr>
              <a:buSzPts val="720"/>
              <a:buFont typeface="Arial"/>
              <a:buNone/>
            </a:pPr>
            <a:r>
              <a:rPr lang="en-US" sz="2400" b="0" i="0" u="none" strike="noStrike" cap="none">
                <a:solidFill>
                  <a:srgbClr val="2B2E2F"/>
                </a:solidFill>
                <a:latin typeface="Arial"/>
                <a:ea typeface="Arial"/>
                <a:cs typeface="Arial"/>
                <a:sym typeface="Arial"/>
              </a:rPr>
              <a:t>Durante una auditoría de "Super Bamboo Inc.", se observa que la organización tenía los siguientes anuncios de empleo :</a:t>
            </a:r>
            <a:endParaRPr sz="2400" b="0" i="0" u="none" strike="noStrike" cap="none">
              <a:solidFill>
                <a:srgbClr val="2B2E2F"/>
              </a:solidFill>
              <a:latin typeface="Arial"/>
              <a:ea typeface="Arial"/>
              <a:cs typeface="Arial"/>
              <a:sym typeface="Arial"/>
            </a:endParaRPr>
          </a:p>
          <a:p>
            <a:pPr marL="0" marR="0" lvl="0" indent="0" algn="l" rtl="0">
              <a:lnSpc>
                <a:spcPct val="100000"/>
              </a:lnSpc>
              <a:spcBef>
                <a:spcPts val="0"/>
              </a:spcBef>
              <a:spcAft>
                <a:spcPts val="0"/>
              </a:spcAft>
              <a:buClr>
                <a:srgbClr val="2B2E2F"/>
              </a:buClr>
              <a:buSzPts val="720"/>
              <a:buFont typeface="Arial"/>
              <a:buNone/>
            </a:pPr>
            <a:endParaRPr sz="2400" b="0" i="0" u="none" strike="noStrike" cap="none">
              <a:solidFill>
                <a:srgbClr val="2B2E2F"/>
              </a:solidFill>
              <a:latin typeface="Arial"/>
              <a:ea typeface="Arial"/>
              <a:cs typeface="Arial"/>
              <a:sym typeface="Arial"/>
            </a:endParaRPr>
          </a:p>
          <a:p>
            <a:pPr marL="1438275" marR="0" lvl="0" indent="-474344" algn="l" rtl="0">
              <a:lnSpc>
                <a:spcPct val="100000"/>
              </a:lnSpc>
              <a:spcBef>
                <a:spcPts val="0"/>
              </a:spcBef>
              <a:spcAft>
                <a:spcPts val="0"/>
              </a:spcAft>
              <a:buClr>
                <a:srgbClr val="2B2E2F"/>
              </a:buClr>
              <a:buSzPts val="2400"/>
              <a:buFont typeface="Arial"/>
              <a:buAutoNum type="alphaLcParenR"/>
            </a:pPr>
            <a:r>
              <a:rPr lang="en-US" sz="2400" b="0" i="0" u="none" strike="noStrike" cap="none">
                <a:solidFill>
                  <a:srgbClr val="2B2E2F"/>
                </a:solidFill>
                <a:latin typeface="Arial"/>
                <a:ea typeface="Arial"/>
                <a:cs typeface="Arial"/>
                <a:sym typeface="Arial"/>
              </a:rPr>
              <a:t>Personal general: 35-50 años</a:t>
            </a:r>
            <a:endParaRPr sz="2400" b="0" i="0" u="none" strike="noStrike" cap="none">
              <a:solidFill>
                <a:srgbClr val="2B2E2F"/>
              </a:solidFill>
              <a:latin typeface="Arial"/>
              <a:ea typeface="Arial"/>
              <a:cs typeface="Arial"/>
              <a:sym typeface="Arial"/>
            </a:endParaRPr>
          </a:p>
          <a:p>
            <a:pPr marL="1438275" marR="0" lvl="0" indent="-474344" algn="l" rtl="0">
              <a:lnSpc>
                <a:spcPct val="100000"/>
              </a:lnSpc>
              <a:spcBef>
                <a:spcPts val="0"/>
              </a:spcBef>
              <a:spcAft>
                <a:spcPts val="0"/>
              </a:spcAft>
              <a:buClr>
                <a:srgbClr val="2B2E2F"/>
              </a:buClr>
              <a:buSzPts val="2400"/>
              <a:buFont typeface="Arial"/>
              <a:buAutoNum type="alphaLcParenR"/>
            </a:pPr>
            <a:r>
              <a:rPr lang="en-US" sz="2400" b="0" i="0" u="none" strike="noStrike" cap="none">
                <a:solidFill>
                  <a:srgbClr val="2B2E2F"/>
                </a:solidFill>
                <a:latin typeface="Arial"/>
                <a:ea typeface="Arial"/>
                <a:cs typeface="Arial"/>
                <a:sym typeface="Arial"/>
              </a:rPr>
              <a:t>Trabajadores de producción: 18-45 años</a:t>
            </a:r>
            <a:endParaRPr sz="2400" b="0" i="0" u="none" strike="noStrike" cap="none">
              <a:solidFill>
                <a:srgbClr val="2B2E2F"/>
              </a:solidFill>
              <a:latin typeface="Arial"/>
              <a:ea typeface="Arial"/>
              <a:cs typeface="Arial"/>
              <a:sym typeface="Arial"/>
            </a:endParaRPr>
          </a:p>
          <a:p>
            <a:pPr marL="1438275" marR="0" lvl="0" indent="-474344" algn="l" rtl="0">
              <a:lnSpc>
                <a:spcPct val="100000"/>
              </a:lnSpc>
              <a:spcBef>
                <a:spcPts val="0"/>
              </a:spcBef>
              <a:spcAft>
                <a:spcPts val="0"/>
              </a:spcAft>
              <a:buClr>
                <a:srgbClr val="2B2E2F"/>
              </a:buClr>
              <a:buSzPts val="2400"/>
              <a:buFont typeface="Arial"/>
              <a:buAutoNum type="alphaLcParenR"/>
            </a:pPr>
            <a:r>
              <a:rPr lang="en-US" sz="2400" b="0" i="0" u="none" strike="noStrike" cap="none">
                <a:solidFill>
                  <a:srgbClr val="2B2E2F"/>
                </a:solidFill>
                <a:latin typeface="Arial"/>
                <a:ea typeface="Arial"/>
                <a:cs typeface="Arial"/>
                <a:sym typeface="Arial"/>
              </a:rPr>
              <a:t>Personal del departamento de ventas: 18-36 años</a:t>
            </a:r>
            <a:endParaRPr sz="2400" b="0" i="0" u="none" strike="noStrike" cap="none">
              <a:solidFill>
                <a:srgbClr val="2B2E2F"/>
              </a:solidFill>
              <a:latin typeface="Arial"/>
              <a:ea typeface="Arial"/>
              <a:cs typeface="Arial"/>
              <a:sym typeface="Arial"/>
            </a:endParaRPr>
          </a:p>
        </p:txBody>
      </p:sp>
      <p:sp>
        <p:nvSpPr>
          <p:cNvPr id="415" name="Google Shape;415;p13"/>
          <p:cNvSpPr txBox="1"/>
          <p:nvPr/>
        </p:nvSpPr>
        <p:spPr>
          <a:xfrm>
            <a:off x="8902700" y="1618122"/>
            <a:ext cx="3240984" cy="4116909"/>
          </a:xfrm>
          <a:prstGeom prst="rect">
            <a:avLst/>
          </a:prstGeom>
          <a:solidFill>
            <a:srgbClr val="D8D8D8"/>
          </a:solidFill>
          <a:ln>
            <a:noFill/>
          </a:ln>
        </p:spPr>
        <p:txBody>
          <a:bodyPr spcFirstLastPara="1" wrap="square" lIns="91425" tIns="45700" rIns="91425" bIns="45700" anchor="ctr" anchorCtr="0">
            <a:noAutofit/>
          </a:bodyPr>
          <a:lstStyle/>
          <a:p>
            <a:pPr marL="469900" marR="0" lvl="0" indent="-317500" algn="l" rtl="0">
              <a:lnSpc>
                <a:spcPct val="120000"/>
              </a:lnSpc>
              <a:spcBef>
                <a:spcPts val="0"/>
              </a:spcBef>
              <a:spcAft>
                <a:spcPts val="0"/>
              </a:spcAft>
              <a:buClr>
                <a:srgbClr val="000000"/>
              </a:buClr>
              <a:buSzPts val="2400"/>
              <a:buFont typeface="Arial"/>
              <a:buNone/>
            </a:pPr>
            <a:endParaRPr sz="2400" b="0" i="0" u="none" strike="noStrike" cap="none">
              <a:solidFill>
                <a:schemeClr val="dk1"/>
              </a:solidFill>
              <a:latin typeface="Arial"/>
              <a:ea typeface="Arial"/>
              <a:cs typeface="Arial"/>
              <a:sym typeface="Arial"/>
            </a:endParaRPr>
          </a:p>
          <a:p>
            <a:pPr marL="0" marR="0" lvl="0" indent="0" algn="l" rtl="0">
              <a:lnSpc>
                <a:spcPct val="120000"/>
              </a:lnSpc>
              <a:spcBef>
                <a:spcPts val="0"/>
              </a:spcBef>
              <a:spcAft>
                <a:spcPts val="0"/>
              </a:spcAft>
              <a:buNone/>
            </a:pPr>
            <a:r>
              <a:rPr lang="en-US" sz="2400" b="1" i="0" u="none" strike="noStrike" cap="none">
                <a:solidFill>
                  <a:schemeClr val="dk1"/>
                </a:solidFill>
                <a:latin typeface="Arial"/>
                <a:ea typeface="Arial"/>
                <a:cs typeface="Arial"/>
                <a:sym typeface="Arial"/>
              </a:rPr>
              <a:t>Q1. </a:t>
            </a:r>
            <a:r>
              <a:rPr lang="en-US" sz="2400" b="0" i="0" u="none" strike="noStrike" cap="none">
                <a:solidFill>
                  <a:schemeClr val="dk1"/>
                </a:solidFill>
                <a:latin typeface="Arial"/>
                <a:ea typeface="Arial"/>
                <a:cs typeface="Arial"/>
                <a:sym typeface="Arial"/>
              </a:rPr>
              <a:t>¿Se consideran discriminatorios estos límites de edad? </a:t>
            </a:r>
            <a:endParaRPr sz="2400" b="0" i="0" u="none" strike="noStrike" cap="none">
              <a:solidFill>
                <a:schemeClr val="dk1"/>
              </a:solidFill>
              <a:latin typeface="Arial"/>
              <a:ea typeface="Arial"/>
              <a:cs typeface="Arial"/>
              <a:sym typeface="Arial"/>
            </a:endParaRPr>
          </a:p>
          <a:p>
            <a:pPr marL="469900" marR="0" lvl="0" indent="-317500" algn="l" rtl="0">
              <a:lnSpc>
                <a:spcPct val="120000"/>
              </a:lnSpc>
              <a:spcBef>
                <a:spcPts val="0"/>
              </a:spcBef>
              <a:spcAft>
                <a:spcPts val="0"/>
              </a:spcAft>
              <a:buClr>
                <a:srgbClr val="000000"/>
              </a:buClr>
              <a:buSzPts val="2400"/>
              <a:buFont typeface="Arial"/>
              <a:buNone/>
            </a:pPr>
            <a:endParaRPr sz="2400" b="0" i="0" u="none" strike="noStrike" cap="none">
              <a:solidFill>
                <a:schemeClr val="dk1"/>
              </a:solidFill>
              <a:latin typeface="Arial"/>
              <a:ea typeface="Arial"/>
              <a:cs typeface="Arial"/>
              <a:sym typeface="Arial"/>
            </a:endParaRPr>
          </a:p>
          <a:p>
            <a:pPr marL="0" marR="0" lvl="0" indent="0" algn="l" rtl="0">
              <a:lnSpc>
                <a:spcPct val="120000"/>
              </a:lnSpc>
              <a:spcBef>
                <a:spcPts val="0"/>
              </a:spcBef>
              <a:spcAft>
                <a:spcPts val="0"/>
              </a:spcAft>
              <a:buNone/>
            </a:pPr>
            <a:r>
              <a:rPr lang="en-US" sz="2400" b="1" i="0" u="none" strike="noStrike" cap="none">
                <a:solidFill>
                  <a:schemeClr val="dk1"/>
                </a:solidFill>
                <a:latin typeface="Arial"/>
                <a:ea typeface="Arial"/>
                <a:cs typeface="Arial"/>
                <a:sym typeface="Arial"/>
              </a:rPr>
              <a:t>Q2. </a:t>
            </a:r>
            <a:r>
              <a:rPr lang="en-US" sz="2400" b="0" i="0" u="none" strike="noStrike" cap="none">
                <a:solidFill>
                  <a:schemeClr val="dk1"/>
                </a:solidFill>
                <a:latin typeface="Arial"/>
                <a:ea typeface="Arial"/>
                <a:cs typeface="Arial"/>
                <a:sym typeface="Arial"/>
              </a:rPr>
              <a:t>¿Cuál puede ser la razón para que la empresa establezca límites de edad?</a:t>
            </a:r>
            <a:endParaRPr sz="2400" b="0" i="0" u="none" strike="noStrike" cap="none">
              <a:solidFill>
                <a:schemeClr val="dk1"/>
              </a:solidFill>
              <a:latin typeface="Arial"/>
              <a:ea typeface="Arial"/>
              <a:cs typeface="Arial"/>
              <a:sym typeface="Arial"/>
            </a:endParaRPr>
          </a:p>
          <a:p>
            <a:pPr marL="469900" marR="0" lvl="0" indent="-317500" algn="l" rtl="0">
              <a:lnSpc>
                <a:spcPct val="120000"/>
              </a:lnSpc>
              <a:spcBef>
                <a:spcPts val="0"/>
              </a:spcBef>
              <a:spcAft>
                <a:spcPts val="0"/>
              </a:spcAft>
              <a:buClr>
                <a:srgbClr val="000000"/>
              </a:buClr>
              <a:buSzPts val="2400"/>
              <a:buFont typeface="Arial"/>
              <a:buNone/>
            </a:pPr>
            <a:endParaRPr sz="2400" b="0" i="0" u="none" strike="noStrike" cap="none">
              <a:solidFill>
                <a:schemeClr val="dk1"/>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EAD3D984-0C6A-A599-7F3E-B97126C1BC6A}"/>
              </a:ext>
            </a:extLst>
          </p:cNvPr>
          <p:cNvSpPr>
            <a:spLocks noGrp="1"/>
          </p:cNvSpPr>
          <p:nvPr>
            <p:ph type="ftr" idx="11"/>
          </p:nvPr>
        </p:nvSpPr>
        <p:spPr/>
        <p:txBody>
          <a:bodyPr/>
          <a:lstStyle/>
          <a:p>
            <a:r>
              <a:rPr lang="en-US"/>
              <a:t>8.2.FSC-CLR-Training_Main-Course_Module-2_V1-0_ 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20"/>
        <p:cNvGrpSpPr/>
        <p:nvPr/>
      </p:nvGrpSpPr>
      <p:grpSpPr>
        <a:xfrm>
          <a:off x="0" y="0"/>
          <a:ext cx="0" cy="0"/>
          <a:chOff x="0" y="0"/>
          <a:chExt cx="0" cy="0"/>
        </a:xfrm>
      </p:grpSpPr>
      <p:sp>
        <p:nvSpPr>
          <p:cNvPr id="422" name="Google Shape;422;p14"/>
          <p:cNvSpPr txBox="1">
            <a:spLocks noGrp="1"/>
          </p:cNvSpPr>
          <p:nvPr>
            <p:ph type="ctrTitle" idx="4294967295"/>
          </p:nvPr>
        </p:nvSpPr>
        <p:spPr>
          <a:xfrm>
            <a:off x="483199" y="1409699"/>
            <a:ext cx="11225602" cy="4799013"/>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Calibri"/>
              <a:buNone/>
            </a:pPr>
            <a:r>
              <a:rPr lang="en-US" sz="2400" b="0" i="0" u="none" strike="noStrike" cap="none">
                <a:solidFill>
                  <a:schemeClr val="dk1"/>
                </a:solidFill>
                <a:latin typeface="Arial"/>
                <a:ea typeface="Arial"/>
                <a:cs typeface="Arial"/>
                <a:sym typeface="Arial"/>
              </a:rPr>
              <a:t>Durante una auditoría en Super Bamboo Inc, se confirmó que uno de los contratistas tiene la política de no contratar a empleados menores de 18 años. Durante las entrevistas con RRHH y la dirección, se mencionó que esta política era para evitar complicaciones administrativas por contratar a trabajadores más jóvenes, aunque la edad mínima para trabajar en el país es de 15 años. </a:t>
            </a:r>
            <a:br>
              <a:rPr lang="en-US" sz="2400" b="0" i="0" u="none" strike="noStrike" cap="none">
                <a:solidFill>
                  <a:schemeClr val="dk1"/>
                </a:solidFill>
                <a:latin typeface="Arial"/>
                <a:ea typeface="Arial"/>
                <a:cs typeface="Arial"/>
                <a:sym typeface="Arial"/>
              </a:rPr>
            </a:br>
            <a:br>
              <a:rPr lang="en-US" sz="2400" b="0" i="0" u="none" strike="noStrike" cap="none">
                <a:solidFill>
                  <a:schemeClr val="dk1"/>
                </a:solidFill>
                <a:latin typeface="Arial"/>
                <a:ea typeface="Arial"/>
                <a:cs typeface="Arial"/>
                <a:sym typeface="Arial"/>
              </a:rPr>
            </a:br>
            <a:r>
              <a:rPr lang="en-US" sz="2400" b="0" i="0" u="none" strike="noStrike" cap="none">
                <a:solidFill>
                  <a:schemeClr val="dk1"/>
                </a:solidFill>
                <a:latin typeface="Arial"/>
                <a:ea typeface="Arial"/>
                <a:cs typeface="Arial"/>
                <a:sym typeface="Arial"/>
              </a:rPr>
              <a:t>¿Por qué cree que esto debería ser una NC?</a:t>
            </a:r>
            <a:endParaRPr/>
          </a:p>
        </p:txBody>
      </p:sp>
      <p:sp>
        <p:nvSpPr>
          <p:cNvPr id="423" name="Google Shape;423;p14"/>
          <p:cNvSpPr txBox="1"/>
          <p:nvPr/>
        </p:nvSpPr>
        <p:spPr>
          <a:xfrm>
            <a:off x="445698" y="532316"/>
            <a:ext cx="2999232" cy="5847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3200" b="1" i="0" u="none" strike="noStrike" cap="none">
                <a:solidFill>
                  <a:schemeClr val="dk1"/>
                </a:solidFill>
                <a:latin typeface="Arial"/>
                <a:ea typeface="Arial"/>
                <a:cs typeface="Arial"/>
                <a:sym typeface="Arial"/>
              </a:rPr>
              <a:t>Caso práctico</a:t>
            </a:r>
            <a:endParaRPr/>
          </a:p>
        </p:txBody>
      </p:sp>
      <p:sp>
        <p:nvSpPr>
          <p:cNvPr id="2" name="Footer Placeholder 1">
            <a:extLst>
              <a:ext uri="{FF2B5EF4-FFF2-40B4-BE49-F238E27FC236}">
                <a16:creationId xmlns:a16="http://schemas.microsoft.com/office/drawing/2014/main" id="{02332ACB-D3D8-453D-8025-75AA04491BFD}"/>
              </a:ext>
            </a:extLst>
          </p:cNvPr>
          <p:cNvSpPr>
            <a:spLocks noGrp="1"/>
          </p:cNvSpPr>
          <p:nvPr>
            <p:ph type="ftr" idx="11"/>
          </p:nvPr>
        </p:nvSpPr>
        <p:spPr/>
        <p:txBody>
          <a:bodyPr/>
          <a:lstStyle/>
          <a:p>
            <a:r>
              <a:rPr lang="en-US"/>
              <a:t>8.2.FSC-CLR-Training_Main-Course_Module-2_V1-0_ 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428"/>
        <p:cNvGrpSpPr/>
        <p:nvPr/>
      </p:nvGrpSpPr>
      <p:grpSpPr>
        <a:xfrm>
          <a:off x="0" y="0"/>
          <a:ext cx="0" cy="0"/>
          <a:chOff x="0" y="0"/>
          <a:chExt cx="0" cy="0"/>
        </a:xfrm>
      </p:grpSpPr>
      <p:sp>
        <p:nvSpPr>
          <p:cNvPr id="429" name="Google Shape;429;p15"/>
          <p:cNvSpPr txBox="1"/>
          <p:nvPr/>
        </p:nvSpPr>
        <p:spPr>
          <a:xfrm>
            <a:off x="726095" y="970836"/>
            <a:ext cx="3113903" cy="759032"/>
          </a:xfrm>
          <a:prstGeom prst="rect">
            <a:avLst/>
          </a:prstGeom>
          <a:noFill/>
          <a:ln>
            <a:noFill/>
          </a:ln>
        </p:spPr>
        <p:txBody>
          <a:bodyPr spcFirstLastPara="1" wrap="square" lIns="0" tIns="0" rIns="0" bIns="0" anchor="t" anchorCtr="0">
            <a:noAutofit/>
          </a:bodyPr>
          <a:lstStyle/>
          <a:p>
            <a:pPr marL="0" marR="0" lvl="0" indent="0" algn="ctr" rtl="0">
              <a:lnSpc>
                <a:spcPct val="120000"/>
              </a:lnSpc>
              <a:spcBef>
                <a:spcPts val="0"/>
              </a:spcBef>
              <a:spcAft>
                <a:spcPts val="0"/>
              </a:spcAft>
              <a:buClr>
                <a:srgbClr val="000000"/>
              </a:buClr>
              <a:buSzPts val="4000"/>
              <a:buFont typeface="Arial"/>
              <a:buNone/>
            </a:pPr>
            <a:r>
              <a:rPr lang="en-US" sz="3600" b="0" i="0" u="none" strike="noStrike" cap="none">
                <a:solidFill>
                  <a:srgbClr val="000000"/>
                </a:solidFill>
                <a:latin typeface="Avenir"/>
                <a:ea typeface="Avenir"/>
                <a:cs typeface="Avenir"/>
                <a:sym typeface="Avenir"/>
              </a:rPr>
              <a:t>Módulo 2.4</a:t>
            </a:r>
            <a:endParaRPr sz="3600" b="0" i="0" u="none" strike="noStrike" cap="none">
              <a:solidFill>
                <a:srgbClr val="000000"/>
              </a:solidFill>
              <a:latin typeface="Avenir"/>
              <a:ea typeface="Avenir"/>
              <a:cs typeface="Avenir"/>
              <a:sym typeface="Avenir"/>
            </a:endParaRPr>
          </a:p>
        </p:txBody>
      </p:sp>
      <p:sp>
        <p:nvSpPr>
          <p:cNvPr id="430" name="Google Shape;430;p15"/>
          <p:cNvSpPr txBox="1">
            <a:spLocks noGrp="1"/>
          </p:cNvSpPr>
          <p:nvPr>
            <p:ph type="ctrTitle" idx="4294967295"/>
          </p:nvPr>
        </p:nvSpPr>
        <p:spPr>
          <a:xfrm>
            <a:off x="517585" y="2078157"/>
            <a:ext cx="9473840" cy="1190176"/>
          </a:xfrm>
          <a:prstGeom prst="rect">
            <a:avLst/>
          </a:prstGeom>
          <a:noFill/>
          <a:ln>
            <a:noFill/>
          </a:ln>
        </p:spPr>
        <p:txBody>
          <a:bodyPr spcFirstLastPara="1" wrap="square" lIns="0" tIns="0" rIns="0" bIns="0" anchor="t" anchorCtr="0">
            <a:noAutofit/>
          </a:bodyPr>
          <a:lstStyle/>
          <a:p>
            <a:pPr marL="0" marR="0" lvl="0" indent="0" algn="ctr" rtl="0">
              <a:lnSpc>
                <a:spcPct val="120000"/>
              </a:lnSpc>
              <a:spcBef>
                <a:spcPts val="0"/>
              </a:spcBef>
              <a:spcAft>
                <a:spcPts val="0"/>
              </a:spcAft>
              <a:buClr>
                <a:srgbClr val="000000"/>
              </a:buClr>
              <a:buSzPts val="4000"/>
              <a:buFont typeface="Calibri"/>
              <a:buNone/>
            </a:pPr>
            <a:r>
              <a:rPr lang="en-US" sz="3200" b="0" i="0" u="none" strike="noStrike" cap="none">
                <a:solidFill>
                  <a:srgbClr val="000000"/>
                </a:solidFill>
                <a:latin typeface="Avenir"/>
                <a:ea typeface="Avenir"/>
                <a:cs typeface="Avenir"/>
                <a:sym typeface="Avenir"/>
              </a:rPr>
              <a:t>Libertad sindical y negociación colectiva</a:t>
            </a:r>
            <a:endParaRPr sz="3200" b="0" i="0" u="none" strike="noStrike" cap="none">
              <a:solidFill>
                <a:srgbClr val="000000"/>
              </a:solidFill>
              <a:latin typeface="Avenir"/>
              <a:ea typeface="Avenir"/>
              <a:cs typeface="Avenir"/>
              <a:sym typeface="Avenir"/>
            </a:endParaRPr>
          </a:p>
        </p:txBody>
      </p:sp>
      <p:sp>
        <p:nvSpPr>
          <p:cNvPr id="2" name="Footer Placeholder 1">
            <a:extLst>
              <a:ext uri="{FF2B5EF4-FFF2-40B4-BE49-F238E27FC236}">
                <a16:creationId xmlns:a16="http://schemas.microsoft.com/office/drawing/2014/main" id="{54C893AE-E7E3-8519-BE10-8B61DF1C649F}"/>
              </a:ext>
            </a:extLst>
          </p:cNvPr>
          <p:cNvSpPr>
            <a:spLocks noGrp="1"/>
          </p:cNvSpPr>
          <p:nvPr>
            <p:ph type="ftr" idx="11"/>
          </p:nvPr>
        </p:nvSpPr>
        <p:spPr/>
        <p:txBody>
          <a:bodyPr/>
          <a:lstStyle/>
          <a:p>
            <a:r>
              <a:rPr lang="en-US"/>
              <a:t>8.2.FSC-CLR-Training_Main-Course_Module-2_V1-0_ 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35"/>
        <p:cNvGrpSpPr/>
        <p:nvPr/>
      </p:nvGrpSpPr>
      <p:grpSpPr>
        <a:xfrm>
          <a:off x="0" y="0"/>
          <a:ext cx="0" cy="0"/>
          <a:chOff x="0" y="0"/>
          <a:chExt cx="0" cy="0"/>
        </a:xfrm>
      </p:grpSpPr>
      <p:sp>
        <p:nvSpPr>
          <p:cNvPr id="437" name="Google Shape;437;g2e89abc793f_0_34"/>
          <p:cNvSpPr txBox="1"/>
          <p:nvPr/>
        </p:nvSpPr>
        <p:spPr>
          <a:xfrm>
            <a:off x="562002" y="473105"/>
            <a:ext cx="11337897" cy="465600"/>
          </a:xfrm>
          <a:prstGeom prst="rect">
            <a:avLst/>
          </a:prstGeom>
          <a:noFill/>
          <a:ln>
            <a:noFill/>
          </a:ln>
        </p:spPr>
        <p:txBody>
          <a:bodyPr spcFirstLastPara="1" wrap="square" lIns="0" tIns="0" rIns="0" bIns="0" anchor="t" anchorCtr="0">
            <a:noAutofit/>
          </a:bodyPr>
          <a:lstStyle/>
          <a:p>
            <a:pPr marL="0" marR="0" lvl="0" indent="0" algn="l" rtl="0">
              <a:lnSpc>
                <a:spcPct val="120000"/>
              </a:lnSpc>
              <a:spcBef>
                <a:spcPts val="0"/>
              </a:spcBef>
              <a:spcAft>
                <a:spcPts val="0"/>
              </a:spcAft>
              <a:buClr>
                <a:srgbClr val="000000"/>
              </a:buClr>
              <a:buSzPts val="2500"/>
              <a:buFont typeface="Arial"/>
              <a:buNone/>
            </a:pPr>
            <a:r>
              <a:rPr lang="en-US" sz="2800" b="1" i="0" u="none" strike="noStrike" cap="none">
                <a:solidFill>
                  <a:schemeClr val="dk1"/>
                </a:solidFill>
                <a:latin typeface="Arial"/>
                <a:ea typeface="Arial"/>
                <a:cs typeface="Arial"/>
                <a:sym typeface="Arial"/>
              </a:rPr>
              <a:t>Libertad sindical y negociación colectiva - Definiciones</a:t>
            </a:r>
            <a:endParaRPr sz="2800" b="1" i="0" u="none" strike="noStrike" cap="none">
              <a:solidFill>
                <a:schemeClr val="dk1"/>
              </a:solidFill>
              <a:latin typeface="Arial"/>
              <a:ea typeface="Arial"/>
              <a:cs typeface="Arial"/>
              <a:sym typeface="Arial"/>
            </a:endParaRPr>
          </a:p>
        </p:txBody>
      </p:sp>
      <p:sp>
        <p:nvSpPr>
          <p:cNvPr id="438" name="Google Shape;438;g2e89abc793f_0_34"/>
          <p:cNvSpPr txBox="1"/>
          <p:nvPr/>
        </p:nvSpPr>
        <p:spPr>
          <a:xfrm>
            <a:off x="562002" y="1658975"/>
            <a:ext cx="5283393" cy="4201011"/>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en-US" sz="2400" b="1" i="0" u="sng" strike="noStrike" cap="none">
                <a:solidFill>
                  <a:schemeClr val="dk1"/>
                </a:solidFill>
                <a:latin typeface="Arial"/>
                <a:ea typeface="Arial"/>
                <a:cs typeface="Arial"/>
                <a:sym typeface="Arial"/>
              </a:rPr>
              <a:t>Convenio 87 de la OIT sobre la libertad sindical y la protección del derecho de sindicación, artículo 2:</a:t>
            </a:r>
            <a:endParaRPr sz="2400" b="1" i="0" u="sng"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24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en-US" sz="2400" b="0" i="0" u="none" strike="noStrike" cap="none">
                <a:solidFill>
                  <a:schemeClr val="dk1"/>
                </a:solidFill>
                <a:latin typeface="Arial"/>
                <a:ea typeface="Arial"/>
                <a:cs typeface="Arial"/>
                <a:sym typeface="Arial"/>
              </a:rPr>
              <a:t>"</a:t>
            </a:r>
            <a:r>
              <a:rPr lang="en-US" sz="2400">
                <a:solidFill>
                  <a:schemeClr val="dk1"/>
                </a:solidFill>
              </a:rPr>
              <a:t>Los trabajadores y empleadores, sin distinción alguna y sin necesidad de autorización previa, tienen el derecho de constituir las organizaciones que consideren convenientes, así como el derecho de afiliarse a dichas organizaciones, con la única condición de respetar sus estatutos.</a:t>
            </a:r>
            <a:r>
              <a:rPr lang="en-US" sz="2400" b="0" i="0" u="none" strike="noStrike" cap="none">
                <a:solidFill>
                  <a:schemeClr val="dk1"/>
                </a:solidFill>
                <a:latin typeface="Arial"/>
                <a:ea typeface="Arial"/>
                <a:cs typeface="Arial"/>
                <a:sym typeface="Arial"/>
              </a:rPr>
              <a:t>"</a:t>
            </a:r>
            <a:endParaRPr sz="24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2400" b="0" i="0" u="none" strike="noStrike" cap="none">
              <a:solidFill>
                <a:schemeClr val="dk1"/>
              </a:solidFill>
              <a:latin typeface="Arial"/>
              <a:ea typeface="Arial"/>
              <a:cs typeface="Arial"/>
              <a:sym typeface="Arial"/>
            </a:endParaRPr>
          </a:p>
        </p:txBody>
      </p:sp>
      <p:sp>
        <p:nvSpPr>
          <p:cNvPr id="439" name="Google Shape;439;g2e89abc793f_0_34"/>
          <p:cNvSpPr txBox="1"/>
          <p:nvPr/>
        </p:nvSpPr>
        <p:spPr>
          <a:xfrm>
            <a:off x="6096154" y="3308785"/>
            <a:ext cx="6019646" cy="2501859"/>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2400" b="1" i="0" u="sng" strike="noStrike" cap="none">
                <a:solidFill>
                  <a:schemeClr val="dk1"/>
                </a:solidFill>
                <a:latin typeface="Arial"/>
                <a:ea typeface="Arial"/>
                <a:cs typeface="Arial"/>
                <a:sym typeface="Arial"/>
              </a:rPr>
              <a:t>Definición FSC: Negociación colectiva</a:t>
            </a:r>
            <a:endParaRPr sz="2400" b="1" i="0" u="sng"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2400" b="1" i="0" u="sng"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en-US" sz="2400" b="0" i="0" u="none" strike="noStrike" cap="none">
                <a:solidFill>
                  <a:schemeClr val="dk1"/>
                </a:solidFill>
                <a:latin typeface="Arial"/>
                <a:ea typeface="Arial"/>
                <a:cs typeface="Arial"/>
                <a:sym typeface="Arial"/>
              </a:rPr>
              <a:t>"un proceso de negociación voluntaria entre los empleadores o la organización de empleadores y la organización de trabajadores, con vistas a regular las condiciones de empleo mediante convenios colectivos".</a:t>
            </a:r>
            <a:endParaRPr sz="2400" b="0" i="0" u="none" strike="noStrike" cap="none">
              <a:solidFill>
                <a:schemeClr val="dk1"/>
              </a:solidFill>
              <a:latin typeface="Arial"/>
              <a:ea typeface="Arial"/>
              <a:cs typeface="Arial"/>
              <a:sym typeface="Arial"/>
            </a:endParaRPr>
          </a:p>
        </p:txBody>
      </p:sp>
      <p:pic>
        <p:nvPicPr>
          <p:cNvPr id="440" name="Google Shape;440;g2e89abc793f_0_34"/>
          <p:cNvPicPr preferRelativeResize="0"/>
          <p:nvPr/>
        </p:nvPicPr>
        <p:blipFill rotWithShape="1">
          <a:blip r:embed="rId3">
            <a:alphaModFix/>
          </a:blip>
          <a:srcRect/>
          <a:stretch/>
        </p:blipFill>
        <p:spPr>
          <a:xfrm>
            <a:off x="7114939" y="1251611"/>
            <a:ext cx="3445624" cy="1610153"/>
          </a:xfrm>
          <a:prstGeom prst="rect">
            <a:avLst/>
          </a:prstGeom>
          <a:noFill/>
          <a:ln>
            <a:noFill/>
          </a:ln>
        </p:spPr>
      </p:pic>
      <p:sp>
        <p:nvSpPr>
          <p:cNvPr id="2" name="Footer Placeholder 1">
            <a:extLst>
              <a:ext uri="{FF2B5EF4-FFF2-40B4-BE49-F238E27FC236}">
                <a16:creationId xmlns:a16="http://schemas.microsoft.com/office/drawing/2014/main" id="{6E76EE20-85F4-7DF5-861D-666AE5AE6DC6}"/>
              </a:ext>
            </a:extLst>
          </p:cNvPr>
          <p:cNvSpPr>
            <a:spLocks noGrp="1"/>
          </p:cNvSpPr>
          <p:nvPr>
            <p:ph type="ftr" idx="11"/>
          </p:nvPr>
        </p:nvSpPr>
        <p:spPr/>
        <p:txBody>
          <a:bodyPr/>
          <a:lstStyle/>
          <a:p>
            <a:r>
              <a:rPr lang="en-US"/>
              <a:t>8.2.FSC-CLR-Training_Main-Course_Module-2_V1-0_ 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45"/>
        <p:cNvGrpSpPr/>
        <p:nvPr/>
      </p:nvGrpSpPr>
      <p:grpSpPr>
        <a:xfrm>
          <a:off x="0" y="0"/>
          <a:ext cx="0" cy="0"/>
          <a:chOff x="0" y="0"/>
          <a:chExt cx="0" cy="0"/>
        </a:xfrm>
      </p:grpSpPr>
      <p:sp>
        <p:nvSpPr>
          <p:cNvPr id="446" name="Google Shape;446;g2d06f2e0a19_0_341"/>
          <p:cNvSpPr/>
          <p:nvPr/>
        </p:nvSpPr>
        <p:spPr>
          <a:xfrm>
            <a:off x="-1" y="0"/>
            <a:ext cx="12188952"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47" name="Google Shape;447;g2d06f2e0a19_0_341"/>
          <p:cNvSpPr/>
          <p:nvPr/>
        </p:nvSpPr>
        <p:spPr>
          <a:xfrm flipH="1">
            <a:off x="5125019" y="0"/>
            <a:ext cx="7066978" cy="6858000"/>
          </a:xfrm>
          <a:prstGeom prst="rect">
            <a:avLst/>
          </a:prstGeom>
          <a:gradFill>
            <a:gsLst>
              <a:gs pos="0">
                <a:srgbClr val="FFFFFF">
                  <a:alpha val="0"/>
                </a:srgbClr>
              </a:gs>
              <a:gs pos="19000">
                <a:srgbClr val="FFFFFF">
                  <a:alpha val="37647"/>
                </a:srgbClr>
              </a:gs>
              <a:gs pos="35000">
                <a:srgbClr val="FFFFFF">
                  <a:alpha val="76862"/>
                </a:srgbClr>
              </a:gs>
              <a:gs pos="48000">
                <a:schemeClr val="lt1"/>
              </a:gs>
              <a:gs pos="100000">
                <a:schemeClr val="lt1"/>
              </a:gs>
            </a:gsLst>
            <a:lin ang="1080000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48" name="Google Shape;448;g2d06f2e0a19_0_341"/>
          <p:cNvSpPr txBox="1"/>
          <p:nvPr/>
        </p:nvSpPr>
        <p:spPr>
          <a:xfrm>
            <a:off x="813875" y="452075"/>
            <a:ext cx="11073300" cy="5953800"/>
          </a:xfrm>
          <a:prstGeom prst="rect">
            <a:avLst/>
          </a:prstGeom>
          <a:solidFill>
            <a:schemeClr val="lt1"/>
          </a:solid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None/>
            </a:pPr>
            <a:r>
              <a:rPr lang="en-US" sz="2400" b="1" i="0" u="none" strike="noStrike" cap="none">
                <a:solidFill>
                  <a:schemeClr val="dk1"/>
                </a:solidFill>
                <a:latin typeface="Arial"/>
                <a:ea typeface="Arial"/>
                <a:cs typeface="Arial"/>
                <a:sym typeface="Arial"/>
              </a:rPr>
              <a:t>El Convenio 154 de la OIT (Convenio sobre la negociación colectiva, 1981) define el término "negociación colectiva" como referido a:</a:t>
            </a:r>
            <a:endParaRPr/>
          </a:p>
          <a:p>
            <a:pPr marL="0" marR="0" lvl="0" indent="101600" algn="l" rtl="0">
              <a:lnSpc>
                <a:spcPct val="90000"/>
              </a:lnSpc>
              <a:spcBef>
                <a:spcPts val="0"/>
              </a:spcBef>
              <a:spcAft>
                <a:spcPts val="0"/>
              </a:spcAft>
              <a:buClr>
                <a:srgbClr val="000000"/>
              </a:buClr>
              <a:buSzPts val="1600"/>
              <a:buFont typeface="Arial"/>
              <a:buNone/>
            </a:pPr>
            <a:endParaRPr sz="2400" b="0" i="0" u="none" strike="noStrike" cap="none">
              <a:solidFill>
                <a:schemeClr val="dk1"/>
              </a:solidFill>
              <a:latin typeface="Arial"/>
              <a:ea typeface="Arial"/>
              <a:cs typeface="Arial"/>
              <a:sym typeface="Arial"/>
            </a:endParaRPr>
          </a:p>
          <a:p>
            <a:pPr marL="0" marR="0" lvl="0" indent="0" algn="l" rtl="0">
              <a:lnSpc>
                <a:spcPct val="90000"/>
              </a:lnSpc>
              <a:spcBef>
                <a:spcPts val="0"/>
              </a:spcBef>
              <a:spcAft>
                <a:spcPts val="0"/>
              </a:spcAft>
              <a:buClr>
                <a:srgbClr val="000000"/>
              </a:buClr>
              <a:buSzPts val="1600"/>
              <a:buFont typeface="Arial"/>
              <a:buChar char="•"/>
            </a:pPr>
            <a:r>
              <a:rPr lang="en-US" sz="2400" b="0" i="0" u="none" strike="noStrike" cap="none">
                <a:solidFill>
                  <a:schemeClr val="dk1"/>
                </a:solidFill>
                <a:latin typeface="Arial"/>
                <a:ea typeface="Arial"/>
                <a:cs typeface="Arial"/>
                <a:sym typeface="Arial"/>
              </a:rPr>
              <a:t>"toda negociación que tenga lugar entre un empleador, un grupo de empleadores o una organización u organizaciones de empleadores, por una parte, y una organización u organizaciones de trabajadores, por otra, con el fin de: </a:t>
            </a:r>
            <a:endParaRPr/>
          </a:p>
          <a:p>
            <a:pPr marL="0" marR="0" lvl="0" indent="101600" algn="l" rtl="0">
              <a:lnSpc>
                <a:spcPct val="90000"/>
              </a:lnSpc>
              <a:spcBef>
                <a:spcPts val="0"/>
              </a:spcBef>
              <a:spcAft>
                <a:spcPts val="0"/>
              </a:spcAft>
              <a:buClr>
                <a:srgbClr val="000000"/>
              </a:buClr>
              <a:buSzPts val="1600"/>
              <a:buFont typeface="Arial"/>
              <a:buNone/>
            </a:pPr>
            <a:endParaRPr sz="2400" b="0" i="0" u="none" strike="noStrike" cap="none">
              <a:solidFill>
                <a:schemeClr val="dk1"/>
              </a:solidFill>
              <a:latin typeface="Arial"/>
              <a:ea typeface="Arial"/>
              <a:cs typeface="Arial"/>
              <a:sym typeface="Arial"/>
            </a:endParaRPr>
          </a:p>
          <a:p>
            <a:pPr marL="457200" marR="0" lvl="0" indent="-228600" algn="l" rtl="0">
              <a:lnSpc>
                <a:spcPct val="90000"/>
              </a:lnSpc>
              <a:spcBef>
                <a:spcPts val="0"/>
              </a:spcBef>
              <a:spcAft>
                <a:spcPts val="0"/>
              </a:spcAft>
              <a:buClr>
                <a:schemeClr val="dk1"/>
              </a:buClr>
              <a:buSzPts val="2000"/>
              <a:buFont typeface="Arial"/>
              <a:buChar char="•"/>
            </a:pPr>
            <a:r>
              <a:rPr lang="en-US" sz="2400" b="0" i="0" u="none" strike="noStrike" cap="none">
                <a:solidFill>
                  <a:schemeClr val="dk1"/>
                </a:solidFill>
                <a:latin typeface="Arial"/>
                <a:ea typeface="Arial"/>
                <a:cs typeface="Arial"/>
                <a:sym typeface="Arial"/>
              </a:rPr>
              <a:t>fijar las condiciones de trabajo y empleo, o </a:t>
            </a:r>
            <a:endParaRPr/>
          </a:p>
          <a:p>
            <a:pPr marL="457200" marR="0" lvl="0" indent="-228600" algn="l" rtl="0">
              <a:lnSpc>
                <a:spcPct val="90000"/>
              </a:lnSpc>
              <a:spcBef>
                <a:spcPts val="1000"/>
              </a:spcBef>
              <a:spcAft>
                <a:spcPts val="0"/>
              </a:spcAft>
              <a:buClr>
                <a:schemeClr val="dk1"/>
              </a:buClr>
              <a:buSzPts val="2000"/>
              <a:buFont typeface="Arial"/>
              <a:buChar char="•"/>
            </a:pPr>
            <a:r>
              <a:rPr lang="en-US" sz="2400" b="0" i="0" u="none" strike="noStrike" cap="none">
                <a:solidFill>
                  <a:schemeClr val="dk1"/>
                </a:solidFill>
                <a:latin typeface="Arial"/>
                <a:ea typeface="Arial"/>
                <a:cs typeface="Arial"/>
                <a:sym typeface="Arial"/>
              </a:rPr>
              <a:t>regular las relaciones entre empresarios y trabajadores, o </a:t>
            </a:r>
            <a:endParaRPr/>
          </a:p>
          <a:p>
            <a:pPr marL="457200" marR="0" lvl="0" indent="-228600" algn="l" rtl="0">
              <a:lnSpc>
                <a:spcPct val="90000"/>
              </a:lnSpc>
              <a:spcBef>
                <a:spcPts val="1000"/>
              </a:spcBef>
              <a:spcAft>
                <a:spcPts val="0"/>
              </a:spcAft>
              <a:buClr>
                <a:schemeClr val="dk1"/>
              </a:buClr>
              <a:buSzPts val="2000"/>
              <a:buFont typeface="Arial"/>
              <a:buChar char="•"/>
            </a:pPr>
            <a:r>
              <a:rPr lang="en-US" sz="2400" b="0" i="0" u="none" strike="noStrike" cap="none">
                <a:solidFill>
                  <a:schemeClr val="dk1"/>
                </a:solidFill>
                <a:latin typeface="Arial"/>
                <a:ea typeface="Arial"/>
                <a:cs typeface="Arial"/>
                <a:sym typeface="Arial"/>
              </a:rPr>
              <a:t>regular las relaciones entre los empresarios o sus organizaciones y una organización o varias organizaciones de trabajadores, o alcanzar todos estos fines al mismo tiempo".</a:t>
            </a:r>
            <a:endParaRPr/>
          </a:p>
        </p:txBody>
      </p:sp>
      <p:sp>
        <p:nvSpPr>
          <p:cNvPr id="2" name="Footer Placeholder 1">
            <a:extLst>
              <a:ext uri="{FF2B5EF4-FFF2-40B4-BE49-F238E27FC236}">
                <a16:creationId xmlns:a16="http://schemas.microsoft.com/office/drawing/2014/main" id="{724E0433-9A5C-BC51-77B6-2381603E9FE4}"/>
              </a:ext>
            </a:extLst>
          </p:cNvPr>
          <p:cNvSpPr>
            <a:spLocks noGrp="1"/>
          </p:cNvSpPr>
          <p:nvPr>
            <p:ph type="ftr" idx="11"/>
          </p:nvPr>
        </p:nvSpPr>
        <p:spPr/>
        <p:txBody>
          <a:bodyPr/>
          <a:lstStyle/>
          <a:p>
            <a:r>
              <a:rPr lang="en-US"/>
              <a:t>8.2.FSC-CLR-Training_Main-Course_Module-2_V1-0_ 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454"/>
        <p:cNvGrpSpPr/>
        <p:nvPr/>
      </p:nvGrpSpPr>
      <p:grpSpPr>
        <a:xfrm>
          <a:off x="0" y="0"/>
          <a:ext cx="0" cy="0"/>
          <a:chOff x="0" y="0"/>
          <a:chExt cx="0" cy="0"/>
        </a:xfrm>
      </p:grpSpPr>
      <p:sp>
        <p:nvSpPr>
          <p:cNvPr id="456" name="Google Shape;456;p16"/>
          <p:cNvSpPr txBox="1">
            <a:spLocks noGrp="1"/>
          </p:cNvSpPr>
          <p:nvPr>
            <p:ph type="ctrTitle" idx="4294967295"/>
          </p:nvPr>
        </p:nvSpPr>
        <p:spPr>
          <a:xfrm>
            <a:off x="607048" y="338439"/>
            <a:ext cx="3486150" cy="8255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Calibri"/>
              <a:buNone/>
            </a:pPr>
            <a:r>
              <a:rPr lang="en-US" sz="2800" b="1" i="0" u="none" strike="noStrike" cap="none">
                <a:solidFill>
                  <a:schemeClr val="dk1"/>
                </a:solidFill>
                <a:latin typeface="Arial"/>
                <a:ea typeface="Arial"/>
                <a:cs typeface="Arial"/>
                <a:sym typeface="Arial"/>
              </a:rPr>
              <a:t>Ejercicio</a:t>
            </a:r>
            <a:endParaRPr/>
          </a:p>
        </p:txBody>
      </p:sp>
      <p:sp>
        <p:nvSpPr>
          <p:cNvPr id="457" name="Google Shape;457;p16"/>
          <p:cNvSpPr txBox="1"/>
          <p:nvPr/>
        </p:nvSpPr>
        <p:spPr>
          <a:xfrm>
            <a:off x="607048" y="1163939"/>
            <a:ext cx="8003552" cy="3819880"/>
          </a:xfrm>
          <a:prstGeom prst="rect">
            <a:avLst/>
          </a:prstGeom>
          <a:solidFill>
            <a:schemeClr val="lt1"/>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r>
              <a:rPr lang="en-US" sz="2400" b="0" i="0" u="none" strike="noStrike" cap="none">
                <a:solidFill>
                  <a:srgbClr val="2B2E2F"/>
                </a:solidFill>
                <a:latin typeface="Arial"/>
                <a:ea typeface="Arial"/>
                <a:cs typeface="Arial"/>
                <a:sym typeface="Arial"/>
              </a:rPr>
              <a:t>Durante una auditoría de "Super Bamboo Inc.", se observa la siguiente situación :</a:t>
            </a:r>
            <a:endParaRPr sz="2400" b="0" i="0" u="none" strike="noStrike" cap="none">
              <a:solidFill>
                <a:srgbClr val="2B2E2F"/>
              </a:solidFill>
              <a:latin typeface="Arial"/>
              <a:ea typeface="Arial"/>
              <a:cs typeface="Arial"/>
              <a:sym typeface="Arial"/>
            </a:endParaRPr>
          </a:p>
          <a:p>
            <a:pPr marL="0" marR="0" lvl="0" indent="0" algn="l" rtl="0">
              <a:lnSpc>
                <a:spcPct val="100000"/>
              </a:lnSpc>
              <a:spcBef>
                <a:spcPts val="0"/>
              </a:spcBef>
              <a:spcAft>
                <a:spcPts val="0"/>
              </a:spcAft>
              <a:buClr>
                <a:srgbClr val="2B2E2F"/>
              </a:buClr>
              <a:buSzPts val="720"/>
              <a:buFont typeface="Arial"/>
              <a:buNone/>
            </a:pPr>
            <a:endParaRPr sz="2400" b="0" i="0" u="none" strike="noStrike" cap="none">
              <a:solidFill>
                <a:srgbClr val="2B2E2F"/>
              </a:solidFill>
              <a:latin typeface="Arial"/>
              <a:ea typeface="Arial"/>
              <a:cs typeface="Arial"/>
              <a:sym typeface="Arial"/>
            </a:endParaRPr>
          </a:p>
          <a:p>
            <a:pPr marL="742950" marR="0" lvl="0" indent="-377825" algn="l" rtl="0">
              <a:lnSpc>
                <a:spcPct val="100000"/>
              </a:lnSpc>
              <a:spcBef>
                <a:spcPts val="0"/>
              </a:spcBef>
              <a:spcAft>
                <a:spcPts val="0"/>
              </a:spcAft>
              <a:buClr>
                <a:srgbClr val="2B2E2F"/>
              </a:buClr>
              <a:buSzPts val="2400"/>
              <a:buFont typeface="Arial"/>
              <a:buAutoNum type="alphaLcPeriod"/>
            </a:pPr>
            <a:r>
              <a:rPr lang="en-US" sz="2400" b="0" i="0" u="none" strike="noStrike" cap="none">
                <a:solidFill>
                  <a:srgbClr val="2B2E2F"/>
                </a:solidFill>
                <a:latin typeface="Arial"/>
                <a:ea typeface="Arial"/>
                <a:cs typeface="Arial"/>
                <a:sym typeface="Arial"/>
              </a:rPr>
              <a:t>La empresa está negociando un convenio colectivo con un único representante de los trabajadores.</a:t>
            </a:r>
            <a:endParaRPr/>
          </a:p>
          <a:p>
            <a:pPr marL="742950" marR="0" lvl="0" indent="-377825" algn="l" rtl="0">
              <a:lnSpc>
                <a:spcPct val="100000"/>
              </a:lnSpc>
              <a:spcBef>
                <a:spcPts val="0"/>
              </a:spcBef>
              <a:spcAft>
                <a:spcPts val="0"/>
              </a:spcAft>
              <a:buClr>
                <a:srgbClr val="2B2E2F"/>
              </a:buClr>
              <a:buSzPts val="2400"/>
              <a:buFont typeface="Arial"/>
              <a:buAutoNum type="alphaLcPeriod"/>
            </a:pPr>
            <a:r>
              <a:rPr lang="en-US" sz="2400" b="0" i="0" u="none" strike="noStrike" cap="none">
                <a:solidFill>
                  <a:srgbClr val="2B2E2F"/>
                </a:solidFill>
                <a:latin typeface="Arial"/>
                <a:ea typeface="Arial"/>
                <a:cs typeface="Arial"/>
                <a:sym typeface="Arial"/>
              </a:rPr>
              <a:t>El representante de los trabajadores que participó en la negociación del convenio colectivo fue nombrado por los directivos de la empresa.</a:t>
            </a:r>
            <a:endParaRPr/>
          </a:p>
          <a:p>
            <a:pPr marL="742950" marR="0" lvl="0" indent="-377825" algn="l" rtl="0">
              <a:lnSpc>
                <a:spcPct val="100000"/>
              </a:lnSpc>
              <a:spcBef>
                <a:spcPts val="0"/>
              </a:spcBef>
              <a:spcAft>
                <a:spcPts val="0"/>
              </a:spcAft>
              <a:buClr>
                <a:srgbClr val="2B2E2F"/>
              </a:buClr>
              <a:buSzPts val="2400"/>
              <a:buFont typeface="Arial"/>
              <a:buAutoNum type="alphaLcPeriod"/>
            </a:pPr>
            <a:r>
              <a:rPr lang="en-US" sz="2400" b="0" i="0" u="none" strike="noStrike" cap="none">
                <a:solidFill>
                  <a:srgbClr val="2B2E2F"/>
                </a:solidFill>
                <a:latin typeface="Arial"/>
                <a:ea typeface="Arial"/>
                <a:cs typeface="Arial"/>
                <a:sym typeface="Arial"/>
              </a:rPr>
              <a:t>El nombramiento del representante de los trabajadores existió porque fracasó un proceso de elección con los trabajadores.</a:t>
            </a:r>
            <a:endParaRPr/>
          </a:p>
          <a:p>
            <a:pPr marL="742950" marR="0" lvl="0" indent="-377825" algn="l" rtl="0">
              <a:lnSpc>
                <a:spcPct val="100000"/>
              </a:lnSpc>
              <a:spcBef>
                <a:spcPts val="0"/>
              </a:spcBef>
              <a:spcAft>
                <a:spcPts val="0"/>
              </a:spcAft>
              <a:buClr>
                <a:srgbClr val="2B2E2F"/>
              </a:buClr>
              <a:buSzPts val="2400"/>
              <a:buFont typeface="Arial"/>
              <a:buAutoNum type="alphaLcPeriod"/>
            </a:pPr>
            <a:r>
              <a:rPr lang="en-US" sz="2400" b="0" i="0" u="none" strike="noStrike" cap="none">
                <a:solidFill>
                  <a:srgbClr val="2B2E2F"/>
                </a:solidFill>
                <a:latin typeface="Arial"/>
                <a:ea typeface="Arial"/>
                <a:cs typeface="Arial"/>
                <a:sym typeface="Arial"/>
              </a:rPr>
              <a:t>Sólo los trabajadores del turno de mañana votaron a un representante.</a:t>
            </a:r>
            <a:endParaRPr/>
          </a:p>
          <a:p>
            <a:pPr marL="742950" marR="0" lvl="0" indent="-377825" algn="l" rtl="0">
              <a:lnSpc>
                <a:spcPct val="100000"/>
              </a:lnSpc>
              <a:spcBef>
                <a:spcPts val="0"/>
              </a:spcBef>
              <a:spcAft>
                <a:spcPts val="0"/>
              </a:spcAft>
              <a:buClr>
                <a:srgbClr val="2B2E2F"/>
              </a:buClr>
              <a:buSzPts val="2400"/>
              <a:buFont typeface="Arial"/>
              <a:buAutoNum type="alphaLcPeriod"/>
            </a:pPr>
            <a:r>
              <a:rPr lang="en-US" sz="2400" b="0" i="0" u="none" strike="noStrike" cap="none">
                <a:solidFill>
                  <a:srgbClr val="2B2E2F"/>
                </a:solidFill>
                <a:latin typeface="Arial"/>
                <a:ea typeface="Arial"/>
                <a:cs typeface="Arial"/>
                <a:sym typeface="Arial"/>
              </a:rPr>
              <a:t>Las entrevistas revelaron que muchos trabajadores desconocían el proceso de elección y el papel del representante.</a:t>
            </a:r>
            <a:endParaRPr/>
          </a:p>
          <a:p>
            <a:pPr marL="742950" marR="0" lvl="0" indent="-377825" algn="l" rtl="0">
              <a:lnSpc>
                <a:spcPct val="100000"/>
              </a:lnSpc>
              <a:spcBef>
                <a:spcPts val="0"/>
              </a:spcBef>
              <a:spcAft>
                <a:spcPts val="0"/>
              </a:spcAft>
              <a:buClr>
                <a:srgbClr val="2B2E2F"/>
              </a:buClr>
              <a:buSzPts val="2400"/>
              <a:buFont typeface="Arial"/>
              <a:buAutoNum type="alphaLcPeriod"/>
            </a:pPr>
            <a:r>
              <a:rPr lang="en-US" sz="2400" b="0" i="0" u="none" strike="noStrike" cap="none">
                <a:solidFill>
                  <a:srgbClr val="2B2E2F"/>
                </a:solidFill>
                <a:latin typeface="Arial"/>
                <a:ea typeface="Arial"/>
                <a:cs typeface="Arial"/>
                <a:sym typeface="Arial"/>
              </a:rPr>
              <a:t>El convenio colectivo será aplicable a todos los trabajadores. </a:t>
            </a:r>
            <a:endParaRPr/>
          </a:p>
          <a:p>
            <a:pPr marL="742950" marR="0" lvl="0" indent="-377825" algn="l" rtl="0">
              <a:lnSpc>
                <a:spcPct val="100000"/>
              </a:lnSpc>
              <a:spcBef>
                <a:spcPts val="0"/>
              </a:spcBef>
              <a:spcAft>
                <a:spcPts val="0"/>
              </a:spcAft>
              <a:buClr>
                <a:srgbClr val="2B2E2F"/>
              </a:buClr>
              <a:buSzPts val="2400"/>
              <a:buFont typeface="Arial"/>
              <a:buAutoNum type="alphaLcPeriod"/>
            </a:pPr>
            <a:r>
              <a:rPr lang="en-US" sz="2400" b="0" i="0" u="none" strike="noStrike" cap="none">
                <a:solidFill>
                  <a:srgbClr val="2B2E2F"/>
                </a:solidFill>
                <a:latin typeface="Arial"/>
                <a:ea typeface="Arial"/>
                <a:cs typeface="Arial"/>
                <a:sym typeface="Arial"/>
              </a:rPr>
              <a:t>No interviene ningún sindicato, ya que no está presente en la región.</a:t>
            </a:r>
            <a:endParaRPr/>
          </a:p>
        </p:txBody>
      </p:sp>
      <p:sp>
        <p:nvSpPr>
          <p:cNvPr id="458" name="Google Shape;458;p16"/>
          <p:cNvSpPr txBox="1"/>
          <p:nvPr/>
        </p:nvSpPr>
        <p:spPr>
          <a:xfrm>
            <a:off x="8712200" y="1163939"/>
            <a:ext cx="3240584" cy="5071761"/>
          </a:xfrm>
          <a:prstGeom prst="rect">
            <a:avLst/>
          </a:prstGeom>
          <a:solidFill>
            <a:srgbClr val="D8D8D8"/>
          </a:solidFill>
          <a:ln>
            <a:noFill/>
          </a:ln>
        </p:spPr>
        <p:txBody>
          <a:bodyPr spcFirstLastPara="1" wrap="square" lIns="91425" tIns="45700" rIns="91425" bIns="45700" anchor="ctr" anchorCtr="0">
            <a:noAutofit/>
          </a:bodyPr>
          <a:lstStyle/>
          <a:p>
            <a:pPr marL="0" marR="0" lvl="0" indent="0" algn="l" rtl="0">
              <a:lnSpc>
                <a:spcPct val="120000"/>
              </a:lnSpc>
              <a:spcBef>
                <a:spcPts val="0"/>
              </a:spcBef>
              <a:spcAft>
                <a:spcPts val="0"/>
              </a:spcAft>
              <a:buNone/>
            </a:pPr>
            <a:r>
              <a:rPr lang="en-US" sz="2400" b="0" i="0" u="none" strike="noStrike" cap="none">
                <a:solidFill>
                  <a:schemeClr val="dk1"/>
                </a:solidFill>
                <a:latin typeface="Arial"/>
                <a:ea typeface="Arial"/>
                <a:cs typeface="Arial"/>
                <a:sym typeface="Arial"/>
              </a:rPr>
              <a:t>Q1. ¿Qué tipo de violaciones se están produciendo en este caso?</a:t>
            </a:r>
            <a:endParaRPr sz="2400" b="0" i="0" u="none" strike="noStrike" cap="none">
              <a:solidFill>
                <a:schemeClr val="dk1"/>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FB360DEE-507D-DA22-4EEF-3917C72697D5}"/>
              </a:ext>
            </a:extLst>
          </p:cNvPr>
          <p:cNvSpPr>
            <a:spLocks noGrp="1"/>
          </p:cNvSpPr>
          <p:nvPr>
            <p:ph type="ftr" idx="11"/>
          </p:nvPr>
        </p:nvSpPr>
        <p:spPr/>
        <p:txBody>
          <a:bodyPr/>
          <a:lstStyle/>
          <a:p>
            <a:r>
              <a:rPr lang="en-US"/>
              <a:t>8.2.FSC-CLR-Training_Main-Course_Module-2_V1-0_ 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463"/>
        <p:cNvGrpSpPr/>
        <p:nvPr/>
      </p:nvGrpSpPr>
      <p:grpSpPr>
        <a:xfrm>
          <a:off x="0" y="0"/>
          <a:ext cx="0" cy="0"/>
          <a:chOff x="0" y="0"/>
          <a:chExt cx="0" cy="0"/>
        </a:xfrm>
      </p:grpSpPr>
      <p:sp>
        <p:nvSpPr>
          <p:cNvPr id="465" name="Google Shape;465;p17"/>
          <p:cNvSpPr txBox="1">
            <a:spLocks noGrp="1"/>
          </p:cNvSpPr>
          <p:nvPr>
            <p:ph type="ctrTitle" idx="4294967295"/>
          </p:nvPr>
        </p:nvSpPr>
        <p:spPr>
          <a:xfrm>
            <a:off x="776377" y="1704106"/>
            <a:ext cx="7855011" cy="4245844"/>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Calibri"/>
              <a:buNone/>
            </a:pPr>
            <a:r>
              <a:rPr lang="en-US" sz="2400" b="0" i="0" u="none" strike="noStrike" cap="none">
                <a:solidFill>
                  <a:schemeClr val="dk1"/>
                </a:solidFill>
                <a:latin typeface="Arial"/>
                <a:ea typeface="Arial"/>
                <a:cs typeface="Arial"/>
                <a:sym typeface="Arial"/>
              </a:rPr>
              <a:t>En el país donde está ubicada </a:t>
            </a:r>
            <a:r>
              <a:rPr lang="en-US" sz="2400">
                <a:latin typeface="Arial"/>
                <a:ea typeface="Arial"/>
                <a:cs typeface="Arial"/>
                <a:sym typeface="Arial"/>
              </a:rPr>
              <a:t>el titular del certificado (CH, por sus siglas en inglés)</a:t>
            </a:r>
            <a:r>
              <a:rPr lang="en-US" sz="2400" b="0" i="0" u="none" strike="noStrike" cap="none">
                <a:solidFill>
                  <a:schemeClr val="dk1"/>
                </a:solidFill>
                <a:latin typeface="Arial"/>
                <a:ea typeface="Arial"/>
                <a:cs typeface="Arial"/>
                <a:sym typeface="Arial"/>
              </a:rPr>
              <a:t>, los sindicatos de trabajadores no están reconocidos legalmente ni son obligatorios. </a:t>
            </a:r>
            <a:br>
              <a:rPr lang="en-US" sz="2400" b="0" i="0" u="none" strike="noStrike" cap="none">
                <a:solidFill>
                  <a:schemeClr val="dk1"/>
                </a:solidFill>
                <a:latin typeface="Arial"/>
                <a:ea typeface="Arial"/>
                <a:cs typeface="Arial"/>
                <a:sym typeface="Arial"/>
              </a:rPr>
            </a:br>
            <a:br>
              <a:rPr lang="en-US" sz="2400" b="0" i="0" u="none" strike="noStrike" cap="none">
                <a:solidFill>
                  <a:schemeClr val="dk1"/>
                </a:solidFill>
                <a:latin typeface="Arial"/>
                <a:ea typeface="Arial"/>
                <a:cs typeface="Arial"/>
                <a:sym typeface="Arial"/>
              </a:rPr>
            </a:br>
            <a:r>
              <a:rPr lang="en-US" sz="2400">
                <a:latin typeface="Arial"/>
                <a:ea typeface="Arial"/>
                <a:cs typeface="Arial"/>
                <a:sym typeface="Arial"/>
              </a:rPr>
              <a:t>El </a:t>
            </a:r>
            <a:r>
              <a:rPr lang="en-US" sz="2400" b="0" i="0" u="none" strike="noStrike" cap="none">
                <a:solidFill>
                  <a:schemeClr val="dk1"/>
                </a:solidFill>
                <a:latin typeface="Arial"/>
                <a:ea typeface="Arial"/>
                <a:cs typeface="Arial"/>
                <a:sym typeface="Arial"/>
              </a:rPr>
              <a:t>CH no cuenta con representantes de los trabajadores. En cuanto a la negociación colectiva, </a:t>
            </a:r>
            <a:r>
              <a:rPr lang="en-US" sz="2400">
                <a:latin typeface="Arial"/>
                <a:ea typeface="Arial"/>
                <a:cs typeface="Arial"/>
                <a:sym typeface="Arial"/>
              </a:rPr>
              <a:t>el</a:t>
            </a:r>
            <a:r>
              <a:rPr lang="en-US" sz="2400" b="0" i="0" u="none" strike="noStrike" cap="none">
                <a:solidFill>
                  <a:schemeClr val="dk1"/>
                </a:solidFill>
                <a:latin typeface="Arial"/>
                <a:ea typeface="Arial"/>
                <a:cs typeface="Arial"/>
                <a:sym typeface="Arial"/>
              </a:rPr>
              <a:t> C</a:t>
            </a:r>
            <a:r>
              <a:rPr lang="en-US" sz="2400">
                <a:latin typeface="Arial"/>
                <a:ea typeface="Arial"/>
                <a:cs typeface="Arial"/>
                <a:sym typeface="Arial"/>
              </a:rPr>
              <a:t>H </a:t>
            </a:r>
            <a:r>
              <a:rPr lang="en-US" sz="2400" b="0" i="0" u="none" strike="noStrike" cap="none">
                <a:solidFill>
                  <a:schemeClr val="dk1"/>
                </a:solidFill>
                <a:latin typeface="Arial"/>
                <a:ea typeface="Arial"/>
                <a:cs typeface="Arial"/>
                <a:sym typeface="Arial"/>
              </a:rPr>
              <a:t>indicó que existen buzones de sugerencias en puestos fijos. </a:t>
            </a:r>
            <a:br>
              <a:rPr lang="en-US" sz="2400" b="0" i="0" u="none" strike="noStrike" cap="none">
                <a:solidFill>
                  <a:schemeClr val="dk1"/>
                </a:solidFill>
                <a:latin typeface="Arial"/>
                <a:ea typeface="Arial"/>
                <a:cs typeface="Arial"/>
                <a:sym typeface="Arial"/>
              </a:rPr>
            </a:br>
            <a:br>
              <a:rPr lang="en-US" sz="2400" b="0" i="0" u="none" strike="noStrike" cap="none">
                <a:solidFill>
                  <a:schemeClr val="dk1"/>
                </a:solidFill>
                <a:latin typeface="Arial"/>
                <a:ea typeface="Arial"/>
                <a:cs typeface="Arial"/>
                <a:sym typeface="Arial"/>
              </a:rPr>
            </a:br>
            <a:r>
              <a:rPr lang="en-US" sz="2400" b="0" i="0" u="none" strike="noStrike" cap="none">
                <a:solidFill>
                  <a:schemeClr val="dk1"/>
                </a:solidFill>
                <a:latin typeface="Arial"/>
                <a:ea typeface="Arial"/>
                <a:cs typeface="Arial"/>
                <a:sym typeface="Arial"/>
              </a:rPr>
              <a:t>Sin embargo, no hay detalles en sus procedimientos sobre cómo se recogen y revisan o tratan las sugerencias del buzón de sugerencias. </a:t>
            </a:r>
            <a:endParaRPr/>
          </a:p>
        </p:txBody>
      </p:sp>
      <p:sp>
        <p:nvSpPr>
          <p:cNvPr id="466" name="Google Shape;466;p17"/>
          <p:cNvSpPr txBox="1"/>
          <p:nvPr/>
        </p:nvSpPr>
        <p:spPr>
          <a:xfrm>
            <a:off x="776377" y="615662"/>
            <a:ext cx="2999232"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800" b="1" i="0" u="none" strike="noStrike" cap="none">
                <a:solidFill>
                  <a:schemeClr val="dk1"/>
                </a:solidFill>
                <a:latin typeface="Arial"/>
                <a:ea typeface="Arial"/>
                <a:cs typeface="Arial"/>
                <a:sym typeface="Arial"/>
              </a:rPr>
              <a:t>Caso práctico</a:t>
            </a:r>
            <a:endParaRPr/>
          </a:p>
        </p:txBody>
      </p:sp>
      <p:sp>
        <p:nvSpPr>
          <p:cNvPr id="467" name="Google Shape;467;p17"/>
          <p:cNvSpPr txBox="1"/>
          <p:nvPr/>
        </p:nvSpPr>
        <p:spPr>
          <a:xfrm>
            <a:off x="8749896" y="1721100"/>
            <a:ext cx="3035704" cy="4228850"/>
          </a:xfrm>
          <a:prstGeom prst="rect">
            <a:avLst/>
          </a:prstGeom>
          <a:solidFill>
            <a:srgbClr val="D8D8D8"/>
          </a:solidFill>
          <a:ln>
            <a:noFill/>
          </a:ln>
        </p:spPr>
        <p:txBody>
          <a:bodyPr spcFirstLastPara="1" wrap="square" lIns="91425" tIns="45700" rIns="91425" bIns="45700" anchor="ctr" anchorCtr="0">
            <a:noAutofit/>
          </a:bodyPr>
          <a:lstStyle/>
          <a:p>
            <a:pPr marL="0" marR="0" lvl="0" indent="0" algn="l" rtl="0">
              <a:lnSpc>
                <a:spcPct val="120000"/>
              </a:lnSpc>
              <a:spcBef>
                <a:spcPts val="0"/>
              </a:spcBef>
              <a:spcAft>
                <a:spcPts val="0"/>
              </a:spcAft>
              <a:buNone/>
            </a:pPr>
            <a:r>
              <a:rPr lang="en-US" sz="2400" b="0" i="0" u="none" strike="noStrike" cap="none">
                <a:solidFill>
                  <a:schemeClr val="dk1"/>
                </a:solidFill>
                <a:latin typeface="Arial"/>
                <a:ea typeface="Arial"/>
                <a:cs typeface="Arial"/>
                <a:sym typeface="Arial"/>
              </a:rPr>
              <a:t>Q1. ¿Garantiza esta situación el derecho a la negociación colectiva?</a:t>
            </a:r>
            <a:endParaRPr sz="2400" b="0" i="0" u="none" strike="noStrike" cap="none">
              <a:solidFill>
                <a:schemeClr val="lt1"/>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2D9CE958-2386-34E5-6F1E-7D251EF0875E}"/>
              </a:ext>
            </a:extLst>
          </p:cNvPr>
          <p:cNvSpPr>
            <a:spLocks noGrp="1"/>
          </p:cNvSpPr>
          <p:nvPr>
            <p:ph type="ftr" idx="11"/>
          </p:nvPr>
        </p:nvSpPr>
        <p:spPr/>
        <p:txBody>
          <a:bodyPr/>
          <a:lstStyle/>
          <a:p>
            <a:r>
              <a:rPr lang="en-US"/>
              <a:t>8.2.FSC-CLR-Training_Main-Course_Module-2_V1-0_ 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471"/>
        <p:cNvGrpSpPr/>
        <p:nvPr/>
      </p:nvGrpSpPr>
      <p:grpSpPr>
        <a:xfrm>
          <a:off x="0" y="0"/>
          <a:ext cx="0" cy="0"/>
          <a:chOff x="0" y="0"/>
          <a:chExt cx="0" cy="0"/>
        </a:xfrm>
      </p:grpSpPr>
      <p:sp>
        <p:nvSpPr>
          <p:cNvPr id="473" name="Google Shape;473;p18"/>
          <p:cNvSpPr txBox="1">
            <a:spLocks noGrp="1"/>
          </p:cNvSpPr>
          <p:nvPr>
            <p:ph type="ctrTitle" idx="4294967295"/>
          </p:nvPr>
        </p:nvSpPr>
        <p:spPr>
          <a:xfrm>
            <a:off x="1495245" y="2034396"/>
            <a:ext cx="7275513" cy="1938338"/>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Calibri"/>
              <a:buNone/>
            </a:pPr>
            <a:r>
              <a:rPr lang="en-US" sz="4400" b="0" i="0" u="none" strike="noStrike" cap="none">
                <a:solidFill>
                  <a:schemeClr val="dk1"/>
                </a:solidFill>
                <a:latin typeface="Calibri"/>
                <a:ea typeface="Calibri"/>
                <a:cs typeface="Calibri"/>
                <a:sym typeface="Calibri"/>
              </a:rPr>
              <a:t>Fin del módulo 2</a:t>
            </a:r>
            <a:endParaRPr sz="4400" b="0" i="0" u="none" strike="noStrike" cap="none">
              <a:solidFill>
                <a:schemeClr val="dk1"/>
              </a:solidFill>
              <a:latin typeface="Calibri"/>
              <a:ea typeface="Calibri"/>
              <a:cs typeface="Calibri"/>
              <a:sym typeface="Calibri"/>
            </a:endParaRPr>
          </a:p>
        </p:txBody>
      </p:sp>
      <p:sp>
        <p:nvSpPr>
          <p:cNvPr id="474" name="Google Shape;474;p18"/>
          <p:cNvSpPr txBox="1"/>
          <p:nvPr/>
        </p:nvSpPr>
        <p:spPr>
          <a:xfrm>
            <a:off x="1498600" y="939800"/>
            <a:ext cx="3467039"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en-US" sz="4400" b="0" i="0" u="none" strike="noStrike" cap="none">
                <a:solidFill>
                  <a:srgbClr val="000000"/>
                </a:solidFill>
                <a:latin typeface="Arial"/>
                <a:ea typeface="Arial"/>
                <a:cs typeface="Arial"/>
                <a:sym typeface="Arial"/>
              </a:rPr>
              <a:t>GRACIAS</a:t>
            </a:r>
            <a:endParaRPr/>
          </a:p>
        </p:txBody>
      </p:sp>
      <p:sp>
        <p:nvSpPr>
          <p:cNvPr id="2" name="Footer Placeholder 1">
            <a:extLst>
              <a:ext uri="{FF2B5EF4-FFF2-40B4-BE49-F238E27FC236}">
                <a16:creationId xmlns:a16="http://schemas.microsoft.com/office/drawing/2014/main" id="{DFDE0A68-9A5A-87FB-C224-083AA43B1A79}"/>
              </a:ext>
            </a:extLst>
          </p:cNvPr>
          <p:cNvSpPr>
            <a:spLocks noGrp="1"/>
          </p:cNvSpPr>
          <p:nvPr>
            <p:ph type="ftr" idx="11"/>
          </p:nvPr>
        </p:nvSpPr>
        <p:spPr/>
        <p:txBody>
          <a:bodyPr/>
          <a:lstStyle/>
          <a:p>
            <a:r>
              <a:rPr lang="en-US"/>
              <a:t>8.2.FSC-CLR-Training_Main-Course_Module-2_V1-0_ 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Google Shape;257;g2e89abc793f_0_55"/>
          <p:cNvSpPr txBox="1"/>
          <p:nvPr/>
        </p:nvSpPr>
        <p:spPr>
          <a:xfrm>
            <a:off x="706251" y="3127248"/>
            <a:ext cx="8029699" cy="3730752"/>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Clr>
                <a:schemeClr val="dk1"/>
              </a:buClr>
              <a:buSzPts val="3000"/>
              <a:buFont typeface="Calibri"/>
              <a:buNone/>
            </a:pPr>
            <a:endParaRPr sz="2400" b="0" i="0" u="none" strike="noStrike" cap="none">
              <a:solidFill>
                <a:schemeClr val="dk1"/>
              </a:solidFill>
              <a:latin typeface="Avenir"/>
              <a:ea typeface="Avenir"/>
              <a:cs typeface="Avenir"/>
              <a:sym typeface="Avenir"/>
            </a:endParaRPr>
          </a:p>
          <a:p>
            <a:pPr marL="0" marR="0" lvl="0" indent="0" algn="l" rtl="0">
              <a:lnSpc>
                <a:spcPct val="100000"/>
              </a:lnSpc>
              <a:spcBef>
                <a:spcPts val="0"/>
              </a:spcBef>
              <a:spcAft>
                <a:spcPts val="0"/>
              </a:spcAft>
              <a:buClr>
                <a:schemeClr val="dk1"/>
              </a:buClr>
              <a:buSzPts val="3000"/>
              <a:buFont typeface="Avenir"/>
              <a:buNone/>
            </a:pPr>
            <a:r>
              <a:rPr lang="en-US" sz="2400" b="0" i="0" u="none" strike="noStrike" cap="none">
                <a:solidFill>
                  <a:schemeClr val="dk1"/>
                </a:solidFill>
                <a:latin typeface="Avenir"/>
                <a:ea typeface="Avenir"/>
                <a:cs typeface="Avenir"/>
                <a:sym typeface="Avenir"/>
              </a:rPr>
              <a:t>En la aplicación de los requisitos laborales fundamentales de FSC, la organización deberá </a:t>
            </a:r>
            <a:r>
              <a:rPr lang="en-US" sz="2400" b="0" i="0" u="sng" strike="noStrike" cap="none">
                <a:solidFill>
                  <a:schemeClr val="dk1"/>
                </a:solidFill>
                <a:latin typeface="Avenir"/>
                <a:ea typeface="Avenir"/>
                <a:cs typeface="Avenir"/>
                <a:sym typeface="Avenir"/>
              </a:rPr>
              <a:t>tener debidamente en cuenta </a:t>
            </a:r>
            <a:r>
              <a:rPr lang="en-US" sz="2400" b="0" i="0" u="none" strike="noStrike" cap="none">
                <a:solidFill>
                  <a:schemeClr val="dk1"/>
                </a:solidFill>
                <a:latin typeface="Avenir"/>
                <a:ea typeface="Avenir"/>
                <a:cs typeface="Avenir"/>
                <a:sym typeface="Avenir"/>
              </a:rPr>
              <a:t>los derechos y obligaciones establecidos por la legislación nacional, cumpliendo al mismo tiempo los objetivos de los requisitos.</a:t>
            </a:r>
            <a:endParaRPr sz="2400" b="0" i="0" u="none" strike="noStrike" cap="none">
              <a:solidFill>
                <a:schemeClr val="dk1"/>
              </a:solidFill>
              <a:latin typeface="Avenir"/>
              <a:ea typeface="Avenir"/>
              <a:cs typeface="Avenir"/>
              <a:sym typeface="Avenir"/>
            </a:endParaRPr>
          </a:p>
          <a:p>
            <a:pPr marL="0" marR="0" lvl="0" indent="0" algn="ctr" rtl="0">
              <a:lnSpc>
                <a:spcPct val="100000"/>
              </a:lnSpc>
              <a:spcBef>
                <a:spcPts val="0"/>
              </a:spcBef>
              <a:spcAft>
                <a:spcPts val="0"/>
              </a:spcAft>
              <a:buClr>
                <a:srgbClr val="000000"/>
              </a:buClr>
              <a:buSzPts val="4000"/>
              <a:buFont typeface="Arial"/>
              <a:buNone/>
            </a:pPr>
            <a:endParaRPr sz="2400" b="0" i="0" u="none" strike="noStrike" cap="none">
              <a:solidFill>
                <a:schemeClr val="dk1"/>
              </a:solidFill>
              <a:latin typeface="Avenir"/>
              <a:ea typeface="Avenir"/>
              <a:cs typeface="Avenir"/>
              <a:sym typeface="Avenir"/>
            </a:endParaRPr>
          </a:p>
          <a:p>
            <a:pPr marL="0" marR="0" lvl="0" indent="0" algn="ctr" rtl="0">
              <a:lnSpc>
                <a:spcPct val="100000"/>
              </a:lnSpc>
              <a:spcBef>
                <a:spcPts val="0"/>
              </a:spcBef>
              <a:spcAft>
                <a:spcPts val="0"/>
              </a:spcAft>
              <a:buClr>
                <a:srgbClr val="000000"/>
              </a:buClr>
              <a:buSzPts val="4000"/>
              <a:buFont typeface="Arial"/>
              <a:buNone/>
            </a:pPr>
            <a:endParaRPr sz="2400" b="0" i="0" u="none" strike="noStrike" cap="none">
              <a:solidFill>
                <a:schemeClr val="dk1"/>
              </a:solidFill>
              <a:latin typeface="Avenir"/>
              <a:ea typeface="Avenir"/>
              <a:cs typeface="Avenir"/>
              <a:sym typeface="Avenir"/>
            </a:endParaRPr>
          </a:p>
        </p:txBody>
      </p:sp>
      <p:pic>
        <p:nvPicPr>
          <p:cNvPr id="258" name="Google Shape;258;g2e89abc793f_0_55"/>
          <p:cNvPicPr preferRelativeResize="0"/>
          <p:nvPr/>
        </p:nvPicPr>
        <p:blipFill rotWithShape="1">
          <a:blip r:embed="rId3">
            <a:alphaModFix/>
          </a:blip>
          <a:srcRect/>
          <a:stretch/>
        </p:blipFill>
        <p:spPr>
          <a:xfrm>
            <a:off x="8484440" y="2136006"/>
            <a:ext cx="2756227" cy="2259417"/>
          </a:xfrm>
          <a:prstGeom prst="rect">
            <a:avLst/>
          </a:prstGeom>
          <a:noFill/>
          <a:ln>
            <a:noFill/>
          </a:ln>
        </p:spPr>
      </p:pic>
      <p:sp>
        <p:nvSpPr>
          <p:cNvPr id="259" name="Google Shape;259;g2e89abc793f_0_55"/>
          <p:cNvSpPr txBox="1"/>
          <p:nvPr/>
        </p:nvSpPr>
        <p:spPr>
          <a:xfrm>
            <a:off x="584089" y="1987447"/>
            <a:ext cx="13148400" cy="954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800" b="1" i="0" u="none" strike="noStrike" cap="none">
                <a:solidFill>
                  <a:schemeClr val="dk2"/>
                </a:solidFill>
                <a:latin typeface="Avenir"/>
                <a:ea typeface="Avenir"/>
                <a:cs typeface="Avenir"/>
                <a:sym typeface="Avenir"/>
              </a:rPr>
              <a:t>Recuerde: La empresa </a:t>
            </a:r>
            <a:r>
              <a:rPr lang="en-US" sz="2800" b="1" i="0" u="sng" strike="noStrike" cap="none">
                <a:solidFill>
                  <a:schemeClr val="dk2"/>
                </a:solidFill>
                <a:latin typeface="Avenir"/>
                <a:ea typeface="Avenir"/>
                <a:cs typeface="Avenir"/>
                <a:sym typeface="Avenir"/>
              </a:rPr>
              <a:t>DEBE </a:t>
            </a:r>
            <a:r>
              <a:rPr lang="en-US" sz="2800" b="1" i="0" u="none" strike="noStrike" cap="none">
                <a:solidFill>
                  <a:schemeClr val="dk2"/>
                </a:solidFill>
                <a:latin typeface="Avenir"/>
                <a:ea typeface="Avenir"/>
                <a:cs typeface="Avenir"/>
                <a:sym typeface="Avenir"/>
              </a:rPr>
              <a:t>cumplir </a:t>
            </a:r>
            <a:r>
              <a:rPr lang="en-US" sz="2800" b="1">
                <a:solidFill>
                  <a:schemeClr val="dk2"/>
                </a:solidFill>
                <a:latin typeface="Avenir"/>
                <a:ea typeface="Avenir"/>
                <a:cs typeface="Avenir"/>
                <a:sym typeface="Avenir"/>
              </a:rPr>
              <a:t>la</a:t>
            </a:r>
            <a:r>
              <a:rPr lang="en-US" sz="2800" b="1" i="0" u="none" strike="noStrike" cap="none">
                <a:solidFill>
                  <a:schemeClr val="dk2"/>
                </a:solidFill>
                <a:latin typeface="Avenir"/>
                <a:ea typeface="Avenir"/>
                <a:cs typeface="Avenir"/>
                <a:sym typeface="Avenir"/>
              </a:rPr>
              <a:t> </a:t>
            </a:r>
            <a:endParaRPr sz="1400" b="0" i="0" u="none" strike="noStrike" cap="none">
              <a:solidFill>
                <a:schemeClr val="dk2"/>
              </a:solidFill>
              <a:latin typeface="Arial"/>
              <a:ea typeface="Arial"/>
              <a:cs typeface="Arial"/>
              <a:sym typeface="Arial"/>
            </a:endParaRPr>
          </a:p>
          <a:p>
            <a:pPr marL="0" marR="0" lvl="0" indent="0" algn="l" rtl="0">
              <a:lnSpc>
                <a:spcPct val="100000"/>
              </a:lnSpc>
              <a:spcBef>
                <a:spcPts val="0"/>
              </a:spcBef>
              <a:spcAft>
                <a:spcPts val="0"/>
              </a:spcAft>
              <a:buNone/>
            </a:pPr>
            <a:r>
              <a:rPr lang="en-US" sz="2800" b="1" i="0" u="none" strike="noStrike" cap="none">
                <a:solidFill>
                  <a:schemeClr val="dk2"/>
                </a:solidFill>
                <a:latin typeface="Avenir"/>
                <a:ea typeface="Avenir"/>
                <a:cs typeface="Avenir"/>
                <a:sym typeface="Avenir"/>
              </a:rPr>
              <a:t>legislación local del país en el que se opera</a:t>
            </a:r>
            <a:endParaRPr sz="1400" b="0" i="0" u="none" strike="noStrike" cap="none">
              <a:solidFill>
                <a:schemeClr val="dk2"/>
              </a:solidFill>
              <a:latin typeface="Arial"/>
              <a:ea typeface="Arial"/>
              <a:cs typeface="Arial"/>
              <a:sym typeface="Arial"/>
            </a:endParaRPr>
          </a:p>
        </p:txBody>
      </p:sp>
      <p:sp>
        <p:nvSpPr>
          <p:cNvPr id="260" name="Google Shape;260;g2e89abc793f_0_55"/>
          <p:cNvSpPr txBox="1"/>
          <p:nvPr/>
        </p:nvSpPr>
        <p:spPr>
          <a:xfrm>
            <a:off x="584089" y="664671"/>
            <a:ext cx="10761900" cy="6465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3600" b="1" i="0" u="none" strike="noStrike" cap="none">
                <a:solidFill>
                  <a:srgbClr val="000000"/>
                </a:solidFill>
                <a:latin typeface="Arial"/>
                <a:ea typeface="Arial"/>
                <a:cs typeface="Arial"/>
                <a:sym typeface="Arial"/>
              </a:rPr>
              <a:t>Leyes y reglamentos nacionales y R</a:t>
            </a:r>
            <a:r>
              <a:rPr lang="en-US" sz="3600" b="1"/>
              <a:t>LF</a:t>
            </a:r>
            <a:r>
              <a:rPr lang="en-US" sz="3600" b="1" i="0" u="none" strike="noStrike" cap="none">
                <a:solidFill>
                  <a:srgbClr val="000000"/>
                </a:solidFill>
                <a:latin typeface="Arial"/>
                <a:ea typeface="Arial"/>
                <a:cs typeface="Arial"/>
                <a:sym typeface="Arial"/>
              </a:rPr>
              <a:t> de</a:t>
            </a:r>
            <a:r>
              <a:rPr lang="en-US" sz="3600" b="1"/>
              <a:t>E</a:t>
            </a:r>
            <a:r>
              <a:rPr lang="en-US" sz="3600" b="1" i="0" u="none" strike="noStrike" cap="none">
                <a:solidFill>
                  <a:srgbClr val="000000"/>
                </a:solidFill>
                <a:latin typeface="Arial"/>
                <a:ea typeface="Arial"/>
                <a:cs typeface="Arial"/>
                <a:sym typeface="Arial"/>
              </a:rPr>
              <a:t> FSC</a:t>
            </a:r>
            <a:endParaRPr sz="3600" b="1" i="0" u="none" strike="noStrike" cap="none">
              <a:solidFill>
                <a:srgbClr val="000000"/>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7F0A839C-DB58-7778-91ED-BC3D5E84231F}"/>
              </a:ext>
            </a:extLst>
          </p:cNvPr>
          <p:cNvSpPr>
            <a:spLocks noGrp="1"/>
          </p:cNvSpPr>
          <p:nvPr>
            <p:ph type="ftr" idx="11"/>
          </p:nvPr>
        </p:nvSpPr>
        <p:spPr/>
        <p:txBody>
          <a:bodyPr/>
          <a:lstStyle/>
          <a:p>
            <a:r>
              <a:rPr lang="en-US"/>
              <a:t>8.2.FSC-CLR-Training_Main-Course_Module-2_V1-0_ ES</a:t>
            </a:r>
          </a:p>
        </p:txBody>
      </p:sp>
    </p:spTree>
  </p:cSld>
  <p:clrMapOvr>
    <a:masterClrMapping/>
  </p:clrMapOvr>
  <mc:AlternateContent xmlns:mc="http://schemas.openxmlformats.org/markup-compatibility/2006" xmlns:p14="http://schemas.microsoft.com/office/powerpoint/2010/main">
    <mc:Choice Requires="p14">
      <p:transition spd="med">
        <p14:flip dir="l"/>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Google Shape;266;p4"/>
          <p:cNvSpPr txBox="1"/>
          <p:nvPr/>
        </p:nvSpPr>
        <p:spPr>
          <a:xfrm>
            <a:off x="1085529" y="1718458"/>
            <a:ext cx="3113903" cy="759032"/>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None/>
            </a:pPr>
            <a:r>
              <a:rPr lang="en-US" sz="3600" b="0" i="0" u="none" strike="noStrike" cap="none">
                <a:solidFill>
                  <a:schemeClr val="dk1"/>
                </a:solidFill>
                <a:latin typeface="Arial"/>
                <a:ea typeface="Arial"/>
                <a:cs typeface="Arial"/>
                <a:sym typeface="Arial"/>
              </a:rPr>
              <a:t>Módulo 2.1</a:t>
            </a:r>
            <a:endParaRPr sz="3600" b="0" i="0" u="none" strike="noStrike" cap="none">
              <a:solidFill>
                <a:schemeClr val="dk1"/>
              </a:solidFill>
              <a:latin typeface="Arial"/>
              <a:ea typeface="Arial"/>
              <a:cs typeface="Arial"/>
              <a:sym typeface="Arial"/>
            </a:endParaRPr>
          </a:p>
        </p:txBody>
      </p:sp>
      <p:sp>
        <p:nvSpPr>
          <p:cNvPr id="267" name="Google Shape;267;p4"/>
          <p:cNvSpPr txBox="1">
            <a:spLocks noGrp="1"/>
          </p:cNvSpPr>
          <p:nvPr>
            <p:ph type="ctrTitle" idx="4294967295"/>
          </p:nvPr>
        </p:nvSpPr>
        <p:spPr>
          <a:xfrm>
            <a:off x="1092679" y="2638875"/>
            <a:ext cx="5521325" cy="1262062"/>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Calibri"/>
              <a:buNone/>
            </a:pPr>
            <a:r>
              <a:rPr lang="en-US" sz="3600" b="0" i="0" u="none" strike="noStrike" cap="none">
                <a:solidFill>
                  <a:schemeClr val="dk1"/>
                </a:solidFill>
                <a:latin typeface="Arial"/>
                <a:ea typeface="Arial"/>
                <a:cs typeface="Arial"/>
                <a:sym typeface="Arial"/>
              </a:rPr>
              <a:t>Trabajo infantil</a:t>
            </a:r>
            <a:endParaRPr sz="3600" b="0" i="0" u="none" strike="noStrike" cap="none">
              <a:solidFill>
                <a:schemeClr val="dk1"/>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2E54D2C8-5D75-5428-4077-644AA9D8F4FC}"/>
              </a:ext>
            </a:extLst>
          </p:cNvPr>
          <p:cNvSpPr>
            <a:spLocks noGrp="1"/>
          </p:cNvSpPr>
          <p:nvPr>
            <p:ph type="ftr" idx="11"/>
          </p:nvPr>
        </p:nvSpPr>
        <p:spPr/>
        <p:txBody>
          <a:bodyPr/>
          <a:lstStyle/>
          <a:p>
            <a:r>
              <a:rPr lang="en-US"/>
              <a:t>8.2.FSC-CLR-Training_Main-Course_Module-2_V1-0_ 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72"/>
        <p:cNvGrpSpPr/>
        <p:nvPr/>
      </p:nvGrpSpPr>
      <p:grpSpPr>
        <a:xfrm>
          <a:off x="0" y="0"/>
          <a:ext cx="0" cy="0"/>
          <a:chOff x="0" y="0"/>
          <a:chExt cx="0" cy="0"/>
        </a:xfrm>
      </p:grpSpPr>
      <p:sp>
        <p:nvSpPr>
          <p:cNvPr id="273" name="Google Shape;273;g2d06f2e0a19_0_206"/>
          <p:cNvSpPr/>
          <p:nvPr/>
        </p:nvSpPr>
        <p:spPr>
          <a:xfrm>
            <a:off x="-1" y="0"/>
            <a:ext cx="12188952"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74" name="Google Shape;274;g2d06f2e0a19_0_206"/>
          <p:cNvSpPr/>
          <p:nvPr/>
        </p:nvSpPr>
        <p:spPr>
          <a:xfrm flipH="1">
            <a:off x="5125019" y="0"/>
            <a:ext cx="7066978" cy="6858000"/>
          </a:xfrm>
          <a:prstGeom prst="rect">
            <a:avLst/>
          </a:prstGeom>
          <a:gradFill>
            <a:gsLst>
              <a:gs pos="0">
                <a:srgbClr val="FFFFFF">
                  <a:alpha val="0"/>
                </a:srgbClr>
              </a:gs>
              <a:gs pos="19000">
                <a:srgbClr val="FFFFFF">
                  <a:alpha val="37647"/>
                </a:srgbClr>
              </a:gs>
              <a:gs pos="35000">
                <a:srgbClr val="FFFFFF">
                  <a:alpha val="76862"/>
                </a:srgbClr>
              </a:gs>
              <a:gs pos="48000">
                <a:schemeClr val="lt1"/>
              </a:gs>
              <a:gs pos="100000">
                <a:schemeClr val="lt1"/>
              </a:gs>
            </a:gsLst>
            <a:lin ang="1080000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75" name="Google Shape;275;g2d06f2e0a19_0_206"/>
          <p:cNvSpPr txBox="1"/>
          <p:nvPr/>
        </p:nvSpPr>
        <p:spPr>
          <a:xfrm>
            <a:off x="1160948" y="1773800"/>
            <a:ext cx="10697700" cy="3742800"/>
          </a:xfrm>
          <a:prstGeom prst="rect">
            <a:avLst/>
          </a:prstGeom>
          <a:noFill/>
          <a:ln>
            <a:noFill/>
          </a:ln>
        </p:spPr>
        <p:txBody>
          <a:bodyPr spcFirstLastPara="1" wrap="square" lIns="91425" tIns="45700" rIns="91425" bIns="45700" anchor="t" anchorCtr="0">
            <a:normAutofit/>
          </a:bodyPr>
          <a:lstStyle/>
          <a:p>
            <a:pPr marL="457200" marR="0" lvl="0" indent="-228600" algn="l" rtl="0">
              <a:lnSpc>
                <a:spcPct val="90000"/>
              </a:lnSpc>
              <a:spcBef>
                <a:spcPts val="0"/>
              </a:spcBef>
              <a:spcAft>
                <a:spcPts val="0"/>
              </a:spcAft>
              <a:buClr>
                <a:schemeClr val="dk1"/>
              </a:buClr>
              <a:buSzPts val="3000"/>
              <a:buFont typeface="Arial"/>
              <a:buChar char="•"/>
            </a:pPr>
            <a:r>
              <a:rPr lang="en-US" sz="2800" b="0" i="0" u="none" strike="noStrike" cap="none">
                <a:solidFill>
                  <a:schemeClr val="dk1"/>
                </a:solidFill>
                <a:latin typeface="Arial"/>
                <a:ea typeface="Arial"/>
                <a:cs typeface="Arial"/>
                <a:sym typeface="Arial"/>
              </a:rPr>
              <a:t>¿A quién se define como niño?</a:t>
            </a:r>
            <a:endParaRPr sz="2800" b="0" i="0" u="none" strike="noStrike" cap="none">
              <a:solidFill>
                <a:schemeClr val="dk1"/>
              </a:solidFill>
              <a:latin typeface="Arial"/>
              <a:ea typeface="Arial"/>
              <a:cs typeface="Arial"/>
              <a:sym typeface="Arial"/>
            </a:endParaRPr>
          </a:p>
          <a:p>
            <a:pPr marL="514350" marR="0" lvl="0" indent="-69850" algn="l" rtl="0">
              <a:lnSpc>
                <a:spcPct val="90000"/>
              </a:lnSpc>
              <a:spcBef>
                <a:spcPts val="600"/>
              </a:spcBef>
              <a:spcAft>
                <a:spcPts val="0"/>
              </a:spcAft>
              <a:buClr>
                <a:srgbClr val="000000"/>
              </a:buClr>
              <a:buSzPts val="2500"/>
              <a:buFont typeface="Arial"/>
              <a:buNone/>
            </a:pPr>
            <a:endParaRPr sz="2800" b="0" i="0" u="none" strike="noStrike" cap="none">
              <a:solidFill>
                <a:schemeClr val="dk1"/>
              </a:solidFill>
              <a:latin typeface="Arial"/>
              <a:ea typeface="Arial"/>
              <a:cs typeface="Arial"/>
              <a:sym typeface="Arial"/>
            </a:endParaRPr>
          </a:p>
          <a:p>
            <a:pPr marL="457200" marR="0" lvl="0" indent="-228600" algn="l" rtl="0">
              <a:lnSpc>
                <a:spcPct val="90000"/>
              </a:lnSpc>
              <a:spcBef>
                <a:spcPts val="600"/>
              </a:spcBef>
              <a:spcAft>
                <a:spcPts val="0"/>
              </a:spcAft>
              <a:buClr>
                <a:schemeClr val="dk1"/>
              </a:buClr>
              <a:buSzPts val="3000"/>
              <a:buFont typeface="Arial"/>
              <a:buChar char="•"/>
            </a:pPr>
            <a:r>
              <a:rPr lang="en-US" sz="2800" b="0" i="0" u="none" strike="noStrike" cap="none">
                <a:solidFill>
                  <a:schemeClr val="dk1"/>
                </a:solidFill>
                <a:latin typeface="Arial"/>
                <a:ea typeface="Arial"/>
                <a:cs typeface="Arial"/>
                <a:sym typeface="Arial"/>
              </a:rPr>
              <a:t>¿Cuál es la definición de </a:t>
            </a:r>
            <a:r>
              <a:rPr lang="en-US" sz="2800">
                <a:solidFill>
                  <a:schemeClr val="dk1"/>
                </a:solidFill>
              </a:rPr>
              <a:t>los </a:t>
            </a:r>
            <a:r>
              <a:rPr lang="en-US" sz="2800" b="0" i="0" u="none" strike="noStrike" cap="none">
                <a:solidFill>
                  <a:schemeClr val="dk1"/>
                </a:solidFill>
                <a:latin typeface="Arial"/>
                <a:ea typeface="Arial"/>
                <a:cs typeface="Arial"/>
                <a:sym typeface="Arial"/>
              </a:rPr>
              <a:t>RLF FSC de edad mínima para trabajar? </a:t>
            </a:r>
            <a:endParaRPr sz="2800" b="0" i="0" u="none" strike="noStrike" cap="none">
              <a:solidFill>
                <a:schemeClr val="dk1"/>
              </a:solidFill>
              <a:latin typeface="Arial"/>
              <a:ea typeface="Arial"/>
              <a:cs typeface="Arial"/>
              <a:sym typeface="Arial"/>
            </a:endParaRPr>
          </a:p>
          <a:p>
            <a:pPr marL="514350" marR="0" lvl="0" indent="-69850" algn="l" rtl="0">
              <a:lnSpc>
                <a:spcPct val="90000"/>
              </a:lnSpc>
              <a:spcBef>
                <a:spcPts val="600"/>
              </a:spcBef>
              <a:spcAft>
                <a:spcPts val="0"/>
              </a:spcAft>
              <a:buClr>
                <a:srgbClr val="000000"/>
              </a:buClr>
              <a:buSzPts val="2500"/>
              <a:buFont typeface="Arial"/>
              <a:buNone/>
            </a:pPr>
            <a:endParaRPr sz="2800" b="0" i="0" u="none" strike="noStrike" cap="none">
              <a:solidFill>
                <a:schemeClr val="dk1"/>
              </a:solidFill>
              <a:latin typeface="Arial"/>
              <a:ea typeface="Arial"/>
              <a:cs typeface="Arial"/>
              <a:sym typeface="Arial"/>
            </a:endParaRPr>
          </a:p>
          <a:p>
            <a:pPr marL="457200" marR="0" lvl="0" indent="-228600" algn="l" rtl="0">
              <a:lnSpc>
                <a:spcPct val="90000"/>
              </a:lnSpc>
              <a:spcBef>
                <a:spcPts val="600"/>
              </a:spcBef>
              <a:spcAft>
                <a:spcPts val="600"/>
              </a:spcAft>
              <a:buClr>
                <a:schemeClr val="dk1"/>
              </a:buClr>
              <a:buSzPts val="3000"/>
              <a:buFont typeface="Arial"/>
              <a:buChar char="•"/>
            </a:pPr>
            <a:r>
              <a:rPr lang="en-US" sz="2800" b="0" i="0" u="none" strike="noStrike" cap="none">
                <a:solidFill>
                  <a:schemeClr val="dk1"/>
                </a:solidFill>
                <a:latin typeface="Arial"/>
                <a:ea typeface="Arial"/>
                <a:cs typeface="Arial"/>
                <a:sym typeface="Arial"/>
              </a:rPr>
              <a:t>¿Hay excepciones?</a:t>
            </a:r>
            <a:endParaRPr sz="2800" b="0" i="0" u="none" strike="noStrike" cap="none">
              <a:solidFill>
                <a:schemeClr val="dk1"/>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7E22F552-B335-779A-4F7D-8CD90749B6CF}"/>
              </a:ext>
            </a:extLst>
          </p:cNvPr>
          <p:cNvSpPr>
            <a:spLocks noGrp="1"/>
          </p:cNvSpPr>
          <p:nvPr>
            <p:ph type="ftr" idx="11"/>
          </p:nvPr>
        </p:nvSpPr>
        <p:spPr/>
        <p:txBody>
          <a:bodyPr/>
          <a:lstStyle/>
          <a:p>
            <a:r>
              <a:rPr lang="en-US"/>
              <a:t>8.2.FSC-CLR-Training_Main-Course_Module-2_V1-0_ 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3" name="Google Shape;283;g2e89abc793f_0_0"/>
          <p:cNvSpPr txBox="1"/>
          <p:nvPr/>
        </p:nvSpPr>
        <p:spPr>
          <a:xfrm>
            <a:off x="699644" y="1200913"/>
            <a:ext cx="11181000" cy="1017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500"/>
              <a:buFont typeface="Arial"/>
              <a:buNone/>
            </a:pPr>
            <a:r>
              <a:rPr lang="en-US" sz="1900" b="1" i="0" u="sng" strike="noStrike" cap="none">
                <a:solidFill>
                  <a:schemeClr val="dk1"/>
                </a:solidFill>
                <a:latin typeface="Arial"/>
                <a:ea typeface="Arial"/>
                <a:cs typeface="Arial"/>
                <a:sym typeface="Arial"/>
                <a:hlinkClick r:id="rId3">
                  <a:extLst>
                    <a:ext uri="{A12FA001-AC4F-418D-AE19-62706E023703}">
                      <ahyp:hlinkClr xmlns:ahyp="http://schemas.microsoft.com/office/drawing/2018/hyperlinkcolor" val="tx"/>
                    </a:ext>
                  </a:extLst>
                </a:hlinkClick>
              </a:rPr>
              <a:t>Naciones Unidas:</a:t>
            </a:r>
            <a:br>
              <a:rPr lang="en-US" sz="1900" b="1" i="0" u="none" strike="noStrike" cap="none">
                <a:solidFill>
                  <a:schemeClr val="dk1"/>
                </a:solidFill>
                <a:latin typeface="Arial"/>
                <a:ea typeface="Arial"/>
                <a:cs typeface="Arial"/>
                <a:sym typeface="Arial"/>
              </a:rPr>
            </a:br>
            <a:r>
              <a:rPr lang="en-US" sz="1900" b="1" i="0" u="none" strike="noStrike" cap="none">
                <a:solidFill>
                  <a:schemeClr val="dk1"/>
                </a:solidFill>
                <a:latin typeface="Arial"/>
                <a:ea typeface="Arial"/>
                <a:cs typeface="Arial"/>
                <a:sym typeface="Arial"/>
              </a:rPr>
              <a:t>niño</a:t>
            </a:r>
            <a:r>
              <a:rPr lang="en-US" sz="1900" b="0" i="0" u="none" strike="noStrike" cap="none">
                <a:solidFill>
                  <a:schemeClr val="dk1"/>
                </a:solidFill>
                <a:latin typeface="Arial"/>
                <a:ea typeface="Arial"/>
                <a:cs typeface="Arial"/>
                <a:sym typeface="Arial"/>
              </a:rPr>
              <a:t>: toda persona menor de 18 años</a:t>
            </a:r>
            <a:endParaRPr sz="1900" b="0" i="0" u="none" strike="noStrike" cap="none">
              <a:solidFill>
                <a:schemeClr val="dk1"/>
              </a:solidFill>
              <a:latin typeface="Arial"/>
              <a:ea typeface="Arial"/>
              <a:cs typeface="Arial"/>
              <a:sym typeface="Arial"/>
            </a:endParaRPr>
          </a:p>
          <a:p>
            <a:pPr marL="457200" marR="0" lvl="0" indent="-368300" algn="l" rtl="0">
              <a:lnSpc>
                <a:spcPct val="100000"/>
              </a:lnSpc>
              <a:spcBef>
                <a:spcPts val="0"/>
              </a:spcBef>
              <a:spcAft>
                <a:spcPts val="0"/>
              </a:spcAft>
              <a:buClr>
                <a:schemeClr val="dk1"/>
              </a:buClr>
              <a:buSzPts val="1900"/>
              <a:buFont typeface="Arial"/>
              <a:buChar char="•"/>
            </a:pPr>
            <a:r>
              <a:rPr lang="en-US" sz="1900" b="0" i="0" u="none" strike="noStrike" cap="none">
                <a:solidFill>
                  <a:schemeClr val="dk1"/>
                </a:solidFill>
                <a:latin typeface="Arial"/>
                <a:ea typeface="Arial"/>
                <a:cs typeface="Arial"/>
                <a:sym typeface="Arial"/>
              </a:rPr>
              <a:t>La edad mínima para trabajar se decide de acuerdo con la legislación nacional.</a:t>
            </a:r>
            <a:endParaRPr sz="19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9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900" b="0" i="0" u="none" strike="noStrike" cap="none">
              <a:solidFill>
                <a:schemeClr val="dk1"/>
              </a:solidFill>
              <a:latin typeface="Arial"/>
              <a:ea typeface="Arial"/>
              <a:cs typeface="Arial"/>
              <a:sym typeface="Arial"/>
            </a:endParaRPr>
          </a:p>
        </p:txBody>
      </p:sp>
      <p:sp>
        <p:nvSpPr>
          <p:cNvPr id="284" name="Google Shape;284;g2e89abc793f_0_0"/>
          <p:cNvSpPr txBox="1"/>
          <p:nvPr/>
        </p:nvSpPr>
        <p:spPr>
          <a:xfrm>
            <a:off x="699652" y="405625"/>
            <a:ext cx="2944500" cy="5232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800" b="1" i="0" u="none" strike="noStrike" cap="none">
                <a:solidFill>
                  <a:schemeClr val="dk1"/>
                </a:solidFill>
                <a:latin typeface="Arial"/>
                <a:ea typeface="Arial"/>
                <a:cs typeface="Arial"/>
                <a:sym typeface="Arial"/>
              </a:rPr>
              <a:t>Definicion</a:t>
            </a:r>
            <a:r>
              <a:rPr lang="en-US" sz="2800" b="1">
                <a:solidFill>
                  <a:schemeClr val="dk1"/>
                </a:solidFill>
              </a:rPr>
              <a:t>es</a:t>
            </a:r>
            <a:r>
              <a:rPr lang="en-US" sz="2000" b="1" i="0" u="none" strike="noStrike" cap="none">
                <a:solidFill>
                  <a:schemeClr val="dk1"/>
                </a:solidFill>
                <a:latin typeface="Arial"/>
                <a:ea typeface="Arial"/>
                <a:cs typeface="Arial"/>
                <a:sym typeface="Arial"/>
              </a:rPr>
              <a:t> </a:t>
            </a:r>
            <a:endParaRPr/>
          </a:p>
        </p:txBody>
      </p:sp>
      <p:sp>
        <p:nvSpPr>
          <p:cNvPr id="285" name="Google Shape;285;g2e89abc793f_0_0"/>
          <p:cNvSpPr txBox="1"/>
          <p:nvPr/>
        </p:nvSpPr>
        <p:spPr>
          <a:xfrm>
            <a:off x="699643" y="4377196"/>
            <a:ext cx="10953000" cy="1092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500"/>
              <a:buFont typeface="Arial"/>
              <a:buNone/>
            </a:pPr>
            <a:r>
              <a:rPr lang="en-US" sz="1900" b="1" i="0" u="sng" strike="noStrike" cap="none">
                <a:solidFill>
                  <a:schemeClr val="accent1"/>
                </a:solidFill>
                <a:latin typeface="Arial"/>
                <a:ea typeface="Arial"/>
                <a:cs typeface="Arial"/>
                <a:sym typeface="Arial"/>
                <a:hlinkClick r:id="rId4">
                  <a:extLst>
                    <a:ext uri="{A12FA001-AC4F-418D-AE19-62706E023703}">
                      <ahyp:hlinkClr xmlns:ahyp="http://schemas.microsoft.com/office/drawing/2018/hyperlinkcolor" val="tx"/>
                    </a:ext>
                  </a:extLst>
                </a:hlinkClick>
              </a:rPr>
              <a:t>Convenio 182 de la OIT</a:t>
            </a:r>
            <a:r>
              <a:rPr lang="en-US" sz="1900" b="1" i="0" u="sng" strike="noStrike" cap="none">
                <a:solidFill>
                  <a:schemeClr val="dk1"/>
                </a:solidFill>
                <a:latin typeface="Arial"/>
                <a:ea typeface="Arial"/>
                <a:cs typeface="Arial"/>
                <a:sym typeface="Arial"/>
                <a:hlinkClick r:id="rId4">
                  <a:extLst>
                    <a:ext uri="{A12FA001-AC4F-418D-AE19-62706E023703}">
                      <ahyp:hlinkClr xmlns:ahyp="http://schemas.microsoft.com/office/drawing/2018/hyperlinkcolor" val="tx"/>
                    </a:ext>
                  </a:extLst>
                </a:hlinkClick>
              </a:rPr>
              <a:t>:</a:t>
            </a:r>
            <a:endParaRPr sz="1900" b="1" i="0" u="sng" strike="noStrike" cap="none">
              <a:solidFill>
                <a:schemeClr val="dk1"/>
              </a:solidFill>
              <a:latin typeface="Arial"/>
              <a:ea typeface="Arial"/>
              <a:cs typeface="Arial"/>
              <a:sym typeface="Arial"/>
            </a:endParaRPr>
          </a:p>
          <a:p>
            <a:pPr marL="3048000" marR="0" lvl="0" indent="-3048000" algn="l" rtl="0">
              <a:lnSpc>
                <a:spcPct val="100000"/>
              </a:lnSpc>
              <a:spcBef>
                <a:spcPts val="0"/>
              </a:spcBef>
              <a:spcAft>
                <a:spcPts val="0"/>
              </a:spcAft>
              <a:buClr>
                <a:srgbClr val="000000"/>
              </a:buClr>
              <a:buSzPts val="1500"/>
              <a:buFont typeface="Arial"/>
              <a:buNone/>
            </a:pPr>
            <a:r>
              <a:rPr lang="en-US" sz="1900" b="1" i="0" u="none" strike="noStrike" cap="none">
                <a:solidFill>
                  <a:schemeClr val="dk1"/>
                </a:solidFill>
                <a:latin typeface="Arial"/>
                <a:ea typeface="Arial"/>
                <a:cs typeface="Arial"/>
                <a:sym typeface="Arial"/>
              </a:rPr>
              <a:t>peores formas de trabajo infantil: </a:t>
            </a:r>
            <a:r>
              <a:rPr lang="en-US" sz="1900" b="0" i="0" u="none" strike="noStrike" cap="none">
                <a:solidFill>
                  <a:schemeClr val="dk1"/>
                </a:solidFill>
                <a:latin typeface="Arial"/>
                <a:ea typeface="Arial"/>
                <a:cs typeface="Arial"/>
                <a:sym typeface="Arial"/>
              </a:rPr>
              <a:t>Todas las formas de esclavitud o prácticas análogas a la esclavitud, utilizar a los niños para la prostitución o para actividades ilícitas, o cualquier trabajo que pueda perjudicar la salud, la seguridad o la moralidad de los niños. </a:t>
            </a:r>
            <a:endParaRPr/>
          </a:p>
          <a:p>
            <a:pPr marL="3048000" marR="0" lvl="0" indent="-3048000" algn="l" rtl="0">
              <a:lnSpc>
                <a:spcPct val="100000"/>
              </a:lnSpc>
              <a:spcBef>
                <a:spcPts val="0"/>
              </a:spcBef>
              <a:spcAft>
                <a:spcPts val="0"/>
              </a:spcAft>
              <a:buClr>
                <a:srgbClr val="000000"/>
              </a:buClr>
              <a:buSzPts val="1500"/>
              <a:buFont typeface="Arial"/>
              <a:buNone/>
            </a:pPr>
            <a:endParaRPr sz="1900" b="0" i="0" u="none" strike="noStrike" cap="none">
              <a:solidFill>
                <a:schemeClr val="dk1"/>
              </a:solidFill>
              <a:latin typeface="Arial"/>
              <a:ea typeface="Arial"/>
              <a:cs typeface="Arial"/>
              <a:sym typeface="Arial"/>
            </a:endParaRPr>
          </a:p>
          <a:p>
            <a:pPr marL="469900" marR="0" lvl="0" indent="-342900" algn="l" rtl="0">
              <a:lnSpc>
                <a:spcPct val="100000"/>
              </a:lnSpc>
              <a:spcBef>
                <a:spcPts val="0"/>
              </a:spcBef>
              <a:spcAft>
                <a:spcPts val="0"/>
              </a:spcAft>
              <a:buClr>
                <a:schemeClr val="dk1"/>
              </a:buClr>
              <a:buSzPts val="1600"/>
              <a:buFont typeface="Arial"/>
              <a:buChar char="•"/>
            </a:pPr>
            <a:r>
              <a:rPr lang="en-US" sz="1900" b="0" i="0" u="none" strike="noStrike" cap="none">
                <a:solidFill>
                  <a:schemeClr val="dk1"/>
                </a:solidFill>
                <a:latin typeface="Arial"/>
                <a:ea typeface="Arial"/>
                <a:cs typeface="Arial"/>
                <a:sym typeface="Arial"/>
              </a:rPr>
              <a:t>Existe un límite de edad de 18 años para las peores formas de trabajo infantil y no hay excepciones.</a:t>
            </a:r>
            <a:endParaRPr sz="1900" b="0" i="0" u="none" strike="noStrike" cap="none">
              <a:solidFill>
                <a:schemeClr val="dk1"/>
              </a:solidFill>
              <a:latin typeface="Arial"/>
              <a:ea typeface="Arial"/>
              <a:cs typeface="Arial"/>
              <a:sym typeface="Arial"/>
            </a:endParaRPr>
          </a:p>
        </p:txBody>
      </p:sp>
      <p:sp>
        <p:nvSpPr>
          <p:cNvPr id="286" name="Google Shape;286;g2e89abc793f_0_0"/>
          <p:cNvSpPr txBox="1"/>
          <p:nvPr/>
        </p:nvSpPr>
        <p:spPr>
          <a:xfrm>
            <a:off x="699650" y="2208800"/>
            <a:ext cx="11357400" cy="17970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500"/>
              <a:buFont typeface="Arial"/>
              <a:buNone/>
            </a:pPr>
            <a:r>
              <a:rPr lang="en-US" sz="1900" b="1" i="0" u="sng" strike="noStrike" cap="none">
                <a:solidFill>
                  <a:schemeClr val="dk1"/>
                </a:solidFill>
                <a:latin typeface="Arial"/>
                <a:ea typeface="Arial"/>
                <a:cs typeface="Arial"/>
                <a:sym typeface="Arial"/>
                <a:hlinkClick r:id="rId5">
                  <a:extLst>
                    <a:ext uri="{A12FA001-AC4F-418D-AE19-62706E023703}">
                      <ahyp:hlinkClr xmlns:ahyp="http://schemas.microsoft.com/office/drawing/2018/hyperlinkcolor" val="tx"/>
                    </a:ext>
                  </a:extLst>
                </a:hlinkClick>
              </a:rPr>
              <a:t>Convenio nº 138 de la OIT:</a:t>
            </a:r>
            <a:endParaRPr sz="1900" b="1" i="0" u="none" strike="noStrike" cap="none">
              <a:solidFill>
                <a:schemeClr val="dk1"/>
              </a:solidFill>
              <a:latin typeface="Arial"/>
              <a:ea typeface="Arial"/>
              <a:cs typeface="Arial"/>
              <a:sym typeface="Arial"/>
            </a:endParaRPr>
          </a:p>
          <a:p>
            <a:pPr marL="1524000" marR="0" lvl="0" indent="-1524000" algn="l" rtl="0">
              <a:lnSpc>
                <a:spcPct val="100000"/>
              </a:lnSpc>
              <a:spcBef>
                <a:spcPts val="0"/>
              </a:spcBef>
              <a:spcAft>
                <a:spcPts val="0"/>
              </a:spcAft>
              <a:buClr>
                <a:srgbClr val="000000"/>
              </a:buClr>
              <a:buSzPts val="1500"/>
              <a:buFont typeface="Arial"/>
              <a:buNone/>
            </a:pPr>
            <a:r>
              <a:rPr lang="en-US" sz="1900" b="1" i="0" u="none" strike="noStrike" cap="none">
                <a:solidFill>
                  <a:schemeClr val="dk1"/>
                </a:solidFill>
                <a:latin typeface="Arial"/>
                <a:ea typeface="Arial"/>
                <a:cs typeface="Arial"/>
                <a:sym typeface="Arial"/>
              </a:rPr>
              <a:t>trabajo infantil: </a:t>
            </a:r>
            <a:r>
              <a:rPr lang="en-US" sz="1900" b="0" i="0" u="none" strike="noStrike" cap="none">
                <a:solidFill>
                  <a:schemeClr val="dk1"/>
                </a:solidFill>
                <a:latin typeface="Arial"/>
                <a:ea typeface="Arial"/>
                <a:cs typeface="Arial"/>
                <a:sym typeface="Arial"/>
              </a:rPr>
              <a:t>cualquier trabajo que prive a los niños de su infancia, su potencial y su dignidad, y que sea perjudicial para su desarrollo físico y psicológico e interfiera en su escolarización.</a:t>
            </a:r>
            <a:endParaRPr sz="1900" b="0" i="0" u="none" strike="noStrike" cap="none">
              <a:solidFill>
                <a:schemeClr val="dk1"/>
              </a:solidFill>
              <a:latin typeface="Arial"/>
              <a:ea typeface="Arial"/>
              <a:cs typeface="Arial"/>
              <a:sym typeface="Arial"/>
            </a:endParaRPr>
          </a:p>
          <a:p>
            <a:pPr marL="469900" marR="0" lvl="0" indent="-342900" algn="l" rtl="0">
              <a:lnSpc>
                <a:spcPct val="100000"/>
              </a:lnSpc>
              <a:spcBef>
                <a:spcPts val="0"/>
              </a:spcBef>
              <a:spcAft>
                <a:spcPts val="0"/>
              </a:spcAft>
              <a:buClr>
                <a:schemeClr val="dk1"/>
              </a:buClr>
              <a:buSzPts val="1600"/>
              <a:buFont typeface="Arial"/>
              <a:buChar char="•"/>
            </a:pPr>
            <a:r>
              <a:rPr lang="en-US" sz="1900" b="0" i="0" u="none" strike="noStrike" cap="none">
                <a:solidFill>
                  <a:schemeClr val="dk1"/>
                </a:solidFill>
                <a:latin typeface="Arial"/>
                <a:ea typeface="Arial"/>
                <a:cs typeface="Arial"/>
                <a:sym typeface="Arial"/>
              </a:rPr>
              <a:t>fija la edad mínima para trabajar en 15 años (aunque hay una excepción para los países en desarrollo)</a:t>
            </a:r>
            <a:endParaRPr sz="1900" b="0" i="0" u="none" strike="noStrike" cap="none">
              <a:solidFill>
                <a:schemeClr val="dk1"/>
              </a:solidFill>
              <a:latin typeface="Arial"/>
              <a:ea typeface="Arial"/>
              <a:cs typeface="Arial"/>
              <a:sym typeface="Arial"/>
            </a:endParaRPr>
          </a:p>
          <a:p>
            <a:pPr marL="469900" marR="0" lvl="0" indent="-342900" algn="l" rtl="0">
              <a:lnSpc>
                <a:spcPct val="100000"/>
              </a:lnSpc>
              <a:spcBef>
                <a:spcPts val="0"/>
              </a:spcBef>
              <a:spcAft>
                <a:spcPts val="0"/>
              </a:spcAft>
              <a:buClr>
                <a:schemeClr val="dk1"/>
              </a:buClr>
              <a:buSzPts val="1600"/>
              <a:buFont typeface="Arial"/>
              <a:buChar char="•"/>
            </a:pPr>
            <a:r>
              <a:rPr lang="en-US" sz="1900" b="0" i="0" u="none" strike="noStrike" cap="none">
                <a:solidFill>
                  <a:schemeClr val="dk1"/>
                </a:solidFill>
                <a:latin typeface="Arial"/>
                <a:ea typeface="Arial"/>
                <a:cs typeface="Arial"/>
                <a:sym typeface="Arial"/>
              </a:rPr>
              <a:t>proporciona a los Estados un sistema para determinar las edades mínimas para los distintos tipos de trabajo </a:t>
            </a:r>
            <a:endParaRPr sz="19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900" b="1" i="0" u="none" strike="noStrike" cap="none">
              <a:solidFill>
                <a:schemeClr val="dk1"/>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18F03D47-3096-7D10-FA00-F74B9480E279}"/>
              </a:ext>
            </a:extLst>
          </p:cNvPr>
          <p:cNvSpPr>
            <a:spLocks noGrp="1"/>
          </p:cNvSpPr>
          <p:nvPr>
            <p:ph type="ftr" idx="11"/>
          </p:nvPr>
        </p:nvSpPr>
        <p:spPr/>
        <p:txBody>
          <a:bodyPr/>
          <a:lstStyle/>
          <a:p>
            <a:r>
              <a:rPr lang="en-US"/>
              <a:t>8.2.FSC-CLR-Training_Main-Course_Module-2_V1-0_ 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93" name="Google Shape;293;g2d06f2e0a19_0_230"/>
          <p:cNvSpPr txBox="1"/>
          <p:nvPr/>
        </p:nvSpPr>
        <p:spPr>
          <a:xfrm>
            <a:off x="494871" y="462328"/>
            <a:ext cx="11265329" cy="867266"/>
          </a:xfrm>
          <a:prstGeom prst="rect">
            <a:avLst/>
          </a:prstGeom>
          <a:noFill/>
          <a:ln>
            <a:noFill/>
          </a:ln>
        </p:spPr>
        <p:txBody>
          <a:bodyPr spcFirstLastPara="1" wrap="square" lIns="0" tIns="0" rIns="0" bIns="0" anchor="t" anchorCtr="0">
            <a:normAutofit/>
          </a:bodyPr>
          <a:lstStyle/>
          <a:p>
            <a:pPr marL="0" marR="0" lvl="0" indent="0" algn="l" rtl="0">
              <a:lnSpc>
                <a:spcPct val="100000"/>
              </a:lnSpc>
              <a:spcBef>
                <a:spcPts val="0"/>
              </a:spcBef>
              <a:spcAft>
                <a:spcPts val="0"/>
              </a:spcAft>
              <a:buNone/>
            </a:pPr>
            <a:r>
              <a:rPr lang="en-US" sz="2800" b="1" i="0" u="none" strike="noStrike" cap="none">
                <a:solidFill>
                  <a:schemeClr val="dk1"/>
                </a:solidFill>
                <a:latin typeface="Arial"/>
                <a:ea typeface="Arial"/>
                <a:cs typeface="Arial"/>
                <a:sym typeface="Arial"/>
              </a:rPr>
              <a:t>Jóvenes trabajadores - ¿Qué es el trabajo ligero?</a:t>
            </a:r>
            <a:br>
              <a:rPr lang="en-US" sz="2800" b="1" i="0" u="none" strike="noStrike" cap="none">
                <a:solidFill>
                  <a:schemeClr val="dk1"/>
                </a:solidFill>
                <a:latin typeface="Arial"/>
                <a:ea typeface="Arial"/>
                <a:cs typeface="Arial"/>
                <a:sym typeface="Arial"/>
              </a:rPr>
            </a:br>
            <a:r>
              <a:rPr lang="en-US" sz="2800" b="1" i="0" u="none" strike="noStrike" cap="none">
                <a:solidFill>
                  <a:schemeClr val="dk1"/>
                </a:solidFill>
                <a:latin typeface="Arial"/>
                <a:ea typeface="Arial"/>
                <a:cs typeface="Arial"/>
                <a:sym typeface="Arial"/>
              </a:rPr>
              <a:t>Definición de la OIT </a:t>
            </a:r>
            <a:endParaRPr sz="2800" b="1" i="0" u="none" strike="noStrike" cap="none">
              <a:solidFill>
                <a:schemeClr val="dk1"/>
              </a:solidFill>
              <a:latin typeface="Arial"/>
              <a:ea typeface="Arial"/>
              <a:cs typeface="Arial"/>
              <a:sym typeface="Arial"/>
            </a:endParaRPr>
          </a:p>
        </p:txBody>
      </p:sp>
      <p:sp>
        <p:nvSpPr>
          <p:cNvPr id="294" name="Google Shape;294;g2d06f2e0a19_0_230"/>
          <p:cNvSpPr txBox="1"/>
          <p:nvPr/>
        </p:nvSpPr>
        <p:spPr>
          <a:xfrm>
            <a:off x="393346" y="2960861"/>
            <a:ext cx="8214134" cy="34695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700"/>
              <a:buFont typeface="Arial"/>
              <a:buNone/>
            </a:pPr>
            <a:r>
              <a:rPr lang="en-US" sz="2000" b="1" i="0" u="sng" strike="noStrike" cap="none">
                <a:solidFill>
                  <a:schemeClr val="dk1"/>
                </a:solidFill>
                <a:latin typeface="Arial"/>
                <a:ea typeface="Arial"/>
                <a:cs typeface="Arial"/>
                <a:sym typeface="Arial"/>
              </a:rPr>
              <a:t>Los trabajadores jóvenes </a:t>
            </a:r>
            <a:r>
              <a:rPr lang="en-US" sz="2000" b="0" i="0" u="none" strike="noStrike" cap="none">
                <a:solidFill>
                  <a:schemeClr val="dk1"/>
                </a:solidFill>
                <a:latin typeface="Arial"/>
                <a:ea typeface="Arial"/>
                <a:cs typeface="Arial"/>
                <a:sym typeface="Arial"/>
              </a:rPr>
              <a:t>son especialmente vulnerables a muchas formas de violencia, explotación y abuso, por lo que los auditores pueden comprobar los siguientes puntos:</a:t>
            </a:r>
            <a:endParaRPr sz="2000" b="0" i="0" u="none" strike="noStrike" cap="none">
              <a:solidFill>
                <a:schemeClr val="dk1"/>
              </a:solidFill>
              <a:latin typeface="Arial"/>
              <a:ea typeface="Arial"/>
              <a:cs typeface="Arial"/>
              <a:sym typeface="Arial"/>
            </a:endParaRPr>
          </a:p>
          <a:p>
            <a:pPr marL="627063" marR="0" lvl="0" indent="-355599" algn="l" rtl="0">
              <a:lnSpc>
                <a:spcPct val="100000"/>
              </a:lnSpc>
              <a:spcBef>
                <a:spcPts val="0"/>
              </a:spcBef>
              <a:spcAft>
                <a:spcPts val="0"/>
              </a:spcAft>
              <a:buClr>
                <a:schemeClr val="dk1"/>
              </a:buClr>
              <a:buSzPts val="2000"/>
              <a:buFont typeface="Avenir"/>
              <a:buChar char="o"/>
            </a:pPr>
            <a:r>
              <a:rPr lang="en-US" sz="2000" b="0" i="0" u="none" strike="noStrike" cap="none">
                <a:solidFill>
                  <a:schemeClr val="dk1"/>
                </a:solidFill>
                <a:latin typeface="Arial"/>
                <a:ea typeface="Arial"/>
                <a:cs typeface="Arial"/>
                <a:sym typeface="Arial"/>
              </a:rPr>
              <a:t>Puestos</a:t>
            </a:r>
            <a:endParaRPr sz="2000" b="0" i="0" u="none" strike="noStrike" cap="none">
              <a:solidFill>
                <a:schemeClr val="dk1"/>
              </a:solidFill>
              <a:latin typeface="Arial"/>
              <a:ea typeface="Arial"/>
              <a:cs typeface="Arial"/>
              <a:sym typeface="Arial"/>
            </a:endParaRPr>
          </a:p>
          <a:p>
            <a:pPr marL="627063" marR="0" lvl="0" indent="-355599" algn="l" rtl="0">
              <a:lnSpc>
                <a:spcPct val="100000"/>
              </a:lnSpc>
              <a:spcBef>
                <a:spcPts val="0"/>
              </a:spcBef>
              <a:spcAft>
                <a:spcPts val="0"/>
              </a:spcAft>
              <a:buClr>
                <a:schemeClr val="dk1"/>
              </a:buClr>
              <a:buSzPts val="2000"/>
              <a:buFont typeface="Avenir"/>
              <a:buChar char="o"/>
            </a:pPr>
            <a:r>
              <a:rPr lang="en-US" sz="2000" b="0" i="0" u="none" strike="noStrike" cap="none">
                <a:solidFill>
                  <a:schemeClr val="dk1"/>
                </a:solidFill>
                <a:latin typeface="Arial"/>
                <a:ea typeface="Arial"/>
                <a:cs typeface="Arial"/>
                <a:sym typeface="Arial"/>
              </a:rPr>
              <a:t>Registros de edad de todos los empleados menores de 18 años y estrechamente superiores</a:t>
            </a:r>
            <a:endParaRPr sz="2000" b="0" i="0" u="none" strike="noStrike" cap="none">
              <a:solidFill>
                <a:schemeClr val="dk1"/>
              </a:solidFill>
              <a:latin typeface="Arial"/>
              <a:ea typeface="Arial"/>
              <a:cs typeface="Arial"/>
              <a:sym typeface="Arial"/>
            </a:endParaRPr>
          </a:p>
          <a:p>
            <a:pPr marL="627063" marR="0" lvl="0" indent="-355599" algn="l" rtl="0">
              <a:lnSpc>
                <a:spcPct val="100000"/>
              </a:lnSpc>
              <a:spcBef>
                <a:spcPts val="0"/>
              </a:spcBef>
              <a:spcAft>
                <a:spcPts val="0"/>
              </a:spcAft>
              <a:buClr>
                <a:schemeClr val="dk1"/>
              </a:buClr>
              <a:buSzPts val="2000"/>
              <a:buFont typeface="Avenir"/>
              <a:buChar char="o"/>
            </a:pPr>
            <a:r>
              <a:rPr lang="en-US" sz="2000" b="0" i="0" u="none" strike="noStrike" cap="none">
                <a:solidFill>
                  <a:schemeClr val="dk1"/>
                </a:solidFill>
                <a:latin typeface="Arial"/>
                <a:ea typeface="Arial"/>
                <a:cs typeface="Arial"/>
                <a:sym typeface="Arial"/>
              </a:rPr>
              <a:t>Supervisión continua</a:t>
            </a:r>
            <a:endParaRPr sz="2000" b="0" i="0" u="none" strike="noStrike" cap="none">
              <a:solidFill>
                <a:schemeClr val="dk1"/>
              </a:solidFill>
              <a:latin typeface="Arial"/>
              <a:ea typeface="Arial"/>
              <a:cs typeface="Arial"/>
              <a:sym typeface="Arial"/>
            </a:endParaRPr>
          </a:p>
          <a:p>
            <a:pPr marL="627063" marR="0" lvl="0" indent="-355599" algn="l" rtl="0">
              <a:lnSpc>
                <a:spcPct val="100000"/>
              </a:lnSpc>
              <a:spcBef>
                <a:spcPts val="0"/>
              </a:spcBef>
              <a:spcAft>
                <a:spcPts val="0"/>
              </a:spcAft>
              <a:buClr>
                <a:schemeClr val="dk1"/>
              </a:buClr>
              <a:buSzPts val="2000"/>
              <a:buFont typeface="Avenir"/>
              <a:buChar char="o"/>
            </a:pPr>
            <a:r>
              <a:rPr lang="en-US" sz="2000" b="0" i="0" u="none" strike="noStrike" cap="none">
                <a:solidFill>
                  <a:schemeClr val="dk1"/>
                </a:solidFill>
                <a:latin typeface="Arial"/>
                <a:ea typeface="Arial"/>
                <a:cs typeface="Arial"/>
                <a:sym typeface="Arial"/>
              </a:rPr>
              <a:t>Formación</a:t>
            </a:r>
            <a:endParaRPr sz="2000" b="0" i="0" u="none" strike="noStrike" cap="none">
              <a:solidFill>
                <a:schemeClr val="dk1"/>
              </a:solidFill>
              <a:latin typeface="Arial"/>
              <a:ea typeface="Arial"/>
              <a:cs typeface="Arial"/>
              <a:sym typeface="Arial"/>
            </a:endParaRPr>
          </a:p>
          <a:p>
            <a:pPr marL="627063" marR="0" lvl="0" indent="-355599" algn="l" rtl="0">
              <a:lnSpc>
                <a:spcPct val="100000"/>
              </a:lnSpc>
              <a:spcBef>
                <a:spcPts val="0"/>
              </a:spcBef>
              <a:spcAft>
                <a:spcPts val="0"/>
              </a:spcAft>
              <a:buClr>
                <a:schemeClr val="dk1"/>
              </a:buClr>
              <a:buSzPts val="2000"/>
              <a:buFont typeface="Avenir"/>
              <a:buChar char="o"/>
            </a:pPr>
            <a:r>
              <a:rPr lang="en-US" sz="2000" b="0" i="0" u="none" strike="noStrike" cap="none">
                <a:solidFill>
                  <a:schemeClr val="dk1"/>
                </a:solidFill>
                <a:latin typeface="Arial"/>
                <a:ea typeface="Arial"/>
                <a:cs typeface="Arial"/>
                <a:sym typeface="Arial"/>
              </a:rPr>
              <a:t>Medidas especiales de protección</a:t>
            </a:r>
            <a:endParaRPr sz="2000" b="0" i="0" u="none" strike="noStrike" cap="none">
              <a:solidFill>
                <a:schemeClr val="dk1"/>
              </a:solidFill>
              <a:latin typeface="Arial"/>
              <a:ea typeface="Arial"/>
              <a:cs typeface="Arial"/>
              <a:sym typeface="Arial"/>
            </a:endParaRPr>
          </a:p>
          <a:p>
            <a:pPr marL="627063" marR="0" lvl="0" indent="-355599" algn="l" rtl="0">
              <a:lnSpc>
                <a:spcPct val="100000"/>
              </a:lnSpc>
              <a:spcBef>
                <a:spcPts val="0"/>
              </a:spcBef>
              <a:spcAft>
                <a:spcPts val="0"/>
              </a:spcAft>
              <a:buClr>
                <a:schemeClr val="dk1"/>
              </a:buClr>
              <a:buSzPts val="2000"/>
              <a:buFont typeface="Avenir"/>
              <a:buChar char="o"/>
            </a:pPr>
            <a:r>
              <a:rPr lang="en-US" sz="2000" b="0" i="0" u="none" strike="noStrike" cap="none">
                <a:solidFill>
                  <a:schemeClr val="dk1"/>
                </a:solidFill>
                <a:latin typeface="Arial"/>
                <a:ea typeface="Arial"/>
                <a:cs typeface="Arial"/>
                <a:sym typeface="Arial"/>
              </a:rPr>
              <a:t>Tareas peligrosas </a:t>
            </a:r>
            <a:endParaRPr sz="2000" b="0" i="0" u="none" strike="noStrike" cap="none">
              <a:solidFill>
                <a:schemeClr val="dk1"/>
              </a:solidFill>
              <a:latin typeface="Arial"/>
              <a:ea typeface="Arial"/>
              <a:cs typeface="Arial"/>
              <a:sym typeface="Arial"/>
            </a:endParaRPr>
          </a:p>
          <a:p>
            <a:pPr marL="627063" marR="0" lvl="0" indent="-355599" algn="l" rtl="0">
              <a:lnSpc>
                <a:spcPct val="100000"/>
              </a:lnSpc>
              <a:spcBef>
                <a:spcPts val="0"/>
              </a:spcBef>
              <a:spcAft>
                <a:spcPts val="0"/>
              </a:spcAft>
              <a:buClr>
                <a:schemeClr val="dk1"/>
              </a:buClr>
              <a:buSzPts val="2000"/>
              <a:buFont typeface="Avenir"/>
              <a:buChar char="o"/>
            </a:pPr>
            <a:r>
              <a:rPr lang="en-US" sz="2000" b="0" i="0" u="none" strike="noStrike" cap="none">
                <a:solidFill>
                  <a:schemeClr val="dk1"/>
                </a:solidFill>
                <a:latin typeface="Arial"/>
                <a:ea typeface="Arial"/>
                <a:cs typeface="Arial"/>
                <a:sym typeface="Arial"/>
              </a:rPr>
              <a:t>Tiempo de trabajo</a:t>
            </a:r>
            <a:endParaRPr sz="2000" b="0" i="0" u="none" strike="noStrike" cap="none">
              <a:solidFill>
                <a:schemeClr val="dk1"/>
              </a:solidFill>
              <a:latin typeface="Arial"/>
              <a:ea typeface="Arial"/>
              <a:cs typeface="Arial"/>
              <a:sym typeface="Arial"/>
            </a:endParaRPr>
          </a:p>
          <a:p>
            <a:pPr marL="627063" marR="0" lvl="0" indent="-355599" algn="l" rtl="0">
              <a:lnSpc>
                <a:spcPct val="100000"/>
              </a:lnSpc>
              <a:spcBef>
                <a:spcPts val="0"/>
              </a:spcBef>
              <a:spcAft>
                <a:spcPts val="0"/>
              </a:spcAft>
              <a:buClr>
                <a:schemeClr val="dk1"/>
              </a:buClr>
              <a:buSzPts val="2000"/>
              <a:buFont typeface="Avenir"/>
              <a:buChar char="o"/>
            </a:pPr>
            <a:r>
              <a:rPr lang="en-US" sz="2000" b="0" i="0" u="none" strike="noStrike" cap="none">
                <a:solidFill>
                  <a:schemeClr val="dk1"/>
                </a:solidFill>
                <a:latin typeface="Arial"/>
                <a:ea typeface="Arial"/>
                <a:cs typeface="Arial"/>
                <a:sym typeface="Arial"/>
              </a:rPr>
              <a:t>Convenios de aprendizaje</a:t>
            </a:r>
            <a:endParaRPr sz="2000" b="0" i="0" u="none" strike="noStrike" cap="none">
              <a:solidFill>
                <a:schemeClr val="dk1"/>
              </a:solidFill>
              <a:latin typeface="Arial"/>
              <a:ea typeface="Arial"/>
              <a:cs typeface="Arial"/>
              <a:sym typeface="Arial"/>
            </a:endParaRPr>
          </a:p>
        </p:txBody>
      </p:sp>
      <p:sp>
        <p:nvSpPr>
          <p:cNvPr id="295" name="Google Shape;295;g2d06f2e0a19_0_230"/>
          <p:cNvSpPr txBox="1"/>
          <p:nvPr/>
        </p:nvSpPr>
        <p:spPr>
          <a:xfrm>
            <a:off x="0" y="1373350"/>
            <a:ext cx="8214000" cy="1509000"/>
          </a:xfrm>
          <a:prstGeom prst="rect">
            <a:avLst/>
          </a:prstGeom>
          <a:noFill/>
          <a:ln>
            <a:noFill/>
          </a:ln>
        </p:spPr>
        <p:txBody>
          <a:bodyPr spcFirstLastPara="1" wrap="square" lIns="91425" tIns="45700" rIns="91425" bIns="45700" anchor="t" anchorCtr="0">
            <a:noAutofit/>
          </a:bodyPr>
          <a:lstStyle/>
          <a:p>
            <a:pPr marL="342900" marR="0" lvl="0" indent="0" algn="l" rtl="0">
              <a:lnSpc>
                <a:spcPct val="100000"/>
              </a:lnSpc>
              <a:spcBef>
                <a:spcPts val="0"/>
              </a:spcBef>
              <a:spcAft>
                <a:spcPts val="0"/>
              </a:spcAft>
              <a:buClr>
                <a:schemeClr val="dk1"/>
              </a:buClr>
              <a:buSzPts val="1100"/>
              <a:buFont typeface="Arial"/>
              <a:buNone/>
            </a:pPr>
            <a:r>
              <a:rPr lang="en-US" sz="2000" b="1" i="0" u="none" strike="noStrike" cap="none">
                <a:solidFill>
                  <a:schemeClr val="dk1"/>
                </a:solidFill>
                <a:latin typeface="Arial"/>
                <a:ea typeface="Arial"/>
                <a:cs typeface="Arial"/>
                <a:sym typeface="Arial"/>
              </a:rPr>
              <a:t>Según el C138 de la OIT, el trabajo ligero es aquel que debe, </a:t>
            </a:r>
            <a:endParaRPr sz="2000" b="1" i="0" u="none" strike="noStrike" cap="none">
              <a:solidFill>
                <a:schemeClr val="dk1"/>
              </a:solidFill>
              <a:latin typeface="Arial"/>
              <a:ea typeface="Arial"/>
              <a:cs typeface="Arial"/>
              <a:sym typeface="Arial"/>
            </a:endParaRPr>
          </a:p>
          <a:p>
            <a:pPr marL="742950" marR="0" lvl="0" indent="0" algn="l" rtl="0">
              <a:lnSpc>
                <a:spcPct val="100000"/>
              </a:lnSpc>
              <a:spcBef>
                <a:spcPts val="0"/>
              </a:spcBef>
              <a:spcAft>
                <a:spcPts val="0"/>
              </a:spcAft>
              <a:buClr>
                <a:schemeClr val="dk1"/>
              </a:buClr>
              <a:buSzPts val="1100"/>
              <a:buFont typeface="Arial"/>
              <a:buNone/>
            </a:pPr>
            <a:r>
              <a:rPr lang="en-US" sz="2000" b="0" i="0" u="none" strike="noStrike" cap="none">
                <a:solidFill>
                  <a:schemeClr val="dk1"/>
                </a:solidFill>
                <a:latin typeface="Arial"/>
                <a:ea typeface="Arial"/>
                <a:cs typeface="Arial"/>
                <a:sym typeface="Arial"/>
              </a:rPr>
              <a:t>(a) </a:t>
            </a:r>
            <a:r>
              <a:rPr lang="en-US" sz="2000" b="1" i="0" u="none" strike="noStrike" cap="none">
                <a:solidFill>
                  <a:schemeClr val="dk1"/>
                </a:solidFill>
                <a:latin typeface="Arial"/>
                <a:ea typeface="Arial"/>
                <a:cs typeface="Arial"/>
                <a:sym typeface="Arial"/>
              </a:rPr>
              <a:t> no</a:t>
            </a:r>
            <a:r>
              <a:rPr lang="en-US" sz="2000" b="0" i="0" u="none" strike="noStrike" cap="none">
                <a:solidFill>
                  <a:schemeClr val="dk1"/>
                </a:solidFill>
                <a:latin typeface="Arial"/>
                <a:ea typeface="Arial"/>
                <a:cs typeface="Arial"/>
                <a:sym typeface="Arial"/>
              </a:rPr>
              <a:t> ser perjudicial para la salud y el desarrollo del niño</a:t>
            </a:r>
            <a:endParaRPr sz="2000" b="0" i="0" u="none" strike="noStrike" cap="none">
              <a:solidFill>
                <a:schemeClr val="dk1"/>
              </a:solidFill>
              <a:latin typeface="Arial"/>
              <a:ea typeface="Arial"/>
              <a:cs typeface="Arial"/>
              <a:sym typeface="Arial"/>
            </a:endParaRPr>
          </a:p>
          <a:p>
            <a:pPr marL="742950" marR="0" lvl="0" indent="0" algn="l" rtl="0">
              <a:lnSpc>
                <a:spcPct val="100000"/>
              </a:lnSpc>
              <a:spcBef>
                <a:spcPts val="0"/>
              </a:spcBef>
              <a:spcAft>
                <a:spcPts val="0"/>
              </a:spcAft>
              <a:buClr>
                <a:schemeClr val="dk1"/>
              </a:buClr>
              <a:buSzPts val="1100"/>
              <a:buFont typeface="Arial"/>
              <a:buNone/>
            </a:pPr>
            <a:r>
              <a:rPr lang="en-US" sz="2000" b="0" i="0" u="none" strike="noStrike" cap="none">
                <a:solidFill>
                  <a:schemeClr val="dk1"/>
                </a:solidFill>
                <a:latin typeface="Arial"/>
                <a:ea typeface="Arial"/>
                <a:cs typeface="Arial"/>
                <a:sym typeface="Arial"/>
              </a:rPr>
              <a:t>(b) </a:t>
            </a:r>
            <a:r>
              <a:rPr lang="en-US" sz="2000" b="1" i="0" u="none" strike="noStrike" cap="none">
                <a:solidFill>
                  <a:schemeClr val="dk1"/>
                </a:solidFill>
                <a:latin typeface="Arial"/>
                <a:ea typeface="Arial"/>
                <a:cs typeface="Arial"/>
                <a:sym typeface="Arial"/>
              </a:rPr>
              <a:t>no </a:t>
            </a:r>
            <a:r>
              <a:rPr lang="en-US" sz="2000" b="0" i="0" u="none" strike="noStrike" cap="none">
                <a:solidFill>
                  <a:schemeClr val="dk1"/>
                </a:solidFill>
                <a:latin typeface="Arial"/>
                <a:ea typeface="Arial"/>
                <a:cs typeface="Arial"/>
                <a:sym typeface="Arial"/>
              </a:rPr>
              <a:t>perjudicar la asistencia a la escuela y la participación en la formación profesional o "la capacidad de beneficiarse de la instrucción recibida"</a:t>
            </a:r>
            <a:endParaRPr sz="2000" b="1" i="0" u="none" strike="noStrike" cap="none">
              <a:solidFill>
                <a:srgbClr val="094B66"/>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F929EE4B-D0D3-85BF-E430-12CFDEE1B3E1}"/>
              </a:ext>
            </a:extLst>
          </p:cNvPr>
          <p:cNvSpPr>
            <a:spLocks noGrp="1"/>
          </p:cNvSpPr>
          <p:nvPr>
            <p:ph type="ftr" idx="11"/>
          </p:nvPr>
        </p:nvSpPr>
        <p:spPr/>
        <p:txBody>
          <a:bodyPr/>
          <a:lstStyle/>
          <a:p>
            <a:r>
              <a:rPr lang="en-US"/>
              <a:t>8.2.FSC-CLR-Training_Main-Course_Module-2_V1-0_ 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95"/>
                                        </p:tgtEl>
                                        <p:attrNameLst>
                                          <p:attrName>style.visibility</p:attrName>
                                        </p:attrNameLst>
                                      </p:cBhvr>
                                      <p:to>
                                        <p:strVal val="visible"/>
                                      </p:to>
                                    </p:set>
                                    <p:animEffect transition="in" filter="fade">
                                      <p:cBhvr>
                                        <p:cTn id="7" dur="1000"/>
                                        <p:tgtEl>
                                          <p:spTgt spid="29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94"/>
                                        </p:tgtEl>
                                        <p:attrNameLst>
                                          <p:attrName>style.visibility</p:attrName>
                                        </p:attrNameLst>
                                      </p:cBhvr>
                                      <p:to>
                                        <p:strVal val="visible"/>
                                      </p:to>
                                    </p:set>
                                    <p:animEffect transition="in" filter="fade">
                                      <p:cBhvr>
                                        <p:cTn id="12" dur="1000"/>
                                        <p:tgtEl>
                                          <p:spTgt spid="294"/>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9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2" name="Google Shape;302;p5"/>
          <p:cNvSpPr txBox="1"/>
          <p:nvPr/>
        </p:nvSpPr>
        <p:spPr>
          <a:xfrm>
            <a:off x="479695" y="462328"/>
            <a:ext cx="10466609" cy="931166"/>
          </a:xfrm>
          <a:prstGeom prst="rect">
            <a:avLst/>
          </a:prstGeom>
          <a:noFill/>
          <a:ln>
            <a:noFill/>
          </a:ln>
        </p:spPr>
        <p:txBody>
          <a:bodyPr spcFirstLastPara="1" wrap="square" lIns="0" tIns="0" rIns="0" bIns="0" anchor="t" anchorCtr="0">
            <a:normAutofit/>
          </a:bodyPr>
          <a:lstStyle/>
          <a:p>
            <a:pPr marL="0" marR="0" lvl="0" indent="0" algn="l" rtl="0">
              <a:lnSpc>
                <a:spcPct val="100000"/>
              </a:lnSpc>
              <a:spcBef>
                <a:spcPts val="0"/>
              </a:spcBef>
              <a:spcAft>
                <a:spcPts val="0"/>
              </a:spcAft>
              <a:buNone/>
            </a:pPr>
            <a:r>
              <a:rPr lang="en-US" sz="2800" b="1" i="0" u="none" strike="noStrike" cap="none">
                <a:solidFill>
                  <a:schemeClr val="dk1"/>
                </a:solidFill>
                <a:latin typeface="Avenir"/>
                <a:ea typeface="Avenir"/>
                <a:cs typeface="Avenir"/>
                <a:sym typeface="Avenir"/>
              </a:rPr>
              <a:t>Jóvenes trabajadores - ¿Qué es el trabajo ligero?</a:t>
            </a:r>
            <a:br>
              <a:rPr lang="en-US" sz="2800" b="1" i="0" u="none" strike="noStrike" cap="none">
                <a:solidFill>
                  <a:schemeClr val="dk1"/>
                </a:solidFill>
                <a:latin typeface="Avenir"/>
                <a:ea typeface="Avenir"/>
                <a:cs typeface="Avenir"/>
                <a:sym typeface="Avenir"/>
              </a:rPr>
            </a:br>
            <a:r>
              <a:rPr lang="en-US" sz="2800" b="1" i="0" u="none" strike="noStrike" cap="none">
                <a:solidFill>
                  <a:schemeClr val="dk1"/>
                </a:solidFill>
                <a:latin typeface="Avenir"/>
                <a:ea typeface="Avenir"/>
                <a:cs typeface="Avenir"/>
                <a:sym typeface="Avenir"/>
              </a:rPr>
              <a:t>Definición FSC </a:t>
            </a:r>
            <a:endParaRPr sz="2800" b="1" i="0" u="none" strike="noStrike" cap="none">
              <a:solidFill>
                <a:schemeClr val="dk1"/>
              </a:solidFill>
              <a:latin typeface="Avenir"/>
              <a:ea typeface="Avenir"/>
              <a:cs typeface="Avenir"/>
              <a:sym typeface="Avenir"/>
            </a:endParaRPr>
          </a:p>
        </p:txBody>
      </p:sp>
      <p:sp>
        <p:nvSpPr>
          <p:cNvPr id="303" name="Google Shape;303;p5"/>
          <p:cNvSpPr txBox="1"/>
          <p:nvPr/>
        </p:nvSpPr>
        <p:spPr>
          <a:xfrm>
            <a:off x="483080" y="1920815"/>
            <a:ext cx="7847161" cy="34163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400" b="1" i="0" u="none" strike="noStrike" cap="none">
                <a:solidFill>
                  <a:srgbClr val="333333"/>
                </a:solidFill>
                <a:latin typeface="Arial"/>
                <a:ea typeface="Arial"/>
                <a:cs typeface="Arial"/>
                <a:sym typeface="Arial"/>
              </a:rPr>
              <a:t>Trabajo ligero: </a:t>
            </a:r>
            <a:endParaRPr/>
          </a:p>
          <a:p>
            <a:pPr marL="0" marR="0" lvl="0" indent="0" algn="l" rtl="0">
              <a:lnSpc>
                <a:spcPct val="100000"/>
              </a:lnSpc>
              <a:spcBef>
                <a:spcPts val="0"/>
              </a:spcBef>
              <a:spcAft>
                <a:spcPts val="0"/>
              </a:spcAft>
              <a:buNone/>
            </a:pPr>
            <a:r>
              <a:rPr lang="en-US" sz="2400" b="0" i="1" u="none" strike="noStrike" cap="none">
                <a:solidFill>
                  <a:srgbClr val="333333"/>
                </a:solidFill>
                <a:latin typeface="Arial"/>
                <a:ea typeface="Arial"/>
                <a:cs typeface="Arial"/>
                <a:sym typeface="Arial"/>
              </a:rPr>
              <a:t>La legislación nacional podrá permitir el empleo o el trabajo de personas de 13 a 15 años de edad en trabajos ligeros que - a) no sean susceptibles de perjudicar su salud o su desarrollo; y b) no sean de tal naturaleza que perjudiquen su asistencia a la escuela, su participación en programas de orientación o formación profesional aprobados por la autoridad competente o su capacidad para aprovechar la instrucción recibida (Convenio 138 de la OIT, artículo 7).</a:t>
            </a:r>
            <a:endParaRPr sz="1400" b="0" i="1" u="none" strike="noStrike" cap="none">
              <a:solidFill>
                <a:srgbClr val="000000"/>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26682240-4B07-D4EE-56EC-A8DD29B8EF3C}"/>
              </a:ext>
            </a:extLst>
          </p:cNvPr>
          <p:cNvSpPr>
            <a:spLocks noGrp="1"/>
          </p:cNvSpPr>
          <p:nvPr>
            <p:ph type="ftr" idx="11"/>
          </p:nvPr>
        </p:nvSpPr>
        <p:spPr/>
        <p:txBody>
          <a:bodyPr/>
          <a:lstStyle/>
          <a:p>
            <a:r>
              <a:rPr lang="en-US"/>
              <a:t>8.2.FSC-CLR-Training_Main-Course_Module-2_V1-0_ 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08"/>
        <p:cNvGrpSpPr/>
        <p:nvPr/>
      </p:nvGrpSpPr>
      <p:grpSpPr>
        <a:xfrm>
          <a:off x="0" y="0"/>
          <a:ext cx="0" cy="0"/>
          <a:chOff x="0" y="0"/>
          <a:chExt cx="0" cy="0"/>
        </a:xfrm>
      </p:grpSpPr>
      <p:sp>
        <p:nvSpPr>
          <p:cNvPr id="309" name="Google Shape;309;g2d269b3218f_0_0"/>
          <p:cNvSpPr txBox="1"/>
          <p:nvPr/>
        </p:nvSpPr>
        <p:spPr>
          <a:xfrm>
            <a:off x="441257" y="1465217"/>
            <a:ext cx="6968522" cy="5395205"/>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r>
              <a:rPr lang="en-US" sz="2400" b="0" i="0" u="none" strike="noStrike" cap="none">
                <a:solidFill>
                  <a:schemeClr val="dk1"/>
                </a:solidFill>
                <a:latin typeface="Arial"/>
                <a:ea typeface="Arial"/>
                <a:cs typeface="Arial"/>
                <a:sym typeface="Arial"/>
              </a:rPr>
              <a:t>Wang tiene 14 años y aún no ha terminado la enseñanza obligatoria (por ejemplo, Secundaria).</a:t>
            </a:r>
            <a:endParaRPr sz="24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3000"/>
              <a:buFont typeface="Calibri"/>
              <a:buNone/>
            </a:pPr>
            <a:endParaRPr sz="24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None/>
            </a:pPr>
            <a:r>
              <a:rPr lang="en-US" sz="2400" b="0" i="0" u="none" strike="noStrike" cap="none">
                <a:solidFill>
                  <a:schemeClr val="dk1"/>
                </a:solidFill>
                <a:latin typeface="Arial"/>
                <a:ea typeface="Arial"/>
                <a:cs typeface="Arial"/>
                <a:sym typeface="Arial"/>
              </a:rPr>
              <a:t>Ha estado ayudando ocasionalmente a su madre en el negocio familiar, pero desde que la madre enfermó, empezó a trabajar todos los días y a veces desde primera hora de la mañana hasta bien entrada la noche.</a:t>
            </a:r>
            <a:endParaRPr sz="24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3000"/>
              <a:buFont typeface="Calibri"/>
              <a:buNone/>
            </a:pPr>
            <a:endParaRPr sz="24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3000"/>
              <a:buFont typeface="Avenir"/>
              <a:buNone/>
            </a:pPr>
            <a:r>
              <a:rPr lang="en-US" sz="2400" b="0" i="0" u="none" strike="noStrike" cap="none">
                <a:solidFill>
                  <a:schemeClr val="dk1"/>
                </a:solidFill>
                <a:latin typeface="Arial"/>
                <a:ea typeface="Arial"/>
                <a:cs typeface="Arial"/>
                <a:sym typeface="Arial"/>
              </a:rPr>
              <a:t>Actualmente Wang falta a clase, y no está seguro de si podrá asistir a la escuela con regularidad.</a:t>
            </a:r>
            <a:endParaRPr sz="24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4000"/>
              <a:buFont typeface="Arial"/>
              <a:buNone/>
            </a:pPr>
            <a:endParaRPr sz="2400" b="0" i="0" u="none" strike="noStrike" cap="none">
              <a:solidFill>
                <a:schemeClr val="dk1"/>
              </a:solidFill>
              <a:latin typeface="Arial"/>
              <a:ea typeface="Arial"/>
              <a:cs typeface="Arial"/>
              <a:sym typeface="Arial"/>
            </a:endParaRPr>
          </a:p>
        </p:txBody>
      </p:sp>
      <p:sp>
        <p:nvSpPr>
          <p:cNvPr id="310" name="Google Shape;310;g2d269b3218f_0_0"/>
          <p:cNvSpPr txBox="1"/>
          <p:nvPr/>
        </p:nvSpPr>
        <p:spPr>
          <a:xfrm>
            <a:off x="382518" y="356374"/>
            <a:ext cx="5866750" cy="832291"/>
          </a:xfrm>
          <a:prstGeom prst="rect">
            <a:avLst/>
          </a:prstGeom>
          <a:noFill/>
          <a:ln>
            <a:noFill/>
          </a:ln>
        </p:spPr>
        <p:txBody>
          <a:bodyPr spcFirstLastPara="1" wrap="square" lIns="91425" tIns="45700" rIns="91425" bIns="45700" anchor="t" anchorCtr="0">
            <a:normAutofit fontScale="97500"/>
          </a:bodyPr>
          <a:lstStyle/>
          <a:p>
            <a:pPr marL="0" marR="0" lvl="0" indent="0" algn="l" rtl="0">
              <a:lnSpc>
                <a:spcPct val="100000"/>
              </a:lnSpc>
              <a:spcBef>
                <a:spcPts val="0"/>
              </a:spcBef>
              <a:spcAft>
                <a:spcPts val="0"/>
              </a:spcAft>
              <a:buNone/>
            </a:pPr>
            <a:r>
              <a:rPr lang="en-US" sz="2900" b="1" i="0" u="none" strike="noStrike" cap="none">
                <a:solidFill>
                  <a:schemeClr val="dk1"/>
                </a:solidFill>
                <a:latin typeface="Arial"/>
                <a:ea typeface="Arial"/>
                <a:cs typeface="Arial"/>
                <a:sym typeface="Arial"/>
              </a:rPr>
              <a:t>Escenario - ¿Trabajo infantil? </a:t>
            </a:r>
            <a:endParaRPr/>
          </a:p>
        </p:txBody>
      </p:sp>
      <p:sp>
        <p:nvSpPr>
          <p:cNvPr id="2" name="Footer Placeholder 1">
            <a:extLst>
              <a:ext uri="{FF2B5EF4-FFF2-40B4-BE49-F238E27FC236}">
                <a16:creationId xmlns:a16="http://schemas.microsoft.com/office/drawing/2014/main" id="{A7C99F3B-1888-8961-7D84-35CDF11FEB12}"/>
              </a:ext>
            </a:extLst>
          </p:cNvPr>
          <p:cNvSpPr>
            <a:spLocks noGrp="1"/>
          </p:cNvSpPr>
          <p:nvPr>
            <p:ph type="ftr" idx="11"/>
          </p:nvPr>
        </p:nvSpPr>
        <p:spPr/>
        <p:txBody>
          <a:bodyPr/>
          <a:lstStyle/>
          <a:p>
            <a:r>
              <a:rPr lang="en-US"/>
              <a:t>8.2.FSC-CLR-Training_Main-Course_Module-2_V1-0_ ES</a:t>
            </a:r>
          </a:p>
        </p:txBody>
      </p:sp>
    </p:spTree>
  </p:cSld>
  <p:clrMapOvr>
    <a:masterClrMapping/>
  </p:clrMapOvr>
  <mc:AlternateContent xmlns:mc="http://schemas.openxmlformats.org/markup-compatibility/2006" xmlns:p14="http://schemas.microsoft.com/office/powerpoint/2010/main">
    <mc:Choice Requires="p14">
      <p:transition spd="med">
        <p14:flip dir="l"/>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med">
        <p:fade/>
      </p:transition>
    </mc:Fallback>
  </mc:AlternateContent>
</p:sld>
</file>

<file path=ppt/theme/theme1.xml><?xml version="1.0" encoding="utf-8"?>
<a:theme xmlns:a="http://schemas.openxmlformats.org/drawingml/2006/main" name="1_Office Theme">
  <a:themeElements>
    <a:clrScheme name="Custom 1">
      <a:dk1>
        <a:srgbClr val="2B2E2F"/>
      </a:dk1>
      <a:lt1>
        <a:srgbClr val="FFFFFF"/>
      </a:lt1>
      <a:dk2>
        <a:srgbClr val="214452"/>
      </a:dk2>
      <a:lt2>
        <a:srgbClr val="E7E6E6"/>
      </a:lt2>
      <a:accent1>
        <a:srgbClr val="1F4652"/>
      </a:accent1>
      <a:accent2>
        <a:srgbClr val="EA2728"/>
      </a:accent2>
      <a:accent3>
        <a:srgbClr val="99D6C8"/>
      </a:accent3>
      <a:accent4>
        <a:srgbClr val="1D4653"/>
      </a:accent4>
      <a:accent5>
        <a:srgbClr val="2A2F30"/>
      </a:accent5>
      <a:accent6>
        <a:srgbClr val="97D6C7"/>
      </a:accent6>
      <a:hlink>
        <a:srgbClr val="EA2628"/>
      </a:hlink>
      <a:folHlink>
        <a:srgbClr val="99D6C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5191</Words>
  <Application>Microsoft Office PowerPoint</Application>
  <PresentationFormat>Widescreen</PresentationFormat>
  <Paragraphs>358</Paragraphs>
  <Slides>28</Slides>
  <Notes>28</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28</vt:i4>
      </vt:variant>
    </vt:vector>
  </HeadingPairs>
  <TitlesOfParts>
    <vt:vector size="37" baseType="lpstr">
      <vt:lpstr>Arial</vt:lpstr>
      <vt:lpstr>Arial Black</vt:lpstr>
      <vt:lpstr>Avenir</vt:lpstr>
      <vt:lpstr>Montserrat</vt:lpstr>
      <vt:lpstr>Noto Sans Symbols</vt:lpstr>
      <vt:lpstr>Calibri</vt:lpstr>
      <vt:lpstr>Georgia</vt:lpstr>
      <vt:lpstr>1_Office Theme</vt:lpstr>
      <vt:lpstr>Office Theme</vt:lpstr>
      <vt:lpstr>Formación de auditores sobre los Requisitos Laborales Fundamentales (RLF) del FSC CoC</vt:lpstr>
      <vt:lpstr>Este módulo ofrece orientación sobre la importancia de las normas internacionales del trabajo, los principios fundamentales y los derechos en el trabajo, centrándose en los RLF FSC y haciendo hincapié en los requisitos normativos FSC pertinentes. </vt:lpstr>
      <vt:lpstr>PowerPoint Presentation</vt:lpstr>
      <vt:lpstr>Trabajo infantil</vt:lpstr>
      <vt:lpstr>PowerPoint Presentation</vt:lpstr>
      <vt:lpstr>PowerPoint Presentation</vt:lpstr>
      <vt:lpstr>PowerPoint Presentation</vt:lpstr>
      <vt:lpstr>PowerPoint Presentation</vt:lpstr>
      <vt:lpstr>PowerPoint Presentation</vt:lpstr>
      <vt:lpstr>Ejercicio 1</vt:lpstr>
      <vt:lpstr>Durante una evaluación, los registros del titular de certificado (datos de nóminas y contratos de trabajo) no incluían la fecha de nacimiento de los trabajadores en al menos 3 casos.   En uno de los casos, se seleccionó al trabajador para la entrevista porque parecía claramente muy joven y, cuando se le entrevistó, indicó que tenía 18 años.   Según su nómina y el registro de empleados, lleva en la empresa 1 año y 3 meses.   No hay ningún documento en los registros del titular del certificado, ni en sus datos ni en los archivos de empleados, que muestre su edad.</vt:lpstr>
      <vt:lpstr>Trabajo forzoso u obligatorio</vt:lpstr>
      <vt:lpstr>PowerPoint Presentation</vt:lpstr>
      <vt:lpstr>PowerPoint Presentation</vt:lpstr>
      <vt:lpstr>PowerPoint Presentation</vt:lpstr>
      <vt:lpstr>Ejercicio</vt:lpstr>
      <vt:lpstr>Durante una auditoría se constató lo siguiente:  En las fiestas nacionales (por ejemplo, el Día de la Reunificación y el Día del Trabajo de 2022), si hay órdenes urgentes, los trabajadores están obligados a trabajar. Si se niegan, se les descuentan sanciones pecuniarias de sus salarios (hasta 30 USD al día).  En general, los trabajadores tienen sanciones monetarias (de 20 a 1000 USD deducidos del salario) cuando: - se marchan sin motivo (tienen que pedir permiso a dos supervisores diferentes; los criterios de aprobación no están claros) - penalización por llegar tarde: 20-50 USD; hay que tener en cuenta que a los trabajadores se les paga en función de la producción: por pieza) - defectos en el producto (hasta 1000 USD)</vt:lpstr>
      <vt:lpstr>Discriminación</vt:lpstr>
      <vt:lpstr>PowerPoint Presentation</vt:lpstr>
      <vt:lpstr>PowerPoint Presentation</vt:lpstr>
      <vt:lpstr>Ejercicio</vt:lpstr>
      <vt:lpstr>Durante una auditoría en Super Bamboo Inc, se confirmó que uno de los contratistas tiene la política de no contratar a empleados menores de 18 años. Durante las entrevistas con RRHH y la dirección, se mencionó que esta política era para evitar complicaciones administrativas por contratar a trabajadores más jóvenes, aunque la edad mínima para trabajar en el país es de 15 años.   ¿Por qué cree que esto debería ser una NC?</vt:lpstr>
      <vt:lpstr>Libertad sindical y negociación colectiva</vt:lpstr>
      <vt:lpstr>PowerPoint Presentation</vt:lpstr>
      <vt:lpstr>PowerPoint Presentation</vt:lpstr>
      <vt:lpstr>Ejercicio</vt:lpstr>
      <vt:lpstr>En el país donde está ubicada el titular del certificado (CH, por sus siglas en inglés), los sindicatos de trabajadores no están reconocidos legalmente ni son obligatorios.   El CH no cuenta con representantes de los trabajadores. En cuanto a la negociación colectiva, el CH indicó que existen buzones de sugerencias en puestos fijos.   Sin embargo, no hay detalles en sus procedimientos sobre cómo se recogen y revisan o tratan las sugerencias del buzón de sugerencias. </vt:lpstr>
      <vt:lpstr>Fin del módulo 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Emily White</cp:lastModifiedBy>
  <cp:revision>1</cp:revision>
  <dcterms:modified xsi:type="dcterms:W3CDTF">2025-06-20T11:25:45Z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0x0101002CB29C2D4AD9A248AC9551809FB7475D</vt:lpwstr>
  </property>
  <property fmtid="{D5CDD505-2E9C-101B-9397-08002B2CF9AE}" pid="3" name="Order">
    <vt:lpwstr>1100500.00000000</vt:lpwstr>
  </property>
  <property fmtid="{D5CDD505-2E9C-101B-9397-08002B2CF9AE}" pid="4" name="ComplianceAssetId">
    <vt:lpwstr/>
  </property>
  <property fmtid="{D5CDD505-2E9C-101B-9397-08002B2CF9AE}" pid="5" name="_ExtendedDescription">
    <vt:lpwstr/>
  </property>
  <property fmtid="{D5CDD505-2E9C-101B-9397-08002B2CF9AE}" pid="6" name="TriggerFlowInfo">
    <vt:lpwstr/>
  </property>
  <property fmtid="{D5CDD505-2E9C-101B-9397-08002B2CF9AE}" pid="7" name="MediaServiceImageTags">
    <vt:lpwstr/>
  </property>
</Properties>
</file>