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8"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embeddedFontLst>
    <p:embeddedFont>
      <p:font typeface="Arial Black" panose="020B0A04020102020204" pitchFamily="34" charset="0"/>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jPHF7bF9S8UGfK/PZJRskL2lyUb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9B8C0D3-98A3-4156-BE2C-10A14543716A}">
  <a:tblStyle styleId="{D9B8C0D3-98A3-4156-BE2C-10A14543716A}"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a:tcStyle>
        <a:tcBdr/>
        <a:fill>
          <a:solidFill>
            <a:srgbClr val="CACACA"/>
          </a:solidFill>
        </a:fill>
      </a:tcStyle>
    </a:band1H>
    <a:band2H>
      <a:tcTxStyle/>
      <a:tcStyle>
        <a:tcBdr/>
      </a:tcStyle>
    </a:band2H>
    <a:band1V>
      <a:tcTxStyle/>
      <a:tcStyle>
        <a:tcBdr/>
        <a:fill>
          <a:solidFill>
            <a:srgbClr val="CACACA"/>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slide" Target="slides/slide17.xml"/><Relationship Id="rId31"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sa-intl.org/sa8000-search/"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¿Podría haber una NC? Sí</a:t>
            </a:r>
            <a:endParaRPr/>
          </a:p>
          <a:p>
            <a:pPr marL="0" lvl="0" indent="0" algn="l" rtl="0">
              <a:spcBef>
                <a:spcPts val="0"/>
              </a:spcBef>
              <a:spcAft>
                <a:spcPts val="0"/>
              </a:spcAft>
              <a:buNone/>
            </a:pPr>
            <a:r>
              <a:rPr lang="en-US"/>
              <a:t>¿Qué requisito no se cumple? La política no abarca los requisitos correctamente. </a:t>
            </a:r>
            <a:endParaRPr/>
          </a:p>
          <a:p>
            <a:pPr marL="0" lvl="0" indent="0" algn="l" rtl="0">
              <a:spcBef>
                <a:spcPts val="0"/>
              </a:spcBef>
              <a:spcAft>
                <a:spcPts val="0"/>
              </a:spcAft>
              <a:buNone/>
            </a:pPr>
            <a:r>
              <a:rPr lang="en-US"/>
              <a:t>¿Se sugieren más comprobaciones? Sí, las respuestas de la entrevista por sí solas no bastan para confirmar. Sería recomendable comprobar el tipo de trabajo, los requisitos legales y si hay algún empleado menor de 18 años. </a:t>
            </a:r>
            <a:endParaRPr/>
          </a:p>
          <a:p>
            <a:pPr marL="0" lvl="0" indent="0" algn="l" rtl="0">
              <a:spcBef>
                <a:spcPts val="0"/>
              </a:spcBef>
              <a:spcAft>
                <a:spcPts val="0"/>
              </a:spcAft>
              <a:buNone/>
            </a:pPr>
            <a:endParaRPr/>
          </a:p>
        </p:txBody>
      </p:sp>
      <p:sp>
        <p:nvSpPr>
          <p:cNvPr id="303" name="Google Shape;30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Lo ideal sería hablar con todos estos departamentos, pero no siempre será posible. La clave está en asegurarse de que la persona adecuada proporcione la información correcta sobre la conformidad. </a:t>
            </a:r>
            <a:endParaRPr/>
          </a:p>
          <a:p>
            <a:pPr marL="0" lvl="0" indent="0" algn="l" rtl="0">
              <a:spcBef>
                <a:spcPts val="0"/>
              </a:spcBef>
              <a:spcAft>
                <a:spcPts val="0"/>
              </a:spcAft>
              <a:buNone/>
            </a:pPr>
            <a:r>
              <a:rPr lang="en-US"/>
              <a:t>Documentos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Declaraciones políticas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Contratos de trabajo</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Nóminas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Registros (diarios) de asistencia al trabajo</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Softwares salariales</a:t>
            </a:r>
            <a:endParaRPr sz="1200">
              <a:latin typeface="Calibri"/>
              <a:ea typeface="Calibri"/>
              <a:cs typeface="Calibri"/>
              <a:sym typeface="Calibri"/>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Expedientes de baja / renuncia o despido</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Registros de reclamaciones</a:t>
            </a:r>
            <a:endParaRPr/>
          </a:p>
          <a:p>
            <a:pPr marL="0" lvl="0" indent="0" algn="l" rtl="0">
              <a:spcBef>
                <a:spcPts val="0"/>
              </a:spcBef>
              <a:spcAft>
                <a:spcPts val="0"/>
              </a:spcAft>
              <a:buNone/>
            </a:pPr>
            <a:endParaRPr/>
          </a:p>
          <a:p>
            <a:pPr marL="0" lvl="0" indent="0" algn="l" rtl="0">
              <a:spcBef>
                <a:spcPts val="0"/>
              </a:spcBef>
              <a:spcAft>
                <a:spcPts val="0"/>
              </a:spcAft>
              <a:buNone/>
            </a:pPr>
            <a:r>
              <a:rPr lang="en-US"/>
              <a:t>Con quién hablar</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Representantes de los trabajadores</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de RRHH</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Jurídico</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Trabajadores</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Sindicatos</a:t>
            </a:r>
            <a:endParaRPr/>
          </a:p>
          <a:p>
            <a:pPr marL="0" lvl="0" indent="0" algn="l" rtl="0">
              <a:spcBef>
                <a:spcPts val="0"/>
              </a:spcBef>
              <a:spcAft>
                <a:spcPts val="0"/>
              </a:spcAft>
              <a:buNone/>
            </a:pPr>
            <a:endParaRPr/>
          </a:p>
          <a:p>
            <a:pPr marL="0" marR="0" lvl="0" indent="0" algn="l" rtl="0">
              <a:lnSpc>
                <a:spcPct val="107000"/>
              </a:lnSpc>
              <a:spcBef>
                <a:spcPts val="0"/>
              </a:spcBef>
              <a:spcAft>
                <a:spcPts val="0"/>
              </a:spcAft>
              <a:buNone/>
            </a:pPr>
            <a:r>
              <a:rPr lang="en-US" sz="1200">
                <a:latin typeface="Calibri"/>
                <a:ea typeface="Calibri"/>
                <a:cs typeface="Calibri"/>
                <a:sym typeface="Calibri"/>
              </a:rPr>
              <a:t>No limite los debates al equipo de certificación. </a:t>
            </a:r>
            <a:endParaRPr/>
          </a:p>
          <a:p>
            <a:pPr marL="0" marR="0" lvl="0" indent="0" algn="l" rtl="0">
              <a:lnSpc>
                <a:spcPct val="107000"/>
              </a:lnSpc>
              <a:spcBef>
                <a:spcPts val="0"/>
              </a:spcBef>
              <a:spcAft>
                <a:spcPts val="0"/>
              </a:spcAft>
              <a:buNone/>
            </a:pPr>
            <a:endParaRPr sz="1200">
              <a:latin typeface="Calibri"/>
              <a:ea typeface="Calibri"/>
              <a:cs typeface="Calibri"/>
              <a:sym typeface="Calibri"/>
            </a:endParaRPr>
          </a:p>
          <a:p>
            <a:pPr marL="0" marR="0" lvl="0" indent="0" algn="l" rtl="0">
              <a:lnSpc>
                <a:spcPct val="107000"/>
              </a:lnSpc>
              <a:spcBef>
                <a:spcPts val="0"/>
              </a:spcBef>
              <a:spcAft>
                <a:spcPts val="0"/>
              </a:spcAft>
              <a:buNone/>
            </a:pPr>
            <a:r>
              <a:rPr lang="en-US" sz="1200">
                <a:latin typeface="Calibri"/>
                <a:ea typeface="Calibri"/>
                <a:cs typeface="Calibri"/>
                <a:sym typeface="Calibri"/>
              </a:rPr>
              <a:t>Leer detalladamente los contratos de trabajo (vacaciones anuales, salarios, condiciones de despido, etc.). Revisar el cálculo del pago de las horas extraordinarias.</a:t>
            </a:r>
            <a:endParaRPr/>
          </a:p>
          <a:p>
            <a:pPr marL="0" lvl="0" indent="0" algn="l" rtl="0">
              <a:lnSpc>
                <a:spcPct val="107000"/>
              </a:lnSpc>
              <a:spcBef>
                <a:spcPts val="0"/>
              </a:spcBef>
              <a:spcAft>
                <a:spcPts val="0"/>
              </a:spcAft>
              <a:buNone/>
            </a:pPr>
            <a:endParaRPr>
              <a:latin typeface="Calibri"/>
              <a:ea typeface="Calibri"/>
              <a:cs typeface="Calibri"/>
              <a:sym typeface="Calibri"/>
            </a:endParaRPr>
          </a:p>
          <a:p>
            <a:pPr marL="0" lvl="0" indent="0" algn="l" rtl="0">
              <a:lnSpc>
                <a:spcPct val="107000"/>
              </a:lnSpc>
              <a:spcBef>
                <a:spcPts val="0"/>
              </a:spcBef>
              <a:spcAft>
                <a:spcPts val="0"/>
              </a:spcAft>
              <a:buNone/>
            </a:pPr>
            <a:r>
              <a:rPr lang="en-US"/>
              <a:t>LANC</a:t>
            </a:r>
            <a:r>
              <a:rPr lang="en-US">
                <a:latin typeface="Calibri"/>
                <a:ea typeface="Calibri"/>
                <a:cs typeface="Calibri"/>
                <a:sym typeface="Calibri"/>
              </a:rPr>
              <a:t> = </a:t>
            </a:r>
            <a:r>
              <a:rPr lang="en-US"/>
              <a:t>Libertad de asociación y negociación colectiva</a:t>
            </a:r>
            <a:endParaRPr>
              <a:latin typeface="Calibri"/>
              <a:ea typeface="Calibri"/>
              <a:cs typeface="Calibri"/>
              <a:sym typeface="Calibri"/>
            </a:endParaRPr>
          </a:p>
        </p:txBody>
      </p:sp>
      <p:sp>
        <p:nvSpPr>
          <p:cNvPr id="311" name="Google Shape;31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El contexto jurídico (si en un país hay que pagar un plus por horas extras en función de la legislación nacional) se deja abierto a propósito, para que los aprendices lo averigüen / discutan entre ellos.</a:t>
            </a:r>
            <a:endParaRPr/>
          </a:p>
          <a:p>
            <a:pPr marL="0" lvl="0" indent="0" algn="l" rtl="0">
              <a:spcBef>
                <a:spcPts val="0"/>
              </a:spcBef>
              <a:spcAft>
                <a:spcPts val="0"/>
              </a:spcAft>
              <a:buNone/>
            </a:pPr>
            <a:r>
              <a:rPr lang="en-US"/>
              <a:t>En algunos países, las horas extraordinarias se pagan a porcentajes diferentes según el tipo de hora extra. Por ejemplo, los días festivos se pagan al 200% del salario. Si el salario diario es de 100 USD, un trabajador que trabaje un día festivo cobrará 200 USD por ese día de trabajo. </a:t>
            </a:r>
            <a:endParaRPr/>
          </a:p>
        </p:txBody>
      </p:sp>
      <p:sp>
        <p:nvSpPr>
          <p:cNvPr id="319" name="Google Shape;31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En algunos países, las horas extraordinarias se pagan a porcentajes diferentes según el tipo de hora extra. Por ejemplo, los días festivos se pagan al 200% del salario. Si el salario diario es de 100 USD, un trabajador que trabaje un día festivo cobrará 200 USD por ese día de trabajo. </a:t>
            </a:r>
            <a:endParaRPr/>
          </a:p>
          <a:p>
            <a:pPr marL="0" lvl="0" indent="0" algn="l" rtl="0">
              <a:spcBef>
                <a:spcPts val="0"/>
              </a:spcBef>
              <a:spcAft>
                <a:spcPts val="0"/>
              </a:spcAft>
              <a:buNone/>
            </a:pPr>
            <a:endParaRPr/>
          </a:p>
          <a:p>
            <a:pPr marL="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NC contra Requisito: FSC-STD-40-004: cláusula 7.1 : la NC no cumplía la legislación nacional</a:t>
            </a:r>
            <a:r>
              <a:rPr lang="en-US" sz="1200">
                <a:solidFill>
                  <a:schemeClr val="dk1"/>
                </a:solidFill>
                <a:latin typeface="Calibri"/>
                <a:ea typeface="Calibri"/>
                <a:cs typeface="Calibri"/>
                <a:sym typeface="Calibri"/>
              </a:rPr>
              <a:t>.</a:t>
            </a:r>
            <a:endParaRPr/>
          </a:p>
        </p:txBody>
      </p:sp>
      <p:sp>
        <p:nvSpPr>
          <p:cNvPr id="328" name="Google Shape;32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None/>
            </a:pPr>
            <a:r>
              <a:rPr lang="en-US" sz="1800">
                <a:latin typeface="Arial"/>
                <a:ea typeface="Arial"/>
                <a:cs typeface="Arial"/>
                <a:sym typeface="Arial"/>
              </a:rPr>
              <a:t>Lo ideal sería hablar con todos estos departamentos, pero no siempre será posible. La clave está en asegurarse de que la persona adecuada proporcione la información correcta sobre la conformidad.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Documentos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Políticas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Diversidad de 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Registros/directorio de empleados/nóminas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CH Anuncios de vacantes/empleo</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Comparar las nóminas de trabajadores con el mismo puesto</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Ascensos y contrataciones </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Registros de reclamaciones</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Con quién hablar</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Representantes de los 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Departamento de RRHH</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Departamento Jurídico</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Departamento de nóminas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Alta dirección</a:t>
            </a:r>
            <a:endParaRPr sz="1800">
              <a:latin typeface="Calibri"/>
              <a:ea typeface="Calibri"/>
              <a:cs typeface="Calibri"/>
              <a:sym typeface="Calibri"/>
            </a:endParaRPr>
          </a:p>
          <a:p>
            <a:pPr marL="457200" lvl="0" indent="0" algn="l" rtl="0">
              <a:lnSpc>
                <a:spcPct val="107000"/>
              </a:lnSpc>
              <a:spcBef>
                <a:spcPts val="80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No limite los debates al equipo de certificación.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Lee detenidamente los contratos de trabajo (vacaciones anuales, salarios, condiciones de despido, etc.). Vigila aspectos como el acceso a la formación, los ascensos, las indemnizaciones, etc.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337" name="Google Shape;33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La discriminación es una de las áreas en las que la triangulación es muy necesaria debido a la grisura del tema. El requisito habla de "prácticas". Por lo tanto, estos son ejemplos de prácticas que podrían mostrar discriminación. </a:t>
            </a:r>
            <a:br>
              <a:rPr lang="en-US"/>
            </a:br>
            <a:r>
              <a:rPr lang="en-US"/>
              <a:t>Corresponde al CH demostrar que son conformes (que no hay discriminación). </a:t>
            </a:r>
            <a:endParaRPr/>
          </a:p>
        </p:txBody>
      </p:sp>
      <p:sp>
        <p:nvSpPr>
          <p:cNvPr id="345" name="Google Shape;34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Requisito: FSC-STD-40-004: Cláusula 7.4.1 : </a:t>
            </a:r>
            <a:r>
              <a:rPr lang="en-US" sz="1200" b="0" i="1" u="none" strike="noStrike" cap="none">
                <a:solidFill>
                  <a:schemeClr val="dk1"/>
                </a:solidFill>
                <a:latin typeface="Calibri"/>
                <a:ea typeface="Calibri"/>
                <a:cs typeface="Calibri"/>
                <a:sym typeface="Calibri"/>
              </a:rPr>
              <a:t>Las prácticas de empleo y ocupación no son discriminatorias.</a:t>
            </a:r>
            <a:endParaRPr/>
          </a:p>
        </p:txBody>
      </p:sp>
      <p:sp>
        <p:nvSpPr>
          <p:cNvPr id="354" name="Google Shape;354;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None/>
            </a:pPr>
            <a:r>
              <a:rPr lang="en-US" sz="1800">
                <a:latin typeface="Arial"/>
                <a:ea typeface="Arial"/>
                <a:cs typeface="Arial"/>
                <a:sym typeface="Arial"/>
              </a:rPr>
              <a:t>Lo ideal sería hablar con todos estos departamentos, pero no siempre será posible. La clave está en asegurarse de que la persona adecuada proporcione la información correcta sobre la conformidad.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Documentos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Políticas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CC (Convenios Colectivos)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TdR / Deberes de los representantes de los 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Términos de referencia sindicales o notas de reuniones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Informes de los representantes de los 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Comunicación entre la dirección y los 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Registros de reclamaciones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Noticias sobre huelgas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Buzones de sugerencias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Registros de reclamaciones</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Con quién hablar</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Representantes de los 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Departamento de RRHH</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Departamento Jurídico</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Trabajadores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Sindicatos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Alta dirección</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No limite los debates al equipo de certificación.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Lee detalladamente los contratos de trabajo (vacaciones anuales, salarios, condiciones de despido, etc.). Presta atención a aspectos como el acceso a la formación, los ascensos, las indemnizaciones, etc. </a:t>
            </a:r>
            <a:endParaRPr sz="1800">
              <a:latin typeface="Calibri"/>
              <a:ea typeface="Calibri"/>
              <a:cs typeface="Calibri"/>
              <a:sym typeface="Calibri"/>
            </a:endParaRPr>
          </a:p>
          <a:p>
            <a:pPr marL="0" lvl="0" indent="0" algn="l" rtl="0">
              <a:spcBef>
                <a:spcPts val="800"/>
              </a:spcBef>
              <a:spcAft>
                <a:spcPts val="0"/>
              </a:spcAft>
              <a:buNone/>
            </a:pPr>
            <a:endParaRPr/>
          </a:p>
          <a:p>
            <a:pPr marL="0" lvl="0" indent="0" algn="l" rtl="0">
              <a:spcBef>
                <a:spcPts val="0"/>
              </a:spcBef>
              <a:spcAft>
                <a:spcPts val="0"/>
              </a:spcAft>
              <a:buNone/>
            </a:pPr>
            <a:endParaRPr/>
          </a:p>
        </p:txBody>
      </p:sp>
      <p:sp>
        <p:nvSpPr>
          <p:cNvPr id="362" name="Google Shape;3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Primero, deja que el grupo lea en voz alta la pregunta y luego pide respuestas a una o dos personas. A continuación, pasa a la siguiente diapositiva para sugerir respuestas y debatirlas. </a:t>
            </a:r>
            <a:endParaRPr/>
          </a:p>
        </p:txBody>
      </p:sp>
      <p:sp>
        <p:nvSpPr>
          <p:cNvPr id="370" name="Google Shape;370;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9" name="Google Shape;379;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000"/>
              </a:lnSpc>
              <a:spcBef>
                <a:spcPts val="0"/>
              </a:spcBef>
              <a:spcAft>
                <a:spcPts val="0"/>
              </a:spcAft>
              <a:buNone/>
            </a:pPr>
            <a:r>
              <a:rPr lang="en-US" sz="1800" i="1">
                <a:latin typeface="Arial"/>
                <a:ea typeface="Arial"/>
                <a:cs typeface="Arial"/>
                <a:sym typeface="Arial"/>
              </a:rPr>
              <a:t>Requisito: FSC-STD-40-004: Cláusula 7.5</a:t>
            </a:r>
            <a:endParaRPr/>
          </a:p>
          <a:p>
            <a:pPr marL="0" lvl="0" indent="0" algn="just" rtl="0">
              <a:lnSpc>
                <a:spcPct val="107000"/>
              </a:lnSpc>
              <a:spcBef>
                <a:spcPts val="800"/>
              </a:spcBef>
              <a:spcAft>
                <a:spcPts val="0"/>
              </a:spcAft>
              <a:buNone/>
            </a:pPr>
            <a:r>
              <a:rPr lang="en-US" sz="1800">
                <a:latin typeface="Arial"/>
                <a:ea typeface="Arial"/>
                <a:cs typeface="Arial"/>
                <a:sym typeface="Arial"/>
              </a:rPr>
              <a:t>La OC también podría examinar cómo se eligió a los representantes, ya que esto puede estar relacionado con el hecho de que los problemas no se traten de forma persistente. </a:t>
            </a:r>
            <a:endParaRPr sz="1800">
              <a:latin typeface="Calibri"/>
              <a:ea typeface="Calibri"/>
              <a:cs typeface="Calibri"/>
              <a:sym typeface="Calibri"/>
            </a:endParaRPr>
          </a:p>
        </p:txBody>
      </p:sp>
      <p:sp>
        <p:nvSpPr>
          <p:cNvPr id="380" name="Google Shape;380;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7" name="Google Shape;38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None/>
            </a:pPr>
            <a:r>
              <a:rPr lang="en-US" sz="1800" b="1">
                <a:latin typeface="Arial"/>
                <a:ea typeface="Arial"/>
                <a:cs typeface="Arial"/>
                <a:sym typeface="Arial"/>
              </a:rPr>
              <a:t>Documentos / Dónde buscar</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Políticas y Manual</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Acuerdos de externalización</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Autoevaluación</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Auditoría documental a contratistas de bajo riesgo</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Visita in situ a contratistas de alto riesgo</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b="1">
                <a:latin typeface="Arial"/>
                <a:ea typeface="Arial"/>
                <a:cs typeface="Arial"/>
                <a:sym typeface="Arial"/>
              </a:rPr>
              <a:t>Con quién hablar</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Representante del COC</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Trabajadores contratistas</a:t>
            </a:r>
            <a:endParaRPr sz="1800">
              <a:latin typeface="Calibri"/>
              <a:ea typeface="Calibri"/>
              <a:cs typeface="Calibri"/>
              <a:sym typeface="Calibri"/>
            </a:endParaRPr>
          </a:p>
          <a:p>
            <a:pPr marL="342900" lvl="0" indent="-342900" algn="l" rtl="0">
              <a:lnSpc>
                <a:spcPct val="107000"/>
              </a:lnSpc>
              <a:spcBef>
                <a:spcPts val="800"/>
              </a:spcBef>
              <a:spcAft>
                <a:spcPts val="0"/>
              </a:spcAft>
              <a:buClr>
                <a:schemeClr val="dk1"/>
              </a:buClr>
              <a:buSzPts val="1800"/>
              <a:buFont typeface="Arial"/>
              <a:buChar char="•"/>
            </a:pPr>
            <a:r>
              <a:rPr lang="en-US" sz="1800">
                <a:latin typeface="Arial"/>
                <a:ea typeface="Arial"/>
                <a:cs typeface="Arial"/>
                <a:sym typeface="Arial"/>
              </a:rPr>
              <a:t>Departamento de RRHH</a:t>
            </a:r>
            <a:endParaRPr sz="1800">
              <a:latin typeface="Calibri"/>
              <a:ea typeface="Calibri"/>
              <a:cs typeface="Calibri"/>
              <a:sym typeface="Calibri"/>
            </a:endParaRPr>
          </a:p>
          <a:p>
            <a:pPr marL="228600" lvl="0" indent="0" algn="l" rtl="0">
              <a:lnSpc>
                <a:spcPct val="107000"/>
              </a:lnSpc>
              <a:spcBef>
                <a:spcPts val="800"/>
              </a:spcBef>
              <a:spcAft>
                <a:spcPts val="0"/>
              </a:spcAft>
              <a:buNone/>
            </a:pPr>
            <a:r>
              <a:rPr lang="en-US" sz="1800">
                <a:latin typeface="Arial"/>
                <a:ea typeface="Arial"/>
                <a:cs typeface="Arial"/>
                <a:sym typeface="Arial"/>
              </a:rPr>
              <a:t>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No limite los debates al equipo de certificación. </a:t>
            </a:r>
            <a:endParaRPr sz="1800">
              <a:latin typeface="Calibri"/>
              <a:ea typeface="Calibri"/>
              <a:cs typeface="Calibri"/>
              <a:sym typeface="Calibri"/>
            </a:endParaRPr>
          </a:p>
          <a:p>
            <a:pPr marL="0" lvl="0" indent="0" algn="l" rtl="0">
              <a:lnSpc>
                <a:spcPct val="107000"/>
              </a:lnSpc>
              <a:spcBef>
                <a:spcPts val="800"/>
              </a:spcBef>
              <a:spcAft>
                <a:spcPts val="0"/>
              </a:spcAft>
              <a:buNone/>
            </a:pPr>
            <a:r>
              <a:rPr lang="en-US" sz="1800">
                <a:latin typeface="Arial"/>
                <a:ea typeface="Arial"/>
                <a:cs typeface="Arial"/>
                <a:sym typeface="Arial"/>
              </a:rPr>
              <a:t>Los contratistas con lo que el FSC considera un esquema de verificación equivalente (SA8000) están generalmente exentos de los requisitos; pero véase el ADVICE-40-004-24 para más información. </a:t>
            </a:r>
            <a:endParaRPr sz="1800">
              <a:latin typeface="Calibri"/>
              <a:ea typeface="Calibri"/>
              <a:cs typeface="Calibri"/>
              <a:sym typeface="Calibri"/>
            </a:endParaRPr>
          </a:p>
          <a:p>
            <a:pPr marL="0" marR="0" lvl="0" indent="0" algn="l" rtl="0">
              <a:lnSpc>
                <a:spcPct val="107000"/>
              </a:lnSpc>
              <a:spcBef>
                <a:spcPts val="800"/>
              </a:spcBef>
              <a:spcAft>
                <a:spcPts val="0"/>
              </a:spcAft>
              <a:buNone/>
            </a:pPr>
            <a:endParaRPr sz="1200">
              <a:latin typeface="Calibri"/>
              <a:ea typeface="Calibri"/>
              <a:cs typeface="Calibri"/>
              <a:sym typeface="Calibri"/>
            </a:endParaRPr>
          </a:p>
        </p:txBody>
      </p:sp>
      <p:sp>
        <p:nvSpPr>
          <p:cNvPr id="388" name="Google Shape;38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t>Documentos / Dónde buscar</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Políticas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Certificado SA8000:2014</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Informes de auditoría SA8000:2014</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Aún deben realizarse entrevistas al personal. </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Visita in situ a contratistas de alto riesgo</a:t>
            </a:r>
            <a:endParaRPr/>
          </a:p>
          <a:p>
            <a:pPr marL="285750" marR="0" lvl="0" indent="-209550" algn="l" rtl="0">
              <a:lnSpc>
                <a:spcPct val="107000"/>
              </a:lnSpc>
              <a:spcBef>
                <a:spcPts val="0"/>
              </a:spcBef>
              <a:spcAft>
                <a:spcPts val="0"/>
              </a:spcAft>
              <a:buClr>
                <a:schemeClr val="dk1"/>
              </a:buClr>
              <a:buSzPts val="1200"/>
              <a:buFont typeface="Arial"/>
              <a:buNone/>
            </a:pPr>
            <a:endParaRPr sz="1200">
              <a:latin typeface="Calibri"/>
              <a:ea typeface="Calibri"/>
              <a:cs typeface="Calibri"/>
              <a:sym typeface="Calibri"/>
            </a:endParaRPr>
          </a:p>
          <a:p>
            <a:pPr marL="0" lvl="0" indent="0" algn="l" rtl="0">
              <a:spcBef>
                <a:spcPts val="0"/>
              </a:spcBef>
              <a:spcAft>
                <a:spcPts val="0"/>
              </a:spcAft>
              <a:buNone/>
            </a:pPr>
            <a:r>
              <a:rPr lang="en-US" b="1"/>
              <a:t>Verificación in situ:</a:t>
            </a:r>
            <a:endParaRPr/>
          </a:p>
          <a:p>
            <a:pPr marL="171450" lvl="0" indent="-171450" algn="l" rtl="0">
              <a:spcBef>
                <a:spcPts val="0"/>
              </a:spcBef>
              <a:spcAft>
                <a:spcPts val="0"/>
              </a:spcAft>
              <a:buClr>
                <a:schemeClr val="dk1"/>
              </a:buClr>
              <a:buSzPts val="1200"/>
              <a:buFont typeface="Arial"/>
              <a:buChar char="•"/>
            </a:pPr>
            <a:r>
              <a:rPr lang="en-US"/>
              <a:t>Sí, para los considerados de alto riesgo.</a:t>
            </a:r>
            <a:endParaRPr/>
          </a:p>
          <a:p>
            <a:pPr marL="171450" lvl="0" indent="-9525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b="1"/>
              <a:t>Verificación de SA8000:</a:t>
            </a:r>
            <a:endParaRPr/>
          </a:p>
          <a:p>
            <a:pPr marL="171450" lvl="0" indent="-171450" algn="l" rtl="0">
              <a:spcBef>
                <a:spcPts val="0"/>
              </a:spcBef>
              <a:spcAft>
                <a:spcPts val="0"/>
              </a:spcAft>
              <a:buClr>
                <a:schemeClr val="dk1"/>
              </a:buClr>
              <a:buSzPts val="1200"/>
              <a:buFont typeface="Arial"/>
              <a:buChar char="•"/>
            </a:pPr>
            <a:r>
              <a:rPr lang="en-US"/>
              <a:t>La validez (estado) de SA8000 se puede comprobar con la información del certificado en el sitio web de SA8000: </a:t>
            </a:r>
            <a:r>
              <a:rPr lang="en-US" u="sng">
                <a:solidFill>
                  <a:schemeClr val="hlink"/>
                </a:solidFill>
                <a:hlinkClick r:id="rId3"/>
              </a:rPr>
              <a:t>Búsqueda SA8000 - SAI</a:t>
            </a:r>
            <a:endParaRPr/>
          </a:p>
          <a:p>
            <a:pPr marL="0" lvl="0" indent="0" algn="l" rtl="0">
              <a:spcBef>
                <a:spcPts val="0"/>
              </a:spcBef>
              <a:spcAft>
                <a:spcPts val="0"/>
              </a:spcAft>
              <a:buClr>
                <a:schemeClr val="dk1"/>
              </a:buClr>
              <a:buSzPts val="1200"/>
              <a:buFont typeface="Arial"/>
              <a:buNone/>
            </a:pPr>
            <a:endParaRPr/>
          </a:p>
          <a:p>
            <a:pPr marL="0" marR="0" lvl="0" indent="0" algn="l" rtl="0">
              <a:lnSpc>
                <a:spcPct val="107000"/>
              </a:lnSpc>
              <a:spcBef>
                <a:spcPts val="0"/>
              </a:spcBef>
              <a:spcAft>
                <a:spcPts val="0"/>
              </a:spcAft>
              <a:buNone/>
            </a:pPr>
            <a:endParaRPr sz="1200">
              <a:latin typeface="Calibri"/>
              <a:ea typeface="Calibri"/>
              <a:cs typeface="Calibri"/>
              <a:sym typeface="Calibri"/>
            </a:endParaRPr>
          </a:p>
          <a:p>
            <a:pPr marL="0" lvl="0" indent="0" algn="l" rtl="0">
              <a:spcBef>
                <a:spcPts val="0"/>
              </a:spcBef>
              <a:spcAft>
                <a:spcPts val="0"/>
              </a:spcAft>
              <a:buNone/>
            </a:pPr>
            <a:endParaRPr/>
          </a:p>
        </p:txBody>
      </p:sp>
      <p:sp>
        <p:nvSpPr>
          <p:cNvPr id="396" name="Google Shape;3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0" i="0">
                <a:solidFill>
                  <a:srgbClr val="333333"/>
                </a:solidFill>
                <a:latin typeface="Arial"/>
                <a:ea typeface="Arial"/>
                <a:cs typeface="Arial"/>
                <a:sym typeface="Arial"/>
              </a:rPr>
              <a:t>Siga las orientaciones de la OIT sobre estos temas. </a:t>
            </a:r>
            <a:endParaRPr/>
          </a:p>
          <a:p>
            <a:pPr marL="0" lvl="0" indent="0" algn="l" rtl="0">
              <a:spcBef>
                <a:spcPts val="0"/>
              </a:spcBef>
              <a:spcAft>
                <a:spcPts val="0"/>
              </a:spcAft>
              <a:buNone/>
            </a:pPr>
            <a:br>
              <a:rPr lang="en-US" b="0" i="0">
                <a:solidFill>
                  <a:srgbClr val="333333"/>
                </a:solidFill>
                <a:latin typeface="Arial"/>
                <a:ea typeface="Arial"/>
                <a:cs typeface="Arial"/>
                <a:sym typeface="Arial"/>
              </a:rPr>
            </a:br>
            <a:r>
              <a:rPr lang="en-US" b="0" i="0">
                <a:solidFill>
                  <a:srgbClr val="333333"/>
                </a:solidFill>
                <a:latin typeface="Arial"/>
                <a:ea typeface="Arial"/>
                <a:cs typeface="Arial"/>
                <a:sym typeface="Arial"/>
              </a:rPr>
              <a:t>Orientación de la OIT: https://www.ilo.org/publications/supplier-guidance-preventing-identifying-and-addressing-child-labour </a:t>
            </a:r>
            <a:endParaRPr/>
          </a:p>
          <a:p>
            <a:pPr marL="0" lvl="0" indent="0" algn="l" rtl="0">
              <a:spcBef>
                <a:spcPts val="0"/>
              </a:spcBef>
              <a:spcAft>
                <a:spcPts val="0"/>
              </a:spcAft>
              <a:buNone/>
            </a:pPr>
            <a:r>
              <a:rPr lang="en-US" b="0" i="0">
                <a:solidFill>
                  <a:srgbClr val="333333"/>
                </a:solidFill>
                <a:latin typeface="Arial"/>
                <a:ea typeface="Arial"/>
                <a:cs typeface="Arial"/>
                <a:sym typeface="Arial"/>
              </a:rPr>
              <a:t>De acuerdo con la sección 4.2.2 de este documento, se espera que el Evaluador rellene un Formulario de Notificación de Trabajo Infantil y coopere con un experto local en remediación. En ausencia de un experto local en remediación, el Evaluador buscará el apoyo de las oficinas de la OIT y de otros organismos de las Naciones Unidas, como UNICEF. </a:t>
            </a:r>
            <a:endParaRPr/>
          </a:p>
        </p:txBody>
      </p:sp>
      <p:sp>
        <p:nvSpPr>
          <p:cNvPr id="404" name="Google Shape;40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19" name="Google Shape;41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Lo ideal sería hablar con todos estos departamentos, pero no siempre será posible. La clave está en asegurarse de que la persona adecuada proporcione la información correcta sobre la conformidad. </a:t>
            </a:r>
            <a:endParaRPr/>
          </a:p>
          <a:p>
            <a:pPr marL="0" lvl="0" indent="0" algn="l" rtl="0">
              <a:spcBef>
                <a:spcPts val="0"/>
              </a:spcBef>
              <a:spcAft>
                <a:spcPts val="0"/>
              </a:spcAft>
              <a:buNone/>
            </a:pPr>
            <a:r>
              <a:rPr lang="en-US"/>
              <a:t>Documentos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Políticas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Manuales de empresa</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Entrevistas con el personal y los responsables</a:t>
            </a:r>
            <a:endParaRPr/>
          </a:p>
          <a:p>
            <a:pPr marL="0" lvl="0" indent="0" algn="l" rtl="0">
              <a:spcBef>
                <a:spcPts val="0"/>
              </a:spcBef>
              <a:spcAft>
                <a:spcPts val="0"/>
              </a:spcAft>
              <a:buNone/>
            </a:pPr>
            <a:endParaRPr/>
          </a:p>
          <a:p>
            <a:pPr marL="0" lvl="0" indent="0" algn="l" rtl="0">
              <a:spcBef>
                <a:spcPts val="0"/>
              </a:spcBef>
              <a:spcAft>
                <a:spcPts val="0"/>
              </a:spcAft>
              <a:buNone/>
            </a:pPr>
            <a:r>
              <a:rPr lang="en-US"/>
              <a:t>Con quién hablar</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Representante COC</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de RRHH</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Jurídico</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Trabajadores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54" name="Google Shape;25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Lo ideal sería hablar con todos los departamentos, pero no siempre será posible. La clave está en asegurarse de que la persona adecuada proporcione la información correcta sobre la conformidad. </a:t>
            </a:r>
            <a:endParaRPr/>
          </a:p>
          <a:p>
            <a:pPr marL="0" lvl="0" indent="0" algn="l" rtl="0">
              <a:spcBef>
                <a:spcPts val="0"/>
              </a:spcBef>
              <a:spcAft>
                <a:spcPts val="0"/>
              </a:spcAft>
              <a:buNone/>
            </a:pPr>
            <a:endParaRPr/>
          </a:p>
          <a:p>
            <a:pPr marL="0" lvl="0" indent="0" algn="l" rtl="0">
              <a:spcBef>
                <a:spcPts val="0"/>
              </a:spcBef>
              <a:spcAft>
                <a:spcPts val="0"/>
              </a:spcAft>
              <a:buNone/>
            </a:pPr>
            <a:r>
              <a:rPr lang="en-US"/>
              <a:t>Documentos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Declaración(es) política(s) (podría incluirse en los procedimientos).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Manuales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Tablones de anuncios / sitios web</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Material de formación </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Autodeclaración</a:t>
            </a:r>
            <a:endParaRPr/>
          </a:p>
          <a:p>
            <a:pPr marL="0" lvl="0" indent="0" algn="l" rtl="0">
              <a:spcBef>
                <a:spcPts val="0"/>
              </a:spcBef>
              <a:spcAft>
                <a:spcPts val="0"/>
              </a:spcAft>
              <a:buNone/>
            </a:pPr>
            <a:endParaRPr/>
          </a:p>
          <a:p>
            <a:pPr marL="0" lvl="0" indent="0" algn="l" rtl="0">
              <a:spcBef>
                <a:spcPts val="0"/>
              </a:spcBef>
              <a:spcAft>
                <a:spcPts val="0"/>
              </a:spcAft>
              <a:buNone/>
            </a:pPr>
            <a:r>
              <a:rPr lang="en-US"/>
              <a:t>Con quién hablar</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Representante COC</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de RRHH</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Jurídico</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Trabajadores</a:t>
            </a:r>
            <a:endParaRPr/>
          </a:p>
          <a:p>
            <a:pPr marL="0" lvl="0" indent="0" algn="l" rtl="0">
              <a:spcBef>
                <a:spcPts val="0"/>
              </a:spcBef>
              <a:spcAft>
                <a:spcPts val="0"/>
              </a:spcAft>
              <a:buNone/>
            </a:pPr>
            <a:endParaRPr/>
          </a:p>
          <a:p>
            <a:pPr marL="0" marR="0" lvl="0" indent="0" algn="l" rtl="0">
              <a:lnSpc>
                <a:spcPct val="107000"/>
              </a:lnSpc>
              <a:spcBef>
                <a:spcPts val="0"/>
              </a:spcBef>
              <a:spcAft>
                <a:spcPts val="0"/>
              </a:spcAft>
              <a:buNone/>
            </a:pPr>
            <a:r>
              <a:rPr lang="en-US" sz="1200">
                <a:latin typeface="Calibri"/>
                <a:ea typeface="Calibri"/>
                <a:cs typeface="Calibri"/>
                <a:sym typeface="Calibri"/>
              </a:rPr>
              <a:t>Declaración(es) normativa(s): Podrían ser múltiples y NO DEBEN redactarse textualmente a partir del texto de los requisitos normativos. </a:t>
            </a:r>
            <a:endParaRPr/>
          </a:p>
          <a:p>
            <a:pPr marL="0" marR="0" lvl="0" indent="0" algn="l" rtl="0">
              <a:lnSpc>
                <a:spcPct val="107000"/>
              </a:lnSpc>
              <a:spcBef>
                <a:spcPts val="0"/>
              </a:spcBef>
              <a:spcAft>
                <a:spcPts val="0"/>
              </a:spcAft>
              <a:buClr>
                <a:schemeClr val="dk1"/>
              </a:buClr>
              <a:buSzPts val="1200"/>
              <a:buFont typeface="Calibri"/>
              <a:buNone/>
            </a:pPr>
            <a:endParaRPr sz="12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200"/>
              <a:buFont typeface="Calibri"/>
              <a:buNone/>
            </a:pPr>
            <a:r>
              <a:rPr lang="en-US" sz="1200">
                <a:latin typeface="Calibri"/>
                <a:ea typeface="Calibri"/>
                <a:cs typeface="Calibri"/>
                <a:sym typeface="Calibri"/>
              </a:rPr>
              <a:t>Autoevaluación: utiliza la plantilla facilitada por el FSC. Debe ser cumplimentada y firmada por el CH.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62" name="Google Shape;26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Lo ideal sería hablar con todos estos departamentos, pero no siempre será posible. La clave está en asegurarse de que la persona adecuada proporcione la información correcta sobre la conformidad. </a:t>
            </a:r>
            <a:endParaRPr/>
          </a:p>
          <a:p>
            <a:pPr marL="0" lvl="0" indent="0" algn="l" rtl="0">
              <a:spcBef>
                <a:spcPts val="0"/>
              </a:spcBef>
              <a:spcAft>
                <a:spcPts val="0"/>
              </a:spcAft>
              <a:buNone/>
            </a:pPr>
            <a:r>
              <a:rPr lang="en-US"/>
              <a:t>Documentos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Políticas / Manuales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Autoevaluación</a:t>
            </a:r>
            <a:endParaRPr/>
          </a:p>
          <a:p>
            <a:pPr marL="0" lvl="0" indent="0" algn="l" rtl="0">
              <a:spcBef>
                <a:spcPts val="0"/>
              </a:spcBef>
              <a:spcAft>
                <a:spcPts val="0"/>
              </a:spcAft>
              <a:buNone/>
            </a:pPr>
            <a:endParaRPr/>
          </a:p>
          <a:p>
            <a:pPr marL="0" lvl="0" indent="0" algn="l" rtl="0">
              <a:spcBef>
                <a:spcPts val="0"/>
              </a:spcBef>
              <a:spcAft>
                <a:spcPts val="0"/>
              </a:spcAft>
              <a:buNone/>
            </a:pPr>
            <a:r>
              <a:rPr lang="en-US"/>
              <a:t>Con quién hablar</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Representante COC</a:t>
            </a:r>
            <a:endParaRPr/>
          </a:p>
          <a:p>
            <a:pPr marL="0" marR="0" lvl="0" indent="0" algn="l" rtl="0">
              <a:lnSpc>
                <a:spcPct val="107000"/>
              </a:lnSpc>
              <a:spcBef>
                <a:spcPts val="0"/>
              </a:spcBef>
              <a:spcAft>
                <a:spcPts val="0"/>
              </a:spcAft>
              <a:buClr>
                <a:schemeClr val="dk1"/>
              </a:buClr>
              <a:buSzPts val="1200"/>
              <a:buFont typeface="Arial"/>
              <a:buNone/>
            </a:pPr>
            <a:endParaRPr sz="12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200"/>
              <a:buFont typeface="Arial"/>
              <a:buNone/>
            </a:pPr>
            <a:r>
              <a:rPr lang="en-US" sz="1200">
                <a:latin typeface="Calibri"/>
                <a:ea typeface="Calibri"/>
                <a:cs typeface="Calibri"/>
                <a:sym typeface="Calibri"/>
              </a:rPr>
              <a:t>Verificar / evaluar la aplicación de los aspectos indicados en la Autoevaluación.</a:t>
            </a:r>
            <a:endParaRPr/>
          </a:p>
          <a:p>
            <a:pPr marL="171450" marR="0" lvl="0" indent="-95250" algn="l" rtl="0">
              <a:lnSpc>
                <a:spcPct val="107000"/>
              </a:lnSpc>
              <a:spcBef>
                <a:spcPts val="0"/>
              </a:spcBef>
              <a:spcAft>
                <a:spcPts val="0"/>
              </a:spcAft>
              <a:buClr>
                <a:schemeClr val="dk1"/>
              </a:buClr>
              <a:buSzPts val="1200"/>
              <a:buFont typeface="Arial"/>
              <a:buNone/>
            </a:pPr>
            <a:endParaRPr sz="1200">
              <a:latin typeface="Calibri"/>
              <a:ea typeface="Calibri"/>
              <a:cs typeface="Calibri"/>
              <a:sym typeface="Calibri"/>
            </a:endParaRPr>
          </a:p>
        </p:txBody>
      </p:sp>
      <p:sp>
        <p:nvSpPr>
          <p:cNvPr id="270" name="Google Shape;27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None/>
            </a:pPr>
            <a:r>
              <a:rPr lang="en-US" sz="1200">
                <a:latin typeface="Calibri"/>
                <a:ea typeface="Calibri"/>
                <a:cs typeface="Calibri"/>
                <a:sym typeface="Calibri"/>
              </a:rPr>
              <a:t>Aplicable a toda la sección 7 y a todos los </a:t>
            </a:r>
            <a:r>
              <a:rPr lang="en-US"/>
              <a:t>RLF</a:t>
            </a:r>
            <a:r>
              <a:rPr lang="en-US" sz="1200">
                <a:latin typeface="Calibri"/>
                <a:ea typeface="Calibri"/>
                <a:cs typeface="Calibri"/>
                <a:sym typeface="Calibri"/>
              </a:rPr>
              <a:t> FSC. </a:t>
            </a:r>
            <a:endParaRPr/>
          </a:p>
          <a:p>
            <a:pPr marL="0" marR="0" lvl="0" indent="0" algn="l" rtl="0">
              <a:lnSpc>
                <a:spcPct val="107000"/>
              </a:lnSpc>
              <a:spcBef>
                <a:spcPts val="0"/>
              </a:spcBef>
              <a:spcAft>
                <a:spcPts val="0"/>
              </a:spcAft>
              <a:buNone/>
            </a:pPr>
            <a:endParaRPr sz="1200">
              <a:latin typeface="Calibri"/>
              <a:ea typeface="Calibri"/>
              <a:cs typeface="Calibri"/>
              <a:sym typeface="Calibri"/>
            </a:endParaRPr>
          </a:p>
          <a:p>
            <a:pPr marL="0" marR="0" lvl="0" indent="0" algn="l" rtl="0">
              <a:lnSpc>
                <a:spcPct val="107000"/>
              </a:lnSpc>
              <a:spcBef>
                <a:spcPts val="0"/>
              </a:spcBef>
              <a:spcAft>
                <a:spcPts val="0"/>
              </a:spcAft>
              <a:buNone/>
            </a:pPr>
            <a:r>
              <a:rPr lang="en-US" sz="1200">
                <a:latin typeface="Calibri"/>
                <a:ea typeface="Calibri"/>
                <a:cs typeface="Calibri"/>
                <a:sym typeface="Calibri"/>
              </a:rPr>
              <a:t>Habrá algunos aspectos que no encajen claramente en ninguno de los RLF de FSC, pero que aún así representen una violación de los derechos de los trabajadores, por ejemplo, el impago al gobierno de los seguros sociales obligatorios de los trabajadores.</a:t>
            </a:r>
            <a:endParaRPr/>
          </a:p>
          <a:p>
            <a:pPr marL="0" marR="0" lvl="0" indent="0" algn="l" rtl="0">
              <a:lnSpc>
                <a:spcPct val="107000"/>
              </a:lnSpc>
              <a:spcBef>
                <a:spcPts val="0"/>
              </a:spcBef>
              <a:spcAft>
                <a:spcPts val="0"/>
              </a:spcAft>
              <a:buNone/>
            </a:pPr>
            <a:endParaRPr sz="1200">
              <a:latin typeface="Calibri"/>
              <a:ea typeface="Calibri"/>
              <a:cs typeface="Calibri"/>
              <a:sym typeface="Calibri"/>
            </a:endParaRPr>
          </a:p>
          <a:p>
            <a:pPr marL="0" lvl="0" indent="0" algn="l" rtl="0">
              <a:spcBef>
                <a:spcPts val="0"/>
              </a:spcBef>
              <a:spcAft>
                <a:spcPts val="0"/>
              </a:spcAft>
              <a:buNone/>
            </a:pPr>
            <a:r>
              <a:rPr lang="en-US"/>
              <a:t>Lo ideal sería hablar con todos estos departamentos, pero no siempre será posible. La clave está en asegurarse de que la persona adecuada proporcione la información correcta sobre la conformidad. </a:t>
            </a:r>
            <a:endParaRPr/>
          </a:p>
          <a:p>
            <a:pPr marL="0" lvl="0" indent="0" algn="l" rtl="0">
              <a:spcBef>
                <a:spcPts val="0"/>
              </a:spcBef>
              <a:spcAft>
                <a:spcPts val="0"/>
              </a:spcAft>
              <a:buNone/>
            </a:pPr>
            <a:r>
              <a:rPr lang="en-US"/>
              <a:t>Documentos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Políticas / Manuales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Autoevaluación</a:t>
            </a:r>
            <a:endParaRPr/>
          </a:p>
          <a:p>
            <a:pPr marL="0" lvl="0" indent="0" algn="l" rtl="0">
              <a:spcBef>
                <a:spcPts val="0"/>
              </a:spcBef>
              <a:spcAft>
                <a:spcPts val="0"/>
              </a:spcAft>
              <a:buNone/>
            </a:pPr>
            <a:endParaRPr/>
          </a:p>
          <a:p>
            <a:pPr marL="0" lvl="0" indent="0" algn="l" rtl="0">
              <a:spcBef>
                <a:spcPts val="0"/>
              </a:spcBef>
              <a:spcAft>
                <a:spcPts val="0"/>
              </a:spcAft>
              <a:buNone/>
            </a:pPr>
            <a:r>
              <a:rPr lang="en-US"/>
              <a:t>Con quién hablar</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Representante COC</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RRHH</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Legal</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Contabilidad/Nómina</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Becarios</a:t>
            </a:r>
            <a:endParaRPr/>
          </a:p>
          <a:p>
            <a:pPr marL="0" marR="0" lvl="0" indent="0" algn="l" rtl="0">
              <a:lnSpc>
                <a:spcPct val="107000"/>
              </a:lnSpc>
              <a:spcBef>
                <a:spcPts val="0"/>
              </a:spcBef>
              <a:spcAft>
                <a:spcPts val="0"/>
              </a:spcAft>
              <a:buNone/>
            </a:pPr>
            <a:endParaRPr sz="1200">
              <a:latin typeface="Calibri"/>
              <a:ea typeface="Calibri"/>
              <a:cs typeface="Calibri"/>
              <a:sym typeface="Calibri"/>
            </a:endParaRPr>
          </a:p>
          <a:p>
            <a:pPr marL="0" lvl="0" indent="0" algn="l" rtl="0">
              <a:spcBef>
                <a:spcPts val="0"/>
              </a:spcBef>
              <a:spcAft>
                <a:spcPts val="0"/>
              </a:spcAft>
              <a:buNone/>
            </a:pPr>
            <a:endParaRPr/>
          </a:p>
        </p:txBody>
      </p:sp>
      <p:sp>
        <p:nvSpPr>
          <p:cNvPr id="278" name="Google Shape;27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No tiene que ir a pedir documentos de identidad a los trabajadores. Usted comprueba en el expediente, ya que es el CH el que tiene que asegurarse de que están por encima de la edad laboral y usted está comprobando sus sis</a:t>
            </a:r>
            <a:endParaRPr/>
          </a:p>
          <a:p>
            <a:pPr marL="0" lvl="0" indent="0" algn="l" rtl="0">
              <a:spcBef>
                <a:spcPts val="0"/>
              </a:spcBef>
              <a:spcAft>
                <a:spcPts val="0"/>
              </a:spcAft>
              <a:buNone/>
            </a:pPr>
            <a:r>
              <a:rPr lang="en-US"/>
              <a:t>Lo ideal sería hablar con todos estos departamentos, pero no siempre será posible. La clave está en asegurarse de que la persona adecuada proporcione la información correcta sobre la conformidad. </a:t>
            </a:r>
            <a:endParaRPr/>
          </a:p>
          <a:p>
            <a:pPr marL="0" lvl="0" indent="0" algn="l" rtl="0">
              <a:spcBef>
                <a:spcPts val="0"/>
              </a:spcBef>
              <a:spcAft>
                <a:spcPts val="0"/>
              </a:spcAft>
              <a:buNone/>
            </a:pPr>
            <a:r>
              <a:rPr lang="en-US"/>
              <a:t>Documentos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Documentos de identidad de los trabajadores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Contratos de trabajo</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Políticas</a:t>
            </a:r>
            <a:endParaRPr/>
          </a:p>
          <a:p>
            <a:pPr marL="285750" marR="0" lvl="0" indent="-2857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Registros/directorio de empleados/nóminas</a:t>
            </a:r>
            <a:endParaRPr/>
          </a:p>
          <a:p>
            <a:pPr marL="0" lvl="0" indent="0" algn="l" rtl="0">
              <a:spcBef>
                <a:spcPts val="0"/>
              </a:spcBef>
              <a:spcAft>
                <a:spcPts val="0"/>
              </a:spcAft>
              <a:buNone/>
            </a:pPr>
            <a:endParaRPr/>
          </a:p>
          <a:p>
            <a:pPr marL="0" lvl="0" indent="0" algn="l" rtl="0">
              <a:spcBef>
                <a:spcPts val="0"/>
              </a:spcBef>
              <a:spcAft>
                <a:spcPts val="0"/>
              </a:spcAft>
              <a:buNone/>
            </a:pPr>
            <a:r>
              <a:rPr lang="en-US"/>
              <a:t>Con quién hablar</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Departamento de RRHH</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 Jurídico (si lo hay)</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Dep. de nóminas</a:t>
            </a:r>
            <a:endParaRPr sz="1200">
              <a:latin typeface="Calibri"/>
              <a:ea typeface="Calibri"/>
              <a:cs typeface="Calibri"/>
              <a:sym typeface="Calibri"/>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Empleados</a:t>
            </a:r>
            <a:endParaRPr/>
          </a:p>
          <a:p>
            <a:pPr marL="171450" marR="0" lvl="0" indent="-171450" algn="l" rtl="0">
              <a:lnSpc>
                <a:spcPct val="107000"/>
              </a:lnSpc>
              <a:spcBef>
                <a:spcPts val="0"/>
              </a:spcBef>
              <a:spcAft>
                <a:spcPts val="0"/>
              </a:spcAft>
              <a:buClr>
                <a:schemeClr val="dk1"/>
              </a:buClr>
              <a:buSzPts val="1200"/>
              <a:buFont typeface="Arial"/>
              <a:buChar char="•"/>
            </a:pPr>
            <a:r>
              <a:rPr lang="en-US" sz="1200">
                <a:latin typeface="Calibri"/>
                <a:ea typeface="Calibri"/>
                <a:cs typeface="Calibri"/>
                <a:sym typeface="Calibri"/>
              </a:rPr>
              <a:t>Becarios </a:t>
            </a:r>
            <a:endParaRPr/>
          </a:p>
          <a:p>
            <a:pPr marL="0" marR="0" lvl="0" indent="0" algn="l" rtl="0">
              <a:lnSpc>
                <a:spcPct val="107000"/>
              </a:lnSpc>
              <a:spcBef>
                <a:spcPts val="0"/>
              </a:spcBef>
              <a:spcAft>
                <a:spcPts val="0"/>
              </a:spcAft>
              <a:buNone/>
            </a:pPr>
            <a:endParaRPr sz="1200">
              <a:latin typeface="Calibri"/>
              <a:ea typeface="Calibri"/>
              <a:cs typeface="Calibri"/>
              <a:sym typeface="Calibri"/>
            </a:endParaRPr>
          </a:p>
          <a:p>
            <a:pPr marL="0" marR="0" lvl="0" indent="0" algn="l" rtl="0">
              <a:lnSpc>
                <a:spcPct val="107000"/>
              </a:lnSpc>
              <a:spcBef>
                <a:spcPts val="0"/>
              </a:spcBef>
              <a:spcAft>
                <a:spcPts val="0"/>
              </a:spcAft>
              <a:buNone/>
            </a:pPr>
            <a:r>
              <a:rPr lang="en-US" sz="1200">
                <a:latin typeface="Calibri"/>
                <a:ea typeface="Calibri"/>
                <a:cs typeface="Calibri"/>
                <a:sym typeface="Calibri"/>
              </a:rPr>
              <a:t>Acuérdate de comprobar las identificaciones (copias) de los trabajadores archivadas. No te fijes sólo en las caras.</a:t>
            </a:r>
            <a:endParaRPr/>
          </a:p>
        </p:txBody>
      </p:sp>
      <p:sp>
        <p:nvSpPr>
          <p:cNvPr id="286" name="Google Shape;28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Primero deja que el grupo lea en voz alta la pregunta y luego pide respuestas a una o dos personas. A continuación, pasa a la siguiente diapositiva para sugerir respuestas y debatirlas. </a:t>
            </a:r>
            <a:endParaRPr/>
          </a:p>
        </p:txBody>
      </p:sp>
      <p:sp>
        <p:nvSpPr>
          <p:cNvPr id="294" name="Google Shape;294;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5"/>
        <p:cNvGrpSpPr/>
        <p:nvPr/>
      </p:nvGrpSpPr>
      <p:grpSpPr>
        <a:xfrm>
          <a:off x="0" y="0"/>
          <a:ext cx="0" cy="0"/>
          <a:chOff x="0" y="0"/>
          <a:chExt cx="0" cy="0"/>
        </a:xfrm>
      </p:grpSpPr>
      <p:sp>
        <p:nvSpPr>
          <p:cNvPr id="16" name="Google Shape;16;p2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7" name="Google Shape;17;p2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8.5.FSC-CLR-Training_Main-Course_Module-4.2_V1-0_ ES</a:t>
            </a:r>
            <a:endParaRPr/>
          </a:p>
        </p:txBody>
      </p:sp>
      <p:sp>
        <p:nvSpPr>
          <p:cNvPr id="18" name="Google Shape;18;p2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4"/>
        <p:cNvGrpSpPr/>
        <p:nvPr/>
      </p:nvGrpSpPr>
      <p:grpSpPr>
        <a:xfrm>
          <a:off x="0" y="0"/>
          <a:ext cx="0" cy="0"/>
          <a:chOff x="0" y="0"/>
          <a:chExt cx="0" cy="0"/>
        </a:xfrm>
      </p:grpSpPr>
      <p:sp>
        <p:nvSpPr>
          <p:cNvPr id="85" name="Google Shape;85;p36"/>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88" name="Google Shape;8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9" name="Google Shape;89;p3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0" name="Google Shape;90;p3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2"/>
        <p:cNvGrpSpPr/>
        <p:nvPr/>
      </p:nvGrpSpPr>
      <p:grpSpPr>
        <a:xfrm>
          <a:off x="0" y="0"/>
          <a:ext cx="0" cy="0"/>
          <a:chOff x="0" y="0"/>
          <a:chExt cx="0" cy="0"/>
        </a:xfrm>
      </p:grpSpPr>
      <p:sp>
        <p:nvSpPr>
          <p:cNvPr id="93" name="Google Shape;93;p3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 name="Google Shape;94;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96" name="Google Shape;96;p3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97" name="Google Shape;97;p3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98"/>
        <p:cNvGrpSpPr/>
        <p:nvPr/>
      </p:nvGrpSpPr>
      <p:grpSpPr>
        <a:xfrm>
          <a:off x="0" y="0"/>
          <a:ext cx="0" cy="0"/>
          <a:chOff x="0" y="0"/>
          <a:chExt cx="0" cy="0"/>
        </a:xfrm>
      </p:grpSpPr>
      <p:sp>
        <p:nvSpPr>
          <p:cNvPr id="99" name="Google Shape;99;p3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0" name="Google Shape;100;p3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1" name="Google Shape;101;p3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2" name="Google Shape;102;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04" name="Google Shape;104;p3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5"/>
        <p:cNvGrpSpPr/>
        <p:nvPr/>
      </p:nvGrpSpPr>
      <p:grpSpPr>
        <a:xfrm>
          <a:off x="0" y="0"/>
          <a:ext cx="0" cy="0"/>
          <a:chOff x="0" y="0"/>
          <a:chExt cx="0" cy="0"/>
        </a:xfrm>
      </p:grpSpPr>
      <p:sp>
        <p:nvSpPr>
          <p:cNvPr id="106" name="Google Shape;106;p39"/>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7" name="Google Shape;107;p3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8" name="Google Shape;108;p3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9" name="Google Shape;109;p3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0" name="Google Shape;110;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12" name="Google Shape;112;p3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3" name="Google Shape;113;p39"/>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4" name="Google Shape;114;p39"/>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5"/>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16"/>
        <p:cNvGrpSpPr/>
        <p:nvPr/>
      </p:nvGrpSpPr>
      <p:grpSpPr>
        <a:xfrm>
          <a:off x="0" y="0"/>
          <a:ext cx="0" cy="0"/>
          <a:chOff x="0" y="0"/>
          <a:chExt cx="0" cy="0"/>
        </a:xfrm>
      </p:grpSpPr>
      <p:cxnSp>
        <p:nvCxnSpPr>
          <p:cNvPr id="117" name="Google Shape;117;p41"/>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18" name="Google Shape;118;p41"/>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0"/>
        <p:cNvGrpSpPr/>
        <p:nvPr/>
      </p:nvGrpSpPr>
      <p:grpSpPr>
        <a:xfrm>
          <a:off x="0" y="0"/>
          <a:ext cx="0" cy="0"/>
          <a:chOff x="0" y="0"/>
          <a:chExt cx="0" cy="0"/>
        </a:xfrm>
      </p:grpSpPr>
      <p:sp>
        <p:nvSpPr>
          <p:cNvPr id="121" name="Google Shape;121;p43"/>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2" name="Google Shape;122;p43"/>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3" name="Google Shape;123;p4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4" name="Google Shape;124;p4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8.5.FSC-CLR-Training_Main-Course_Module-4.2_V1-0_ ES</a:t>
            </a:r>
            <a:endParaRPr/>
          </a:p>
        </p:txBody>
      </p:sp>
      <p:sp>
        <p:nvSpPr>
          <p:cNvPr id="125" name="Google Shape;125;p4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2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27"/>
        <p:cNvGrpSpPr/>
        <p:nvPr/>
      </p:nvGrpSpPr>
      <p:grpSpPr>
        <a:xfrm>
          <a:off x="0" y="0"/>
          <a:ext cx="0" cy="0"/>
          <a:chOff x="0" y="0"/>
          <a:chExt cx="0" cy="0"/>
        </a:xfrm>
      </p:grpSpPr>
      <p:pic>
        <p:nvPicPr>
          <p:cNvPr id="128" name="Google Shape;128;p45"/>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29" name="Google Shape;129;p45"/>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0" name="Google Shape;130;p45"/>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1" name="Google Shape;131;p45"/>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32" name="Google Shape;132;p45"/>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33" name="Google Shape;133;p45"/>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34" name="Google Shape;134;p45"/>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35" name="Google Shape;135;p45"/>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36" name="Google Shape;136;p45"/>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9"/>
        <p:cNvGrpSpPr/>
        <p:nvPr/>
      </p:nvGrpSpPr>
      <p:grpSpPr>
        <a:xfrm>
          <a:off x="0" y="0"/>
          <a:ext cx="0" cy="0"/>
          <a:chOff x="0" y="0"/>
          <a:chExt cx="0" cy="0"/>
        </a:xfrm>
      </p:grpSpPr>
      <p:pic>
        <p:nvPicPr>
          <p:cNvPr id="20" name="Google Shape;20;p2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1" name="Google Shape;21;p2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 name="Google Shape;22;p2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 name="Google Shape;23;p2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4" name="Google Shape;24;p2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5" name="Google Shape;25;p2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6" name="Google Shape;26;p2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3"/>
        <p:cNvGrpSpPr/>
        <p:nvPr/>
      </p:nvGrpSpPr>
      <p:grpSpPr>
        <a:xfrm>
          <a:off x="0" y="0"/>
          <a:ext cx="0" cy="0"/>
          <a:chOff x="0" y="0"/>
          <a:chExt cx="0" cy="0"/>
        </a:xfrm>
      </p:grpSpPr>
      <p:sp>
        <p:nvSpPr>
          <p:cNvPr id="144" name="Google Shape;144;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46" name="Google Shape;146;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47"/>
        <p:cNvGrpSpPr/>
        <p:nvPr/>
      </p:nvGrpSpPr>
      <p:grpSpPr>
        <a:xfrm>
          <a:off x="0" y="0"/>
          <a:ext cx="0" cy="0"/>
          <a:chOff x="0" y="0"/>
          <a:chExt cx="0" cy="0"/>
        </a:xfrm>
      </p:grpSpPr>
      <p:pic>
        <p:nvPicPr>
          <p:cNvPr id="148" name="Google Shape;148;p46"/>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49" name="Google Shape;149;p46"/>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0" name="Google Shape;150;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52" name="Google Shape;152;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53" name="Google Shape;153;p46"/>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4" name="Google Shape;154;p46"/>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5"/>
        <p:cNvGrpSpPr/>
        <p:nvPr/>
      </p:nvGrpSpPr>
      <p:grpSpPr>
        <a:xfrm>
          <a:off x="0" y="0"/>
          <a:ext cx="0" cy="0"/>
          <a:chOff x="0" y="0"/>
          <a:chExt cx="0" cy="0"/>
        </a:xfrm>
      </p:grpSpPr>
      <p:sp>
        <p:nvSpPr>
          <p:cNvPr id="156" name="Google Shape;156;p47"/>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7"/>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47"/>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59"/>
        <p:cNvGrpSpPr/>
        <p:nvPr/>
      </p:nvGrpSpPr>
      <p:grpSpPr>
        <a:xfrm>
          <a:off x="0" y="0"/>
          <a:ext cx="0" cy="0"/>
          <a:chOff x="0" y="0"/>
          <a:chExt cx="0" cy="0"/>
        </a:xfrm>
      </p:grpSpPr>
      <p:sp>
        <p:nvSpPr>
          <p:cNvPr id="160" name="Google Shape;160;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1" name="Google Shape;161;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8.5.FSC-CLR-Training_Main-Course_Module-4.2_V1-0_ ES</a:t>
            </a:r>
            <a:endParaRPr/>
          </a:p>
        </p:txBody>
      </p:sp>
      <p:sp>
        <p:nvSpPr>
          <p:cNvPr id="162" name="Google Shape;162;p48"/>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3" name="Google Shape;163;p48"/>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4" name="Google Shape;164;p48"/>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5" name="Google Shape;165;p48"/>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6"/>
        <p:cNvGrpSpPr/>
        <p:nvPr/>
      </p:nvGrpSpPr>
      <p:grpSpPr>
        <a:xfrm>
          <a:off x="0" y="0"/>
          <a:ext cx="0" cy="0"/>
          <a:chOff x="0" y="0"/>
          <a:chExt cx="0" cy="0"/>
        </a:xfrm>
      </p:grpSpPr>
      <p:sp>
        <p:nvSpPr>
          <p:cNvPr id="167" name="Google Shape;167;p4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4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9" name="Google Shape;169;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71" name="Google Shape;171;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2"/>
        <p:cNvGrpSpPr/>
        <p:nvPr/>
      </p:nvGrpSpPr>
      <p:grpSpPr>
        <a:xfrm>
          <a:off x="0" y="0"/>
          <a:ext cx="0" cy="0"/>
          <a:chOff x="0" y="0"/>
          <a:chExt cx="0" cy="0"/>
        </a:xfrm>
      </p:grpSpPr>
      <p:sp>
        <p:nvSpPr>
          <p:cNvPr id="173" name="Google Shape;173;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77" name="Google Shape;177;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8"/>
        <p:cNvGrpSpPr/>
        <p:nvPr/>
      </p:nvGrpSpPr>
      <p:grpSpPr>
        <a:xfrm>
          <a:off x="0" y="0"/>
          <a:ext cx="0" cy="0"/>
          <a:chOff x="0" y="0"/>
          <a:chExt cx="0" cy="0"/>
        </a:xfrm>
      </p:grpSpPr>
      <p:sp>
        <p:nvSpPr>
          <p:cNvPr id="179" name="Google Shape;179;p5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5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1" name="Google Shape;181;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83" name="Google Shape;183;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5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5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5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90" name="Google Shape;190;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1"/>
        <p:cNvGrpSpPr/>
        <p:nvPr/>
      </p:nvGrpSpPr>
      <p:grpSpPr>
        <a:xfrm>
          <a:off x="0" y="0"/>
          <a:ext cx="0" cy="0"/>
          <a:chOff x="0" y="0"/>
          <a:chExt cx="0" cy="0"/>
        </a:xfrm>
      </p:grpSpPr>
      <p:sp>
        <p:nvSpPr>
          <p:cNvPr id="192" name="Google Shape;192;p5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5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4" name="Google Shape;194;p5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5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6" name="Google Shape;196;p5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199" name="Google Shape;199;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0"/>
        <p:cNvGrpSpPr/>
        <p:nvPr/>
      </p:nvGrpSpPr>
      <p:grpSpPr>
        <a:xfrm>
          <a:off x="0" y="0"/>
          <a:ext cx="0" cy="0"/>
          <a:chOff x="0" y="0"/>
          <a:chExt cx="0" cy="0"/>
        </a:xfrm>
      </p:grpSpPr>
      <p:sp>
        <p:nvSpPr>
          <p:cNvPr id="201" name="Google Shape;201;p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204" name="Google Shape;204;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7"/>
        <p:cNvGrpSpPr/>
        <p:nvPr/>
      </p:nvGrpSpPr>
      <p:grpSpPr>
        <a:xfrm>
          <a:off x="0" y="0"/>
          <a:ext cx="0" cy="0"/>
          <a:chOff x="0" y="0"/>
          <a:chExt cx="0" cy="0"/>
        </a:xfrm>
      </p:grpSpPr>
      <p:pic>
        <p:nvPicPr>
          <p:cNvPr id="28" name="Google Shape;28;p29"/>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9" name="Google Shape;29;p29"/>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30" name="Google Shape;30;p29"/>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31" name="Google Shape;31;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29"/>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5"/>
        <p:cNvGrpSpPr/>
        <p:nvPr/>
      </p:nvGrpSpPr>
      <p:grpSpPr>
        <a:xfrm>
          <a:off x="0" y="0"/>
          <a:ext cx="0" cy="0"/>
          <a:chOff x="0" y="0"/>
          <a:chExt cx="0" cy="0"/>
        </a:xfrm>
      </p:grpSpPr>
      <p:sp>
        <p:nvSpPr>
          <p:cNvPr id="206" name="Google Shape;206;p5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8" name="Google Shape;208;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9" name="Google Shape;209;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211" name="Google Shape;211;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2"/>
        <p:cNvGrpSpPr/>
        <p:nvPr/>
      </p:nvGrpSpPr>
      <p:grpSpPr>
        <a:xfrm>
          <a:off x="0" y="0"/>
          <a:ext cx="0" cy="0"/>
          <a:chOff x="0" y="0"/>
          <a:chExt cx="0" cy="0"/>
        </a:xfrm>
      </p:grpSpPr>
      <p:sp>
        <p:nvSpPr>
          <p:cNvPr id="213" name="Google Shape;213;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56"/>
          <p:cNvSpPr>
            <a:spLocks noGrp="1"/>
          </p:cNvSpPr>
          <p:nvPr>
            <p:ph type="pic" idx="2"/>
          </p:nvPr>
        </p:nvSpPr>
        <p:spPr>
          <a:xfrm>
            <a:off x="5183188" y="987425"/>
            <a:ext cx="6172200" cy="4873625"/>
          </a:xfrm>
          <a:prstGeom prst="rect">
            <a:avLst/>
          </a:prstGeom>
          <a:noFill/>
          <a:ln>
            <a:noFill/>
          </a:ln>
        </p:spPr>
      </p:sp>
      <p:sp>
        <p:nvSpPr>
          <p:cNvPr id="215" name="Google Shape;215;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6" name="Google Shape;216;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218" name="Google Shape;218;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224" name="Google Shape;224;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5"/>
        <p:cNvGrpSpPr/>
        <p:nvPr/>
      </p:nvGrpSpPr>
      <p:grpSpPr>
        <a:xfrm>
          <a:off x="0" y="0"/>
          <a:ext cx="0" cy="0"/>
          <a:chOff x="0" y="0"/>
          <a:chExt cx="0" cy="0"/>
        </a:xfrm>
      </p:grpSpPr>
      <p:sp>
        <p:nvSpPr>
          <p:cNvPr id="226" name="Google Shape;226;p5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230" name="Google Shape;230;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5"/>
        <p:cNvGrpSpPr/>
        <p:nvPr/>
      </p:nvGrpSpPr>
      <p:grpSpPr>
        <a:xfrm>
          <a:off x="0" y="0"/>
          <a:ext cx="0" cy="0"/>
          <a:chOff x="0" y="0"/>
          <a:chExt cx="0" cy="0"/>
        </a:xfrm>
      </p:grpSpPr>
      <p:pic>
        <p:nvPicPr>
          <p:cNvPr id="36" name="Google Shape;36;p3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7" name="Google Shape;37;p3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8" name="Google Shape;38;p3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9" name="Google Shape;39;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41" name="Google Shape;41;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3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3"/>
        <p:cNvGrpSpPr/>
        <p:nvPr/>
      </p:nvGrpSpPr>
      <p:grpSpPr>
        <a:xfrm>
          <a:off x="0" y="0"/>
          <a:ext cx="0" cy="0"/>
          <a:chOff x="0" y="0"/>
          <a:chExt cx="0" cy="0"/>
        </a:xfrm>
      </p:grpSpPr>
      <p:pic>
        <p:nvPicPr>
          <p:cNvPr id="44" name="Google Shape;44;p31"/>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5" name="Google Shape;45;p31"/>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48" name="Google Shape;4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9" name="Google Shape;49;p31"/>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50" name="Google Shape;50;p31"/>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51"/>
        <p:cNvGrpSpPr/>
        <p:nvPr/>
      </p:nvGrpSpPr>
      <p:grpSpPr>
        <a:xfrm>
          <a:off x="0" y="0"/>
          <a:ext cx="0" cy="0"/>
          <a:chOff x="0" y="0"/>
          <a:chExt cx="0" cy="0"/>
        </a:xfrm>
      </p:grpSpPr>
      <p:pic>
        <p:nvPicPr>
          <p:cNvPr id="52" name="Google Shape;52;p32"/>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3" name="Google Shape;53;p32"/>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56" name="Google Shape;56;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32"/>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8" name="Google Shape;58;p32"/>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9"/>
        <p:cNvGrpSpPr/>
        <p:nvPr/>
      </p:nvGrpSpPr>
      <p:grpSpPr>
        <a:xfrm>
          <a:off x="0" y="0"/>
          <a:ext cx="0" cy="0"/>
          <a:chOff x="0" y="0"/>
          <a:chExt cx="0" cy="0"/>
        </a:xfrm>
      </p:grpSpPr>
      <p:pic>
        <p:nvPicPr>
          <p:cNvPr id="60" name="Google Shape;60;p33"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61" name="Google Shape;61;p33"/>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2" name="Google Shape;6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64" name="Google Shape;6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5" name="Google Shape;65;p33"/>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6" name="Google Shape;66;p3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67"/>
        <p:cNvGrpSpPr/>
        <p:nvPr/>
      </p:nvGrpSpPr>
      <p:grpSpPr>
        <a:xfrm>
          <a:off x="0" y="0"/>
          <a:ext cx="0" cy="0"/>
          <a:chOff x="0" y="0"/>
          <a:chExt cx="0" cy="0"/>
        </a:xfrm>
      </p:grpSpPr>
      <p:pic>
        <p:nvPicPr>
          <p:cNvPr id="68" name="Google Shape;68;p34"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69" name="Google Shape;69;p34"/>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0" name="Google Shape;70;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72" name="Google Shape;72;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3" name="Google Shape;73;p34"/>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4" name="Google Shape;74;p3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75" name="Google Shape;75;p34"/>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76"/>
        <p:cNvGrpSpPr/>
        <p:nvPr/>
      </p:nvGrpSpPr>
      <p:grpSpPr>
        <a:xfrm>
          <a:off x="0" y="0"/>
          <a:ext cx="0" cy="0"/>
          <a:chOff x="0" y="0"/>
          <a:chExt cx="0" cy="0"/>
        </a:xfrm>
      </p:grpSpPr>
      <p:pic>
        <p:nvPicPr>
          <p:cNvPr id="77" name="Google Shape;77;p3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78" name="Google Shape;78;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ES</a:t>
            </a:r>
            <a:endParaRPr/>
          </a:p>
        </p:txBody>
      </p:sp>
      <p:sp>
        <p:nvSpPr>
          <p:cNvPr id="80" name="Google Shape;80;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1" name="Google Shape;81;p3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3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3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8.5.FSC-CLR-Training_Main-Course_Module-4.2_V1-0_ ES</a:t>
            </a:r>
            <a:endParaRPr/>
          </a:p>
        </p:txBody>
      </p:sp>
      <p:sp>
        <p:nvSpPr>
          <p:cNvPr id="14" name="Google Shape;14;p24"/>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9" name="Google Shape;139;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1" name="Google Shape;141;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8.5.FSC-CLR-Training_Main-Course_Module-4.2_V1-0_ ES</a:t>
            </a:r>
            <a:endParaRPr/>
          </a:p>
        </p:txBody>
      </p:sp>
      <p:sp>
        <p:nvSpPr>
          <p:cNvPr id="142" name="Google Shape;142;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notesSlide" Target="../notesSlides/notesSlide22.xml"/><Relationship Id="rId1" Type="http://schemas.openxmlformats.org/officeDocument/2006/relationships/slideLayout" Target="../slideLayouts/slideLayout20.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
          <p:cNvSpPr txBox="1">
            <a:spLocks noGrp="1"/>
          </p:cNvSpPr>
          <p:nvPr>
            <p:ph type="ctrTitle" idx="4294967295"/>
          </p:nvPr>
        </p:nvSpPr>
        <p:spPr>
          <a:xfrm>
            <a:off x="426329" y="711200"/>
            <a:ext cx="8993247" cy="23368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100000"/>
              <a:buFont typeface="Avenir"/>
              <a:buNone/>
            </a:pPr>
            <a:r>
              <a:rPr lang="en-US" sz="4400" b="1" i="0" u="none" strike="noStrike" cap="none">
                <a:solidFill>
                  <a:schemeClr val="dk1"/>
                </a:solidFill>
                <a:latin typeface="Arial"/>
                <a:ea typeface="Arial"/>
                <a:cs typeface="Arial"/>
                <a:sym typeface="Arial"/>
              </a:rPr>
              <a:t>Formación de auditores sobre los </a:t>
            </a:r>
            <a:r>
              <a:rPr lang="en-US">
                <a:latin typeface="Arial"/>
                <a:ea typeface="Arial"/>
                <a:cs typeface="Arial"/>
                <a:sym typeface="Arial"/>
              </a:rPr>
              <a:t>Requistos Laborales Fundamentales</a:t>
            </a:r>
            <a:r>
              <a:rPr lang="en-US" sz="4400" b="1" i="0" u="none" strike="noStrike" cap="none">
                <a:solidFill>
                  <a:schemeClr val="dk1"/>
                </a:solidFill>
                <a:latin typeface="Arial"/>
                <a:ea typeface="Arial"/>
                <a:cs typeface="Arial"/>
                <a:sym typeface="Arial"/>
              </a:rPr>
              <a:t> (</a:t>
            </a:r>
            <a:r>
              <a:rPr lang="en-US">
                <a:latin typeface="Arial"/>
                <a:ea typeface="Arial"/>
                <a:cs typeface="Arial"/>
                <a:sym typeface="Arial"/>
              </a:rPr>
              <a:t>RLF</a:t>
            </a:r>
            <a:r>
              <a:rPr lang="en-US" sz="4400" b="1" i="0" u="none" strike="noStrike" cap="none">
                <a:solidFill>
                  <a:schemeClr val="dk1"/>
                </a:solidFill>
                <a:latin typeface="Arial"/>
                <a:ea typeface="Arial"/>
                <a:cs typeface="Arial"/>
                <a:sym typeface="Arial"/>
              </a:rPr>
              <a:t>) de la C</a:t>
            </a:r>
            <a:r>
              <a:rPr lang="en-US">
                <a:latin typeface="Arial"/>
                <a:ea typeface="Arial"/>
                <a:cs typeface="Arial"/>
                <a:sym typeface="Arial"/>
              </a:rPr>
              <a:t>o</a:t>
            </a:r>
            <a:r>
              <a:rPr lang="en-US" sz="4400" b="1" i="0" u="none" strike="noStrike" cap="none">
                <a:solidFill>
                  <a:schemeClr val="dk1"/>
                </a:solidFill>
                <a:latin typeface="Arial"/>
                <a:ea typeface="Arial"/>
                <a:cs typeface="Arial"/>
                <a:sym typeface="Arial"/>
              </a:rPr>
              <a:t>C de FSC </a:t>
            </a:r>
            <a:r>
              <a:rPr lang="en-US" sz="4400" b="1" i="0" u="none" strike="noStrike" cap="none" baseline="30000">
                <a:solidFill>
                  <a:schemeClr val="dk1"/>
                </a:solidFill>
                <a:latin typeface="Arial"/>
                <a:ea typeface="Arial"/>
                <a:cs typeface="Arial"/>
                <a:sym typeface="Arial"/>
              </a:rPr>
              <a:t>(R)</a:t>
            </a:r>
            <a:endParaRPr/>
          </a:p>
        </p:txBody>
      </p:sp>
      <p:sp>
        <p:nvSpPr>
          <p:cNvPr id="236" name="Google Shape;236;p1"/>
          <p:cNvSpPr txBox="1">
            <a:spLocks noGrp="1"/>
          </p:cNvSpPr>
          <p:nvPr>
            <p:ph type="body" idx="4294967295"/>
          </p:nvPr>
        </p:nvSpPr>
        <p:spPr>
          <a:xfrm>
            <a:off x="296011" y="4163859"/>
            <a:ext cx="8085666" cy="126523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a:t>Guía de mejores prácticas FSC para la evaluación de los requisitos de certificación</a:t>
            </a:r>
            <a:endParaRPr/>
          </a:p>
        </p:txBody>
      </p:sp>
      <p:sp>
        <p:nvSpPr>
          <p:cNvPr id="237" name="Google Shape;237;p1"/>
          <p:cNvSpPr txBox="1">
            <a:spLocks noGrp="1"/>
          </p:cNvSpPr>
          <p:nvPr>
            <p:ph type="body" idx="4294967295"/>
          </p:nvPr>
        </p:nvSpPr>
        <p:spPr>
          <a:xfrm>
            <a:off x="423333" y="3315833"/>
            <a:ext cx="4995863" cy="848026"/>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t>MÓDULO 4.2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6" name="Google Shape;306;p10"/>
          <p:cNvSpPr txBox="1">
            <a:spLocks noGrp="1"/>
          </p:cNvSpPr>
          <p:nvPr>
            <p:ph type="ctrTitle" idx="4294967295"/>
          </p:nvPr>
        </p:nvSpPr>
        <p:spPr>
          <a:xfrm>
            <a:off x="538204" y="1527857"/>
            <a:ext cx="11115591" cy="550973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000" b="0" i="0" u="none" strike="noStrike" cap="none">
                <a:solidFill>
                  <a:srgbClr val="000000"/>
                </a:solidFill>
                <a:latin typeface="Arial"/>
                <a:ea typeface="Arial"/>
                <a:cs typeface="Arial"/>
                <a:sym typeface="Arial"/>
              </a:rPr>
              <a:t>El auditor no identificó que esta decisión haya privado a un "joven" del derecho a realizar trabajos ligeros, permitido por la legislación malasia (Ley 350 de Niños y Jóvenes (Empleo) de 1966). Por "joven" se entiende cualquier persona que, no siendo un niño, no haya cumplido los dieciséis años de edad..</a:t>
            </a:r>
            <a:br>
              <a:rPr lang="en-US" sz="2000" b="0" i="0" u="none" strike="noStrike" cap="none">
                <a:solidFill>
                  <a:srgbClr val="000000"/>
                </a:solidFill>
                <a:latin typeface="Arial"/>
                <a:ea typeface="Arial"/>
                <a:cs typeface="Arial"/>
                <a:sym typeface="Arial"/>
              </a:rPr>
            </a:b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El CH descarta categóricamente cualquier empleo de jóvenes, es una política discriminatoria. </a:t>
            </a:r>
            <a:br>
              <a:rPr lang="en-US" sz="2000" b="0" i="0" u="none" strike="noStrike" cap="none">
                <a:solidFill>
                  <a:srgbClr val="000000"/>
                </a:solidFill>
                <a:latin typeface="Arial"/>
                <a:ea typeface="Arial"/>
                <a:cs typeface="Arial"/>
                <a:sym typeface="Arial"/>
              </a:rPr>
            </a:br>
            <a:r>
              <a:rPr lang="en-US" sz="2000" b="0" i="0" u="sng" strike="noStrike" cap="none">
                <a:solidFill>
                  <a:srgbClr val="000000"/>
                </a:solidFill>
                <a:latin typeface="Arial"/>
                <a:ea typeface="Arial"/>
                <a:cs typeface="Arial"/>
                <a:sym typeface="Arial"/>
              </a:rPr>
              <a:t>En realidad, no se trata de un problema de trabajo infantil como tal, sino más bien de discriminación. </a:t>
            </a:r>
            <a:r>
              <a:rPr lang="en-US" sz="2000" b="0" i="0" u="none" strike="noStrike" cap="none">
                <a:solidFill>
                  <a:srgbClr val="000000"/>
                </a:solidFill>
                <a:latin typeface="Arial"/>
                <a:ea typeface="Arial"/>
                <a:cs typeface="Arial"/>
                <a:sym typeface="Arial"/>
              </a:rPr>
              <a:t>Sin embargo, entra dentro de la política de la empresa en materia de trabajo infantil. Por lo tanto, NC contra la política (la política contradice o no está en consonancia con las leyes locales o los requisitos del FSC), ya que no hay pruebas de trabajo infantil como tal (no se ha visto a ninguna persona por debajo de la edad mínima).</a:t>
            </a:r>
            <a:br>
              <a:rPr lang="en-US" sz="2000" b="0" i="0" u="none" strike="noStrike" cap="none">
                <a:solidFill>
                  <a:srgbClr val="000000"/>
                </a:solidFill>
                <a:latin typeface="Arial"/>
                <a:ea typeface="Arial"/>
                <a:cs typeface="Arial"/>
                <a:sym typeface="Arial"/>
              </a:rPr>
            </a:b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Requisito NC: FSC-STD-40-004: Cláusula 1.5 (Declaración de política)</a:t>
            </a: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Véase también la cláusula 7.2.3 : </a:t>
            </a:r>
            <a:r>
              <a:rPr lang="en-US" sz="2000">
                <a:solidFill>
                  <a:srgbClr val="000000"/>
                </a:solidFill>
                <a:latin typeface="Arial"/>
                <a:ea typeface="Arial"/>
                <a:cs typeface="Arial"/>
                <a:sym typeface="Arial"/>
              </a:rPr>
              <a:t>Ninguna persona menor de 18 años está empleada en trabajo peligroso o pesado, con excepción de aquel cuyo objetivo es la capacitación dentro de las leyes o reglamentos nacionales aprobados. </a:t>
            </a:r>
            <a:endParaRPr/>
          </a:p>
        </p:txBody>
      </p:sp>
      <p:sp>
        <p:nvSpPr>
          <p:cNvPr id="307" name="Google Shape;307;p10"/>
          <p:cNvSpPr txBox="1"/>
          <p:nvPr/>
        </p:nvSpPr>
        <p:spPr>
          <a:xfrm>
            <a:off x="538199" y="811625"/>
            <a:ext cx="28665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RESPUESTA</a:t>
            </a:r>
            <a:endParaRPr/>
          </a:p>
        </p:txBody>
      </p:sp>
      <p:sp>
        <p:nvSpPr>
          <p:cNvPr id="2" name="Footer Placeholder 1">
            <a:extLst>
              <a:ext uri="{FF2B5EF4-FFF2-40B4-BE49-F238E27FC236}">
                <a16:creationId xmlns:a16="http://schemas.microsoft.com/office/drawing/2014/main" id="{9C9D9B34-83F4-5B28-7792-B198D03C23DF}"/>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graphicFrame>
        <p:nvGraphicFramePr>
          <p:cNvPr id="313" name="Google Shape;313;p11"/>
          <p:cNvGraphicFramePr/>
          <p:nvPr/>
        </p:nvGraphicFramePr>
        <p:xfrm>
          <a:off x="526068" y="1029926"/>
          <a:ext cx="7655900" cy="6072473"/>
        </p:xfrm>
        <a:graphic>
          <a:graphicData uri="http://schemas.openxmlformats.org/drawingml/2006/table">
            <a:tbl>
              <a:tblPr firstRow="1" firstCol="1" bandRow="1">
                <a:noFill/>
                <a:tableStyleId>{D9B8C0D3-98A3-4156-BE2C-10A14543716A}</a:tableStyleId>
              </a:tblPr>
              <a:tblGrid>
                <a:gridCol w="2377575">
                  <a:extLst>
                    <a:ext uri="{9D8B030D-6E8A-4147-A177-3AD203B41FA5}">
                      <a16:colId xmlns:a16="http://schemas.microsoft.com/office/drawing/2014/main" val="20000"/>
                    </a:ext>
                  </a:extLst>
                </a:gridCol>
                <a:gridCol w="2086100">
                  <a:extLst>
                    <a:ext uri="{9D8B030D-6E8A-4147-A177-3AD203B41FA5}">
                      <a16:colId xmlns:a16="http://schemas.microsoft.com/office/drawing/2014/main" val="20001"/>
                    </a:ext>
                  </a:extLst>
                </a:gridCol>
                <a:gridCol w="3192225">
                  <a:extLst>
                    <a:ext uri="{9D8B030D-6E8A-4147-A177-3AD203B41FA5}">
                      <a16:colId xmlns:a16="http://schemas.microsoft.com/office/drawing/2014/main" val="20002"/>
                    </a:ext>
                  </a:extLst>
                </a:gridCol>
              </a:tblGrid>
              <a:tr h="438300">
                <a:tc rowSpan="6">
                  <a:txBody>
                    <a:bodyPr/>
                    <a:lstStyle/>
                    <a:p>
                      <a:pPr marL="0" marR="0" lvl="0" indent="0" algn="l" rtl="0">
                        <a:lnSpc>
                          <a:spcPct val="107000"/>
                        </a:lnSpc>
                        <a:spcBef>
                          <a:spcPts val="0"/>
                        </a:spcBef>
                        <a:spcAft>
                          <a:spcPts val="0"/>
                        </a:spcAft>
                        <a:buNone/>
                      </a:pPr>
                      <a:r>
                        <a:rPr lang="en-US" sz="1900" b="1" u="none" strike="noStrike" cap="none"/>
                        <a:t>Trabajo forzoso u obligatorio </a:t>
                      </a:r>
                      <a:endParaRPr sz="1300"/>
                    </a:p>
                    <a:p>
                      <a:pPr marL="0" marR="0" lvl="0" indent="0" algn="l" rtl="0">
                        <a:lnSpc>
                          <a:spcPct val="107000"/>
                        </a:lnSpc>
                        <a:spcBef>
                          <a:spcPts val="0"/>
                        </a:spcBef>
                        <a:spcAft>
                          <a:spcPts val="0"/>
                        </a:spcAft>
                        <a:buNone/>
                      </a:pPr>
                      <a:endParaRPr sz="1900" b="1" u="none" strike="noStrike" cap="none"/>
                    </a:p>
                    <a:p>
                      <a:pPr marL="0" marR="0" lvl="0" indent="0" algn="l" rtl="0">
                        <a:lnSpc>
                          <a:spcPct val="107000"/>
                        </a:lnSpc>
                        <a:spcBef>
                          <a:spcPts val="0"/>
                        </a:spcBef>
                        <a:spcAft>
                          <a:spcPts val="0"/>
                        </a:spcAft>
                        <a:buNone/>
                      </a:pPr>
                      <a:r>
                        <a:rPr lang="en-US" sz="1900" b="1" u="none" strike="noStrike" cap="none"/>
                        <a:t>OIT C029 y C105</a:t>
                      </a:r>
                      <a:endParaRPr sz="1300"/>
                    </a:p>
                    <a:p>
                      <a:pPr marL="0" marR="0" lvl="0" indent="0" algn="l" rtl="0">
                        <a:lnSpc>
                          <a:spcPct val="107000"/>
                        </a:lnSpc>
                        <a:spcBef>
                          <a:spcPts val="0"/>
                        </a:spcBef>
                        <a:spcAft>
                          <a:spcPts val="0"/>
                        </a:spcAft>
                        <a:buNone/>
                      </a:pPr>
                      <a:endParaRPr sz="1900" b="1" u="none" strike="noStrike" cap="none"/>
                    </a:p>
                    <a:p>
                      <a:pPr marL="0" marR="0" lvl="0" indent="0" algn="l" rtl="0">
                        <a:lnSpc>
                          <a:spcPct val="107000"/>
                        </a:lnSpc>
                        <a:spcBef>
                          <a:spcPts val="0"/>
                        </a:spcBef>
                        <a:spcAft>
                          <a:spcPts val="0"/>
                        </a:spcAft>
                        <a:buClr>
                          <a:srgbClr val="000000"/>
                        </a:buClr>
                        <a:buSzPts val="2000"/>
                        <a:buFont typeface="Arial"/>
                        <a:buNone/>
                      </a:pPr>
                      <a:r>
                        <a:rPr lang="en-US" sz="1900" b="1" u="none" strike="noStrike" cap="none"/>
                        <a:t>FSC-STD- 40-004 V3-1, cláusula 7.3</a:t>
                      </a:r>
                      <a:endParaRPr sz="19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b="1" u="none" strike="noStrike" cap="none"/>
                        <a:t>Temas clave</a:t>
                      </a:r>
                      <a:endParaRPr sz="17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700" b="1" u="none" strike="noStrike" cap="none"/>
                        <a:t>Intención / Conformidad</a:t>
                      </a:r>
                      <a:endParaRPr sz="17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760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Horas extraordinarias</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Las horas extraordinarias son voluntarias y compensadas. </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20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Deudas y créditos con los trabajadores</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Evitar la servidumbre por deudas (conceder préstamos superiores al salario del trabajador). </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820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Trabajo penitenciario</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Deberán respetarse los marcos jurídicos y los RLF</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377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Contenido de los contratos</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A veces, l</a:t>
                      </a:r>
                      <a:r>
                        <a:rPr lang="en-US" sz="1700"/>
                        <a:t>a LANC</a:t>
                      </a:r>
                      <a:r>
                        <a:rPr lang="en-US" sz="1700" u="none" strike="noStrike" cap="none"/>
                        <a:t> procede de cláusulas contractuales (por ejemplo, las cláusulas incluyen requisitos que hacen que el trabajo no sea totalmente voluntario)</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13086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Conservación de documentos</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Los trabajadores pueden desplazarse libremente y llevar consigo sus documentos (pasaportes, por ejemplo).</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sp>
        <p:nvSpPr>
          <p:cNvPr id="314" name="Google Shape;314;p11"/>
          <p:cNvSpPr txBox="1"/>
          <p:nvPr/>
        </p:nvSpPr>
        <p:spPr>
          <a:xfrm>
            <a:off x="530352" y="301925"/>
            <a:ext cx="9987663" cy="672389"/>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R</a:t>
            </a:r>
            <a:r>
              <a:rPr lang="en-US" sz="2800" b="1">
                <a:solidFill>
                  <a:schemeClr val="dk1"/>
                </a:solidFill>
              </a:rPr>
              <a:t>LF</a:t>
            </a:r>
            <a:r>
              <a:rPr lang="en-US" sz="2800" b="1" i="0" u="none" strike="noStrike" cap="none">
                <a:solidFill>
                  <a:schemeClr val="dk1"/>
                </a:solidFill>
                <a:latin typeface="Arial"/>
                <a:ea typeface="Arial"/>
                <a:cs typeface="Arial"/>
                <a:sym typeface="Arial"/>
              </a:rPr>
              <a:t> FSC - Guía de mejores prácticas</a:t>
            </a:r>
            <a:endParaRPr/>
          </a:p>
        </p:txBody>
      </p:sp>
      <p:graphicFrame>
        <p:nvGraphicFramePr>
          <p:cNvPr id="315" name="Google Shape;315;p11"/>
          <p:cNvGraphicFramePr/>
          <p:nvPr/>
        </p:nvGraphicFramePr>
        <p:xfrm>
          <a:off x="8348670" y="1029926"/>
          <a:ext cx="3615700" cy="3684575"/>
        </p:xfrm>
        <a:graphic>
          <a:graphicData uri="http://schemas.openxmlformats.org/drawingml/2006/table">
            <a:tbl>
              <a:tblPr firstRow="1" bandRow="1">
                <a:noFill/>
                <a:tableStyleId>{D9B8C0D3-98A3-4156-BE2C-10A14543716A}</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¿Qué tipo de documentos/registros necesitaría buscar?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¿Con quién tendría que hablar?</a:t>
                      </a:r>
                      <a:endParaRPr/>
                    </a:p>
                  </a:txBody>
                  <a:tcPr marL="91450" marR="91450" marT="45725" marB="45725" anchor="ctr"/>
                </a:tc>
                <a:extLst>
                  <a:ext uri="{0D108BD9-81ED-4DB2-BD59-A6C34878D82A}">
                    <a16:rowId xmlns:a16="http://schemas.microsoft.com/office/drawing/2014/main" val="10002"/>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¿Qué importancia tiene aquí la revisión del contrato de trabajo?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D79CFCA1-7C77-85AD-0EEF-B012A5FC66C1}"/>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2" name="Google Shape;322;p12"/>
          <p:cNvSpPr txBox="1"/>
          <p:nvPr/>
        </p:nvSpPr>
        <p:spPr>
          <a:xfrm>
            <a:off x="568265" y="348292"/>
            <a:ext cx="3486150" cy="825500"/>
          </a:xfrm>
          <a:prstGeom prst="rect">
            <a:avLst/>
          </a:prstGeom>
          <a:noFill/>
          <a:ln>
            <a:noFill/>
          </a:ln>
        </p:spPr>
        <p:txBody>
          <a:bodyPr spcFirstLastPara="1" wrap="square" lIns="91425" tIns="45700" rIns="91425" bIns="45700" anchor="b" anchorCtr="0">
            <a:normAutofit fontScale="97500"/>
          </a:bodyPr>
          <a:lstStyle/>
          <a:p>
            <a:pPr marL="0" marR="0" lvl="0" indent="0" algn="l" rtl="0">
              <a:lnSpc>
                <a:spcPct val="90000"/>
              </a:lnSpc>
              <a:spcBef>
                <a:spcPts val="0"/>
              </a:spcBef>
              <a:spcAft>
                <a:spcPts val="0"/>
              </a:spcAft>
              <a:buClr>
                <a:schemeClr val="dk1"/>
              </a:buClr>
              <a:buSzPct val="88887"/>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323" name="Google Shape;323;p12"/>
          <p:cNvSpPr txBox="1"/>
          <p:nvPr/>
        </p:nvSpPr>
        <p:spPr>
          <a:xfrm>
            <a:off x="680254" y="1504683"/>
            <a:ext cx="6959037" cy="3848634"/>
          </a:xfrm>
          <a:prstGeom prst="rect">
            <a:avLst/>
          </a:prstGeom>
          <a:solidFill>
            <a:schemeClr val="lt1"/>
          </a:solidFill>
          <a:ln>
            <a:noFill/>
          </a:ln>
        </p:spPr>
        <p:txBody>
          <a:bodyPr spcFirstLastPara="1" wrap="square" lIns="0" tIns="0" rIns="0" bIns="0" anchor="t" anchorCtr="0">
            <a:noAutofit/>
          </a:bodyPr>
          <a:lstStyle/>
          <a:p>
            <a:pPr marL="0" marR="0" lvl="0" indent="0" algn="just"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Durante una auditoría, se descubrió que la empresa paga la tarifa normal por las horas extraordinarias. Esto se confirmó mediante entrevistas con el representante de la dirección, el departamento de RRHH, el representante sindical y entrevistas con los trabajadores. </a:t>
            </a:r>
            <a:endParaRPr/>
          </a:p>
          <a:p>
            <a:pPr marL="0" marR="0" lvl="0" indent="0" algn="just"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0" marR="0" lvl="0" indent="0" algn="just"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El departamento de Recursos Humanos (RRHH) explicó además que ofrecen incentivos o bonificaciones para sustituir la tasa de horas extraordinarias. Sin embargo, al realizar el auditor el cálculo de este incentivo comparándolo con la tasa de horas extraordinarias, se observa que la tasa de incentivo es inferior a la tasa de horas extraordinarias.  </a:t>
            </a:r>
            <a:endParaRPr/>
          </a:p>
        </p:txBody>
      </p:sp>
      <p:graphicFrame>
        <p:nvGraphicFramePr>
          <p:cNvPr id="324" name="Google Shape;324;p12"/>
          <p:cNvGraphicFramePr/>
          <p:nvPr/>
        </p:nvGraphicFramePr>
        <p:xfrm>
          <a:off x="7905510" y="1504683"/>
          <a:ext cx="3000000" cy="3000000"/>
        </p:xfrm>
        <a:graphic>
          <a:graphicData uri="http://schemas.openxmlformats.org/drawingml/2006/table">
            <a:tbl>
              <a:tblPr firstRow="1" bandRow="1">
                <a:noFill/>
                <a:tableStyleId>{D9B8C0D3-98A3-4156-BE2C-10A14543716A}</a:tableStyleId>
              </a:tblPr>
              <a:tblGrid>
                <a:gridCol w="388455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Debate</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Q1. </a:t>
                      </a:r>
                      <a:r>
                        <a:rPr lang="en-US" sz="2400" u="none" strike="noStrike" cap="none">
                          <a:latin typeface="Arial"/>
                          <a:ea typeface="Arial"/>
                          <a:cs typeface="Arial"/>
                          <a:sym typeface="Arial"/>
                        </a:rPr>
                        <a:t>¿Existe una NC en esta situación? </a:t>
                      </a:r>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Q2. </a:t>
                      </a:r>
                      <a:r>
                        <a:rPr lang="en-US" sz="2400" u="none" strike="noStrike" cap="none">
                          <a:latin typeface="Arial"/>
                          <a:ea typeface="Arial"/>
                          <a:cs typeface="Arial"/>
                          <a:sym typeface="Arial"/>
                        </a:rPr>
                        <a:t>¿Y qué requisito no se cumple?</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6D46F83A-016A-2631-8131-A6347EE9A5D9}"/>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1" name="Google Shape;331;p13"/>
          <p:cNvSpPr txBox="1">
            <a:spLocks noGrp="1"/>
          </p:cNvSpPr>
          <p:nvPr>
            <p:ph type="ctrTitle" idx="4294967295"/>
          </p:nvPr>
        </p:nvSpPr>
        <p:spPr>
          <a:xfrm>
            <a:off x="531962" y="1711265"/>
            <a:ext cx="10516797" cy="40824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Hay una NC.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¿POR QUÉ?</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En algunos países, las horas extraordinarias se pagan en porcentajes diferentes en función del tipo de horas extraordinarias.</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En este caso, existe una ley que regula el cálculo de las horas extraordinarias que no fue respetada por el CH. Por lo tanto, la empresa </a:t>
            </a:r>
            <a:r>
              <a:rPr lang="en-US" sz="2400" b="0" i="0" u="sng" strike="noStrike" cap="none">
                <a:solidFill>
                  <a:schemeClr val="dk1"/>
                </a:solidFill>
                <a:latin typeface="Arial"/>
                <a:ea typeface="Arial"/>
                <a:cs typeface="Arial"/>
                <a:sym typeface="Arial"/>
              </a:rPr>
              <a:t>no respetó la legislación laboral (ley nacional) sobre el pago de las horas extraordinarias</a:t>
            </a:r>
            <a:r>
              <a:rPr lang="en-US" sz="2400" b="0" i="0" u="none" strike="noStrike" cap="none">
                <a:solidFill>
                  <a:schemeClr val="dk1"/>
                </a:solidFill>
                <a:latin typeface="Arial"/>
                <a:ea typeface="Arial"/>
                <a:cs typeface="Arial"/>
                <a:sym typeface="Arial"/>
              </a:rPr>
              <a:t>.</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p:txBody>
      </p:sp>
      <p:sp>
        <p:nvSpPr>
          <p:cNvPr id="332" name="Google Shape;332;p13"/>
          <p:cNvSpPr txBox="1"/>
          <p:nvPr/>
        </p:nvSpPr>
        <p:spPr>
          <a:xfrm>
            <a:off x="531962" y="771896"/>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RESPUESTA</a:t>
            </a:r>
            <a:endParaRPr/>
          </a:p>
        </p:txBody>
      </p:sp>
      <p:sp>
        <p:nvSpPr>
          <p:cNvPr id="333" name="Google Shape;333;p13"/>
          <p:cNvSpPr txBox="1"/>
          <p:nvPr/>
        </p:nvSpPr>
        <p:spPr>
          <a:xfrm>
            <a:off x="531962" y="5424384"/>
            <a:ext cx="693182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u="none" strike="noStrike" cap="none">
                <a:solidFill>
                  <a:srgbClr val="000000"/>
                </a:solidFill>
                <a:latin typeface="Arial"/>
                <a:ea typeface="Arial"/>
                <a:cs typeface="Arial"/>
                <a:sym typeface="Arial"/>
              </a:rPr>
              <a:t>Requisito NC: FSC-STD-40-004: Cláusula 7.1</a:t>
            </a:r>
            <a:endParaRPr sz="24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5EA3B693-831A-A2CE-4791-FCFAE88119D9}"/>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graphicFrame>
        <p:nvGraphicFramePr>
          <p:cNvPr id="339" name="Google Shape;339;p14"/>
          <p:cNvGraphicFramePr/>
          <p:nvPr/>
        </p:nvGraphicFramePr>
        <p:xfrm>
          <a:off x="412463" y="1278814"/>
          <a:ext cx="8338900" cy="5325551"/>
        </p:xfrm>
        <a:graphic>
          <a:graphicData uri="http://schemas.openxmlformats.org/drawingml/2006/table">
            <a:tbl>
              <a:tblPr firstRow="1" firstCol="1" bandRow="1">
                <a:noFill/>
                <a:tableStyleId>{D9B8C0D3-98A3-4156-BE2C-10A14543716A}</a:tableStyleId>
              </a:tblPr>
              <a:tblGrid>
                <a:gridCol w="2482125">
                  <a:extLst>
                    <a:ext uri="{9D8B030D-6E8A-4147-A177-3AD203B41FA5}">
                      <a16:colId xmlns:a16="http://schemas.microsoft.com/office/drawing/2014/main" val="20000"/>
                    </a:ext>
                  </a:extLst>
                </a:gridCol>
                <a:gridCol w="2795625">
                  <a:extLst>
                    <a:ext uri="{9D8B030D-6E8A-4147-A177-3AD203B41FA5}">
                      <a16:colId xmlns:a16="http://schemas.microsoft.com/office/drawing/2014/main" val="20001"/>
                    </a:ext>
                  </a:extLst>
                </a:gridCol>
                <a:gridCol w="3061150">
                  <a:extLst>
                    <a:ext uri="{9D8B030D-6E8A-4147-A177-3AD203B41FA5}">
                      <a16:colId xmlns:a16="http://schemas.microsoft.com/office/drawing/2014/main" val="20002"/>
                    </a:ext>
                  </a:extLst>
                </a:gridCol>
              </a:tblGrid>
              <a:tr h="401450">
                <a:tc rowSpan="6">
                  <a:txBody>
                    <a:bodyPr/>
                    <a:lstStyle/>
                    <a:p>
                      <a:pPr marL="0" marR="0" lvl="0" indent="0" algn="l" rtl="0">
                        <a:lnSpc>
                          <a:spcPct val="107000"/>
                        </a:lnSpc>
                        <a:spcBef>
                          <a:spcPts val="0"/>
                        </a:spcBef>
                        <a:spcAft>
                          <a:spcPts val="0"/>
                        </a:spcAft>
                        <a:buNone/>
                      </a:pPr>
                      <a:r>
                        <a:rPr lang="en-US" sz="1800" b="1" u="none" strike="noStrike" cap="none"/>
                        <a:t>Discriminación (DIS) </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ILO C111 y C100</a:t>
                      </a:r>
                      <a:endParaRPr/>
                    </a:p>
                    <a:p>
                      <a:pPr marL="0" marR="0" lvl="0" indent="0" algn="l" rtl="0">
                        <a:lnSpc>
                          <a:spcPct val="107000"/>
                        </a:lnSpc>
                        <a:spcBef>
                          <a:spcPts val="0"/>
                        </a:spcBef>
                        <a:spcAft>
                          <a:spcPts val="0"/>
                        </a:spcAft>
                        <a:buClr>
                          <a:srgbClr val="000000"/>
                        </a:buClr>
                        <a:buSzPts val="1800"/>
                        <a:buFont typeface="Arial"/>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cláusula 7.4</a:t>
                      </a:r>
                      <a:endParaRPr sz="1800" b="1" i="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Temas / áreas clave</a:t>
                      </a:r>
                      <a:endParaRPr sz="1800" b="1"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Intención / Conformidad</a:t>
                      </a:r>
                      <a:endParaRPr sz="1800" b="1"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0"/>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Discriminación legal</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¿Existen leyes que amparen </a:t>
                      </a:r>
                      <a:r>
                        <a:rPr lang="en-US" sz="1800"/>
                        <a:t>la DIS?</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1"/>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Protección del Gobierno</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¿Son protecciones legales contra </a:t>
                      </a:r>
                      <a:r>
                        <a:rPr lang="en-US" sz="1800"/>
                        <a:t>la</a:t>
                      </a:r>
                      <a:r>
                        <a:rPr lang="en-US" sz="1800" u="none" strike="noStrike" cap="none"/>
                        <a:t> DIS?</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2"/>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Género y diversidad</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n-US" sz="1800" b="0" u="none" strike="noStrike" cap="none">
                          <a:solidFill>
                            <a:srgbClr val="2B2E2F"/>
                          </a:solidFill>
                        </a:rPr>
                        <a:t>¿Se valora a los trabajadores por sus competencias y contribuciones</a:t>
                      </a:r>
                      <a:r>
                        <a:rPr lang="en-US" sz="1800" u="none" strike="noStrike" cap="none"/>
                        <a:t>?</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3"/>
                  </a:ext>
                </a:extLst>
              </a:tr>
              <a:tr h="429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Igualdad</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n-US" sz="1800" b="0" u="none" strike="noStrike" cap="none">
                          <a:solidFill>
                            <a:srgbClr val="2B2E2F"/>
                          </a:solidFill>
                        </a:rPr>
                        <a:t>¿Existe igualdad de oportunidades y de trato?</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4"/>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Otros (edad, discapacidad, orientación sexual, religión, etc.)</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¿Existen políticas para eliminar las barreras sistémicas en la contratación, los ascensos y las condiciones de trabajo?</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5"/>
                  </a:ext>
                </a:extLst>
              </a:tr>
            </a:tbl>
          </a:graphicData>
        </a:graphic>
      </p:graphicFrame>
      <p:sp>
        <p:nvSpPr>
          <p:cNvPr id="340" name="Google Shape;340;p14"/>
          <p:cNvSpPr txBox="1"/>
          <p:nvPr/>
        </p:nvSpPr>
        <p:spPr>
          <a:xfrm>
            <a:off x="412463" y="406865"/>
            <a:ext cx="8758828"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Auditoría de los CLR FSC - Guía de mejores prácticas </a:t>
            </a:r>
            <a:endParaRPr/>
          </a:p>
        </p:txBody>
      </p:sp>
      <p:graphicFrame>
        <p:nvGraphicFramePr>
          <p:cNvPr id="341" name="Google Shape;341;p14"/>
          <p:cNvGraphicFramePr/>
          <p:nvPr/>
        </p:nvGraphicFramePr>
        <p:xfrm>
          <a:off x="8909938" y="1278814"/>
          <a:ext cx="3162450" cy="4023400"/>
        </p:xfrm>
        <a:graphic>
          <a:graphicData uri="http://schemas.openxmlformats.org/drawingml/2006/table">
            <a:tbl>
              <a:tblPr firstRow="1" bandRow="1">
                <a:noFill/>
                <a:tableStyleId>{D9B8C0D3-98A3-4156-BE2C-10A14543716A}</a:tableStyleId>
              </a:tblPr>
              <a:tblGrid>
                <a:gridCol w="316245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¿Qué tipo de documentos/registros necesitaría buscar?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¿Con quién tendría que hablar?</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2"/>
                  </a:ext>
                </a:extLst>
              </a:tr>
              <a:tr h="4572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¿Qué opina de la formación, los ascensos, etc.? ¿Son importantes?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F9CB280A-5480-0821-3ACC-8B0A2CF2B695}"/>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5"/>
          <p:cNvSpPr txBox="1"/>
          <p:nvPr/>
        </p:nvSpPr>
        <p:spPr>
          <a:xfrm>
            <a:off x="438869" y="489991"/>
            <a:ext cx="3486150" cy="825500"/>
          </a:xfrm>
          <a:prstGeom prst="rect">
            <a:avLst/>
          </a:prstGeom>
          <a:noFill/>
          <a:ln>
            <a:noFill/>
          </a:ln>
        </p:spPr>
        <p:txBody>
          <a:bodyPr spcFirstLastPara="1" wrap="square" lIns="91425" tIns="45700" rIns="91425" bIns="45700" anchor="b" anchorCtr="0">
            <a:normAutofit fontScale="97500"/>
          </a:bodyPr>
          <a:lstStyle/>
          <a:p>
            <a:pPr marL="0" marR="0" lvl="0" indent="0" algn="l" rtl="0">
              <a:lnSpc>
                <a:spcPct val="90000"/>
              </a:lnSpc>
              <a:spcBef>
                <a:spcPts val="0"/>
              </a:spcBef>
              <a:spcAft>
                <a:spcPts val="0"/>
              </a:spcAft>
              <a:buClr>
                <a:schemeClr val="dk1"/>
              </a:buClr>
              <a:buSzPct val="88887"/>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349" name="Google Shape;349;p15"/>
          <p:cNvSpPr txBox="1"/>
          <p:nvPr/>
        </p:nvSpPr>
        <p:spPr>
          <a:xfrm>
            <a:off x="593162" y="1635257"/>
            <a:ext cx="7879506" cy="3819880"/>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90000"/>
              </a:lnSpc>
              <a:spcBef>
                <a:spcPts val="100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Durante la auditoría se revisaron las nóminas. De la muestra de nóminas de 3 trabajadores del </a:t>
            </a:r>
            <a:r>
              <a:rPr lang="en-US" sz="2400" b="0" i="0" u="sng" strike="noStrike" cap="none">
                <a:solidFill>
                  <a:srgbClr val="000000"/>
                </a:solidFill>
                <a:latin typeface="Arial"/>
                <a:ea typeface="Arial"/>
                <a:cs typeface="Arial"/>
                <a:sym typeface="Arial"/>
              </a:rPr>
              <a:t>mismo equipo y que realizan el mismo trabajo</a:t>
            </a:r>
            <a:r>
              <a:rPr lang="en-US" sz="2400" b="0" i="0" u="none" strike="noStrike" cap="none">
                <a:solidFill>
                  <a:srgbClr val="000000"/>
                </a:solidFill>
                <a:latin typeface="Arial"/>
                <a:ea typeface="Arial"/>
                <a:cs typeface="Arial"/>
                <a:sym typeface="Arial"/>
              </a:rPr>
              <a:t>, se desprenden diferencias en los salarios ofrecidos por la empresa para cada uno de los 3 empleados. </a:t>
            </a:r>
            <a:endParaRPr sz="2400" b="0" i="0" u="none" strike="noStrike" cap="none">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2400"/>
              <a:buFont typeface="Arial"/>
              <a:buNone/>
            </a:pPr>
            <a:r>
              <a:rPr lang="en-US" sz="2400" b="0" i="0" u="sng" strike="noStrike" cap="none">
                <a:solidFill>
                  <a:srgbClr val="000000"/>
                </a:solidFill>
                <a:latin typeface="Arial"/>
                <a:ea typeface="Arial"/>
                <a:cs typeface="Arial"/>
                <a:sym typeface="Arial"/>
              </a:rPr>
              <a:t>La empresa no pudo explicar la razón </a:t>
            </a:r>
            <a:r>
              <a:rPr lang="en-US" sz="2400" b="0" i="0" u="none" strike="noStrike" cap="none">
                <a:solidFill>
                  <a:srgbClr val="000000"/>
                </a:solidFill>
                <a:latin typeface="Arial"/>
                <a:ea typeface="Arial"/>
                <a:cs typeface="Arial"/>
                <a:sym typeface="Arial"/>
              </a:rPr>
              <a:t>de esta diferencia. </a:t>
            </a:r>
            <a:endParaRPr sz="2400" b="0" i="0" u="none" strike="noStrike" cap="none">
              <a:solidFill>
                <a:srgbClr val="000000"/>
              </a:solidFill>
              <a:latin typeface="Arial"/>
              <a:ea typeface="Arial"/>
              <a:cs typeface="Arial"/>
              <a:sym typeface="Arial"/>
            </a:endParaRPr>
          </a:p>
        </p:txBody>
      </p:sp>
      <p:graphicFrame>
        <p:nvGraphicFramePr>
          <p:cNvPr id="350" name="Google Shape;350;p15"/>
          <p:cNvGraphicFramePr/>
          <p:nvPr/>
        </p:nvGraphicFramePr>
        <p:xfrm>
          <a:off x="8472668" y="1635257"/>
          <a:ext cx="3514525" cy="2659850"/>
        </p:xfrm>
        <a:graphic>
          <a:graphicData uri="http://schemas.openxmlformats.org/drawingml/2006/table">
            <a:tbl>
              <a:tblPr firstRow="1" bandRow="1">
                <a:noFill/>
                <a:tableStyleId>{D9B8C0D3-98A3-4156-BE2C-10A14543716A}</a:tableStyleId>
              </a:tblPr>
              <a:tblGrid>
                <a:gridCol w="35145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¿Existe una NC en esta situación? </a:t>
                      </a: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¿Y qué requisito no se cumple?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57F85F51-F8F9-E2CF-B749-FEA9C147D1AD}"/>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7" name="Google Shape;357;p16"/>
          <p:cNvSpPr txBox="1">
            <a:spLocks noGrp="1"/>
          </p:cNvSpPr>
          <p:nvPr>
            <p:ph type="ctrTitle" idx="4294967295"/>
          </p:nvPr>
        </p:nvSpPr>
        <p:spPr>
          <a:xfrm>
            <a:off x="628818" y="1720405"/>
            <a:ext cx="10587050" cy="401757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Tal vez.</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Como no se aportaron pruebas, esto podría mostrar un </a:t>
            </a:r>
            <a:r>
              <a:rPr lang="en-US" sz="2400" b="0" i="0" u="sng" strike="noStrike" cap="none">
                <a:solidFill>
                  <a:schemeClr val="dk1"/>
                </a:solidFill>
                <a:latin typeface="Arial"/>
                <a:ea typeface="Arial"/>
                <a:cs typeface="Arial"/>
                <a:sym typeface="Arial"/>
              </a:rPr>
              <a:t>posible </a:t>
            </a:r>
            <a:r>
              <a:rPr lang="en-US" sz="2400" b="0" i="0" u="none" strike="noStrike" cap="none">
                <a:solidFill>
                  <a:schemeClr val="dk1"/>
                </a:solidFill>
                <a:latin typeface="Arial"/>
                <a:ea typeface="Arial"/>
                <a:cs typeface="Arial"/>
                <a:sym typeface="Arial"/>
              </a:rPr>
              <a:t>problema de discriminación.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¿POR QUÉ?</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Porque el CH no pudo explicar por qué había diferencias. </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Se propone una NC ya que el sistema del CH </a:t>
            </a:r>
            <a:r>
              <a:rPr lang="en-US" sz="2400" b="0" i="0" u="sng" strike="noStrike" cap="none">
                <a:solidFill>
                  <a:schemeClr val="dk1"/>
                </a:solidFill>
                <a:latin typeface="Arial"/>
                <a:ea typeface="Arial"/>
                <a:cs typeface="Arial"/>
                <a:sym typeface="Arial"/>
              </a:rPr>
              <a:t>podría potencialmente </a:t>
            </a:r>
            <a:r>
              <a:rPr lang="en-US" sz="2400" b="0" i="0" u="none" strike="noStrike" cap="none">
                <a:solidFill>
                  <a:schemeClr val="dk1"/>
                </a:solidFill>
                <a:latin typeface="Arial"/>
                <a:ea typeface="Arial"/>
                <a:cs typeface="Arial"/>
                <a:sym typeface="Arial"/>
              </a:rPr>
              <a:t>dar lugar a un problema y existen pruebas de diferencias en el trato a los trabajadores. Es responsabilidad del CH demostrar la conformidad.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1" u="none" strike="noStrike" cap="none">
              <a:solidFill>
                <a:schemeClr val="dk1"/>
              </a:solidFill>
              <a:latin typeface="Arial"/>
              <a:ea typeface="Arial"/>
              <a:cs typeface="Arial"/>
              <a:sym typeface="Arial"/>
            </a:endParaRPr>
          </a:p>
        </p:txBody>
      </p:sp>
      <p:sp>
        <p:nvSpPr>
          <p:cNvPr id="358" name="Google Shape;358;p16"/>
          <p:cNvSpPr txBox="1"/>
          <p:nvPr/>
        </p:nvSpPr>
        <p:spPr>
          <a:xfrm>
            <a:off x="628827" y="840425"/>
            <a:ext cx="26166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RESPUESTA</a:t>
            </a:r>
            <a:endParaRPr/>
          </a:p>
        </p:txBody>
      </p:sp>
      <p:sp>
        <p:nvSpPr>
          <p:cNvPr id="2" name="Footer Placeholder 1">
            <a:extLst>
              <a:ext uri="{FF2B5EF4-FFF2-40B4-BE49-F238E27FC236}">
                <a16:creationId xmlns:a16="http://schemas.microsoft.com/office/drawing/2014/main" id="{AA4DDEC7-1AB0-9CA1-D91E-5514C9490BE4}"/>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graphicFrame>
        <p:nvGraphicFramePr>
          <p:cNvPr id="364" name="Google Shape;364;p17"/>
          <p:cNvGraphicFramePr/>
          <p:nvPr/>
        </p:nvGraphicFramePr>
        <p:xfrm>
          <a:off x="702075" y="1186251"/>
          <a:ext cx="3000000" cy="3000000"/>
        </p:xfrm>
        <a:graphic>
          <a:graphicData uri="http://schemas.openxmlformats.org/drawingml/2006/table">
            <a:tbl>
              <a:tblPr firstRow="1" firstCol="1" bandRow="1">
                <a:noFill/>
                <a:tableStyleId>{D9B8C0D3-98A3-4156-BE2C-10A14543716A}</a:tableStyleId>
              </a:tblPr>
              <a:tblGrid>
                <a:gridCol w="2259375">
                  <a:extLst>
                    <a:ext uri="{9D8B030D-6E8A-4147-A177-3AD203B41FA5}">
                      <a16:colId xmlns:a16="http://schemas.microsoft.com/office/drawing/2014/main" val="20000"/>
                    </a:ext>
                  </a:extLst>
                </a:gridCol>
                <a:gridCol w="2158800">
                  <a:extLst>
                    <a:ext uri="{9D8B030D-6E8A-4147-A177-3AD203B41FA5}">
                      <a16:colId xmlns:a16="http://schemas.microsoft.com/office/drawing/2014/main" val="20001"/>
                    </a:ext>
                  </a:extLst>
                </a:gridCol>
                <a:gridCol w="2924175">
                  <a:extLst>
                    <a:ext uri="{9D8B030D-6E8A-4147-A177-3AD203B41FA5}">
                      <a16:colId xmlns:a16="http://schemas.microsoft.com/office/drawing/2014/main" val="20002"/>
                    </a:ext>
                  </a:extLst>
                </a:gridCol>
              </a:tblGrid>
              <a:tr h="414225">
                <a:tc rowSpan="6">
                  <a:txBody>
                    <a:bodyPr/>
                    <a:lstStyle/>
                    <a:p>
                      <a:pPr marL="0" marR="0" lvl="0" indent="0" algn="l" rtl="0">
                        <a:lnSpc>
                          <a:spcPct val="107000"/>
                        </a:lnSpc>
                        <a:spcBef>
                          <a:spcPts val="0"/>
                        </a:spcBef>
                        <a:spcAft>
                          <a:spcPts val="0"/>
                        </a:spcAft>
                        <a:buNone/>
                      </a:pPr>
                      <a:r>
                        <a:rPr lang="en-US" sz="1800" b="1" u="none" strike="noStrike" cap="none"/>
                        <a:t>Libertad de asociación y negociación colectiva (L</a:t>
                      </a:r>
                      <a:r>
                        <a:rPr lang="en-US" sz="1800"/>
                        <a:t>ANC</a:t>
                      </a:r>
                      <a:r>
                        <a:rPr lang="en-US" sz="1800" b="1" u="none" strike="noStrike" cap="none"/>
                        <a:t>)</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OIT C098</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cláusula 7.5</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Temas clave</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Intención / Por qué necesitamos</a:t>
                      </a:r>
                      <a:endParaRPr sz="18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5942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Sindicatos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Plataformas jurídicas para la negociación</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91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Convenios colectivos (C</a:t>
                      </a:r>
                      <a:r>
                        <a:rPr lang="en-US" sz="1800"/>
                        <a:t>C</a:t>
                      </a:r>
                      <a:r>
                        <a:rPr lang="en-US" sz="1800" u="none" strike="noStrike" cap="none"/>
                        <a:t>)</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Resultado de las negociaciones oficiales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947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Representaciones de los trabajadores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Cualquier instancia en la que los trabajadores puedan discutir cuestiones con la Dirección</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883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Mecanismos internos de reclamación</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Libertad de los trabajadores para plantear cuestiones (por ejemplo, buzones de sugerencias).</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891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Huelgas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Una vía para que los trabajadores hagan oír su voz</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sp>
        <p:nvSpPr>
          <p:cNvPr id="365" name="Google Shape;365;p17"/>
          <p:cNvSpPr txBox="1"/>
          <p:nvPr/>
        </p:nvSpPr>
        <p:spPr>
          <a:xfrm>
            <a:off x="702075" y="427426"/>
            <a:ext cx="8527916"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Auditoría de los RLF FSC - Guía de mejores prácticas</a:t>
            </a:r>
            <a:endParaRPr/>
          </a:p>
        </p:txBody>
      </p:sp>
      <p:graphicFrame>
        <p:nvGraphicFramePr>
          <p:cNvPr id="366" name="Google Shape;366;p17"/>
          <p:cNvGraphicFramePr/>
          <p:nvPr/>
        </p:nvGraphicFramePr>
        <p:xfrm>
          <a:off x="8169757" y="1186251"/>
          <a:ext cx="3000000" cy="3000000"/>
        </p:xfrm>
        <a:graphic>
          <a:graphicData uri="http://schemas.openxmlformats.org/drawingml/2006/table">
            <a:tbl>
              <a:tblPr firstRow="1" bandRow="1">
                <a:noFill/>
                <a:tableStyleId>{D9B8C0D3-98A3-4156-BE2C-10A14543716A}</a:tableStyleId>
              </a:tblPr>
              <a:tblGrid>
                <a:gridCol w="37869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¿Qué tipo de documentos/registros necesitaría buscar? </a:t>
                      </a:r>
                      <a:endParaRPr/>
                    </a:p>
                  </a:txBody>
                  <a:tcPr marL="91450" marR="91450" marT="45725" marB="45725" anchor="ctr"/>
                </a:tc>
                <a:extLst>
                  <a:ext uri="{0D108BD9-81ED-4DB2-BD59-A6C34878D82A}">
                    <a16:rowId xmlns:a16="http://schemas.microsoft.com/office/drawing/2014/main" val="10001"/>
                  </a:ext>
                </a:extLst>
              </a:tr>
              <a:tr h="96645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¿Con quién tendría que hablar?</a:t>
                      </a:r>
                      <a:endParaRPr/>
                    </a:p>
                  </a:txBody>
                  <a:tcPr marL="91450" marR="91450" marT="45725" marB="45725" anchor="ctr"/>
                </a:tc>
                <a:extLst>
                  <a:ext uri="{0D108BD9-81ED-4DB2-BD59-A6C34878D82A}">
                    <a16:rowId xmlns:a16="http://schemas.microsoft.com/office/drawing/2014/main" val="10002"/>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¿Qué pasa con l</a:t>
                      </a:r>
                      <a:r>
                        <a:rPr lang="en-US" sz="2000"/>
                        <a:t>os CC</a:t>
                      </a:r>
                      <a:r>
                        <a:rPr lang="en-US" sz="2000" u="none" strike="noStrike" cap="none">
                          <a:latin typeface="Arial"/>
                          <a:ea typeface="Arial"/>
                          <a:cs typeface="Arial"/>
                          <a:sym typeface="Arial"/>
                        </a:rPr>
                        <a:t>? </a:t>
                      </a:r>
                      <a:br>
                        <a:rPr lang="en-US" sz="2000" u="none" strike="noStrike" cap="none">
                          <a:latin typeface="Arial"/>
                          <a:ea typeface="Arial"/>
                          <a:cs typeface="Arial"/>
                          <a:sym typeface="Arial"/>
                        </a:rPr>
                      </a:br>
                      <a:r>
                        <a:rPr lang="en-US" sz="2000" u="none" strike="noStrike" cap="none">
                          <a:latin typeface="Arial"/>
                          <a:ea typeface="Arial"/>
                          <a:cs typeface="Arial"/>
                          <a:sym typeface="Arial"/>
                        </a:rPr>
                        <a:t>¿Qué hace al respecto?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6DDA77C8-1DDD-844D-F99F-774239AADA6D}"/>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EECE1"/>
        </a:solidFill>
        <a:effectLst/>
      </p:bgPr>
    </p:bg>
    <p:spTree>
      <p:nvGrpSpPr>
        <p:cNvPr id="1" name="Shape 371"/>
        <p:cNvGrpSpPr/>
        <p:nvPr/>
      </p:nvGrpSpPr>
      <p:grpSpPr>
        <a:xfrm>
          <a:off x="0" y="0"/>
          <a:ext cx="0" cy="0"/>
          <a:chOff x="0" y="0"/>
          <a:chExt cx="0" cy="0"/>
        </a:xfrm>
      </p:grpSpPr>
      <p:sp>
        <p:nvSpPr>
          <p:cNvPr id="373" name="Google Shape;373;p18"/>
          <p:cNvSpPr/>
          <p:nvPr/>
        </p:nvSpPr>
        <p:spPr>
          <a:xfrm>
            <a:off x="-55888" y="-18630"/>
            <a:ext cx="12314125" cy="685567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4" name="Google Shape;374;p18"/>
          <p:cNvSpPr txBox="1">
            <a:spLocks noGrp="1"/>
          </p:cNvSpPr>
          <p:nvPr>
            <p:ph type="ctrTitle" idx="4294967295"/>
          </p:nvPr>
        </p:nvSpPr>
        <p:spPr>
          <a:xfrm>
            <a:off x="608704" y="652701"/>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EJERCICIO</a:t>
            </a:r>
            <a:endParaRPr sz="2800" b="1" i="0" u="none" strike="noStrike" cap="none">
              <a:solidFill>
                <a:schemeClr val="dk1"/>
              </a:solidFill>
              <a:latin typeface="Arial"/>
              <a:ea typeface="Arial"/>
              <a:cs typeface="Arial"/>
              <a:sym typeface="Arial"/>
            </a:endParaRPr>
          </a:p>
        </p:txBody>
      </p:sp>
      <p:sp>
        <p:nvSpPr>
          <p:cNvPr id="375" name="Google Shape;375;p18"/>
          <p:cNvSpPr txBox="1"/>
          <p:nvPr/>
        </p:nvSpPr>
        <p:spPr>
          <a:xfrm>
            <a:off x="608705" y="1585085"/>
            <a:ext cx="7389401" cy="4072045"/>
          </a:xfrm>
          <a:prstGeom prst="rect">
            <a:avLst/>
          </a:prstGeom>
          <a:solidFill>
            <a:schemeClr val="lt1"/>
          </a:solidFill>
          <a:ln>
            <a:noFill/>
          </a:ln>
        </p:spPr>
        <p:txBody>
          <a:bodyPr spcFirstLastPara="1" wrap="square" lIns="0" tIns="0" rIns="0" bIns="0" anchor="t" anchorCtr="0">
            <a:normAutofit fontScale="92500" lnSpcReduction="10000"/>
          </a:bodyPr>
          <a:lstStyle/>
          <a:p>
            <a:pPr marL="114300" marR="0" lvl="0" indent="0" algn="l" rtl="0">
              <a:lnSpc>
                <a:spcPct val="90000"/>
              </a:lnSpc>
              <a:spcBef>
                <a:spcPts val="1000"/>
              </a:spcBef>
              <a:spcAft>
                <a:spcPts val="0"/>
              </a:spcAft>
              <a:buClr>
                <a:srgbClr val="000000"/>
              </a:buClr>
              <a:buSzPct val="100000"/>
              <a:buFont typeface="Arial"/>
              <a:buNone/>
            </a:pPr>
            <a:r>
              <a:rPr lang="en-US" sz="2400" b="0" i="0" u="none" strike="noStrike" cap="none">
                <a:solidFill>
                  <a:srgbClr val="000000"/>
                </a:solidFill>
                <a:latin typeface="Arial"/>
                <a:ea typeface="Arial"/>
                <a:cs typeface="Arial"/>
                <a:sym typeface="Arial"/>
              </a:rPr>
              <a:t>La organización había elegido representantes, </a:t>
            </a:r>
            <a:r>
              <a:rPr lang="en-US" sz="2400">
                <a:solidFill>
                  <a:srgbClr val="000000"/>
                </a:solidFill>
                <a:latin typeface="Arial"/>
                <a:ea typeface="Arial"/>
                <a:cs typeface="Arial"/>
                <a:sym typeface="Arial"/>
              </a:rPr>
              <a:t>si </a:t>
            </a:r>
            <a:r>
              <a:rPr lang="en-US" sz="2400" b="0" i="0" u="none" strike="noStrike" cap="none">
                <a:solidFill>
                  <a:srgbClr val="000000"/>
                </a:solidFill>
                <a:latin typeface="Arial"/>
                <a:ea typeface="Arial"/>
                <a:cs typeface="Arial"/>
                <a:sym typeface="Arial"/>
              </a:rPr>
              <a:t>los trabajadores tienen preocupaciones, éstas son recogidas por los representantes para presentarlas y discutirlas con la dirección para su resolución. </a:t>
            </a:r>
            <a:endParaRPr sz="2400" b="0" i="0" u="none" strike="noStrike" cap="none">
              <a:solidFill>
                <a:srgbClr val="000000"/>
              </a:solidFill>
              <a:latin typeface="Arial"/>
              <a:ea typeface="Arial"/>
              <a:cs typeface="Arial"/>
              <a:sym typeface="Arial"/>
            </a:endParaRPr>
          </a:p>
          <a:p>
            <a:pPr marL="114300" marR="0" lvl="0" indent="0" algn="l" rtl="0">
              <a:lnSpc>
                <a:spcPct val="90000"/>
              </a:lnSpc>
              <a:spcBef>
                <a:spcPts val="1000"/>
              </a:spcBef>
              <a:spcAft>
                <a:spcPts val="0"/>
              </a:spcAft>
              <a:buClr>
                <a:srgbClr val="000000"/>
              </a:buClr>
              <a:buSzPct val="100000"/>
              <a:buFont typeface="Arial"/>
              <a:buNone/>
            </a:pPr>
            <a:r>
              <a:rPr lang="en-US" sz="2400" b="0" i="0" u="none" strike="noStrike" cap="none">
                <a:solidFill>
                  <a:srgbClr val="000000"/>
                </a:solidFill>
                <a:latin typeface="Arial"/>
                <a:ea typeface="Arial"/>
                <a:cs typeface="Arial"/>
                <a:sym typeface="Arial"/>
              </a:rPr>
              <a:t>Sin embargo, una revisión de las actas de las últimas tres reuniones en marzo de 2022, octubre de 2022 y febrero de 2023, encontró problemas repetidos/persistentes que se señalaron en cada reunión (</a:t>
            </a:r>
            <a:r>
              <a:rPr lang="en-US" sz="2400" b="0" i="1" u="none" strike="noStrike" cap="none">
                <a:solidFill>
                  <a:srgbClr val="000000"/>
                </a:solidFill>
                <a:latin typeface="Arial"/>
                <a:ea typeface="Arial"/>
                <a:cs typeface="Arial"/>
                <a:sym typeface="Arial"/>
              </a:rPr>
              <a:t>con respecto al hacinamiento en los dormitorios y talleres, la calidad/cantidad y diversidad de los alimentos, el alto número de renuncia de los trabajadores en el taller</a:t>
            </a:r>
            <a:r>
              <a:rPr lang="en-US" sz="2400" b="0" i="0" u="none" strike="noStrike" cap="none">
                <a:solidFill>
                  <a:srgbClr val="000000"/>
                </a:solidFill>
                <a:latin typeface="Arial"/>
                <a:ea typeface="Arial"/>
                <a:cs typeface="Arial"/>
                <a:sym typeface="Arial"/>
              </a:rPr>
              <a:t>). </a:t>
            </a:r>
            <a:endParaRPr/>
          </a:p>
          <a:p>
            <a:pPr marL="114300" marR="0" lvl="0" indent="0" algn="l" rtl="0">
              <a:lnSpc>
                <a:spcPct val="90000"/>
              </a:lnSpc>
              <a:spcBef>
                <a:spcPts val="1000"/>
              </a:spcBef>
              <a:spcAft>
                <a:spcPts val="0"/>
              </a:spcAft>
              <a:buClr>
                <a:srgbClr val="000000"/>
              </a:buClr>
              <a:buSzPct val="100000"/>
              <a:buFont typeface="Arial"/>
              <a:buNone/>
            </a:pPr>
            <a:r>
              <a:rPr lang="en-US" sz="2400">
                <a:solidFill>
                  <a:srgbClr val="000000"/>
                </a:solidFill>
                <a:latin typeface="Arial"/>
                <a:ea typeface="Arial"/>
                <a:cs typeface="Arial"/>
                <a:sym typeface="Arial"/>
              </a:rPr>
              <a:t>La dirección no proporcionó ninguna información al respecto durante la auditoría.</a:t>
            </a:r>
            <a:endParaRPr sz="2400">
              <a:solidFill>
                <a:srgbClr val="000000"/>
              </a:solidFill>
              <a:latin typeface="Arial"/>
              <a:ea typeface="Arial"/>
              <a:cs typeface="Arial"/>
              <a:sym typeface="Arial"/>
            </a:endParaRPr>
          </a:p>
        </p:txBody>
      </p:sp>
      <p:graphicFrame>
        <p:nvGraphicFramePr>
          <p:cNvPr id="376" name="Google Shape;376;p18"/>
          <p:cNvGraphicFramePr/>
          <p:nvPr/>
        </p:nvGraphicFramePr>
        <p:xfrm>
          <a:off x="8224939" y="1585085"/>
          <a:ext cx="3514525" cy="2659850"/>
        </p:xfrm>
        <a:graphic>
          <a:graphicData uri="http://schemas.openxmlformats.org/drawingml/2006/table">
            <a:tbl>
              <a:tblPr firstRow="1" bandRow="1">
                <a:noFill/>
                <a:tableStyleId>{D9B8C0D3-98A3-4156-BE2C-10A14543716A}</a:tableStyleId>
              </a:tblPr>
              <a:tblGrid>
                <a:gridCol w="35145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¿Existe una NC en esta situación? </a:t>
                      </a: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¿Y qué requisito no se cumple?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2DA05032-E0D4-D339-B313-DD9BF6AF9C88}"/>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3" name="Google Shape;383;p19"/>
          <p:cNvSpPr txBox="1">
            <a:spLocks noGrp="1"/>
          </p:cNvSpPr>
          <p:nvPr>
            <p:ph type="ctrTitle" idx="4294967295"/>
          </p:nvPr>
        </p:nvSpPr>
        <p:spPr>
          <a:xfrm>
            <a:off x="765809" y="1863065"/>
            <a:ext cx="10139175" cy="39181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0" i="0" u="none" strike="noStrike" cap="none">
                <a:solidFill>
                  <a:schemeClr val="dk1"/>
                </a:solidFill>
                <a:latin typeface="Arial"/>
                <a:ea typeface="Arial"/>
                <a:cs typeface="Arial"/>
                <a:sym typeface="Arial"/>
              </a:rPr>
              <a:t>El hecho de que haya </a:t>
            </a:r>
            <a:r>
              <a:rPr lang="en-US" sz="2400" b="0" i="0" u="sng" strike="noStrike" cap="none">
                <a:solidFill>
                  <a:schemeClr val="dk1"/>
                </a:solidFill>
                <a:latin typeface="Arial"/>
                <a:ea typeface="Arial"/>
                <a:cs typeface="Arial"/>
                <a:sym typeface="Arial"/>
              </a:rPr>
              <a:t>cuestiones repetidas/persistentes que se señalaron en cada reunión, </a:t>
            </a:r>
            <a:r>
              <a:rPr lang="en-US" sz="2400" b="0" i="0" u="none" strike="noStrike" cap="none">
                <a:solidFill>
                  <a:schemeClr val="dk1"/>
                </a:solidFill>
                <a:latin typeface="Arial"/>
                <a:ea typeface="Arial"/>
                <a:cs typeface="Arial"/>
                <a:sym typeface="Arial"/>
              </a:rPr>
              <a:t>demuestra que la organización no está prestando la debida atención a las quejas de los trabajadores y al papel de los representantes de los trabajadores.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Dado que no tenemos claro si hay algún convenio colectivo que "aplicar", ni las leyes del país, ni si esta representación se realiza a través de un representante sindical, esta NC sugerida se encuadraría en la cláusula 7.5.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p:txBody>
      </p:sp>
      <p:sp>
        <p:nvSpPr>
          <p:cNvPr id="384" name="Google Shape;384;p19"/>
          <p:cNvSpPr txBox="1"/>
          <p:nvPr/>
        </p:nvSpPr>
        <p:spPr>
          <a:xfrm>
            <a:off x="765798" y="1191050"/>
            <a:ext cx="25992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RESPUESTA</a:t>
            </a:r>
            <a:endParaRPr/>
          </a:p>
        </p:txBody>
      </p:sp>
      <p:sp>
        <p:nvSpPr>
          <p:cNvPr id="2" name="Footer Placeholder 1">
            <a:extLst>
              <a:ext uri="{FF2B5EF4-FFF2-40B4-BE49-F238E27FC236}">
                <a16:creationId xmlns:a16="http://schemas.microsoft.com/office/drawing/2014/main" id="{FC027434-4636-1C3A-7859-5F93F6C007C3}"/>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
          <p:cNvSpPr txBox="1">
            <a:spLocks noGrp="1"/>
          </p:cNvSpPr>
          <p:nvPr>
            <p:ph type="ctrTitle" idx="4294967295"/>
          </p:nvPr>
        </p:nvSpPr>
        <p:spPr>
          <a:xfrm>
            <a:off x="851505" y="491671"/>
            <a:ext cx="5740400"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Objetivos de este módulo</a:t>
            </a:r>
            <a:endParaRPr/>
          </a:p>
        </p:txBody>
      </p:sp>
      <p:sp>
        <p:nvSpPr>
          <p:cNvPr id="243" name="Google Shape;243;p2"/>
          <p:cNvSpPr txBox="1">
            <a:spLocks noGrp="1"/>
          </p:cNvSpPr>
          <p:nvPr>
            <p:ph type="body" idx="4294967295"/>
          </p:nvPr>
        </p:nvSpPr>
        <p:spPr>
          <a:xfrm>
            <a:off x="851505" y="1616460"/>
            <a:ext cx="10326914"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Este módulo aborda los requisitos clave de la certificación FSC que rigen la evaluación de</a:t>
            </a:r>
            <a:r>
              <a:rPr lang="en-US" sz="2400">
                <a:latin typeface="Arial"/>
                <a:ea typeface="Arial"/>
                <a:cs typeface="Arial"/>
                <a:sym typeface="Arial"/>
              </a:rPr>
              <a:t> los RLF</a:t>
            </a:r>
            <a:r>
              <a:rPr lang="en-US" sz="2400">
                <a:solidFill>
                  <a:schemeClr val="dk1"/>
                </a:solidFill>
                <a:latin typeface="Arial"/>
                <a:ea typeface="Arial"/>
                <a:cs typeface="Arial"/>
                <a:sym typeface="Arial"/>
              </a:rPr>
              <a:t> de la CoC FSC por parte de las EC y sus equipos de auditoría. </a:t>
            </a:r>
            <a:endParaRPr/>
          </a:p>
          <a:p>
            <a:pPr marL="0" lvl="0" indent="0" algn="l" rtl="0">
              <a:lnSpc>
                <a:spcPct val="90000"/>
              </a:lnSpc>
              <a:spcBef>
                <a:spcPts val="1000"/>
              </a:spcBef>
              <a:spcAft>
                <a:spcPts val="0"/>
              </a:spcAft>
              <a:buSzPts val="2800"/>
              <a:buNone/>
            </a:pPr>
            <a:endParaRPr sz="2400">
              <a:solidFill>
                <a:schemeClr val="dk1"/>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Este módulo proporciona directrices del FSC sobre la forma en que los auditores de la EC deben evaluar los requisitos de certificación a nivel de los titulares de certificados y describe las expectativas del FSC con respecto a la evidencia de conformidad. </a:t>
            </a:r>
            <a:endParaRPr/>
          </a:p>
        </p:txBody>
      </p:sp>
      <p:sp>
        <p:nvSpPr>
          <p:cNvPr id="2" name="Footer Placeholder 1">
            <a:extLst>
              <a:ext uri="{FF2B5EF4-FFF2-40B4-BE49-F238E27FC236}">
                <a16:creationId xmlns:a16="http://schemas.microsoft.com/office/drawing/2014/main" id="{50E1657F-0F2F-2271-3597-E672E925C64E}"/>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graphicFrame>
        <p:nvGraphicFramePr>
          <p:cNvPr id="390" name="Google Shape;390;p20"/>
          <p:cNvGraphicFramePr/>
          <p:nvPr/>
        </p:nvGraphicFramePr>
        <p:xfrm>
          <a:off x="411475" y="1218900"/>
          <a:ext cx="7424575" cy="6347476"/>
        </p:xfrm>
        <a:graphic>
          <a:graphicData uri="http://schemas.openxmlformats.org/drawingml/2006/table">
            <a:tbl>
              <a:tblPr firstRow="1" firstCol="1" bandRow="1">
                <a:noFill/>
                <a:tableStyleId>{D9B8C0D3-98A3-4156-BE2C-10A14543716A}</a:tableStyleId>
              </a:tblPr>
              <a:tblGrid>
                <a:gridCol w="2048800">
                  <a:extLst>
                    <a:ext uri="{9D8B030D-6E8A-4147-A177-3AD203B41FA5}">
                      <a16:colId xmlns:a16="http://schemas.microsoft.com/office/drawing/2014/main" val="20000"/>
                    </a:ext>
                  </a:extLst>
                </a:gridCol>
                <a:gridCol w="1640100">
                  <a:extLst>
                    <a:ext uri="{9D8B030D-6E8A-4147-A177-3AD203B41FA5}">
                      <a16:colId xmlns:a16="http://schemas.microsoft.com/office/drawing/2014/main" val="20001"/>
                    </a:ext>
                  </a:extLst>
                </a:gridCol>
                <a:gridCol w="3735675">
                  <a:extLst>
                    <a:ext uri="{9D8B030D-6E8A-4147-A177-3AD203B41FA5}">
                      <a16:colId xmlns:a16="http://schemas.microsoft.com/office/drawing/2014/main" val="20002"/>
                    </a:ext>
                  </a:extLst>
                </a:gridCol>
              </a:tblGrid>
              <a:tr h="686700">
                <a:tc rowSpan="6">
                  <a:txBody>
                    <a:bodyPr/>
                    <a:lstStyle/>
                    <a:p>
                      <a:pPr marL="0" marR="0" lvl="0" indent="0" algn="l" rtl="0">
                        <a:lnSpc>
                          <a:spcPct val="107000"/>
                        </a:lnSpc>
                        <a:spcBef>
                          <a:spcPts val="0"/>
                        </a:spcBef>
                        <a:spcAft>
                          <a:spcPts val="0"/>
                        </a:spcAft>
                        <a:buNone/>
                      </a:pPr>
                      <a:r>
                        <a:rPr lang="en-US" sz="1800" b="1" u="none" strike="noStrike" cap="none"/>
                        <a:t>Evaluación de</a:t>
                      </a:r>
                      <a:r>
                        <a:rPr lang="en-US" sz="1800"/>
                        <a:t> los RLF </a:t>
                      </a:r>
                      <a:r>
                        <a:rPr lang="en-US" sz="1800" b="1" u="none" strike="noStrike" cap="none"/>
                        <a:t>FSC de los contratistas </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FSC-ADV-40-004-23</a:t>
                      </a:r>
                      <a:endParaRPr/>
                    </a:p>
                    <a:p>
                      <a:pPr marL="0" marR="0" lvl="0" indent="0" algn="l" rtl="0">
                        <a:lnSpc>
                          <a:spcPct val="107000"/>
                        </a:lnSpc>
                        <a:spcBef>
                          <a:spcPts val="0"/>
                        </a:spcBef>
                        <a:spcAft>
                          <a:spcPts val="0"/>
                        </a:spcAft>
                        <a:buClr>
                          <a:srgbClr val="000000"/>
                        </a:buClr>
                        <a:buSzPts val="1800"/>
                        <a:buFont typeface="Arial"/>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cláusula 1.6,y sección 13</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p>
                      <a:pPr marL="0" marR="0" lvl="0" indent="0" algn="l" rtl="0">
                        <a:lnSpc>
                          <a:spcPct val="107000"/>
                        </a:lnSpc>
                        <a:spcBef>
                          <a:spcPts val="0"/>
                        </a:spcBef>
                        <a:spcAft>
                          <a:spcPts val="0"/>
                        </a:spcAft>
                        <a:buNone/>
                      </a:pPr>
                      <a:r>
                        <a:rPr lang="en-US" sz="1800" b="1" u="none" strike="noStrike" cap="none">
                          <a:latin typeface="Avenir"/>
                          <a:ea typeface="Avenir"/>
                          <a:cs typeface="Avenir"/>
                          <a:sym typeface="Avenir"/>
                        </a:rPr>
                        <a:t>FSC-ADV-40-004-24</a:t>
                      </a: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Temas / Áreas clave</a:t>
                      </a:r>
                      <a:endParaRPr sz="18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Intención / Conformidad</a:t>
                      </a:r>
                      <a:endParaRPr sz="18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628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Subcontratación</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Según 40-004 sección 13</a:t>
                      </a:r>
                      <a:endParaRPr/>
                    </a:p>
                    <a:p>
                      <a:pPr marL="0" marR="0" lvl="0" indent="0" algn="l" rtl="0">
                        <a:lnSpc>
                          <a:spcPct val="107000"/>
                        </a:lnSpc>
                        <a:spcBef>
                          <a:spcPts val="0"/>
                        </a:spcBef>
                        <a:spcAft>
                          <a:spcPts val="0"/>
                        </a:spcAft>
                        <a:buNone/>
                      </a:pPr>
                      <a:r>
                        <a:rPr lang="en-US" sz="1800" u="none" strike="noStrike" cap="none"/>
                        <a:t>Los requisitos para la conformidad con </a:t>
                      </a:r>
                      <a:r>
                        <a:rPr lang="en-US" sz="1800"/>
                        <a:t>los RLF</a:t>
                      </a:r>
                      <a:r>
                        <a:rPr lang="en-US" sz="1800" u="none" strike="noStrike" cap="none"/>
                        <a:t> del FSC deberán estar de acuerdo </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731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Ámbito del certificado</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Las actividades deberán estar dentro del ámbito de la Certificación COC (20-011 V4.2 cláusula 2.2)</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822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Muestreo</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Consulte FSC-STD-20-011 V4.2 Cláusulas 9.5 y 9.6.</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r h="10672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Inclusión en la autoevaluación</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CH confirma en su autoevaluación cómo han confirmado la conformidad a nivel de contratista.</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4"/>
                  </a:ext>
                </a:extLst>
              </a:tr>
              <a:tr h="897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Evaluación de riesgos</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Evaluar el riesgo de conformidad de los contratistas con los RLF de FSC (considerar el alcance, la escala y la intensidad) (notas de asesoramiento).</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5"/>
                  </a:ext>
                </a:extLst>
              </a:tr>
            </a:tbl>
          </a:graphicData>
        </a:graphic>
      </p:graphicFrame>
      <p:sp>
        <p:nvSpPr>
          <p:cNvPr id="391" name="Google Shape;391;p20"/>
          <p:cNvSpPr txBox="1"/>
          <p:nvPr/>
        </p:nvSpPr>
        <p:spPr>
          <a:xfrm>
            <a:off x="437648" y="416943"/>
            <a:ext cx="10062695"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Auditoría de los R</a:t>
            </a:r>
            <a:r>
              <a:rPr lang="en-US" sz="2800" b="1">
                <a:solidFill>
                  <a:schemeClr val="dk1"/>
                </a:solidFill>
              </a:rPr>
              <a:t>LF F</a:t>
            </a:r>
            <a:r>
              <a:rPr lang="en-US" sz="2800" b="1">
                <a:solidFill>
                  <a:schemeClr val="dk1"/>
                </a:solidFill>
                <a:latin typeface="Arial"/>
                <a:ea typeface="Arial"/>
                <a:cs typeface="Arial"/>
                <a:sym typeface="Arial"/>
              </a:rPr>
              <a:t>SC - Guía de mejores prácticas</a:t>
            </a:r>
            <a:endParaRPr/>
          </a:p>
        </p:txBody>
      </p:sp>
      <p:graphicFrame>
        <p:nvGraphicFramePr>
          <p:cNvPr id="392" name="Google Shape;392;p20"/>
          <p:cNvGraphicFramePr/>
          <p:nvPr/>
        </p:nvGraphicFramePr>
        <p:xfrm>
          <a:off x="8041902" y="1218899"/>
          <a:ext cx="3738625" cy="4267525"/>
        </p:xfrm>
        <a:graphic>
          <a:graphicData uri="http://schemas.openxmlformats.org/drawingml/2006/table">
            <a:tbl>
              <a:tblPr firstRow="1" bandRow="1">
                <a:noFill/>
                <a:tableStyleId>{D9B8C0D3-98A3-4156-BE2C-10A14543716A}</a:tableStyleId>
              </a:tblPr>
              <a:tblGrid>
                <a:gridCol w="3738625">
                  <a:extLst>
                    <a:ext uri="{9D8B030D-6E8A-4147-A177-3AD203B41FA5}">
                      <a16:colId xmlns:a16="http://schemas.microsoft.com/office/drawing/2014/main" val="20000"/>
                    </a:ext>
                  </a:extLst>
                </a:gridCol>
              </a:tblGrid>
              <a:tr h="44597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27385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¿Qué tipo de documentos/registros necesitaría buscar? </a:t>
                      </a:r>
                      <a:endParaRPr/>
                    </a:p>
                  </a:txBody>
                  <a:tcPr marL="91450" marR="91450" marT="45725" marB="45725" anchor="ctr"/>
                </a:tc>
                <a:extLst>
                  <a:ext uri="{0D108BD9-81ED-4DB2-BD59-A6C34878D82A}">
                    <a16:rowId xmlns:a16="http://schemas.microsoft.com/office/drawing/2014/main" val="10001"/>
                  </a:ext>
                </a:extLst>
              </a:tr>
              <a:tr h="12738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Q2. </a:t>
                      </a:r>
                      <a:r>
                        <a:rPr lang="en-US" sz="2000" b="0" i="0" u="none" strike="noStrike" cap="none">
                          <a:solidFill>
                            <a:srgbClr val="000000"/>
                          </a:solidFill>
                          <a:latin typeface="Arial"/>
                          <a:ea typeface="Arial"/>
                          <a:cs typeface="Arial"/>
                          <a:sym typeface="Arial"/>
                        </a:rPr>
                        <a:t>¿Con quién tendría que hablar?</a:t>
                      </a:r>
                      <a:endParaRPr/>
                    </a:p>
                  </a:txBody>
                  <a:tcPr marL="91450" marR="91450" marT="45725" marB="45725" anchor="ctr"/>
                </a:tc>
                <a:extLst>
                  <a:ext uri="{0D108BD9-81ED-4DB2-BD59-A6C34878D82A}">
                    <a16:rowId xmlns:a16="http://schemas.microsoft.com/office/drawing/2014/main" val="10002"/>
                  </a:ext>
                </a:extLst>
              </a:tr>
              <a:tr h="12738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Q3. </a:t>
                      </a:r>
                      <a:r>
                        <a:rPr lang="en-US" sz="2000" b="0" i="0" u="none" strike="noStrike" cap="none">
                          <a:solidFill>
                            <a:srgbClr val="000000"/>
                          </a:solidFill>
                          <a:latin typeface="Arial"/>
                          <a:ea typeface="Arial"/>
                          <a:cs typeface="Arial"/>
                          <a:sym typeface="Arial"/>
                        </a:rPr>
                        <a:t>¿Qué ocurre si el contratista tiene la certificación FSC o SA8000?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62A7AB6A-7C2B-FC6A-3564-D1057D450D87}"/>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graphicFrame>
        <p:nvGraphicFramePr>
          <p:cNvPr id="398" name="Google Shape;398;p21"/>
          <p:cNvGraphicFramePr/>
          <p:nvPr/>
        </p:nvGraphicFramePr>
        <p:xfrm>
          <a:off x="485468" y="1470995"/>
          <a:ext cx="7118575" cy="5529402"/>
        </p:xfrm>
        <a:graphic>
          <a:graphicData uri="http://schemas.openxmlformats.org/drawingml/2006/table">
            <a:tbl>
              <a:tblPr firstRow="1" firstCol="1" bandRow="1">
                <a:noFill/>
                <a:tableStyleId>{D9B8C0D3-98A3-4156-BE2C-10A14543716A}</a:tableStyleId>
              </a:tblPr>
              <a:tblGrid>
                <a:gridCol w="2071375">
                  <a:extLst>
                    <a:ext uri="{9D8B030D-6E8A-4147-A177-3AD203B41FA5}">
                      <a16:colId xmlns:a16="http://schemas.microsoft.com/office/drawing/2014/main" val="20000"/>
                    </a:ext>
                  </a:extLst>
                </a:gridCol>
                <a:gridCol w="1694725">
                  <a:extLst>
                    <a:ext uri="{9D8B030D-6E8A-4147-A177-3AD203B41FA5}">
                      <a16:colId xmlns:a16="http://schemas.microsoft.com/office/drawing/2014/main" val="20001"/>
                    </a:ext>
                  </a:extLst>
                </a:gridCol>
                <a:gridCol w="3352475">
                  <a:extLst>
                    <a:ext uri="{9D8B030D-6E8A-4147-A177-3AD203B41FA5}">
                      <a16:colId xmlns:a16="http://schemas.microsoft.com/office/drawing/2014/main" val="20002"/>
                    </a:ext>
                  </a:extLst>
                </a:gridCol>
              </a:tblGrid>
              <a:tr h="686700">
                <a:tc rowSpan="4">
                  <a:txBody>
                    <a:bodyPr/>
                    <a:lstStyle/>
                    <a:p>
                      <a:pPr marL="0" marR="0" lvl="0" indent="0" algn="l" rtl="0">
                        <a:lnSpc>
                          <a:spcPct val="107000"/>
                        </a:lnSpc>
                        <a:spcBef>
                          <a:spcPts val="0"/>
                        </a:spcBef>
                        <a:spcAft>
                          <a:spcPts val="0"/>
                        </a:spcAft>
                        <a:buNone/>
                      </a:pPr>
                      <a:r>
                        <a:rPr lang="en-US" sz="2000" b="1" u="none" strike="noStrike" cap="none"/>
                        <a:t>Sistemas de verificación aprobados por el FSC</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None/>
                      </a:pPr>
                      <a:r>
                        <a:rPr lang="en-US" sz="2000" b="1" u="none" strike="noStrike" cap="none"/>
                        <a:t>FSC-ADV-40-004 - 24</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Clr>
                          <a:srgbClr val="000000"/>
                        </a:buClr>
                        <a:buSzPts val="2000"/>
                        <a:buFont typeface="Arial"/>
                        <a:buNone/>
                      </a:pPr>
                      <a:r>
                        <a:rPr lang="en-US" sz="2000" b="1" u="none" strike="noStrike" cap="none"/>
                        <a:t>FSC-STD- 40-004 V3.1 Cláusulas 1.6, 1.11, Sección 7 y Anexo D</a:t>
                      </a:r>
                      <a:endParaRPr sz="20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Temas clave</a:t>
                      </a:r>
                      <a:endParaRPr sz="20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Intención / Conformidad</a:t>
                      </a:r>
                      <a:endParaRPr sz="20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1565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Sistema de verificación aprobado por el FSC</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Esquemas de verificación de terceros reconocidos como parcial o totalmente equivalentes a los requisitos que conllevan los </a:t>
                      </a:r>
                      <a:r>
                        <a:rPr lang="en-US" sz="2000"/>
                        <a:t>RLF</a:t>
                      </a:r>
                      <a:r>
                        <a:rPr lang="en-US" sz="2000" u="none" strike="noStrike" cap="none"/>
                        <a:t> de FSC. </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76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¿Qué régimen o regímenes?</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SA8000:2014</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8976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Evaluación</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La EC puede </a:t>
                      </a:r>
                      <a:r>
                        <a:rPr lang="en-US" sz="2000"/>
                        <a:t>eximir</a:t>
                      </a:r>
                      <a:r>
                        <a:rPr lang="en-US" sz="2000" u="none" strike="noStrike" cap="none"/>
                        <a:t> a la evaluación de</a:t>
                      </a:r>
                      <a:r>
                        <a:rPr lang="en-US" sz="2000"/>
                        <a:t> los</a:t>
                      </a:r>
                      <a:r>
                        <a:rPr lang="en-US" sz="2000" u="none" strike="noStrike" cap="none"/>
                        <a:t> RLF FSC si el certificado del Esquema Aprobado es válido en el momento de la auditoría</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sp>
        <p:nvSpPr>
          <p:cNvPr id="399" name="Google Shape;399;p21"/>
          <p:cNvSpPr txBox="1"/>
          <p:nvPr/>
        </p:nvSpPr>
        <p:spPr>
          <a:xfrm>
            <a:off x="485468" y="523029"/>
            <a:ext cx="9966154"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Auditoría de los </a:t>
            </a:r>
            <a:r>
              <a:rPr lang="en-US" sz="2800" b="1">
                <a:solidFill>
                  <a:schemeClr val="dk1"/>
                </a:solidFill>
              </a:rPr>
              <a:t>RLF</a:t>
            </a:r>
            <a:r>
              <a:rPr lang="en-US" sz="2800" b="1">
                <a:solidFill>
                  <a:schemeClr val="dk1"/>
                </a:solidFill>
                <a:latin typeface="Arial"/>
                <a:ea typeface="Arial"/>
                <a:cs typeface="Arial"/>
                <a:sym typeface="Arial"/>
              </a:rPr>
              <a:t> FSC - Guía de mejores prácticas </a:t>
            </a:r>
            <a:endParaRPr/>
          </a:p>
        </p:txBody>
      </p:sp>
      <p:graphicFrame>
        <p:nvGraphicFramePr>
          <p:cNvPr id="400" name="Google Shape;400;p21"/>
          <p:cNvGraphicFramePr/>
          <p:nvPr/>
        </p:nvGraphicFramePr>
        <p:xfrm>
          <a:off x="7967909" y="1470995"/>
          <a:ext cx="3738625" cy="4023400"/>
        </p:xfrm>
        <a:graphic>
          <a:graphicData uri="http://schemas.openxmlformats.org/drawingml/2006/table">
            <a:tbl>
              <a:tblPr firstRow="1" bandRow="1">
                <a:noFill/>
                <a:tableStyleId>{D9B8C0D3-98A3-4156-BE2C-10A14543716A}</a:tableStyleId>
              </a:tblPr>
              <a:tblGrid>
                <a:gridCol w="3738625">
                  <a:extLst>
                    <a:ext uri="{9D8B030D-6E8A-4147-A177-3AD203B41FA5}">
                      <a16:colId xmlns:a16="http://schemas.microsoft.com/office/drawing/2014/main" val="20000"/>
                    </a:ext>
                  </a:extLst>
                </a:gridCol>
              </a:tblGrid>
              <a:tr h="39002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290075">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¿Qué tipo de documentos/registros necesitaría buscar? </a:t>
                      </a:r>
                      <a:endParaRPr/>
                    </a:p>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285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Q2. </a:t>
                      </a:r>
                      <a:r>
                        <a:rPr lang="en-US" sz="2000" b="0" i="0" u="none" strike="noStrike" cap="none">
                          <a:solidFill>
                            <a:srgbClr val="000000"/>
                          </a:solidFill>
                          <a:latin typeface="Arial"/>
                          <a:ea typeface="Arial"/>
                          <a:cs typeface="Arial"/>
                          <a:sym typeface="Arial"/>
                        </a:rPr>
                        <a:t>¿Seguiría siendo necesario realizar verificaciones in situ para todos los contratistas?</a:t>
                      </a:r>
                      <a:endParaRPr/>
                    </a:p>
                  </a:txBody>
                  <a:tcPr marL="91450" marR="91450" marT="45725" marB="45725" anchor="ctr"/>
                </a:tc>
                <a:extLst>
                  <a:ext uri="{0D108BD9-81ED-4DB2-BD59-A6C34878D82A}">
                    <a16:rowId xmlns:a16="http://schemas.microsoft.com/office/drawing/2014/main" val="10002"/>
                  </a:ext>
                </a:extLst>
              </a:tr>
              <a:tr h="990075">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Q3. </a:t>
                      </a:r>
                      <a:r>
                        <a:rPr lang="en-US" sz="2000" b="0" i="0" u="none" strike="noStrike" cap="none">
                          <a:solidFill>
                            <a:srgbClr val="000000"/>
                          </a:solidFill>
                          <a:latin typeface="Arial"/>
                          <a:ea typeface="Arial"/>
                          <a:cs typeface="Arial"/>
                          <a:sym typeface="Arial"/>
                        </a:rPr>
                        <a:t>¿Cómo se puede verificar la autenticidad del certificado SA8000?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8226DE62-EDC8-3611-9776-14CE6DCC8EB2}"/>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p2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7" name="Google Shape;407;p22"/>
          <p:cNvSpPr txBox="1">
            <a:spLocks noGrp="1"/>
          </p:cNvSpPr>
          <p:nvPr>
            <p:ph type="title" idx="4294967295"/>
          </p:nvPr>
        </p:nvSpPr>
        <p:spPr>
          <a:xfrm>
            <a:off x="838200" y="365125"/>
            <a:ext cx="53933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US" sz="2400" b="1">
                <a:solidFill>
                  <a:schemeClr val="dk1"/>
                </a:solidFill>
                <a:latin typeface="Arial"/>
                <a:ea typeface="Arial"/>
                <a:cs typeface="Arial"/>
                <a:sym typeface="Arial"/>
              </a:rPr>
              <a:t>¿Qué hace en caso de ilegalidad o si descubre casos reales de trabajo infantil o trabajo forzado? </a:t>
            </a:r>
            <a:endParaRPr/>
          </a:p>
        </p:txBody>
      </p:sp>
      <p:sp>
        <p:nvSpPr>
          <p:cNvPr id="408" name="Google Shape;408;p22"/>
          <p:cNvSpPr/>
          <p:nvPr/>
        </p:nvSpPr>
        <p:spPr>
          <a:xfrm>
            <a:off x="10198657" y="1"/>
            <a:ext cx="1155142" cy="625027"/>
          </a:xfrm>
          <a:custGeom>
            <a:avLst/>
            <a:gdLst/>
            <a:ahLst/>
            <a:cxnLst/>
            <a:rect l="l" t="t" r="r" b="b"/>
            <a:pathLst>
              <a:path w="1155142" h="625027" extrusionOk="0">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9" name="Google Shape;409;p22"/>
          <p:cNvSpPr txBox="1">
            <a:spLocks noGrp="1"/>
          </p:cNvSpPr>
          <p:nvPr>
            <p:ph type="body" idx="4294967295"/>
          </p:nvPr>
        </p:nvSpPr>
        <p:spPr>
          <a:xfrm>
            <a:off x="838200" y="1825625"/>
            <a:ext cx="5393361" cy="4351338"/>
          </a:xfrm>
          <a:prstGeom prst="rect">
            <a:avLst/>
          </a:prstGeom>
          <a:noFill/>
          <a:ln>
            <a:noFill/>
          </a:ln>
        </p:spPr>
        <p:txBody>
          <a:bodyPr spcFirstLastPara="1" wrap="square" lIns="91425" tIns="45700" rIns="91425" bIns="45700" anchor="t" anchorCtr="0">
            <a:normAutofit lnSpcReduction="10000"/>
          </a:bodyPr>
          <a:lstStyle/>
          <a:p>
            <a:pPr marL="514350" lvl="0" indent="-228600" algn="l" rtl="0">
              <a:lnSpc>
                <a:spcPct val="90000"/>
              </a:lnSpc>
              <a:spcBef>
                <a:spcPts val="1000"/>
              </a:spcBef>
              <a:spcAft>
                <a:spcPts val="0"/>
              </a:spcAft>
              <a:buSzPts val="2800"/>
              <a:buFont typeface="Arial"/>
              <a:buChar char="•"/>
            </a:pPr>
            <a:r>
              <a:rPr lang="en-US" sz="2000">
                <a:solidFill>
                  <a:schemeClr val="dk1"/>
                </a:solidFill>
                <a:latin typeface="Arial"/>
                <a:ea typeface="Arial"/>
                <a:cs typeface="Arial"/>
                <a:sym typeface="Arial"/>
              </a:rPr>
              <a:t>Los problemas con los derechos de los trabajadores que no estén directamente relacionados con los requisitos (por ejemplo, seguros sociales no pagados al Estado o salario incorrecto pagado, etc.), se plantean en la cláusula 7.1.</a:t>
            </a:r>
            <a:endParaRPr/>
          </a:p>
          <a:p>
            <a:pPr marL="514350" lvl="0" indent="-50800" algn="l" rtl="0">
              <a:lnSpc>
                <a:spcPct val="90000"/>
              </a:lnSpc>
              <a:spcBef>
                <a:spcPts val="1000"/>
              </a:spcBef>
              <a:spcAft>
                <a:spcPts val="0"/>
              </a:spcAft>
              <a:buSzPts val="2800"/>
              <a:buFont typeface="Arial"/>
              <a:buNone/>
            </a:pPr>
            <a:endParaRPr sz="2000">
              <a:solidFill>
                <a:schemeClr val="dk1"/>
              </a:solidFill>
              <a:latin typeface="Arial"/>
              <a:ea typeface="Arial"/>
              <a:cs typeface="Arial"/>
              <a:sym typeface="Arial"/>
            </a:endParaRPr>
          </a:p>
          <a:p>
            <a:pPr marL="514350" lvl="0" indent="-228600" algn="l" rtl="0">
              <a:lnSpc>
                <a:spcPct val="90000"/>
              </a:lnSpc>
              <a:spcBef>
                <a:spcPts val="1000"/>
              </a:spcBef>
              <a:spcAft>
                <a:spcPts val="0"/>
              </a:spcAft>
              <a:buSzPts val="2800"/>
              <a:buFont typeface="Arial"/>
              <a:buChar char="•"/>
            </a:pPr>
            <a:r>
              <a:rPr lang="en-US" sz="2000">
                <a:solidFill>
                  <a:schemeClr val="dk1"/>
                </a:solidFill>
                <a:latin typeface="Arial"/>
                <a:ea typeface="Arial"/>
                <a:cs typeface="Arial"/>
                <a:sym typeface="Arial"/>
              </a:rPr>
              <a:t>Si observa casos reales de trabajo infantil (por ejemplo, niños de 12 años aplicando productos químicos o haciendo turnos de noche) o de trabajo forzoso, notifíquelo a la </a:t>
            </a:r>
            <a:r>
              <a:rPr lang="en-US" sz="2000">
                <a:latin typeface="Arial"/>
                <a:ea typeface="Arial"/>
                <a:cs typeface="Arial"/>
                <a:sym typeface="Arial"/>
              </a:rPr>
              <a:t>EC</a:t>
            </a:r>
            <a:r>
              <a:rPr lang="en-US" sz="2000">
                <a:solidFill>
                  <a:schemeClr val="dk1"/>
                </a:solidFill>
                <a:latin typeface="Arial"/>
                <a:ea typeface="Arial"/>
                <a:cs typeface="Arial"/>
                <a:sym typeface="Arial"/>
              </a:rPr>
              <a:t>. Las </a:t>
            </a:r>
            <a:r>
              <a:rPr lang="en-US" sz="2000">
                <a:latin typeface="Arial"/>
                <a:ea typeface="Arial"/>
                <a:cs typeface="Arial"/>
                <a:sym typeface="Arial"/>
              </a:rPr>
              <a:t>E</a:t>
            </a:r>
            <a:r>
              <a:rPr lang="en-US" sz="2000">
                <a:solidFill>
                  <a:schemeClr val="dk1"/>
                </a:solidFill>
                <a:latin typeface="Arial"/>
                <a:ea typeface="Arial"/>
                <a:cs typeface="Arial"/>
                <a:sym typeface="Arial"/>
              </a:rPr>
              <a:t>C</a:t>
            </a:r>
            <a:r>
              <a:rPr lang="en-US" sz="2000">
                <a:latin typeface="Arial"/>
                <a:ea typeface="Arial"/>
                <a:cs typeface="Arial"/>
                <a:sym typeface="Arial"/>
              </a:rPr>
              <a:t>s</a:t>
            </a:r>
            <a:r>
              <a:rPr lang="en-US" sz="2000">
                <a:solidFill>
                  <a:schemeClr val="dk1"/>
                </a:solidFill>
                <a:latin typeface="Arial"/>
                <a:ea typeface="Arial"/>
                <a:cs typeface="Arial"/>
                <a:sym typeface="Arial"/>
              </a:rPr>
              <a:t> deben disponer de un mecanismo para denunciar estos casos a las autoridades. </a:t>
            </a:r>
            <a:endParaRPr/>
          </a:p>
          <a:p>
            <a:pPr marL="0" lvl="0" indent="0" algn="l" rtl="0">
              <a:lnSpc>
                <a:spcPct val="90000"/>
              </a:lnSpc>
              <a:spcBef>
                <a:spcPts val="1000"/>
              </a:spcBef>
              <a:spcAft>
                <a:spcPts val="0"/>
              </a:spcAft>
              <a:buSzPts val="2800"/>
              <a:buFont typeface="Arial"/>
              <a:buChar char="•"/>
            </a:pPr>
            <a:r>
              <a:rPr lang="en-US" sz="2000">
                <a:solidFill>
                  <a:schemeClr val="dk1"/>
                </a:solidFill>
                <a:latin typeface="Arial"/>
                <a:ea typeface="Arial"/>
                <a:cs typeface="Arial"/>
                <a:sym typeface="Arial"/>
              </a:rPr>
              <a:t>Véase también </a:t>
            </a:r>
            <a:r>
              <a:rPr lang="en-US" sz="20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la Guía de la OIT</a:t>
            </a:r>
            <a:endParaRPr/>
          </a:p>
        </p:txBody>
      </p:sp>
      <p:sp>
        <p:nvSpPr>
          <p:cNvPr id="410" name="Google Shape;410;p22"/>
          <p:cNvSpPr/>
          <p:nvPr/>
        </p:nvSpPr>
        <p:spPr>
          <a:xfrm>
            <a:off x="6808185" y="3423959"/>
            <a:ext cx="540822" cy="540822"/>
          </a:xfrm>
          <a:prstGeom prst="ellipse">
            <a:avLst/>
          </a:prstGeom>
          <a:noFill/>
          <a:ln w="1270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11" name="Google Shape;411;p22" descr="Badge Question Mark with solid fill"/>
          <p:cNvPicPr preferRelativeResize="0"/>
          <p:nvPr/>
        </p:nvPicPr>
        <p:blipFill rotWithShape="1">
          <a:blip r:embed="rId4">
            <a:alphaModFix/>
          </a:blip>
          <a:srcRect/>
          <a:stretch/>
        </p:blipFill>
        <p:spPr>
          <a:xfrm>
            <a:off x="7887184" y="1216485"/>
            <a:ext cx="3781051" cy="3781051"/>
          </a:xfrm>
          <a:custGeom>
            <a:avLst/>
            <a:gdLst/>
            <a:ahLst/>
            <a:cxnLst/>
            <a:rect l="l" t="t" r="r" b="b"/>
            <a:pathLst>
              <a:path w="4114800" h="5712488" extrusionOk="0">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a:noFill/>
          <a:ln>
            <a:noFill/>
          </a:ln>
        </p:spPr>
      </p:pic>
      <p:sp>
        <p:nvSpPr>
          <p:cNvPr id="412" name="Google Shape;412;p22"/>
          <p:cNvSpPr/>
          <p:nvPr/>
        </p:nvSpPr>
        <p:spPr>
          <a:xfrm>
            <a:off x="6749602" y="1"/>
            <a:ext cx="2066948" cy="1621879"/>
          </a:xfrm>
          <a:custGeom>
            <a:avLst/>
            <a:gdLst/>
            <a:ahLst/>
            <a:cxnLst/>
            <a:rect l="l" t="t" r="r" b="b"/>
            <a:pathLst>
              <a:path w="2066948" h="1621879" extrusionOk="0">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cxnSp>
        <p:nvCxnSpPr>
          <p:cNvPr id="413" name="Google Shape;413;p22"/>
          <p:cNvCxnSpPr/>
          <p:nvPr/>
        </p:nvCxnSpPr>
        <p:spPr>
          <a:xfrm>
            <a:off x="12138745" y="1027906"/>
            <a:ext cx="0" cy="1597708"/>
          </a:xfrm>
          <a:prstGeom prst="straightConnector1">
            <a:avLst/>
          </a:prstGeom>
          <a:noFill/>
          <a:ln w="127000" cap="rnd" cmpd="sng">
            <a:solidFill>
              <a:schemeClr val="accent4"/>
            </a:solidFill>
            <a:prstDash val="dash"/>
            <a:round/>
            <a:headEnd type="none" w="sm" len="sm"/>
            <a:tailEnd type="none" w="sm" len="sm"/>
          </a:ln>
        </p:spPr>
      </p:cxnSp>
      <p:sp>
        <p:nvSpPr>
          <p:cNvPr id="414" name="Google Shape;414;p22"/>
          <p:cNvSpPr/>
          <p:nvPr/>
        </p:nvSpPr>
        <p:spPr>
          <a:xfrm rot="-1136562">
            <a:off x="7456580" y="5166682"/>
            <a:ext cx="1835725" cy="2024785"/>
          </a:xfrm>
          <a:custGeom>
            <a:avLst/>
            <a:gdLst/>
            <a:ahLst/>
            <a:cxnLst/>
            <a:rect l="l" t="t" r="r" b="b"/>
            <a:pathLst>
              <a:path w="1835725" h="2024785" extrusionOk="0">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15" name="Google Shape;415;p22"/>
          <p:cNvSpPr/>
          <p:nvPr/>
        </p:nvSpPr>
        <p:spPr>
          <a:xfrm>
            <a:off x="6809527" y="6033795"/>
            <a:ext cx="1991064" cy="824205"/>
          </a:xfrm>
          <a:custGeom>
            <a:avLst/>
            <a:gdLst/>
            <a:ahLst/>
            <a:cxnLst/>
            <a:rect l="l" t="t" r="r" b="b"/>
            <a:pathLst>
              <a:path w="1991064" h="824205" extrusionOk="0">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6" name="Google Shape;416;p22"/>
          <p:cNvSpPr/>
          <p:nvPr/>
        </p:nvSpPr>
        <p:spPr>
          <a:xfrm>
            <a:off x="10851696" y="5519196"/>
            <a:ext cx="1340305" cy="1338805"/>
          </a:xfrm>
          <a:custGeom>
            <a:avLst/>
            <a:gdLst/>
            <a:ahLst/>
            <a:cxnLst/>
            <a:rect l="l" t="t" r="r" b="b"/>
            <a:pathLst>
              <a:path w="1340305" h="1338805" extrusionOk="0">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03C1E675-9827-749C-A666-F04216E0CAF7}"/>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23"/>
          <p:cNvSpPr txBox="1">
            <a:spLocks noGrp="1"/>
          </p:cNvSpPr>
          <p:nvPr>
            <p:ph type="ctrTitle" idx="4294967295"/>
          </p:nvPr>
        </p:nvSpPr>
        <p:spPr>
          <a:xfrm>
            <a:off x="1495245" y="2868283"/>
            <a:ext cx="7275513" cy="1938338"/>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4400" b="0" i="0" u="none" strike="noStrike" cap="none">
                <a:solidFill>
                  <a:schemeClr val="dk1"/>
                </a:solidFill>
                <a:latin typeface="Calibri"/>
                <a:ea typeface="Calibri"/>
                <a:cs typeface="Calibri"/>
                <a:sym typeface="Calibri"/>
              </a:rPr>
              <a:t>Fin del módulo 4.2</a:t>
            </a:r>
            <a:endParaRPr sz="4400" b="0" i="0" u="none" strike="noStrike" cap="none">
              <a:solidFill>
                <a:schemeClr val="dk1"/>
              </a:solidFill>
              <a:latin typeface="Calibri"/>
              <a:ea typeface="Calibri"/>
              <a:cs typeface="Calibri"/>
              <a:sym typeface="Calibri"/>
            </a:endParaRPr>
          </a:p>
        </p:txBody>
      </p:sp>
      <p:sp>
        <p:nvSpPr>
          <p:cNvPr id="423" name="Google Shape;423;p23"/>
          <p:cNvSpPr txBox="1"/>
          <p:nvPr/>
        </p:nvSpPr>
        <p:spPr>
          <a:xfrm>
            <a:off x="1495245" y="3248660"/>
            <a:ext cx="4928415" cy="76940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Arial"/>
                <a:ea typeface="Arial"/>
                <a:cs typeface="Arial"/>
                <a:sym typeface="Arial"/>
              </a:rPr>
              <a:t>GRACIAS</a:t>
            </a:r>
            <a:endParaRPr sz="1400" b="1"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002C39F0-B810-5236-AE31-5987E90F99F5}"/>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
          <p:cNvSpPr txBox="1">
            <a:spLocks noGrp="1"/>
          </p:cNvSpPr>
          <p:nvPr>
            <p:ph type="title" idx="4294967295"/>
          </p:nvPr>
        </p:nvSpPr>
        <p:spPr>
          <a:xfrm>
            <a:off x="544286" y="547608"/>
            <a:ext cx="8447088" cy="67945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a:solidFill>
                  <a:schemeClr val="dk1"/>
                </a:solidFill>
                <a:latin typeface="Arial"/>
                <a:ea typeface="Arial"/>
                <a:cs typeface="Arial"/>
                <a:sym typeface="Arial"/>
              </a:rPr>
              <a:t>Requisitos clave del FSC</a:t>
            </a:r>
            <a:endParaRPr/>
          </a:p>
        </p:txBody>
      </p:sp>
      <p:sp>
        <p:nvSpPr>
          <p:cNvPr id="249" name="Google Shape;249;p3"/>
          <p:cNvSpPr txBox="1">
            <a:spLocks noGrp="1"/>
          </p:cNvSpPr>
          <p:nvPr>
            <p:ph type="body" idx="4294967295"/>
          </p:nvPr>
        </p:nvSpPr>
        <p:spPr>
          <a:xfrm>
            <a:off x="544286" y="1252770"/>
            <a:ext cx="7628164" cy="467518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Se espera que los EC auditen todos los requisitos de certificación más actualizados aplicables al ámbito de la organización auditada.</a:t>
            </a:r>
            <a:endParaRPr/>
          </a:p>
          <a:p>
            <a:pPr marL="50800" lvl="0" indent="0" algn="l" rtl="0">
              <a:lnSpc>
                <a:spcPct val="90000"/>
              </a:lnSpc>
              <a:spcBef>
                <a:spcPts val="1000"/>
              </a:spcBef>
              <a:spcAft>
                <a:spcPts val="0"/>
              </a:spcAft>
              <a:buSzPts val="2800"/>
              <a:buNone/>
            </a:pPr>
            <a:endParaRPr sz="2000">
              <a:latin typeface="Arial"/>
              <a:ea typeface="Arial"/>
              <a:cs typeface="Arial"/>
              <a:sym typeface="Arial"/>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Los siguientes requisitos son indispensables para garantizar una evaluación completa de los RLF FSC CoC :</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Sección 1 </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Sección 7</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Anexo D</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FSC-DIR-40-004, ADVICE-40-004-23</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FSC-DIR-40-004, ADVICE-40-004-24</a:t>
            </a:r>
            <a:endParaRPr/>
          </a:p>
          <a:p>
            <a:pPr marL="457200" marR="0" lvl="0" indent="-228600" algn="l" rtl="0">
              <a:lnSpc>
                <a:spcPct val="90000"/>
              </a:lnSpc>
              <a:spcBef>
                <a:spcPts val="1000"/>
              </a:spcBef>
              <a:spcAft>
                <a:spcPts val="0"/>
              </a:spcAft>
              <a:buClr>
                <a:schemeClr val="dk1"/>
              </a:buClr>
              <a:buSzPts val="2800"/>
              <a:buFont typeface="Arial"/>
              <a:buNone/>
            </a:pPr>
            <a:endParaRPr>
              <a:latin typeface="Arial"/>
              <a:ea typeface="Arial"/>
              <a:cs typeface="Arial"/>
              <a:sym typeface="Arial"/>
            </a:endParaRPr>
          </a:p>
        </p:txBody>
      </p:sp>
      <p:pic>
        <p:nvPicPr>
          <p:cNvPr id="250" name="Google Shape;250;p3"/>
          <p:cNvPicPr preferRelativeResize="0"/>
          <p:nvPr/>
        </p:nvPicPr>
        <p:blipFill rotWithShape="1">
          <a:blip r:embed="rId3">
            <a:alphaModFix/>
          </a:blip>
          <a:srcRect/>
          <a:stretch/>
        </p:blipFill>
        <p:spPr>
          <a:xfrm rot="1560000">
            <a:off x="8035281" y="2103978"/>
            <a:ext cx="3710935" cy="3464183"/>
          </a:xfrm>
          <a:prstGeom prst="rect">
            <a:avLst/>
          </a:prstGeom>
          <a:noFill/>
          <a:ln>
            <a:noFill/>
          </a:ln>
        </p:spPr>
      </p:pic>
      <p:sp>
        <p:nvSpPr>
          <p:cNvPr id="2" name="Footer Placeholder 1">
            <a:extLst>
              <a:ext uri="{FF2B5EF4-FFF2-40B4-BE49-F238E27FC236}">
                <a16:creationId xmlns:a16="http://schemas.microsoft.com/office/drawing/2014/main" id="{60E212D9-EE19-143E-D453-92D2F60926F4}"/>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graphicFrame>
        <p:nvGraphicFramePr>
          <p:cNvPr id="256" name="Google Shape;256;p4"/>
          <p:cNvGraphicFramePr/>
          <p:nvPr/>
        </p:nvGraphicFramePr>
        <p:xfrm>
          <a:off x="668215" y="1335540"/>
          <a:ext cx="6615250" cy="5175868"/>
        </p:xfrm>
        <a:graphic>
          <a:graphicData uri="http://schemas.openxmlformats.org/drawingml/2006/table">
            <a:tbl>
              <a:tblPr firstRow="1" firstCol="1" bandRow="1">
                <a:noFill/>
                <a:tableStyleId>{D9B8C0D3-98A3-4156-BE2C-10A14543716A}</a:tableStyleId>
              </a:tblPr>
              <a:tblGrid>
                <a:gridCol w="2044475">
                  <a:extLst>
                    <a:ext uri="{9D8B030D-6E8A-4147-A177-3AD203B41FA5}">
                      <a16:colId xmlns:a16="http://schemas.microsoft.com/office/drawing/2014/main" val="20000"/>
                    </a:ext>
                  </a:extLst>
                </a:gridCol>
                <a:gridCol w="1717600">
                  <a:extLst>
                    <a:ext uri="{9D8B030D-6E8A-4147-A177-3AD203B41FA5}">
                      <a16:colId xmlns:a16="http://schemas.microsoft.com/office/drawing/2014/main" val="20001"/>
                    </a:ext>
                  </a:extLst>
                </a:gridCol>
                <a:gridCol w="2853175">
                  <a:extLst>
                    <a:ext uri="{9D8B030D-6E8A-4147-A177-3AD203B41FA5}">
                      <a16:colId xmlns:a16="http://schemas.microsoft.com/office/drawing/2014/main" val="20002"/>
                    </a:ext>
                  </a:extLst>
                </a:gridCol>
              </a:tblGrid>
              <a:tr h="339975">
                <a:tc rowSpan="4">
                  <a:txBody>
                    <a:bodyPr/>
                    <a:lstStyle/>
                    <a:p>
                      <a:pPr marL="0" marR="0" lvl="0" indent="0" algn="l" rtl="0">
                        <a:lnSpc>
                          <a:spcPct val="107000"/>
                        </a:lnSpc>
                        <a:spcBef>
                          <a:spcPts val="0"/>
                        </a:spcBef>
                        <a:spcAft>
                          <a:spcPts val="0"/>
                        </a:spcAft>
                        <a:buNone/>
                      </a:pPr>
                      <a:r>
                        <a:rPr lang="en-US" sz="2000" b="1" u="none" strike="noStrike" cap="none"/>
                        <a:t>Sistema de gestión, formación y sensibilización sobre RLF FSC </a:t>
                      </a:r>
                      <a:endParaRPr sz="1800" b="1" u="none" strike="noStrike" cap="none"/>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cláusulas 1.1 y 1.4</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Temas clave</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Intención / Conformidad </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201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Sistema de gestión / Procedimientos</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Los procedimientos del CH COC deben incorporar los requisitos para la aplicación de</a:t>
                      </a:r>
                      <a:r>
                        <a:rPr lang="en-US" sz="1800"/>
                        <a:t> los RLF</a:t>
                      </a:r>
                      <a:r>
                        <a:rPr lang="en-US" sz="1800" u="none" strike="noStrike" cap="none"/>
                        <a:t> FSC</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2475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Formación </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El personal debe conocer los procedimientos y las políticas. </a:t>
                      </a:r>
                      <a:endParaRPr/>
                    </a:p>
                    <a:p>
                      <a:pPr marL="0" marR="0" lvl="0" indent="0" algn="l" rtl="0">
                        <a:lnSpc>
                          <a:spcPct val="107000"/>
                        </a:lnSpc>
                        <a:spcBef>
                          <a:spcPts val="0"/>
                        </a:spcBef>
                        <a:spcAft>
                          <a:spcPts val="0"/>
                        </a:spcAft>
                        <a:buNone/>
                      </a:pPr>
                      <a:endParaRPr sz="1800" u="none" strike="noStrike" cap="none"/>
                    </a:p>
                    <a:p>
                      <a:pPr marL="0" marR="0" lvl="0" indent="0" algn="l" rtl="0">
                        <a:lnSpc>
                          <a:spcPct val="107000"/>
                        </a:lnSpc>
                        <a:spcBef>
                          <a:spcPts val="0"/>
                        </a:spcBef>
                        <a:spcAft>
                          <a:spcPts val="0"/>
                        </a:spcAft>
                        <a:buNone/>
                      </a:pPr>
                      <a:r>
                        <a:rPr lang="en-US" sz="1800" u="none" strike="noStrike" cap="none"/>
                        <a:t>Los responsables de</a:t>
                      </a:r>
                      <a:r>
                        <a:rPr lang="en-US" sz="1800"/>
                        <a:t> los RLF</a:t>
                      </a:r>
                      <a:r>
                        <a:rPr lang="en-US" sz="1800" u="none" strike="noStrike" cap="none"/>
                        <a:t> </a:t>
                      </a:r>
                      <a:r>
                        <a:rPr lang="en-US" sz="1800"/>
                        <a:t>FS</a:t>
                      </a:r>
                      <a:r>
                        <a:rPr lang="en-US" sz="1800" u="none" strike="noStrike" cap="none"/>
                        <a:t> deben conocer los requisitos y las políticas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0491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Registros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Debe disponerse de registros que demuestren la conformidad con </a:t>
                      </a:r>
                      <a:r>
                        <a:rPr lang="en-US" sz="1800"/>
                        <a:t>los</a:t>
                      </a:r>
                      <a:r>
                        <a:rPr lang="en-US" sz="1800" u="none" strike="noStrike" cap="none"/>
                        <a:t> </a:t>
                      </a:r>
                      <a:r>
                        <a:rPr lang="en-US" sz="1800"/>
                        <a:t>RLF</a:t>
                      </a:r>
                      <a:r>
                        <a:rPr lang="en-US" sz="1800" u="none" strike="noStrike" cap="none"/>
                        <a:t> de FSC</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sp>
        <p:nvSpPr>
          <p:cNvPr id="257" name="Google Shape;257;p4"/>
          <p:cNvSpPr txBox="1"/>
          <p:nvPr/>
        </p:nvSpPr>
        <p:spPr>
          <a:xfrm>
            <a:off x="668215" y="456697"/>
            <a:ext cx="9597261"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graphicFrame>
        <p:nvGraphicFramePr>
          <p:cNvPr id="258" name="Google Shape;258;p4"/>
          <p:cNvGraphicFramePr/>
          <p:nvPr/>
        </p:nvGraphicFramePr>
        <p:xfrm>
          <a:off x="7471360" y="1335540"/>
          <a:ext cx="4404275" cy="1937945"/>
        </p:xfrm>
        <a:graphic>
          <a:graphicData uri="http://schemas.openxmlformats.org/drawingml/2006/table">
            <a:tbl>
              <a:tblPr firstRow="1" bandRow="1">
                <a:noFill/>
                <a:tableStyleId>{D9B8C0D3-98A3-4156-BE2C-10A14543716A}</a:tableStyleId>
              </a:tblPr>
              <a:tblGrid>
                <a:gridCol w="4404275">
                  <a:extLst>
                    <a:ext uri="{9D8B030D-6E8A-4147-A177-3AD203B41FA5}">
                      <a16:colId xmlns:a16="http://schemas.microsoft.com/office/drawing/2014/main" val="20000"/>
                    </a:ext>
                  </a:extLst>
                </a:gridCol>
              </a:tblGrid>
              <a:tr h="338400">
                <a:tc>
                  <a:txBody>
                    <a:bodyPr/>
                    <a:lstStyle/>
                    <a:p>
                      <a:pPr marL="0" marR="0" lvl="0" indent="0" algn="l" rtl="0">
                        <a:lnSpc>
                          <a:spcPct val="100000"/>
                        </a:lnSpc>
                        <a:spcBef>
                          <a:spcPts val="0"/>
                        </a:spcBef>
                        <a:spcAft>
                          <a:spcPts val="0"/>
                        </a:spcAft>
                        <a:buNone/>
                      </a:pPr>
                      <a:r>
                        <a:rPr lang="en-US" sz="1800" u="none" strike="noStrike" cap="none">
                          <a:latin typeface="Arial"/>
                          <a:ea typeface="Arial"/>
                          <a:cs typeface="Arial"/>
                          <a:sym typeface="Arial"/>
                        </a:rPr>
                        <a:t>Debate</a:t>
                      </a:r>
                      <a:endParaRPr sz="18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1635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Arial"/>
                          <a:ea typeface="Arial"/>
                          <a:cs typeface="Arial"/>
                          <a:sym typeface="Arial"/>
                        </a:rPr>
                        <a:t>Q1. </a:t>
                      </a:r>
                      <a:r>
                        <a:rPr lang="en-US" sz="1800" u="none" strike="noStrike" cap="none">
                          <a:latin typeface="Arial"/>
                          <a:ea typeface="Arial"/>
                          <a:cs typeface="Arial"/>
                          <a:sym typeface="Arial"/>
                        </a:rPr>
                        <a:t>¿Qué tipo de documentos/registros necesitaría buscar? </a:t>
                      </a:r>
                      <a:endParaRPr/>
                    </a:p>
                  </a:txBody>
                  <a:tcPr marL="91450" marR="91450" marT="45725" marB="45725" anchor="ctr"/>
                </a:tc>
                <a:extLst>
                  <a:ext uri="{0D108BD9-81ED-4DB2-BD59-A6C34878D82A}">
                    <a16:rowId xmlns:a16="http://schemas.microsoft.com/office/drawing/2014/main" val="10001"/>
                  </a:ext>
                </a:extLst>
              </a:tr>
              <a:tr h="655825">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Arial"/>
                          <a:ea typeface="Arial"/>
                          <a:cs typeface="Arial"/>
                          <a:sym typeface="Arial"/>
                        </a:rPr>
                        <a:t>Q2. </a:t>
                      </a:r>
                      <a:r>
                        <a:rPr lang="en-US" sz="1800" u="none" strike="noStrike" cap="none">
                          <a:latin typeface="Arial"/>
                          <a:ea typeface="Arial"/>
                          <a:cs typeface="Arial"/>
                          <a:sym typeface="Arial"/>
                        </a:rPr>
                        <a:t>¿Con quién tendría que hablar?</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1A4F4E16-D740-4449-4644-345D7D81F202}"/>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5"/>
          <p:cNvSpPr txBox="1">
            <a:spLocks noGrp="1"/>
          </p:cNvSpPr>
          <p:nvPr>
            <p:ph type="title" idx="4294967295"/>
          </p:nvPr>
        </p:nvSpPr>
        <p:spPr>
          <a:xfrm>
            <a:off x="349619" y="342049"/>
            <a:ext cx="10338376" cy="75882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sz="2800" b="1">
                <a:solidFill>
                  <a:schemeClr val="dk1"/>
                </a:solidFill>
                <a:latin typeface="Arial"/>
                <a:ea typeface="Arial"/>
                <a:cs typeface="Arial"/>
                <a:sym typeface="Arial"/>
              </a:rPr>
              <a:t>Auditoría de los CLR FSC - Guía de mejores prácticas</a:t>
            </a:r>
            <a:endParaRPr/>
          </a:p>
        </p:txBody>
      </p:sp>
      <p:graphicFrame>
        <p:nvGraphicFramePr>
          <p:cNvPr id="265" name="Google Shape;265;p5"/>
          <p:cNvGraphicFramePr/>
          <p:nvPr/>
        </p:nvGraphicFramePr>
        <p:xfrm>
          <a:off x="349619" y="1300466"/>
          <a:ext cx="3000000" cy="3000000"/>
        </p:xfrm>
        <a:graphic>
          <a:graphicData uri="http://schemas.openxmlformats.org/drawingml/2006/table">
            <a:tbl>
              <a:tblPr firstRow="1" firstCol="1" bandRow="1">
                <a:noFill/>
                <a:tableStyleId>{D9B8C0D3-98A3-4156-BE2C-10A14543716A}</a:tableStyleId>
              </a:tblPr>
              <a:tblGrid>
                <a:gridCol w="1936375">
                  <a:extLst>
                    <a:ext uri="{9D8B030D-6E8A-4147-A177-3AD203B41FA5}">
                      <a16:colId xmlns:a16="http://schemas.microsoft.com/office/drawing/2014/main" val="20000"/>
                    </a:ext>
                  </a:extLst>
                </a:gridCol>
                <a:gridCol w="1897375">
                  <a:extLst>
                    <a:ext uri="{9D8B030D-6E8A-4147-A177-3AD203B41FA5}">
                      <a16:colId xmlns:a16="http://schemas.microsoft.com/office/drawing/2014/main" val="20001"/>
                    </a:ext>
                  </a:extLst>
                </a:gridCol>
                <a:gridCol w="3063250">
                  <a:extLst>
                    <a:ext uri="{9D8B030D-6E8A-4147-A177-3AD203B41FA5}">
                      <a16:colId xmlns:a16="http://schemas.microsoft.com/office/drawing/2014/main" val="20002"/>
                    </a:ext>
                  </a:extLst>
                </a:gridCol>
              </a:tblGrid>
              <a:tr h="366450">
                <a:tc rowSpan="4">
                  <a:txBody>
                    <a:bodyPr/>
                    <a:lstStyle/>
                    <a:p>
                      <a:pPr marL="0" marR="0" lvl="0" indent="0" algn="l" rtl="0">
                        <a:lnSpc>
                          <a:spcPct val="107000"/>
                        </a:lnSpc>
                        <a:spcBef>
                          <a:spcPts val="0"/>
                        </a:spcBef>
                        <a:spcAft>
                          <a:spcPts val="0"/>
                        </a:spcAft>
                        <a:buNone/>
                      </a:pPr>
                      <a:r>
                        <a:rPr lang="en-US" sz="2000" b="1" u="none" strike="noStrike" cap="none"/>
                        <a:t>Declaración(es) política(s)</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Clr>
                          <a:srgbClr val="000000"/>
                        </a:buClr>
                        <a:buSzPts val="2000"/>
                        <a:buFont typeface="Arial"/>
                        <a:buNone/>
                      </a:pPr>
                      <a:r>
                        <a:rPr lang="en-US" sz="2000" b="1" u="none" strike="noStrike" cap="none"/>
                        <a:t>FSC-STD- 40-004 V3-1, cláusula 1.5</a:t>
                      </a:r>
                      <a:endParaRPr sz="20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Temas clave</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Intención / Conformidad</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086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Declaración política</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Debe ser </a:t>
                      </a:r>
                      <a:r>
                        <a:rPr lang="en-US" sz="2000" u="sng" strike="noStrike" cap="none"/>
                        <a:t>escrito </a:t>
                      </a:r>
                      <a:r>
                        <a:rPr lang="en-US" sz="2000" u="none" strike="noStrike" cap="none"/>
                        <a:t>y debe referirse o contener TODOS los 4 temas FSC R</a:t>
                      </a:r>
                      <a:r>
                        <a:rPr lang="en-US" sz="2000"/>
                        <a:t>LF</a:t>
                      </a:r>
                      <a:r>
                        <a:rPr lang="en-US" sz="2000" u="none" strike="noStrike" cap="none"/>
                        <a:t>. También pueden ser varios documentos</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5370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Aplicación</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Las declaraciones son vinculantes y deben aplicarse. </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2272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Disponibilidad para las partes interesadas</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Los afectados (por ejemplo, los trabajadores) deben conocer las políticas </a:t>
                      </a:r>
                      <a:endParaRPr/>
                    </a:p>
                    <a:p>
                      <a:pPr marL="0" marR="0" lvl="0" indent="0" algn="l" rtl="0">
                        <a:lnSpc>
                          <a:spcPct val="107000"/>
                        </a:lnSpc>
                        <a:spcBef>
                          <a:spcPts val="0"/>
                        </a:spcBef>
                        <a:spcAft>
                          <a:spcPts val="0"/>
                        </a:spcAft>
                        <a:buNone/>
                      </a:pPr>
                      <a:endParaRPr sz="2000" b="1" u="sng" strike="noStrike" cap="none"/>
                    </a:p>
                    <a:p>
                      <a:pPr marL="0" marR="0" lvl="0" indent="0" algn="l" rtl="0">
                        <a:lnSpc>
                          <a:spcPct val="107000"/>
                        </a:lnSpc>
                        <a:spcBef>
                          <a:spcPts val="0"/>
                        </a:spcBef>
                        <a:spcAft>
                          <a:spcPts val="0"/>
                        </a:spcAft>
                        <a:buNone/>
                      </a:pPr>
                      <a:r>
                        <a:rPr lang="en-US" sz="2000" b="1" u="sng" strike="noStrike" cap="none"/>
                        <a:t>Idioma</a:t>
                      </a:r>
                      <a:r>
                        <a:rPr lang="en-US" sz="2000" u="none" strike="noStrike" cap="none"/>
                        <a:t>: debe estar disponible en un idioma que comprendan.</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graphicFrame>
        <p:nvGraphicFramePr>
          <p:cNvPr id="266" name="Google Shape;266;p5"/>
          <p:cNvGraphicFramePr/>
          <p:nvPr/>
        </p:nvGraphicFramePr>
        <p:xfrm>
          <a:off x="7438115" y="1304567"/>
          <a:ext cx="3000000" cy="3000000"/>
        </p:xfrm>
        <a:graphic>
          <a:graphicData uri="http://schemas.openxmlformats.org/drawingml/2006/table">
            <a:tbl>
              <a:tblPr firstRow="1" bandRow="1">
                <a:noFill/>
                <a:tableStyleId>{D9B8C0D3-98A3-4156-BE2C-10A14543716A}</a:tableStyleId>
              </a:tblPr>
              <a:tblGrid>
                <a:gridCol w="440427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¿Qué tipo de documentos/registros necesitaría buscar? </a:t>
                      </a:r>
                      <a:endParaRPr/>
                    </a:p>
                  </a:txBody>
                  <a:tcPr marL="91450" marR="91450" marT="45725" marB="45725" anchor="ctr"/>
                </a:tc>
                <a:extLst>
                  <a:ext uri="{0D108BD9-81ED-4DB2-BD59-A6C34878D82A}">
                    <a16:rowId xmlns:a16="http://schemas.microsoft.com/office/drawing/2014/main" val="10001"/>
                  </a:ext>
                </a:extLst>
              </a:tr>
              <a:tr h="6955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¿Con quién tendría que hablar?</a:t>
                      </a:r>
                      <a:endParaRPr/>
                    </a:p>
                  </a:txBody>
                  <a:tcPr marL="91450" marR="91450" marT="45725" marB="45725" anchor="ctr"/>
                </a:tc>
                <a:extLst>
                  <a:ext uri="{0D108BD9-81ED-4DB2-BD59-A6C34878D82A}">
                    <a16:rowId xmlns:a16="http://schemas.microsoft.com/office/drawing/2014/main" val="10002"/>
                  </a:ext>
                </a:extLst>
              </a:tr>
              <a:tr h="6955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¿Puede figurar la declaración de política en muchos lugares/documentos diferentes?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398076EB-6FE3-83FC-4880-42493CECCFC0}"/>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graphicFrame>
        <p:nvGraphicFramePr>
          <p:cNvPr id="272" name="Google Shape;272;p6"/>
          <p:cNvGraphicFramePr/>
          <p:nvPr/>
        </p:nvGraphicFramePr>
        <p:xfrm>
          <a:off x="576017" y="1387175"/>
          <a:ext cx="7221400" cy="5513570"/>
        </p:xfrm>
        <a:graphic>
          <a:graphicData uri="http://schemas.openxmlformats.org/drawingml/2006/table">
            <a:tbl>
              <a:tblPr firstRow="1" firstCol="1" bandRow="1">
                <a:noFill/>
                <a:tableStyleId>{D9B8C0D3-98A3-4156-BE2C-10A14543716A}</a:tableStyleId>
              </a:tblPr>
              <a:tblGrid>
                <a:gridCol w="2350700">
                  <a:extLst>
                    <a:ext uri="{9D8B030D-6E8A-4147-A177-3AD203B41FA5}">
                      <a16:colId xmlns:a16="http://schemas.microsoft.com/office/drawing/2014/main" val="20000"/>
                    </a:ext>
                  </a:extLst>
                </a:gridCol>
                <a:gridCol w="4870700">
                  <a:extLst>
                    <a:ext uri="{9D8B030D-6E8A-4147-A177-3AD203B41FA5}">
                      <a16:colId xmlns:a16="http://schemas.microsoft.com/office/drawing/2014/main" val="20001"/>
                    </a:ext>
                  </a:extLst>
                </a:gridCol>
              </a:tblGrid>
              <a:tr h="564950">
                <a:tc rowSpan="4">
                  <a:txBody>
                    <a:bodyPr/>
                    <a:lstStyle/>
                    <a:p>
                      <a:pPr marL="0" marR="0" lvl="0" indent="0" algn="l" rtl="0">
                        <a:lnSpc>
                          <a:spcPct val="107000"/>
                        </a:lnSpc>
                        <a:spcBef>
                          <a:spcPts val="0"/>
                        </a:spcBef>
                        <a:spcAft>
                          <a:spcPts val="0"/>
                        </a:spcAft>
                        <a:buNone/>
                      </a:pPr>
                      <a:r>
                        <a:rPr lang="en-US" sz="1800" b="1" u="none" strike="noStrike" cap="none"/>
                        <a:t>Autoevaluación FSC </a:t>
                      </a:r>
                      <a:r>
                        <a:rPr lang="en-US" sz="1800"/>
                        <a:t>RLF</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Cláusula 1.6 y Anexo D</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Intención / Conformidad</a:t>
                      </a:r>
                      <a:endParaRPr sz="18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564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Para multisitios o grupos, la autoevaluación puede centralizarse. </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853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El anexo D es normativo y, por tanto, puede plantear una NC contra su contenido. </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1958325">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Autoevaluación </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Los CH se evalúan a sí mismos sobre cómo cumplen los RLF del FSC</a:t>
                      </a:r>
                      <a:endParaRPr sz="1800" b="1" u="none" strike="noStrike" cap="none"/>
                    </a:p>
                    <a:p>
                      <a:pPr marL="285750" marR="0" lvl="0" indent="-285750" algn="l" rtl="0">
                        <a:lnSpc>
                          <a:spcPct val="107000"/>
                        </a:lnSpc>
                        <a:spcBef>
                          <a:spcPts val="0"/>
                        </a:spcBef>
                        <a:spcAft>
                          <a:spcPts val="0"/>
                        </a:spcAft>
                        <a:buClr>
                          <a:srgbClr val="000000"/>
                        </a:buClr>
                        <a:buSzPts val="1800"/>
                        <a:buFont typeface="Arial"/>
                        <a:buChar char="•"/>
                      </a:pPr>
                      <a:r>
                        <a:rPr lang="en-US" sz="1800" b="1" u="none" strike="noStrike" cap="none"/>
                        <a:t>tiene que estar siempre actualizada </a:t>
                      </a:r>
                      <a:r>
                        <a:rPr lang="en-US" sz="1800" u="none" strike="noStrike" cap="none"/>
                        <a:t>y DEBE ser cumplimentada y firmada por CH .</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Debe ser recibido y revisado por </a:t>
                      </a:r>
                      <a:r>
                        <a:rPr lang="en-US" sz="1800"/>
                        <a:t>la EC</a:t>
                      </a:r>
                      <a:r>
                        <a:rPr lang="en-US" sz="1800" u="none" strike="noStrike" cap="none"/>
                        <a:t> </a:t>
                      </a:r>
                      <a:r>
                        <a:rPr lang="en-US" sz="1800" b="1" u="none" strike="noStrike" cap="none"/>
                        <a:t>antes de la auditoría </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Utilice </a:t>
                      </a:r>
                      <a:r>
                        <a:rPr lang="en-US" sz="1800" b="1" u="none" strike="noStrike" cap="none"/>
                        <a:t>la plantilla facilitada por el FSC</a:t>
                      </a:r>
                      <a:r>
                        <a:rPr lang="en-US" sz="1800" u="none" strike="noStrike" cap="none"/>
                        <a:t>. También puede utilizar su propio estilo, pero el contenido debe ser el del FSC. </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bl>
          </a:graphicData>
        </a:graphic>
      </p:graphicFrame>
      <p:sp>
        <p:nvSpPr>
          <p:cNvPr id="273" name="Google Shape;273;p6"/>
          <p:cNvSpPr txBox="1"/>
          <p:nvPr/>
        </p:nvSpPr>
        <p:spPr>
          <a:xfrm>
            <a:off x="576017" y="474792"/>
            <a:ext cx="9865464" cy="83903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graphicFrame>
        <p:nvGraphicFramePr>
          <p:cNvPr id="274" name="Google Shape;274;p6"/>
          <p:cNvGraphicFramePr/>
          <p:nvPr/>
        </p:nvGraphicFramePr>
        <p:xfrm>
          <a:off x="8005274" y="1387175"/>
          <a:ext cx="3928225" cy="3109000"/>
        </p:xfrm>
        <a:graphic>
          <a:graphicData uri="http://schemas.openxmlformats.org/drawingml/2006/table">
            <a:tbl>
              <a:tblPr firstRow="1" bandRow="1">
                <a:noFill/>
                <a:tableStyleId>{D9B8C0D3-98A3-4156-BE2C-10A14543716A}</a:tableStyleId>
              </a:tblPr>
              <a:tblGrid>
                <a:gridCol w="39282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¿Qué tipo de documentos/registros necesitaría buscar? </a:t>
                      </a:r>
                      <a:endParaRPr/>
                    </a:p>
                  </a:txBody>
                  <a:tcPr marL="91450" marR="91450" marT="45725" marB="45725" anchor="ctr"/>
                </a:tc>
                <a:extLst>
                  <a:ext uri="{0D108BD9-81ED-4DB2-BD59-A6C34878D82A}">
                    <a16:rowId xmlns:a16="http://schemas.microsoft.com/office/drawing/2014/main" val="10001"/>
                  </a:ext>
                </a:extLst>
              </a:tr>
              <a:tr h="6955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¿Con quién tendría que hablar?</a:t>
                      </a:r>
                      <a:endParaRPr/>
                    </a:p>
                  </a:txBody>
                  <a:tcPr marL="91450" marR="91450" marT="45725" marB="45725" anchor="ctr"/>
                </a:tc>
                <a:extLst>
                  <a:ext uri="{0D108BD9-81ED-4DB2-BD59-A6C34878D82A}">
                    <a16:rowId xmlns:a16="http://schemas.microsoft.com/office/drawing/2014/main" val="10002"/>
                  </a:ext>
                </a:extLst>
              </a:tr>
              <a:tr h="6955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¿Qué hace con la autoevaluación cuando está in situ?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1ECC37B9-3799-1926-D891-BF4897F2A693}"/>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graphicFrame>
        <p:nvGraphicFramePr>
          <p:cNvPr id="280" name="Google Shape;280;p7"/>
          <p:cNvGraphicFramePr/>
          <p:nvPr/>
        </p:nvGraphicFramePr>
        <p:xfrm>
          <a:off x="580778" y="1221447"/>
          <a:ext cx="7507125" cy="5862420"/>
        </p:xfrm>
        <a:graphic>
          <a:graphicData uri="http://schemas.openxmlformats.org/drawingml/2006/table">
            <a:tbl>
              <a:tblPr firstRow="1" firstCol="1" bandRow="1">
                <a:noFill/>
                <a:tableStyleId>{D9B8C0D3-98A3-4156-BE2C-10A14543716A}</a:tableStyleId>
              </a:tblPr>
              <a:tblGrid>
                <a:gridCol w="2018025">
                  <a:extLst>
                    <a:ext uri="{9D8B030D-6E8A-4147-A177-3AD203B41FA5}">
                      <a16:colId xmlns:a16="http://schemas.microsoft.com/office/drawing/2014/main" val="20000"/>
                    </a:ext>
                  </a:extLst>
                </a:gridCol>
                <a:gridCol w="1743875">
                  <a:extLst>
                    <a:ext uri="{9D8B030D-6E8A-4147-A177-3AD203B41FA5}">
                      <a16:colId xmlns:a16="http://schemas.microsoft.com/office/drawing/2014/main" val="20001"/>
                    </a:ext>
                  </a:extLst>
                </a:gridCol>
                <a:gridCol w="3745225">
                  <a:extLst>
                    <a:ext uri="{9D8B030D-6E8A-4147-A177-3AD203B41FA5}">
                      <a16:colId xmlns:a16="http://schemas.microsoft.com/office/drawing/2014/main" val="20002"/>
                    </a:ext>
                  </a:extLst>
                </a:gridCol>
              </a:tblGrid>
              <a:tr h="368000">
                <a:tc rowSpan="5">
                  <a:txBody>
                    <a:bodyPr/>
                    <a:lstStyle/>
                    <a:p>
                      <a:pPr marL="0" marR="0" lvl="0" indent="0" algn="l" rtl="0">
                        <a:lnSpc>
                          <a:spcPct val="107000"/>
                        </a:lnSpc>
                        <a:spcBef>
                          <a:spcPts val="0"/>
                        </a:spcBef>
                        <a:spcAft>
                          <a:spcPts val="0"/>
                        </a:spcAft>
                        <a:buNone/>
                      </a:pPr>
                      <a:r>
                        <a:rPr lang="en-US" sz="1800" b="1" u="none" strike="noStrike" cap="none"/>
                        <a:t>Leyes nacionales</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FSC-STD- 40-004 V3-1, cláusula 7.1</a:t>
                      </a:r>
                      <a:endParaRPr sz="18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Temas clave</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Intención / Conformidad</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155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Leyes nacionales</a:t>
                      </a:r>
                      <a:endParaRPr sz="18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Los convenios de la OIT suelen formar parte del marco jurídico (leyes nacionales)</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Asegúrese de estudiar o tener conocimiento de la legislación nacional aplicable a los RL</a:t>
                      </a:r>
                      <a:r>
                        <a:rPr lang="en-US" sz="1800"/>
                        <a:t>F</a:t>
                      </a:r>
                      <a:r>
                        <a:rPr lang="en-US" sz="1800" u="none" strike="noStrike" cap="none"/>
                        <a:t> antes de su auditoría.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91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Ratificación de los convenios de la OIT</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No todos los países han ratificado (aceptado cumplir) todos los convenios de la OIT, por lo que es necesario estudiarlos detenidamente.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3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Sensibilización / Formación</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Asegurarse de que el CH conoce las leyes y, por supuesto, las cumple.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748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FSC </a:t>
                      </a:r>
                      <a:r>
                        <a:rPr lang="en-US" sz="1800"/>
                        <a:t>RLF</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Todos los </a:t>
                      </a:r>
                      <a:r>
                        <a:rPr lang="en-US" sz="1800"/>
                        <a:t>RLF</a:t>
                      </a:r>
                      <a:r>
                        <a:rPr lang="en-US" sz="1800" u="none" strike="noStrike" cap="none"/>
                        <a:t> del FSC están respaldados por los requisitos legales y de la OIT</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sp>
        <p:nvSpPr>
          <p:cNvPr id="281" name="Google Shape;281;p7"/>
          <p:cNvSpPr txBox="1"/>
          <p:nvPr/>
        </p:nvSpPr>
        <p:spPr>
          <a:xfrm>
            <a:off x="580778" y="376359"/>
            <a:ext cx="8521590" cy="845088"/>
          </a:xfrm>
          <a:prstGeom prst="rect">
            <a:avLst/>
          </a:prstGeom>
          <a:noFill/>
          <a:ln>
            <a:noFill/>
          </a:ln>
        </p:spPr>
        <p:txBody>
          <a:bodyPr spcFirstLastPara="1" wrap="square" lIns="91425" tIns="45700" rIns="91425" bIns="45700" anchor="ctr" anchorCtr="0">
            <a:normAutofit lnSpcReduction="100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graphicFrame>
        <p:nvGraphicFramePr>
          <p:cNvPr id="282" name="Google Shape;282;p7"/>
          <p:cNvGraphicFramePr/>
          <p:nvPr/>
        </p:nvGraphicFramePr>
        <p:xfrm>
          <a:off x="8225632" y="1221447"/>
          <a:ext cx="3615700" cy="1706900"/>
        </p:xfrm>
        <a:graphic>
          <a:graphicData uri="http://schemas.openxmlformats.org/drawingml/2006/table">
            <a:tbl>
              <a:tblPr firstRow="1" bandRow="1">
                <a:noFill/>
                <a:tableStyleId>{D9B8C0D3-98A3-4156-BE2C-10A14543716A}</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¿Cuál es la relevancia de esta cláusula dentro de los requisitos </a:t>
                      </a:r>
                      <a:r>
                        <a:rPr lang="en-US" sz="2000"/>
                        <a:t>RLF</a:t>
                      </a:r>
                      <a:r>
                        <a:rPr lang="en-US" sz="2000" u="none" strike="noStrike" cap="none">
                          <a:latin typeface="Arial"/>
                          <a:ea typeface="Arial"/>
                          <a:cs typeface="Arial"/>
                          <a:sym typeface="Arial"/>
                        </a:rPr>
                        <a:t> del FSC? </a:t>
                      </a:r>
                      <a:endParaRPr/>
                    </a:p>
                  </a:txBody>
                  <a:tcPr marL="91450" marR="91450" marT="45725" marB="45725" anchor="ctr"/>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BB422DCE-850B-89FF-1393-891608F31A45}"/>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graphicFrame>
        <p:nvGraphicFramePr>
          <p:cNvPr id="288" name="Google Shape;288;p8"/>
          <p:cNvGraphicFramePr/>
          <p:nvPr/>
        </p:nvGraphicFramePr>
        <p:xfrm>
          <a:off x="377204" y="1130995"/>
          <a:ext cx="7373775" cy="5621247"/>
        </p:xfrm>
        <a:graphic>
          <a:graphicData uri="http://schemas.openxmlformats.org/drawingml/2006/table">
            <a:tbl>
              <a:tblPr firstRow="1" firstCol="1" bandRow="1">
                <a:noFill/>
                <a:tableStyleId>{D9B8C0D3-98A3-4156-BE2C-10A14543716A}</a:tableStyleId>
              </a:tblPr>
              <a:tblGrid>
                <a:gridCol w="2209225">
                  <a:extLst>
                    <a:ext uri="{9D8B030D-6E8A-4147-A177-3AD203B41FA5}">
                      <a16:colId xmlns:a16="http://schemas.microsoft.com/office/drawing/2014/main" val="20000"/>
                    </a:ext>
                  </a:extLst>
                </a:gridCol>
                <a:gridCol w="1584100">
                  <a:extLst>
                    <a:ext uri="{9D8B030D-6E8A-4147-A177-3AD203B41FA5}">
                      <a16:colId xmlns:a16="http://schemas.microsoft.com/office/drawing/2014/main" val="20001"/>
                    </a:ext>
                  </a:extLst>
                </a:gridCol>
                <a:gridCol w="3580450">
                  <a:extLst>
                    <a:ext uri="{9D8B030D-6E8A-4147-A177-3AD203B41FA5}">
                      <a16:colId xmlns:a16="http://schemas.microsoft.com/office/drawing/2014/main" val="20002"/>
                    </a:ext>
                  </a:extLst>
                </a:gridCol>
              </a:tblGrid>
              <a:tr h="368000">
                <a:tc rowSpan="5">
                  <a:txBody>
                    <a:bodyPr/>
                    <a:lstStyle/>
                    <a:p>
                      <a:pPr marL="0" marR="0" lvl="0" indent="0" algn="l" rtl="0">
                        <a:lnSpc>
                          <a:spcPct val="107000"/>
                        </a:lnSpc>
                        <a:spcBef>
                          <a:spcPts val="0"/>
                        </a:spcBef>
                        <a:spcAft>
                          <a:spcPts val="0"/>
                        </a:spcAft>
                        <a:buNone/>
                      </a:pPr>
                      <a:r>
                        <a:rPr lang="en-US" sz="2300" b="1" u="none" strike="noStrike" cap="none"/>
                        <a:t>Trabajo infantil</a:t>
                      </a:r>
                      <a:endParaRPr sz="1300"/>
                    </a:p>
                    <a:p>
                      <a:pPr marL="0" marR="0" lvl="0" indent="0" algn="l" rtl="0">
                        <a:lnSpc>
                          <a:spcPct val="107000"/>
                        </a:lnSpc>
                        <a:spcBef>
                          <a:spcPts val="0"/>
                        </a:spcBef>
                        <a:spcAft>
                          <a:spcPts val="0"/>
                        </a:spcAft>
                        <a:buNone/>
                      </a:pPr>
                      <a:endParaRPr sz="1900" b="1" u="none" strike="noStrike" cap="none"/>
                    </a:p>
                    <a:p>
                      <a:pPr marL="0" marR="0" lvl="0" indent="0" algn="l" rtl="0">
                        <a:lnSpc>
                          <a:spcPct val="107000"/>
                        </a:lnSpc>
                        <a:spcBef>
                          <a:spcPts val="0"/>
                        </a:spcBef>
                        <a:spcAft>
                          <a:spcPts val="0"/>
                        </a:spcAft>
                        <a:buNone/>
                      </a:pPr>
                      <a:r>
                        <a:rPr lang="en-US" sz="1900" b="1" u="none" strike="noStrike" cap="none"/>
                        <a:t>OIT C138 y C182</a:t>
                      </a:r>
                      <a:endParaRPr sz="1300"/>
                    </a:p>
                    <a:p>
                      <a:pPr marL="0" marR="0" lvl="0" indent="0" algn="l" rtl="0">
                        <a:lnSpc>
                          <a:spcPct val="107000"/>
                        </a:lnSpc>
                        <a:spcBef>
                          <a:spcPts val="0"/>
                        </a:spcBef>
                        <a:spcAft>
                          <a:spcPts val="0"/>
                        </a:spcAft>
                        <a:buNone/>
                      </a:pPr>
                      <a:endParaRPr sz="1900" b="1" u="none" strike="noStrike" cap="none"/>
                    </a:p>
                    <a:p>
                      <a:pPr marL="0" marR="0" lvl="0" indent="0" algn="l" rtl="0">
                        <a:lnSpc>
                          <a:spcPct val="107000"/>
                        </a:lnSpc>
                        <a:spcBef>
                          <a:spcPts val="0"/>
                        </a:spcBef>
                        <a:spcAft>
                          <a:spcPts val="0"/>
                        </a:spcAft>
                        <a:buNone/>
                      </a:pPr>
                      <a:r>
                        <a:rPr lang="en-US" sz="1900" b="1" u="none" strike="noStrike" cap="none"/>
                        <a:t>FSC-STD- 40-004 V3-1, cláusula 7.2</a:t>
                      </a:r>
                      <a:endParaRPr sz="19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900" b="1" u="none" strike="noStrike" cap="none"/>
                        <a:t>Temas clave</a:t>
                      </a:r>
                      <a:endParaRPr sz="19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900" b="1" u="none" strike="noStrike" cap="none"/>
                        <a:t>Intención / Conformidad</a:t>
                      </a:r>
                      <a:endParaRPr sz="19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929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Edad mínima</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No se permite el empleo de menores de 15 años o por debajo de la edad mínima establecida en las leyes o reglamentos nacionales o locales, si ésta es superior,</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91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Tareas peligrosas</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Prohibido realizar trabajos peligrosos a los menores de 18 años</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3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Legislación nacional</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u="none" strike="noStrike" cap="none"/>
                        <a:t>Asegurarse de que el CH conoce las leyes y, por supuesto, las cumple.</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804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700" u="none" strike="noStrike" cap="none"/>
                        <a:t>Peores formas de trabajo infantil</a:t>
                      </a:r>
                      <a:endParaRPr sz="17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700" b="1" u="sng" strike="noStrike" cap="none"/>
                        <a:t>No a:</a:t>
                      </a:r>
                      <a:endParaRPr sz="1300"/>
                    </a:p>
                    <a:p>
                      <a:pPr marL="0" marR="0" lvl="0" indent="0" algn="l" rtl="0">
                        <a:lnSpc>
                          <a:spcPct val="107000"/>
                        </a:lnSpc>
                        <a:spcBef>
                          <a:spcPts val="0"/>
                        </a:spcBef>
                        <a:spcAft>
                          <a:spcPts val="0"/>
                        </a:spcAft>
                        <a:buNone/>
                      </a:pPr>
                      <a:r>
                        <a:rPr lang="en-US" sz="1700" u="none" strike="noStrike" cap="none"/>
                        <a:t>esclavitud; tráfico; servidumbre por deudas; utilización en conflictos armados; prostitución/pornografía; tráfico de drogas o actividades ilícitas; perjudicial para la salud/seguridad/moral; </a:t>
                      </a:r>
                      <a:endParaRPr sz="17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sp>
        <p:nvSpPr>
          <p:cNvPr id="289" name="Google Shape;289;p8"/>
          <p:cNvSpPr txBox="1"/>
          <p:nvPr/>
        </p:nvSpPr>
        <p:spPr>
          <a:xfrm>
            <a:off x="377204" y="372170"/>
            <a:ext cx="9156913"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graphicFrame>
        <p:nvGraphicFramePr>
          <p:cNvPr id="290" name="Google Shape;290;p8"/>
          <p:cNvGraphicFramePr/>
          <p:nvPr/>
        </p:nvGraphicFramePr>
        <p:xfrm>
          <a:off x="7978280" y="1130995"/>
          <a:ext cx="3615700" cy="2712750"/>
        </p:xfrm>
        <a:graphic>
          <a:graphicData uri="http://schemas.openxmlformats.org/drawingml/2006/table">
            <a:tbl>
              <a:tblPr firstRow="1" bandRow="1">
                <a:noFill/>
                <a:tableStyleId>{D9B8C0D3-98A3-4156-BE2C-10A14543716A}</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Debate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¿Qué tipo de documentos/registros necesitaría buscar?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¿Con quién tendría que hablar?</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E397E1FA-1A31-F048-4AAD-8BC3EE6B204E}"/>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Google Shape;297;p9"/>
          <p:cNvSpPr txBox="1">
            <a:spLocks noGrp="1"/>
          </p:cNvSpPr>
          <p:nvPr>
            <p:ph type="ctrTitle" idx="4294967295"/>
          </p:nvPr>
        </p:nvSpPr>
        <p:spPr>
          <a:xfrm>
            <a:off x="640151" y="434556"/>
            <a:ext cx="3385509"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EJERCICIO</a:t>
            </a:r>
            <a:endParaRPr/>
          </a:p>
        </p:txBody>
      </p:sp>
      <p:sp>
        <p:nvSpPr>
          <p:cNvPr id="298" name="Google Shape;298;p9"/>
          <p:cNvSpPr txBox="1"/>
          <p:nvPr/>
        </p:nvSpPr>
        <p:spPr>
          <a:xfrm>
            <a:off x="736009" y="1557128"/>
            <a:ext cx="6914857" cy="4255007"/>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En Malasia, el manual del empleado de una organización tenía la siguiente cláusula: 5.1 " </a:t>
            </a:r>
            <a:r>
              <a:rPr lang="en-US" sz="2400" b="0" i="1" u="none" strike="noStrike" cap="none">
                <a:solidFill>
                  <a:srgbClr val="2B2E2F"/>
                </a:solidFill>
                <a:latin typeface="Arial"/>
                <a:ea typeface="Arial"/>
                <a:cs typeface="Arial"/>
                <a:sym typeface="Arial"/>
              </a:rPr>
              <a:t>No se empleará a niños o jóvenes para trabajar en la empresa"</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0" marR="0" lvl="0" indent="0" algn="l" rtl="0">
              <a:spcBef>
                <a:spcPts val="0"/>
              </a:spcBef>
              <a:spcAft>
                <a:spcPts val="0"/>
              </a:spcAft>
              <a:buNone/>
            </a:pPr>
            <a:endParaRPr sz="2400" b="0" i="0" u="none" strike="noStrike" cap="none">
              <a:solidFill>
                <a:srgbClr val="2B2E2F"/>
              </a:solidFill>
              <a:latin typeface="Arial"/>
              <a:ea typeface="Arial"/>
              <a:cs typeface="Arial"/>
              <a:sym typeface="Arial"/>
            </a:endParaRPr>
          </a:p>
          <a:p>
            <a:pPr marL="0" marR="0" lvl="0" indent="0" algn="l" rtl="0">
              <a:spcBef>
                <a:spcPts val="0"/>
              </a:spcBef>
              <a:spcAft>
                <a:spcPts val="0"/>
              </a:spcAft>
              <a:buNone/>
            </a:pPr>
            <a:r>
              <a:rPr lang="en-US" sz="2400" b="0" i="0" u="none" strike="noStrike" cap="none">
                <a:solidFill>
                  <a:srgbClr val="2B2E2F"/>
                </a:solidFill>
                <a:latin typeface="Arial"/>
                <a:ea typeface="Arial"/>
                <a:cs typeface="Arial"/>
                <a:sym typeface="Arial"/>
              </a:rPr>
              <a:t>Al interrogar a la dirección, confirmaron que ningún niño o joven será contratado por el CH. El auditor continuó con otras preguntas de la entrevista.</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p:txBody>
      </p:sp>
      <p:graphicFrame>
        <p:nvGraphicFramePr>
          <p:cNvPr id="299" name="Google Shape;299;p9"/>
          <p:cNvGraphicFramePr/>
          <p:nvPr/>
        </p:nvGraphicFramePr>
        <p:xfrm>
          <a:off x="7956148" y="1557128"/>
          <a:ext cx="4052100" cy="3657640"/>
        </p:xfrm>
        <a:graphic>
          <a:graphicData uri="http://schemas.openxmlformats.org/drawingml/2006/table">
            <a:tbl>
              <a:tblPr firstRow="1" bandRow="1">
                <a:noFill/>
                <a:tableStyleId>{D9B8C0D3-98A3-4156-BE2C-10A14543716A}</a:tableStyleId>
              </a:tblPr>
              <a:tblGrid>
                <a:gridCol w="4052100">
                  <a:extLst>
                    <a:ext uri="{9D8B030D-6E8A-4147-A177-3AD203B41FA5}">
                      <a16:colId xmlns:a16="http://schemas.microsoft.com/office/drawing/2014/main" val="20000"/>
                    </a:ext>
                  </a:extLst>
                </a:gridCol>
              </a:tblGrid>
              <a:tr h="365050">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Debate</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6635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Q1. </a:t>
                      </a:r>
                      <a:r>
                        <a:rPr lang="en-US" sz="2400" u="none" strike="noStrike" cap="none">
                          <a:latin typeface="Arial"/>
                          <a:ea typeface="Arial"/>
                          <a:cs typeface="Arial"/>
                          <a:sym typeface="Arial"/>
                        </a:rPr>
                        <a:t>¿Podría haber una NC en esta situación? </a:t>
                      </a:r>
                      <a:endParaRPr/>
                    </a:p>
                  </a:txBody>
                  <a:tcPr marL="91450" marR="91450" marT="45725" marB="45725" anchor="ctr"/>
                </a:tc>
                <a:extLst>
                  <a:ext uri="{0D108BD9-81ED-4DB2-BD59-A6C34878D82A}">
                    <a16:rowId xmlns:a16="http://schemas.microsoft.com/office/drawing/2014/main" val="10001"/>
                  </a:ext>
                </a:extLst>
              </a:tr>
              <a:tr h="6078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En caso afirmativo, ¿qué requisito no se cumple? </a:t>
                      </a:r>
                      <a:endParaRPr/>
                    </a:p>
                  </a:txBody>
                  <a:tcPr marL="91450" marR="91450" marT="45725" marB="45725" anchor="ctr"/>
                </a:tc>
                <a:extLst>
                  <a:ext uri="{0D108BD9-81ED-4DB2-BD59-A6C34878D82A}">
                    <a16:rowId xmlns:a16="http://schemas.microsoft.com/office/drawing/2014/main" val="10002"/>
                  </a:ext>
                </a:extLst>
              </a:tr>
              <a:tr h="1042675">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Q3. </a:t>
                      </a:r>
                      <a:r>
                        <a:rPr lang="en-US" sz="2400" b="0" i="0" u="none" strike="noStrike" cap="none">
                          <a:solidFill>
                            <a:schemeClr val="dk1"/>
                          </a:solidFill>
                          <a:latin typeface="Arial"/>
                          <a:ea typeface="Arial"/>
                          <a:cs typeface="Arial"/>
                          <a:sym typeface="Arial"/>
                        </a:rPr>
                        <a:t>¿Es necesario que el auditor realice más comprobaciones?</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FF040FA9-88DF-C70D-3CE9-4F9D3F8FF0DC}"/>
              </a:ext>
            </a:extLst>
          </p:cNvPr>
          <p:cNvSpPr>
            <a:spLocks noGrp="1"/>
          </p:cNvSpPr>
          <p:nvPr>
            <p:ph type="ftr" idx="11"/>
          </p:nvPr>
        </p:nvSpPr>
        <p:spPr/>
        <p:txBody>
          <a:bodyPr/>
          <a:lstStyle/>
          <a:p>
            <a:r>
              <a:rPr lang="en-US"/>
              <a:t>8.5.FSC-CLR-Training_Main-Course_Module-4.2_V1-0_ ES</a:t>
            </a: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4436</Words>
  <Application>Microsoft Office PowerPoint</Application>
  <PresentationFormat>Widescreen</PresentationFormat>
  <Paragraphs>478</Paragraphs>
  <Slides>23</Slides>
  <Notes>23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Arial</vt:lpstr>
      <vt:lpstr>Arial Black</vt:lpstr>
      <vt:lpstr>Avenir</vt:lpstr>
      <vt:lpstr>Calibri</vt:lpstr>
      <vt:lpstr>1_Office Theme</vt:lpstr>
      <vt:lpstr>Office Theme</vt:lpstr>
      <vt:lpstr>Formación de auditores sobre los Requistos Laborales Fundamentales (RLF) de la CoC de FSC (R)</vt:lpstr>
      <vt:lpstr>Objetivos de este módulo</vt:lpstr>
      <vt:lpstr>Requisitos clave del FSC</vt:lpstr>
      <vt:lpstr>PowerPoint Presentation</vt:lpstr>
      <vt:lpstr>Auditoría de los CLR FSC - Guía de mejores prácticas</vt:lpstr>
      <vt:lpstr>PowerPoint Presentation</vt:lpstr>
      <vt:lpstr>PowerPoint Presentation</vt:lpstr>
      <vt:lpstr>PowerPoint Presentation</vt:lpstr>
      <vt:lpstr>EJERCICIO</vt:lpstr>
      <vt:lpstr>El auditor no identificó que esta decisión haya privado a un "joven" del derecho a realizar trabajos ligeros, permitido por la legislación malasia (Ley 350 de Niños y Jóvenes (Empleo) de 1966). Por "joven" se entiende cualquier persona que, no siendo un niño, no haya cumplido los dieciséis años de edad..  El CH descarta categóricamente cualquier empleo de jóvenes, es una política discriminatoria.  En realidad, no se trata de un problema de trabajo infantil como tal, sino más bien de discriminación. Sin embargo, entra dentro de la política de la empresa en materia de trabajo infantil. Por lo tanto, NC contra la política (la política contradice o no está en consonancia con las leyes locales o los requisitos del FSC), ya que no hay pruebas de trabajo infantil como tal (no se ha visto a ninguna persona por debajo de la edad mínima).  Requisito NC: FSC-STD-40-004: Cláusula 1.5 (Declaración de política) Véase también la cláusula 7.2.3 : Ninguna persona menor de 18 años está empleada en trabajo peligroso o pesado, con excepción de aquel cuyo objetivo es la capacitación dentro de las leyes o reglamentos nacionales aprobados. </vt:lpstr>
      <vt:lpstr>PowerPoint Presentation</vt:lpstr>
      <vt:lpstr>PowerPoint Presentation</vt:lpstr>
      <vt:lpstr>Hay una NC.   ¿POR QUÉ? En algunos países, las horas extraordinarias se pagan en porcentajes diferentes en función del tipo de horas extraordinarias.  En este caso, existe una ley que regula el cálculo de las horas extraordinarias que no fue respetada por el CH. Por lo tanto, la empresa no respetó la legislación laboral (ley nacional) sobre el pago de las horas extraordinarias.  </vt:lpstr>
      <vt:lpstr>PowerPoint Presentation</vt:lpstr>
      <vt:lpstr>PowerPoint Presentation</vt:lpstr>
      <vt:lpstr>Tal vez. Como no se aportaron pruebas, esto podría mostrar un posible problema de discriminación.   ¿POR QUÉ? Porque el CH no pudo explicar por qué había diferencias.  Se propone una NC ya que el sistema del CH podría potencialmente dar lugar a un problema y existen pruebas de diferencias en el trato a los trabajadores. Es responsabilidad del CH demostrar la conformidad.   </vt:lpstr>
      <vt:lpstr>PowerPoint Presentation</vt:lpstr>
      <vt:lpstr>EJERCICIO</vt:lpstr>
      <vt:lpstr>El hecho de que haya cuestiones repetidas/persistentes que se señalaron en cada reunión, demuestra que la organización no está prestando la debida atención a las quejas de los trabajadores y al papel de los representantes de los trabajadores.   Dado que no tenemos claro si hay algún convenio colectivo que "aplicar", ni las leyes del país, ni si esta representación se realiza a través de un representante sindical, esta NC sugerida se encuadraría en la cláusula 7.5.   </vt:lpstr>
      <vt:lpstr>PowerPoint Presentation</vt:lpstr>
      <vt:lpstr>PowerPoint Presentation</vt:lpstr>
      <vt:lpstr>¿Qué hace en caso de ilegalidad o si descubre casos reales de trabajo infantil o trabajo forzado? </vt:lpstr>
      <vt:lpstr>Fin del módulo 4.2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2024-06-25T10:03:51Z</dcterms:created>
  <dcterms:modified xsi:type="dcterms:W3CDTF">2025-06-20T11:29:45Z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1100100.00000000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