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Arial Black" panose="020B0A04020102020204" pitchFamily="34" charset="0"/>
      <p:regular r:id="rId10"/>
      <p:bold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g8K39iY4Gi/VVI+uj/yl3vDTvg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6C20BD-8A75-4B67-B239-4502EC594D0B}" v="1" dt="2025-06-20T15:21:05.494"/>
  </p1510:revLst>
</p1510:revInfo>
</file>

<file path=ppt/tableStyles.xml><?xml version="1.0" encoding="utf-8"?>
<a:tblStyleLst xmlns:a="http://schemas.openxmlformats.org/drawingml/2006/main" def="{3DA32BF6-3A56-4B39-BA49-3DE70285A335}">
  <a:tblStyle styleId="{3DA32BF6-3A56-4B39-BA49-3DE70285A335}"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notesMaster" Target="notesMasters/notesMaster1.xml"/><Relationship Id="rId14"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846C20BD-8A75-4B67-B239-4502EC594D0B}"/>
    <pc:docChg chg="custSel modSld">
      <pc:chgData name="Emily White" userId="a1817587-c932-4657-96c7-0eb1c9f81ac9" providerId="ADAL" clId="{846C20BD-8A75-4B67-B239-4502EC594D0B}" dt="2025-06-20T15:21:05.567" v="0" actId="27636"/>
      <pc:docMkLst>
        <pc:docMk/>
      </pc:docMkLst>
      <pc:sldChg chg="modSp mod">
        <pc:chgData name="Emily White" userId="a1817587-c932-4657-96c7-0eb1c9f81ac9" providerId="ADAL" clId="{846C20BD-8A75-4B67-B239-4502EC594D0B}" dt="2025-06-20T15:21:05.567" v="0" actId="27636"/>
        <pc:sldMkLst>
          <pc:docMk/>
          <pc:sldMk cId="0" sldId="260"/>
        </pc:sldMkLst>
        <pc:spChg chg="mod">
          <ac:chgData name="Emily White" userId="a1817587-c932-4657-96c7-0eb1c9f81ac9" providerId="ADAL" clId="{846C20BD-8A75-4B67-B239-4502EC594D0B}" dt="2025-06-20T15:21:05.567" v="0" actId="27636"/>
          <ac:spMkLst>
            <pc:docMk/>
            <pc:sldMk cId="0" sldId="260"/>
            <ac:spMk id="6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 name="Google Shape;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 name="Google Shape;4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Effectuer une analyse documentaire avant de procéder à chaque audit. </a:t>
            </a:r>
            <a:endParaRPr/>
          </a:p>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Il est important de diviser l'équipe afin de ne pas surcharger les auditeurs.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La planification de l'audit social est une étape particulièrement importante dans la définition des objectifs, de la portée et des critères de l'audit.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Une bonne planification et une bonne gestion du temps sont essentielles pour réaliser des audits efficaces, car le temps disponible sera toujours trop court pour ce que vous souhaitez couvrir au cours d'un audit. Prévoyez suffisamment de temps pour répondre à toutes les questions préparées à l'avance.</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Échantillon représentatif : mixité et représentation des minorités (immigrés, travailleuses enceintes, travailleurs avec enfants, travailleurs avec un handicap physique, etc.)</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Vérifiez le code vestimentaire avant la visite du site, pour des raisons pratiques, afin d'être prêt à traiter avec la direction et pour aider à créer de l'empathie avec les travailleurs pendant les entretiens.</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Les entretiens sont abordés en détail dans le module suivant.</a:t>
            </a:r>
            <a:endParaRPr/>
          </a:p>
        </p:txBody>
      </p:sp>
      <p:sp>
        <p:nvSpPr>
          <p:cNvPr id="49" name="Google Shape;49;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 name="Google Shape;60;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Effectuer une analyse documentaire avant de procéder à chaque audit.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Étudier les informations et documents requis soumis par l'entité auditée.</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L'auto-évaluation est extrêmement importante et doit être examinée avant l'audit. Si elle n'est pas envoyée par le CH, elle peut entraîner l'arrêt ou le report de l'audit. </a:t>
            </a:r>
            <a:endParaRPr/>
          </a:p>
        </p:txBody>
      </p:sp>
      <p:sp>
        <p:nvSpPr>
          <p:cNvPr id="61" name="Google Shape;61;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400"/>
              <a:buFont typeface="Calibri"/>
              <a:buNone/>
            </a:pPr>
            <a:endParaRPr/>
          </a:p>
        </p:txBody>
      </p:sp>
      <p:sp>
        <p:nvSpPr>
          <p:cNvPr id="71" name="Google Shape;71;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Plan :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Taille de la population - Taille de l'échantillon (calculatrice)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Personnes clés (syndicat, représentants des travailleurs, fonctions clés, dénonciateurs,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Données démographiques clés (groupes, minorités, équipes, départements, sexe, âge, questions spécifiques au contexte)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Documents (liste des travailleurs, niveaux de salaire, politiques,...)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Lieu de l'entretien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Plan d'audit (quand planifier les entretiens, quels sujets, quel est l'objectif principal)</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Préparer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Ligne de questions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Qu'est-ce qui doit être confirmé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Quelles informations pouvez-vous partager ou ne pas partager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Qu'avez-vous besoin de voir à l'avance (produit, emballage, logement)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Ce qu'il faut savoir à l'avance (politique salariale, accidents, conflits, élections des représentants, nouvelle convention collective)</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Engager et expliquer</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Rendre compte, clarifier et remettre en question</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Quels sont les points à éclaircir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Où est le flou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Où demander une confirmation ? Questions fermées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Où se fait le recoupement des sujets entre les différentes interviews ?</a:t>
            </a:r>
            <a:endParaRPr>
              <a:latin typeface="Arial"/>
              <a:ea typeface="Arial"/>
              <a:cs typeface="Arial"/>
              <a:sym typeface="Arial"/>
            </a:endParaRPr>
          </a:p>
          <a:p>
            <a:pPr marL="457200" lvl="0" indent="-317500" algn="l" rtl="0">
              <a:spcBef>
                <a:spcPts val="0"/>
              </a:spcBef>
              <a:spcAft>
                <a:spcPts val="0"/>
              </a:spcAft>
              <a:buClr>
                <a:schemeClr val="dk1"/>
              </a:buClr>
              <a:buSzPts val="1400"/>
              <a:buFont typeface="Arial"/>
              <a:buChar char="-"/>
            </a:pPr>
            <a:r>
              <a:rPr lang="en-US">
                <a:latin typeface="Arial"/>
                <a:ea typeface="Arial"/>
                <a:cs typeface="Arial"/>
                <a:sym typeface="Arial"/>
              </a:rPr>
              <a:t>Appliquer les "trois R" au cours de l'entretien lorsqu'un problème potentiel ou réel est identifié (reconnaître le problème, enregistrer le problème, puis répondre au problème).</a:t>
            </a:r>
            <a:endParaRPr/>
          </a:p>
          <a:p>
            <a:pPr marL="0" lvl="0" indent="0" algn="l" rtl="0">
              <a:lnSpc>
                <a:spcPct val="100000"/>
              </a:lnSpc>
              <a:spcBef>
                <a:spcPts val="0"/>
              </a:spcBef>
              <a:spcAft>
                <a:spcPts val="0"/>
              </a:spcAft>
              <a:buClr>
                <a:schemeClr val="dk1"/>
              </a:buClr>
              <a:buSzPts val="1100"/>
              <a:buFont typeface="Arial"/>
              <a:buNone/>
            </a:pPr>
            <a:br>
              <a:rPr lang="en-US">
                <a:latin typeface="Arial"/>
                <a:ea typeface="Arial"/>
                <a:cs typeface="Arial"/>
                <a:sym typeface="Arial"/>
              </a:rPr>
            </a:br>
            <a:r>
              <a:rPr lang="en-US">
                <a:latin typeface="Arial"/>
                <a:ea typeface="Arial"/>
                <a:cs typeface="Arial"/>
                <a:sym typeface="Arial"/>
              </a:rPr>
              <a:t>Fermeture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Appréciation du temps et des efforts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Important pour la réputation du processus et la perception des travailleurs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Il est important de résumer et de définir l'action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Permettre des questions est également un moyen d'écouter les domaines prioritaires - peut-être n'avez-vous pas posé les bonnes questions ?</a:t>
            </a:r>
            <a:endParaRPr>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L'évaluation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L'habitude d'évaluer chaque entretien et de déterminer les mesures à prendre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Evaluez l'entretien pour vous et pour l'audit - Certains entretiens ne vous apportent pas grand-chose, d'autres peuvent être intéressants.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Ajustez votre approche et évaluez si vous devez faire des changements.</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Calibri"/>
              <a:buNone/>
            </a:pPr>
            <a:endParaRPr/>
          </a:p>
        </p:txBody>
      </p:sp>
      <p:sp>
        <p:nvSpPr>
          <p:cNvPr id="79" name="Google Shape;79;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7"/>
        <p:cNvGrpSpPr/>
        <p:nvPr/>
      </p:nvGrpSpPr>
      <p:grpSpPr>
        <a:xfrm>
          <a:off x="0" y="0"/>
          <a:ext cx="0" cy="0"/>
          <a:chOff x="0" y="0"/>
          <a:chExt cx="0" cy="0"/>
        </a:xfrm>
      </p:grpSpPr>
      <p:sp>
        <p:nvSpPr>
          <p:cNvPr id="18" name="Google Shape;18;p11"/>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9" name="Google Shape;19;p11"/>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0" name="Google Shape;20;p11"/>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1" name="Google Shape;21;p11"/>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 FR</a:t>
            </a:r>
            <a:endParaRPr/>
          </a:p>
        </p:txBody>
      </p:sp>
      <p:sp>
        <p:nvSpPr>
          <p:cNvPr id="22" name="Google Shape;22;p1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3"/>
        <p:cNvGrpSpPr/>
        <p:nvPr/>
      </p:nvGrpSpPr>
      <p:grpSpPr>
        <a:xfrm>
          <a:off x="0" y="0"/>
          <a:ext cx="0" cy="0"/>
          <a:chOff x="0" y="0"/>
          <a:chExt cx="0" cy="0"/>
        </a:xfrm>
      </p:grpSpPr>
      <p:sp>
        <p:nvSpPr>
          <p:cNvPr id="24" name="Google Shape;24;p12"/>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 name="Google Shape;25;p12"/>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 FR</a:t>
            </a:r>
            <a:endParaRPr/>
          </a:p>
        </p:txBody>
      </p:sp>
      <p:sp>
        <p:nvSpPr>
          <p:cNvPr id="26" name="Google Shape;26;p1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9.2.FSC-CLR-Training_Pre-Course_Module-3_V1-0_ FR</a:t>
            </a:r>
            <a:endParaRPr/>
          </a:p>
        </p:txBody>
      </p:sp>
      <p:sp>
        <p:nvSpPr>
          <p:cNvPr id="14" name="Google Shape;14;p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1"/>
          <p:cNvSpPr txBox="1">
            <a:spLocks noGrp="1"/>
          </p:cNvSpPr>
          <p:nvPr>
            <p:ph type="ctrTitle" idx="4294967295"/>
          </p:nvPr>
        </p:nvSpPr>
        <p:spPr>
          <a:xfrm>
            <a:off x="579543" y="1793663"/>
            <a:ext cx="10690437"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Formation des auditeurs sur les </a:t>
            </a:r>
            <a:r>
              <a:rPr lang="en-US" sz="2800">
                <a:latin typeface="Arial"/>
                <a:ea typeface="Arial"/>
                <a:cs typeface="Arial"/>
                <a:sym typeface="Arial"/>
              </a:rPr>
              <a:t>E</a:t>
            </a:r>
            <a:r>
              <a:rPr lang="en-US" sz="2800" b="1" i="0" u="none" strike="noStrike" cap="none">
                <a:solidFill>
                  <a:schemeClr val="dk1"/>
                </a:solidFill>
                <a:latin typeface="Arial"/>
                <a:ea typeface="Arial"/>
                <a:cs typeface="Arial"/>
                <a:sym typeface="Arial"/>
              </a:rPr>
              <a:t>xigences </a:t>
            </a:r>
            <a:r>
              <a:rPr lang="en-US" sz="2800">
                <a:latin typeface="Arial"/>
                <a:ea typeface="Arial"/>
                <a:cs typeface="Arial"/>
                <a:sym typeface="Arial"/>
              </a:rPr>
              <a:t>Fondamentales</a:t>
            </a:r>
            <a:r>
              <a:rPr lang="en-US" sz="2800" b="1" i="0" u="none" strike="noStrike" cap="none">
                <a:solidFill>
                  <a:schemeClr val="dk1"/>
                </a:solidFill>
                <a:latin typeface="Arial"/>
                <a:ea typeface="Arial"/>
                <a:cs typeface="Arial"/>
                <a:sym typeface="Arial"/>
              </a:rPr>
              <a:t> FSC en matière de travail dans la norme </a:t>
            </a:r>
            <a:r>
              <a:rPr lang="en-US" sz="2800">
                <a:latin typeface="Arial"/>
                <a:ea typeface="Arial"/>
                <a:cs typeface="Arial"/>
                <a:sym typeface="Arial"/>
              </a:rPr>
              <a:t>CoC</a:t>
            </a:r>
            <a:r>
              <a:rPr lang="en-US" sz="2800" b="1" i="0" u="none" strike="noStrike" cap="none">
                <a:solidFill>
                  <a:schemeClr val="dk1"/>
                </a:solidFill>
                <a:latin typeface="Arial"/>
                <a:ea typeface="Arial"/>
                <a:cs typeface="Arial"/>
                <a:sym typeface="Arial"/>
              </a:rPr>
              <a:t> (CLR)</a:t>
            </a:r>
            <a:endParaRPr/>
          </a:p>
        </p:txBody>
      </p:sp>
      <p:sp>
        <p:nvSpPr>
          <p:cNvPr id="33" name="Google Shape;33;p1"/>
          <p:cNvSpPr txBox="1">
            <a:spLocks noGrp="1"/>
          </p:cNvSpPr>
          <p:nvPr>
            <p:ph type="body" idx="4294967295"/>
          </p:nvPr>
        </p:nvSpPr>
        <p:spPr>
          <a:xfrm>
            <a:off x="412750" y="3588808"/>
            <a:ext cx="8045450" cy="1538816"/>
          </a:xfrm>
          <a:prstGeom prst="rect">
            <a:avLst/>
          </a:prstGeom>
          <a:noFill/>
          <a:ln>
            <a:noFill/>
          </a:ln>
        </p:spPr>
        <p:txBody>
          <a:bodyPr spcFirstLastPara="1" wrap="square" lIns="91425" tIns="45700" rIns="91425" bIns="45700" anchor="t" anchorCtr="0">
            <a:noAutofit/>
          </a:bodyPr>
          <a:lstStyle/>
          <a:p>
            <a:pPr marL="177800" lvl="0" indent="0" algn="l" rtl="0">
              <a:lnSpc>
                <a:spcPct val="90000"/>
              </a:lnSpc>
              <a:spcBef>
                <a:spcPts val="1000"/>
              </a:spcBef>
              <a:spcAft>
                <a:spcPts val="0"/>
              </a:spcAft>
              <a:buSzPts val="2800"/>
              <a:buNone/>
            </a:pPr>
            <a:r>
              <a:rPr lang="en-US" sz="2400">
                <a:latin typeface="Arial"/>
                <a:ea typeface="Arial"/>
                <a:cs typeface="Arial"/>
                <a:sym typeface="Arial"/>
              </a:rPr>
              <a:t>Lecture préparatoire au cours</a:t>
            </a:r>
            <a:endParaRPr/>
          </a:p>
          <a:p>
            <a:pPr marL="177800" lvl="0" indent="0" algn="l" rtl="0">
              <a:lnSpc>
                <a:spcPct val="90000"/>
              </a:lnSpc>
              <a:spcBef>
                <a:spcPts val="1000"/>
              </a:spcBef>
              <a:spcAft>
                <a:spcPts val="0"/>
              </a:spcAft>
              <a:buSzPts val="2800"/>
              <a:buNone/>
            </a:pPr>
            <a:endParaRPr sz="2400" u="sng">
              <a:latin typeface="Arial"/>
              <a:ea typeface="Arial"/>
              <a:cs typeface="Arial"/>
              <a:sym typeface="Arial"/>
            </a:endParaRPr>
          </a:p>
          <a:p>
            <a:pPr marL="177800" lvl="0" indent="0" algn="l" rtl="0">
              <a:lnSpc>
                <a:spcPct val="90000"/>
              </a:lnSpc>
              <a:spcBef>
                <a:spcPts val="1000"/>
              </a:spcBef>
              <a:spcAft>
                <a:spcPts val="0"/>
              </a:spcAft>
              <a:buSzPts val="2800"/>
              <a:buNone/>
            </a:pPr>
            <a:r>
              <a:rPr lang="en-US" sz="2400">
                <a:latin typeface="Arial"/>
                <a:ea typeface="Arial"/>
                <a:cs typeface="Arial"/>
                <a:sym typeface="Arial"/>
              </a:rPr>
              <a:t>Module 3 : Préparation et planification des audits sociaux</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9" name="Google Shape;39;p2"/>
          <p:cNvSpPr txBox="1">
            <a:spLocks noGrp="1"/>
          </p:cNvSpPr>
          <p:nvPr>
            <p:ph type="ctrTitle" idx="4294967295"/>
          </p:nvPr>
        </p:nvSpPr>
        <p:spPr>
          <a:xfrm>
            <a:off x="532190" y="1323900"/>
            <a:ext cx="11136085" cy="421428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Dans le module 3, les participants apprendront à préparer et à planifier efficacement les audits sociaux en identifiant et en hiérarchisant les risques potentiels liés aux </a:t>
            </a:r>
            <a:r>
              <a:rPr lang="en-US" sz="2800">
                <a:latin typeface="Arial"/>
                <a:ea typeface="Arial"/>
                <a:cs typeface="Arial"/>
                <a:sym typeface="Arial"/>
              </a:rPr>
              <a:t>titulaires</a:t>
            </a:r>
            <a:r>
              <a:rPr lang="en-US" sz="2800" b="1" i="0" u="none" strike="noStrike" cap="none">
                <a:solidFill>
                  <a:schemeClr val="dk1"/>
                </a:solidFill>
                <a:latin typeface="Arial"/>
                <a:ea typeface="Arial"/>
                <a:cs typeface="Arial"/>
                <a:sym typeface="Arial"/>
              </a:rPr>
              <a:t> de certificats. </a:t>
            </a:r>
            <a:br>
              <a:rPr lang="en-US" sz="2800" b="1" i="0" u="none" strike="noStrike" cap="none">
                <a:solidFill>
                  <a:schemeClr val="dk1"/>
                </a:solidFill>
                <a:latin typeface="Arial"/>
                <a:ea typeface="Arial"/>
                <a:cs typeface="Arial"/>
                <a:sym typeface="Arial"/>
              </a:rPr>
            </a:b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Ils apprendront également à évaluer la crédibilité des sources d'information et à développer des stratégies de recherche efficaces.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5" name="Google Shape;45;p3"/>
          <p:cNvSpPr txBox="1">
            <a:spLocks noGrp="1"/>
          </p:cNvSpPr>
          <p:nvPr>
            <p:ph type="ctrTitle" idx="4294967295"/>
          </p:nvPr>
        </p:nvSpPr>
        <p:spPr>
          <a:xfrm>
            <a:off x="766716" y="2182964"/>
            <a:ext cx="11166203" cy="28368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Ce matériel de lecture </a:t>
            </a:r>
            <a:r>
              <a:rPr lang="en-US" sz="2800">
                <a:latin typeface="Arial"/>
                <a:ea typeface="Arial"/>
                <a:cs typeface="Arial"/>
                <a:sym typeface="Arial"/>
              </a:rPr>
              <a:t>préliminaire </a:t>
            </a:r>
            <a:r>
              <a:rPr lang="en-US" sz="2800" b="1" i="0" u="none" strike="noStrike" cap="none">
                <a:solidFill>
                  <a:schemeClr val="dk1"/>
                </a:solidFill>
                <a:latin typeface="Arial"/>
                <a:ea typeface="Arial"/>
                <a:cs typeface="Arial"/>
                <a:sym typeface="Arial"/>
              </a:rPr>
              <a:t>vous donne quelques éléments clés du module 3 qui seront discutés en </a:t>
            </a:r>
            <a:r>
              <a:rPr lang="en-US" sz="2800">
                <a:latin typeface="Arial"/>
                <a:ea typeface="Arial"/>
                <a:cs typeface="Arial"/>
                <a:sym typeface="Arial"/>
              </a:rPr>
              <a:t>présentiel</a:t>
            </a:r>
            <a:r>
              <a:rPr lang="en-US" sz="2800" b="1" i="0" u="none" strike="noStrike" cap="none">
                <a:solidFill>
                  <a:schemeClr val="dk1"/>
                </a:solidFill>
                <a:latin typeface="Arial"/>
                <a:ea typeface="Arial"/>
                <a:cs typeface="Arial"/>
                <a:sym typeface="Arial"/>
              </a:rPr>
              <a:t> pendant le cours.</a:t>
            </a:r>
            <a:br>
              <a:rPr lang="en-US" sz="2800" b="1" i="0" u="none" strike="noStrike" cap="none">
                <a:solidFill>
                  <a:schemeClr val="dk1"/>
                </a:solidFill>
                <a:latin typeface="Arial"/>
                <a:ea typeface="Arial"/>
                <a:cs typeface="Arial"/>
                <a:sym typeface="Arial"/>
              </a:rPr>
            </a:b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2" name="Google Shape;52;p4"/>
          <p:cNvSpPr txBox="1"/>
          <p:nvPr/>
        </p:nvSpPr>
        <p:spPr>
          <a:xfrm>
            <a:off x="350601" y="250251"/>
            <a:ext cx="4476843" cy="672578"/>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en-US" sz="3200" b="1" i="0" u="none" strike="noStrike" cap="none">
                <a:solidFill>
                  <a:schemeClr val="accent5"/>
                </a:solidFill>
                <a:latin typeface="Avenir"/>
                <a:ea typeface="Avenir"/>
                <a:cs typeface="Avenir"/>
                <a:sym typeface="Avenir"/>
              </a:rPr>
              <a:t>Préparation de l'audit</a:t>
            </a:r>
            <a:endParaRPr sz="3200" b="1" i="0" u="none" strike="noStrike" cap="none">
              <a:solidFill>
                <a:schemeClr val="accent5"/>
              </a:solidFill>
              <a:latin typeface="Avenir"/>
              <a:ea typeface="Avenir"/>
              <a:cs typeface="Avenir"/>
              <a:sym typeface="Avenir"/>
            </a:endParaRPr>
          </a:p>
        </p:txBody>
      </p:sp>
      <p:sp>
        <p:nvSpPr>
          <p:cNvPr id="53" name="Google Shape;53;p4"/>
          <p:cNvSpPr txBox="1"/>
          <p:nvPr/>
        </p:nvSpPr>
        <p:spPr>
          <a:xfrm>
            <a:off x="350601" y="922829"/>
            <a:ext cx="5028482" cy="55476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400" b="1" i="0" u="none" strike="noStrike" cap="none">
                <a:solidFill>
                  <a:srgbClr val="2B2E2F"/>
                </a:solidFill>
                <a:latin typeface="Arial"/>
                <a:ea typeface="Arial"/>
                <a:cs typeface="Arial"/>
                <a:sym typeface="Arial"/>
              </a:rPr>
              <a:t>Revue d</a:t>
            </a:r>
            <a:r>
              <a:rPr lang="en-US" sz="2400" b="1">
                <a:solidFill>
                  <a:srgbClr val="2B2E2F"/>
                </a:solidFill>
              </a:rPr>
              <a:t>ocumentaire</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54" name="Google Shape;54;p4"/>
          <p:cNvSpPr/>
          <p:nvPr/>
        </p:nvSpPr>
        <p:spPr>
          <a:xfrm rot="5400000">
            <a:off x="5584752" y="1576852"/>
            <a:ext cx="1768427" cy="1690565"/>
          </a:xfrm>
          <a:prstGeom prst="bentArrow">
            <a:avLst>
              <a:gd name="adj1" fmla="val 18694"/>
              <a:gd name="adj2" fmla="val 26126"/>
              <a:gd name="adj3" fmla="val 25000"/>
              <a:gd name="adj4" fmla="val 38795"/>
            </a:avLst>
          </a:prstGeom>
          <a:solidFill>
            <a:schemeClr val="dk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B2E2F"/>
              </a:solidFill>
              <a:latin typeface="Arial"/>
              <a:ea typeface="Arial"/>
              <a:cs typeface="Arial"/>
              <a:sym typeface="Arial"/>
            </a:endParaRPr>
          </a:p>
        </p:txBody>
      </p:sp>
      <p:graphicFrame>
        <p:nvGraphicFramePr>
          <p:cNvPr id="55" name="Google Shape;55;p4"/>
          <p:cNvGraphicFramePr/>
          <p:nvPr/>
        </p:nvGraphicFramePr>
        <p:xfrm>
          <a:off x="350601" y="1477597"/>
          <a:ext cx="3000000" cy="3000000"/>
        </p:xfrm>
        <a:graphic>
          <a:graphicData uri="http://schemas.openxmlformats.org/drawingml/2006/table">
            <a:tbl>
              <a:tblPr firstRow="1" bandRow="1">
                <a:noFill/>
                <a:tableStyleId>{3DA32BF6-3A56-4B39-BA49-3DE70285A335}</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Éléments à couvrir :</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Identifier les </a:t>
                      </a:r>
                      <a:r>
                        <a:rPr lang="en-US" sz="2000" u="none" strike="noStrike" cap="none">
                          <a:solidFill>
                            <a:srgbClr val="2B2E2F"/>
                          </a:solidFill>
                        </a:rPr>
                        <a:t>risques </a:t>
                      </a:r>
                      <a:r>
                        <a:rPr lang="en-US" sz="2000" b="0" u="none" strike="noStrike" cap="none">
                          <a:solidFill>
                            <a:srgbClr val="2B2E2F"/>
                          </a:solidFill>
                        </a:rPr>
                        <a:t>et les </a:t>
                      </a:r>
                      <a:r>
                        <a:rPr lang="en-US" sz="2000" u="none" strike="noStrike" cap="none">
                          <a:solidFill>
                            <a:srgbClr val="2B2E2F"/>
                          </a:solidFill>
                        </a:rPr>
                        <a:t>problèmes à </a:t>
                      </a:r>
                      <a:r>
                        <a:rPr lang="en-US" sz="2000" b="0" u="none" strike="noStrike" cap="none">
                          <a:solidFill>
                            <a:srgbClr val="2B2E2F"/>
                          </a:solidFill>
                        </a:rPr>
                        <a:t>l'avance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Comprendre les </a:t>
                      </a:r>
                      <a:r>
                        <a:rPr lang="en-US" sz="2000" u="none" strike="noStrike" cap="none">
                          <a:solidFill>
                            <a:srgbClr val="2B2E2F"/>
                          </a:solidFill>
                        </a:rPr>
                        <a:t>documents pertinents</a:t>
                      </a:r>
                      <a:endParaRPr sz="2000" b="0" u="none" strike="noStrike" cap="none">
                        <a:solidFill>
                          <a:srgbClr val="2B2E2F"/>
                        </a:solidFill>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Comprendre le profil de l'entreprise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Informer l'équipe d'audit et l'entité auditée des activités d'audit</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Planification, programmation et coordination des activités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Améliorer l'efficacité du processus d'audit</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56" name="Google Shape;56;p4"/>
          <p:cNvGraphicFramePr/>
          <p:nvPr/>
        </p:nvGraphicFramePr>
        <p:xfrm>
          <a:off x="6459504" y="3368309"/>
          <a:ext cx="3000000" cy="3000000"/>
        </p:xfrm>
        <a:graphic>
          <a:graphicData uri="http://schemas.openxmlformats.org/drawingml/2006/table">
            <a:tbl>
              <a:tblPr firstRow="1" bandRow="1">
                <a:noFill/>
                <a:tableStyleId>{3DA32BF6-3A56-4B39-BA49-3DE70285A335}</a:tableStyleId>
              </a:tblPr>
              <a:tblGrid>
                <a:gridCol w="5125450">
                  <a:extLst>
                    <a:ext uri="{9D8B030D-6E8A-4147-A177-3AD203B41FA5}">
                      <a16:colId xmlns:a16="http://schemas.microsoft.com/office/drawing/2014/main" val="20000"/>
                    </a:ext>
                  </a:extLst>
                </a:gridCol>
              </a:tblGrid>
              <a:tr h="370850">
                <a:tc>
                  <a:txBody>
                    <a:bodyPr/>
                    <a:lstStyle/>
                    <a:p>
                      <a:pPr marL="92075" marR="0" lvl="0" indent="-15875" algn="l" rtl="0">
                        <a:lnSpc>
                          <a:spcPct val="100000"/>
                        </a:lnSpc>
                        <a:spcBef>
                          <a:spcPts val="0"/>
                        </a:spcBef>
                        <a:spcAft>
                          <a:spcPts val="0"/>
                        </a:spcAft>
                        <a:buClr>
                          <a:srgbClr val="000000"/>
                        </a:buClr>
                        <a:buSzPts val="2200"/>
                        <a:buFont typeface="Arial"/>
                        <a:buNone/>
                      </a:pPr>
                      <a:r>
                        <a:rPr lang="en-US" sz="2000" b="1" i="0" u="none" strike="noStrike" cap="none">
                          <a:solidFill>
                            <a:schemeClr val="lt1"/>
                          </a:solidFill>
                          <a:latin typeface="Arial"/>
                          <a:ea typeface="Arial"/>
                          <a:cs typeface="Arial"/>
                          <a:sym typeface="Arial"/>
                        </a:rPr>
                        <a:t>Informations clés à préparer :</a:t>
                      </a:r>
                      <a:endParaRPr sz="1200" b="0" i="0" u="none" strike="noStrike" cap="none">
                        <a:solidFill>
                          <a:schemeClr val="lt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Connaissance du droit national</a:t>
                      </a:r>
                      <a:endParaRPr/>
                    </a:p>
                    <a:p>
                      <a:pPr marL="444500" marR="0" lvl="0" indent="-368300" algn="l" rtl="0">
                        <a:lnSpc>
                          <a:spcPct val="100000"/>
                        </a:lnSpc>
                        <a:spcBef>
                          <a:spcPts val="0"/>
                        </a:spcBef>
                        <a:spcAft>
                          <a:spcPts val="0"/>
                        </a:spcAft>
                        <a:buClr>
                          <a:srgbClr val="2B2E2F"/>
                        </a:buClr>
                        <a:buSzPts val="2200"/>
                        <a:buFont typeface="Arial"/>
                        <a:buChar char="•"/>
                      </a:pPr>
                      <a:r>
                        <a:rPr lang="en-US" sz="2000" u="none" strike="noStrike" cap="none">
                          <a:solidFill>
                            <a:srgbClr val="2B2E2F"/>
                          </a:solidFill>
                          <a:latin typeface="Arial"/>
                          <a:ea typeface="Arial"/>
                          <a:cs typeface="Arial"/>
                          <a:sym typeface="Arial"/>
                        </a:rPr>
                        <a:t>Non-conformités </a:t>
                      </a:r>
                      <a:r>
                        <a:rPr lang="en-US" sz="2000" b="0" i="0" u="none" strike="noStrike" cap="none">
                          <a:solidFill>
                            <a:srgbClr val="2B2E2F"/>
                          </a:solidFill>
                          <a:latin typeface="Arial"/>
                          <a:ea typeface="Arial"/>
                          <a:cs typeface="Arial"/>
                          <a:sym typeface="Arial"/>
                        </a:rPr>
                        <a:t>et rapports antérieurs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u="none" strike="noStrike" cap="none">
                          <a:solidFill>
                            <a:srgbClr val="2B2E2F"/>
                          </a:solidFill>
                          <a:latin typeface="Arial"/>
                          <a:ea typeface="Arial"/>
                          <a:cs typeface="Arial"/>
                          <a:sym typeface="Arial"/>
                        </a:rPr>
                        <a:t>Risques </a:t>
                      </a:r>
                      <a:r>
                        <a:rPr lang="en-US" sz="2000">
                          <a:solidFill>
                            <a:srgbClr val="2B2E2F"/>
                          </a:solidFill>
                        </a:rPr>
                        <a:t>liées à</a:t>
                      </a:r>
                      <a:r>
                        <a:rPr lang="en-US" sz="2000" u="none" strike="noStrike" cap="none">
                          <a:solidFill>
                            <a:srgbClr val="2B2E2F"/>
                          </a:solidFill>
                          <a:latin typeface="Arial"/>
                          <a:ea typeface="Arial"/>
                          <a:cs typeface="Arial"/>
                          <a:sym typeface="Arial"/>
                        </a:rPr>
                        <a:t> </a:t>
                      </a:r>
                      <a:r>
                        <a:rPr lang="en-US" sz="2000" b="0" i="0" u="none" strike="noStrike" cap="none">
                          <a:solidFill>
                            <a:srgbClr val="2B2E2F"/>
                          </a:solidFill>
                          <a:latin typeface="Arial"/>
                          <a:ea typeface="Arial"/>
                          <a:cs typeface="Arial"/>
                          <a:sym typeface="Arial"/>
                        </a:rPr>
                        <a:t>l'industrie</a:t>
                      </a:r>
                      <a:endParaRPr sz="2000" b="0" i="0" u="none" strike="noStrike" cap="none">
                        <a:solidFill>
                          <a:srgbClr val="2B2E2F"/>
                        </a:solidFill>
                        <a:latin typeface="Arial"/>
                        <a:ea typeface="Arial"/>
                        <a:cs typeface="Arial"/>
                        <a:sym typeface="Arial"/>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Profil et carte des risques par pays/région</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Profil du personnel</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Lacunes connues et violations des </a:t>
                      </a:r>
                      <a:r>
                        <a:rPr lang="en-US" sz="2000" u="none" strike="noStrike" cap="none">
                          <a:solidFill>
                            <a:srgbClr val="2B2E2F"/>
                          </a:solidFill>
                          <a:latin typeface="Arial"/>
                          <a:ea typeface="Arial"/>
                          <a:cs typeface="Arial"/>
                          <a:sym typeface="Arial"/>
                        </a:rPr>
                        <a:t>droits de l'homme</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Présence syndicale et position de l'entreprise</a:t>
                      </a:r>
                      <a:endParaRPr/>
                    </a:p>
                    <a:p>
                      <a:pPr marL="342900" marR="0" lvl="0" indent="-21590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57" name="Google Shape;57;p4"/>
          <p:cNvSpPr txBox="1"/>
          <p:nvPr/>
        </p:nvSpPr>
        <p:spPr>
          <a:xfrm>
            <a:off x="7314248" y="1676407"/>
            <a:ext cx="4270800" cy="1200600"/>
          </a:xfrm>
          <a:prstGeom prst="rect">
            <a:avLst/>
          </a:prstGeom>
          <a:noFill/>
          <a:ln>
            <a:noFill/>
          </a:ln>
        </p:spPr>
        <p:txBody>
          <a:bodyPr spcFirstLastPara="1" wrap="square" lIns="91425" tIns="45700" rIns="91425" bIns="45700" anchor="t" anchorCtr="0">
            <a:spAutoFit/>
          </a:bodyPr>
          <a:lstStyle/>
          <a:p>
            <a:pPr marL="92075" marR="0" lvl="0" indent="-15875" algn="l" rtl="0">
              <a:lnSpc>
                <a:spcPct val="100000"/>
              </a:lnSpc>
              <a:spcBef>
                <a:spcPts val="0"/>
              </a:spcBef>
              <a:spcAft>
                <a:spcPts val="0"/>
              </a:spcAft>
              <a:buClr>
                <a:srgbClr val="000000"/>
              </a:buClr>
              <a:buSzPts val="2200"/>
              <a:buFont typeface="Arial"/>
              <a:buNone/>
            </a:pPr>
            <a:r>
              <a:rPr lang="en-US" sz="1800" b="1">
                <a:solidFill>
                  <a:schemeClr val="accent5"/>
                </a:solidFill>
              </a:rPr>
              <a:t>C</a:t>
            </a:r>
            <a:r>
              <a:rPr lang="en-US" sz="1800" b="1" i="0" u="none" strike="noStrike" cap="none">
                <a:solidFill>
                  <a:schemeClr val="accent5"/>
                </a:solidFill>
                <a:latin typeface="Arial"/>
                <a:ea typeface="Arial"/>
                <a:cs typeface="Arial"/>
                <a:sym typeface="Arial"/>
              </a:rPr>
              <a:t>e travail préalable vous permet d'être mieux préparé</a:t>
            </a:r>
            <a:r>
              <a:rPr lang="en-US" sz="1800" b="1">
                <a:solidFill>
                  <a:schemeClr val="accent5"/>
                </a:solidFill>
              </a:rPr>
              <a:t> et d’avoir un </a:t>
            </a:r>
            <a:r>
              <a:rPr lang="en-US" sz="1800" b="1" i="0" u="none" strike="noStrike" cap="none">
                <a:solidFill>
                  <a:schemeClr val="accent5"/>
                </a:solidFill>
                <a:latin typeface="Arial"/>
                <a:ea typeface="Arial"/>
                <a:cs typeface="Arial"/>
                <a:sym typeface="Arial"/>
              </a:rPr>
              <a:t>état d'esprit approprié pour la partie sur </a:t>
            </a:r>
            <a:r>
              <a:rPr lang="en-US" sz="1800" b="1">
                <a:solidFill>
                  <a:schemeClr val="accent5"/>
                </a:solidFill>
              </a:rPr>
              <a:t>site</a:t>
            </a:r>
            <a:r>
              <a:rPr lang="en-US" sz="1800" b="1" i="0" u="none" strike="noStrike" cap="none">
                <a:solidFill>
                  <a:schemeClr val="accent5"/>
                </a:solidFill>
                <a:latin typeface="Arial"/>
                <a:ea typeface="Arial"/>
                <a:cs typeface="Arial"/>
                <a:sym typeface="Arial"/>
              </a:rPr>
              <a:t>. </a:t>
            </a:r>
            <a:endParaRPr sz="1100" b="0" i="0" u="none" strike="noStrike" cap="none">
              <a:solidFill>
                <a:schemeClr val="accent5"/>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4" name="Google Shape;64;p5"/>
          <p:cNvSpPr txBox="1"/>
          <p:nvPr/>
        </p:nvSpPr>
        <p:spPr>
          <a:xfrm>
            <a:off x="539999" y="496680"/>
            <a:ext cx="8072126" cy="578358"/>
          </a:xfrm>
          <a:prstGeom prst="rect">
            <a:avLst/>
          </a:prstGeom>
          <a:noFill/>
          <a:ln>
            <a:noFill/>
          </a:ln>
        </p:spPr>
        <p:txBody>
          <a:bodyPr spcFirstLastPara="1" wrap="square" lIns="0" tIns="0" rIns="0" bIns="0" anchor="t" anchorCtr="0">
            <a:normAutofit fontScale="70000" lnSpcReduction="20000"/>
          </a:bodyPr>
          <a:lstStyle/>
          <a:p>
            <a:pPr marL="0" marR="0" lvl="0" indent="0" algn="l" rtl="0">
              <a:lnSpc>
                <a:spcPct val="120000"/>
              </a:lnSpc>
              <a:spcBef>
                <a:spcPts val="0"/>
              </a:spcBef>
              <a:spcAft>
                <a:spcPts val="0"/>
              </a:spcAft>
              <a:buClr>
                <a:srgbClr val="000000"/>
              </a:buClr>
              <a:buSzPct val="96535"/>
              <a:buFont typeface="Arial"/>
              <a:buNone/>
            </a:pPr>
            <a:r>
              <a:rPr lang="en-US" sz="2800" b="1" i="0" u="none" strike="noStrike" cap="none">
                <a:solidFill>
                  <a:schemeClr val="accent5"/>
                </a:solidFill>
                <a:latin typeface="Arial"/>
                <a:ea typeface="Arial"/>
                <a:cs typeface="Arial"/>
                <a:sym typeface="Arial"/>
              </a:rPr>
              <a:t>Audits sociaux : Liste de contrôle pré-audit </a:t>
            </a:r>
            <a:r>
              <a:rPr lang="en-US" sz="2800" b="1">
                <a:solidFill>
                  <a:schemeClr val="accent5"/>
                </a:solidFill>
              </a:rPr>
              <a:t>liée aux </a:t>
            </a:r>
            <a:r>
              <a:rPr lang="en-US" sz="2800" b="1" i="0" u="none" strike="noStrike" cap="none">
                <a:solidFill>
                  <a:schemeClr val="accent5"/>
                </a:solidFill>
                <a:latin typeface="Arial"/>
                <a:ea typeface="Arial"/>
                <a:cs typeface="Arial"/>
                <a:sym typeface="Arial"/>
              </a:rPr>
              <a:t>CLR </a:t>
            </a:r>
            <a:r>
              <a:rPr lang="en-US" sz="2800" b="1">
                <a:solidFill>
                  <a:schemeClr val="accent5"/>
                </a:solidFill>
              </a:rPr>
              <a:t>FSC</a:t>
            </a:r>
            <a:endParaRPr sz="2800" b="1" i="0" u="none" strike="noStrike" cap="none">
              <a:solidFill>
                <a:schemeClr val="accent5"/>
              </a:solidFill>
              <a:latin typeface="Arial"/>
              <a:ea typeface="Arial"/>
              <a:cs typeface="Arial"/>
              <a:sym typeface="Arial"/>
            </a:endParaRPr>
          </a:p>
        </p:txBody>
      </p:sp>
      <p:sp>
        <p:nvSpPr>
          <p:cNvPr id="65" name="Google Shape;65;p5"/>
          <p:cNvSpPr txBox="1"/>
          <p:nvPr/>
        </p:nvSpPr>
        <p:spPr>
          <a:xfrm>
            <a:off x="540010" y="4963070"/>
            <a:ext cx="10773900" cy="1573500"/>
          </a:xfrm>
          <a:prstGeom prst="rect">
            <a:avLst/>
          </a:prstGeom>
          <a:solidFill>
            <a:schemeClr val="dk1"/>
          </a:solid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L'auto-évaluation est extrêmement importante et doit être examinée avant l'audit. </a:t>
            </a:r>
            <a:endParaRPr/>
          </a:p>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S</a:t>
            </a:r>
            <a:r>
              <a:rPr lang="en-US" sz="2000">
                <a:solidFill>
                  <a:schemeClr val="lt1"/>
                </a:solidFill>
              </a:rPr>
              <a:t>i elle </a:t>
            </a:r>
            <a:r>
              <a:rPr lang="en-US" sz="2000" b="0" i="0" u="none" strike="noStrike" cap="none">
                <a:solidFill>
                  <a:schemeClr val="lt1"/>
                </a:solidFill>
                <a:latin typeface="Arial"/>
                <a:ea typeface="Arial"/>
                <a:cs typeface="Arial"/>
                <a:sym typeface="Arial"/>
              </a:rPr>
              <a:t>n'est pas envoyée par le </a:t>
            </a:r>
            <a:r>
              <a:rPr lang="en-US" sz="2000">
                <a:solidFill>
                  <a:schemeClr val="lt1"/>
                </a:solidFill>
              </a:rPr>
              <a:t>TC</a:t>
            </a:r>
            <a:r>
              <a:rPr lang="en-US" sz="2000" b="0" i="0" u="none" strike="noStrike" cap="none">
                <a:solidFill>
                  <a:schemeClr val="lt1"/>
                </a:solidFill>
                <a:latin typeface="Arial"/>
                <a:ea typeface="Arial"/>
                <a:cs typeface="Arial"/>
                <a:sym typeface="Arial"/>
              </a:rPr>
              <a:t>, </a:t>
            </a:r>
            <a:r>
              <a:rPr lang="en-US" sz="2000">
                <a:solidFill>
                  <a:schemeClr val="lt1"/>
                </a:solidFill>
              </a:rPr>
              <a:t>cela </a:t>
            </a:r>
            <a:r>
              <a:rPr lang="en-US" sz="2000" b="0" i="0" u="none" strike="noStrike" cap="none">
                <a:solidFill>
                  <a:schemeClr val="lt1"/>
                </a:solidFill>
                <a:latin typeface="Arial"/>
                <a:ea typeface="Arial"/>
                <a:cs typeface="Arial"/>
                <a:sym typeface="Arial"/>
              </a:rPr>
              <a:t>peut entraîner l'arrêt ou le report de l'audit...</a:t>
            </a:r>
            <a:endParaRPr sz="2000" b="0" i="0" u="none" strike="noStrike" cap="none">
              <a:solidFill>
                <a:schemeClr val="lt1"/>
              </a:solidFill>
              <a:latin typeface="Arial"/>
              <a:ea typeface="Arial"/>
              <a:cs typeface="Arial"/>
              <a:sym typeface="Arial"/>
            </a:endParaRPr>
          </a:p>
          <a:p>
            <a:pPr marL="342900" marR="0" lvl="0" indent="-203200" algn="l" rtl="0">
              <a:lnSpc>
                <a:spcPct val="100000"/>
              </a:lnSpc>
              <a:spcBef>
                <a:spcPts val="0"/>
              </a:spcBef>
              <a:spcAft>
                <a:spcPts val="0"/>
              </a:spcAft>
              <a:buClr>
                <a:srgbClr val="000000"/>
              </a:buClr>
              <a:buSzPts val="2200"/>
              <a:buFont typeface="Arial"/>
              <a:buNone/>
            </a:pPr>
            <a:endParaRPr sz="2000" b="1" i="0" u="none" strike="noStrike" cap="none">
              <a:solidFill>
                <a:schemeClr val="lt1"/>
              </a:solidFill>
              <a:latin typeface="Arial"/>
              <a:ea typeface="Arial"/>
              <a:cs typeface="Arial"/>
              <a:sym typeface="Arial"/>
            </a:endParaRPr>
          </a:p>
          <a:p>
            <a:pPr marL="354013" marR="0" lvl="0" indent="0" algn="l" rtl="0">
              <a:spcBef>
                <a:spcPts val="0"/>
              </a:spcBef>
              <a:spcAft>
                <a:spcPts val="0"/>
              </a:spcAft>
              <a:buNone/>
            </a:pPr>
            <a:r>
              <a:rPr lang="en-US" sz="2000" b="1" i="0" u="none" strike="noStrike" cap="none">
                <a:solidFill>
                  <a:schemeClr val="lt1"/>
                </a:solidFill>
                <a:latin typeface="Arial"/>
                <a:ea typeface="Arial"/>
                <a:cs typeface="Arial"/>
                <a:sym typeface="Arial"/>
              </a:rPr>
              <a:t>Pensez-vous qu'il manque des résultats ou des informations dans ce qui précède ?</a:t>
            </a:r>
            <a:endParaRPr sz="2000" b="1" i="0" u="none" strike="noStrike" cap="none">
              <a:solidFill>
                <a:schemeClr val="lt1"/>
              </a:solidFill>
              <a:latin typeface="Arial"/>
              <a:ea typeface="Arial"/>
              <a:cs typeface="Arial"/>
              <a:sym typeface="Arial"/>
            </a:endParaRPr>
          </a:p>
        </p:txBody>
      </p:sp>
      <p:graphicFrame>
        <p:nvGraphicFramePr>
          <p:cNvPr id="66" name="Google Shape;66;p5"/>
          <p:cNvGraphicFramePr/>
          <p:nvPr/>
        </p:nvGraphicFramePr>
        <p:xfrm>
          <a:off x="539999" y="1441703"/>
          <a:ext cx="5125450" cy="3230900"/>
        </p:xfrm>
        <a:graphic>
          <a:graphicData uri="http://schemas.openxmlformats.org/drawingml/2006/table">
            <a:tbl>
              <a:tblPr firstRow="1" bandRow="1">
                <a:noFill/>
                <a:tableStyleId>{3DA32BF6-3A56-4B39-BA49-3DE70285A335}</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Documents à examiner avant :</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Auto-évaluation</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Politiques et procédures de l'entreprise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Législation pertinente et exigences légales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Liste de documents et permis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L'engagement syndical et les conventions collectives de travail lorsqu'elles existent</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67" name="Google Shape;67;p5"/>
          <p:cNvGraphicFramePr/>
          <p:nvPr/>
        </p:nvGraphicFramePr>
        <p:xfrm>
          <a:off x="5910324" y="1441703"/>
          <a:ext cx="5403600" cy="3230900"/>
        </p:xfrm>
        <a:graphic>
          <a:graphicData uri="http://schemas.openxmlformats.org/drawingml/2006/table">
            <a:tbl>
              <a:tblPr firstRow="1" bandRow="1">
                <a:noFill/>
                <a:tableStyleId>{3DA32BF6-3A56-4B39-BA49-3DE70285A335}</a:tableStyleId>
              </a:tblPr>
              <a:tblGrid>
                <a:gridCol w="5403600">
                  <a:extLst>
                    <a:ext uri="{9D8B030D-6E8A-4147-A177-3AD203B41FA5}">
                      <a16:colId xmlns:a16="http://schemas.microsoft.com/office/drawing/2014/main" val="20000"/>
                    </a:ext>
                  </a:extLst>
                </a:gridCol>
              </a:tblGrid>
              <a:tr h="404800">
                <a:tc>
                  <a:txBody>
                    <a:bodyPr/>
                    <a:lstStyle/>
                    <a:p>
                      <a:pPr marL="0" marR="0" lvl="0" indent="0" algn="l" rtl="0">
                        <a:lnSpc>
                          <a:spcPct val="100000"/>
                        </a:lnSpc>
                        <a:spcBef>
                          <a:spcPts val="0"/>
                        </a:spcBef>
                        <a:spcAft>
                          <a:spcPts val="0"/>
                        </a:spcAft>
                        <a:buNone/>
                      </a:pPr>
                      <a:r>
                        <a:rPr lang="en-US" sz="2000" u="none" strike="noStrike" cap="none"/>
                        <a:t>Considérations relatives aux entretiens et à l'échantillonnage :</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521275">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Planifier en tenant compte d'un temps d'audit suffisant</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Pensez à la représentativité de l'échantillon sélectionné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Commencez à planifier vos entretiens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Commencez à réfléchir aux </a:t>
                      </a:r>
                      <a:r>
                        <a:rPr lang="en-US" sz="2000">
                          <a:solidFill>
                            <a:srgbClr val="2B2E2F"/>
                          </a:solidFill>
                        </a:rPr>
                        <a:t>documents</a:t>
                      </a:r>
                      <a:r>
                        <a:rPr lang="en-US" sz="2000" b="0" u="none" strike="noStrike" cap="none">
                          <a:solidFill>
                            <a:srgbClr val="2B2E2F"/>
                          </a:solidFill>
                        </a:rPr>
                        <a:t> que vous devrez consulter</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6"/>
          <p:cNvSpPr txBox="1"/>
          <p:nvPr/>
        </p:nvSpPr>
        <p:spPr>
          <a:xfrm>
            <a:off x="804900" y="525615"/>
            <a:ext cx="10582200" cy="543164"/>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600"/>
              <a:buFont typeface="Arial"/>
              <a:buNone/>
            </a:pPr>
            <a:r>
              <a:rPr lang="en-US" sz="2800" b="1" i="0" u="none" strike="noStrike" cap="none">
                <a:solidFill>
                  <a:schemeClr val="dk1"/>
                </a:solidFill>
                <a:latin typeface="Arial"/>
                <a:ea typeface="Arial"/>
                <a:cs typeface="Arial"/>
                <a:sym typeface="Arial"/>
              </a:rPr>
              <a:t>Quelles sont les caractéristiques d'un bon intervieweur ?</a:t>
            </a:r>
            <a:endParaRPr sz="2800" b="0" i="0" u="none" strike="noStrike" cap="none">
              <a:solidFill>
                <a:schemeClr val="dk1"/>
              </a:solidFill>
              <a:latin typeface="Arial"/>
              <a:ea typeface="Arial"/>
              <a:cs typeface="Arial"/>
              <a:sym typeface="Arial"/>
            </a:endParaRPr>
          </a:p>
        </p:txBody>
      </p:sp>
      <p:sp>
        <p:nvSpPr>
          <p:cNvPr id="74" name="Google Shape;74;p6"/>
          <p:cNvSpPr txBox="1"/>
          <p:nvPr/>
        </p:nvSpPr>
        <p:spPr>
          <a:xfrm>
            <a:off x="804900" y="1311767"/>
            <a:ext cx="8510550" cy="5020618"/>
          </a:xfrm>
          <a:prstGeom prst="rect">
            <a:avLst/>
          </a:prstGeom>
          <a:noFill/>
          <a:ln>
            <a:noFill/>
          </a:ln>
        </p:spPr>
        <p:txBody>
          <a:bodyPr spcFirstLastPara="1" wrap="square" lIns="0" tIns="0" rIns="0" bIns="0" anchor="t" anchorCtr="0">
            <a:noAutofit/>
          </a:bodyPr>
          <a:lstStyle/>
          <a:p>
            <a:pPr marL="457200" marR="0" lvl="0" indent="-342900" algn="l" rtl="0">
              <a:lnSpc>
                <a:spcPct val="100000"/>
              </a:lnSpc>
              <a:spcBef>
                <a:spcPts val="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Solides compétences </a:t>
            </a:r>
            <a:r>
              <a:rPr lang="en-US" sz="2000" b="1" i="0" u="none" strike="noStrike" cap="none">
                <a:solidFill>
                  <a:srgbClr val="2B2E2F"/>
                </a:solidFill>
                <a:latin typeface="Arial"/>
                <a:ea typeface="Arial"/>
                <a:cs typeface="Arial"/>
                <a:sym typeface="Arial"/>
              </a:rPr>
              <a:t>interpersonnelles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a:solidFill>
                  <a:srgbClr val="2B2E2F"/>
                </a:solidFill>
              </a:rPr>
              <a:t>Le</a:t>
            </a:r>
            <a:r>
              <a:rPr lang="en-US" sz="2000" b="0" i="0" u="none" strike="noStrike" cap="none">
                <a:solidFill>
                  <a:srgbClr val="2B2E2F"/>
                </a:solidFill>
                <a:latin typeface="Arial"/>
                <a:ea typeface="Arial"/>
                <a:cs typeface="Arial"/>
                <a:sym typeface="Arial"/>
              </a:rPr>
              <a:t>s personnes sont </a:t>
            </a:r>
            <a:r>
              <a:rPr lang="en-US" sz="2000" b="1" i="0" u="none" strike="noStrike" cap="none">
                <a:solidFill>
                  <a:srgbClr val="2B2E2F"/>
                </a:solidFill>
                <a:latin typeface="Arial"/>
                <a:ea typeface="Arial"/>
                <a:cs typeface="Arial"/>
                <a:sym typeface="Arial"/>
              </a:rPr>
              <a:t>prêtes à </a:t>
            </a:r>
            <a:r>
              <a:rPr lang="en-US" sz="2000" b="0" i="0" u="none" strike="noStrike" cap="none">
                <a:solidFill>
                  <a:srgbClr val="2B2E2F"/>
                </a:solidFill>
                <a:latin typeface="Arial"/>
                <a:ea typeface="Arial"/>
                <a:cs typeface="Arial"/>
                <a:sym typeface="Arial"/>
              </a:rPr>
              <a:t>partager des informations avec vous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Ne pas poser de questions </a:t>
            </a:r>
            <a:r>
              <a:rPr lang="en-US" sz="2000" b="1" i="0" u="none" strike="noStrike" cap="none">
                <a:solidFill>
                  <a:srgbClr val="2B2E2F"/>
                </a:solidFill>
                <a:latin typeface="Arial"/>
                <a:ea typeface="Arial"/>
                <a:cs typeface="Arial"/>
                <a:sym typeface="Arial"/>
              </a:rPr>
              <a:t>inutiles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Permet aux personnes de partager </a:t>
            </a:r>
            <a:r>
              <a:rPr lang="en-US" sz="2000" b="1" i="0" u="none" strike="noStrike" cap="none">
                <a:solidFill>
                  <a:srgbClr val="2B2E2F"/>
                </a:solidFill>
                <a:latin typeface="Arial"/>
                <a:ea typeface="Arial"/>
                <a:cs typeface="Arial"/>
                <a:sym typeface="Arial"/>
              </a:rPr>
              <a:t>volontairement </a:t>
            </a:r>
            <a:r>
              <a:rPr lang="en-US" sz="2000" b="0" i="0" u="none" strike="noStrike" cap="none">
                <a:solidFill>
                  <a:srgbClr val="2B2E2F"/>
                </a:solidFill>
                <a:latin typeface="Arial"/>
                <a:ea typeface="Arial"/>
                <a:cs typeface="Arial"/>
                <a:sym typeface="Arial"/>
              </a:rPr>
              <a:t>des informations pertinentes</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Montre un </a:t>
            </a:r>
            <a:r>
              <a:rPr lang="en-US" sz="2000" b="1" i="0" u="none" strike="noStrike" cap="none">
                <a:solidFill>
                  <a:srgbClr val="2B2E2F"/>
                </a:solidFill>
                <a:latin typeface="Arial"/>
                <a:ea typeface="Arial"/>
                <a:cs typeface="Arial"/>
                <a:sym typeface="Arial"/>
              </a:rPr>
              <a:t>intérêt </a:t>
            </a:r>
            <a:r>
              <a:rPr lang="en-US" sz="2000" b="0" i="0" u="none" strike="noStrike" cap="none">
                <a:solidFill>
                  <a:srgbClr val="2B2E2F"/>
                </a:solidFill>
                <a:latin typeface="Arial"/>
                <a:ea typeface="Arial"/>
                <a:cs typeface="Arial"/>
                <a:sym typeface="Arial"/>
              </a:rPr>
              <a:t>sincère pour la personne et le sujet</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a:solidFill>
                  <a:srgbClr val="2B2E2F"/>
                </a:solidFill>
              </a:rPr>
              <a:t>Fait</a:t>
            </a:r>
            <a:r>
              <a:rPr lang="en-US" sz="2000" b="0" i="0" u="none" strike="noStrike" cap="none">
                <a:solidFill>
                  <a:srgbClr val="2B2E2F"/>
                </a:solidFill>
                <a:latin typeface="Arial"/>
                <a:ea typeface="Arial"/>
                <a:cs typeface="Arial"/>
                <a:sym typeface="Arial"/>
              </a:rPr>
              <a:t> preuve d'</a:t>
            </a:r>
            <a:r>
              <a:rPr lang="en-US" sz="2000" b="1" i="0" u="none" strike="noStrike" cap="none">
                <a:solidFill>
                  <a:srgbClr val="2B2E2F"/>
                </a:solidFill>
                <a:latin typeface="Arial"/>
                <a:ea typeface="Arial"/>
                <a:cs typeface="Arial"/>
                <a:sym typeface="Arial"/>
              </a:rPr>
              <a:t>équité </a:t>
            </a:r>
            <a:r>
              <a:rPr lang="en-US" sz="2000" b="0" i="0" u="none" strike="noStrike" cap="none">
                <a:solidFill>
                  <a:srgbClr val="2B2E2F"/>
                </a:solidFill>
                <a:latin typeface="Arial"/>
                <a:ea typeface="Arial"/>
                <a:cs typeface="Arial"/>
                <a:sym typeface="Arial"/>
              </a:rPr>
              <a:t>lorsqu'il tente d'obtenir des informations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Les </a:t>
            </a:r>
            <a:r>
              <a:rPr lang="en-US" sz="2000">
                <a:solidFill>
                  <a:srgbClr val="2B2E2F"/>
                </a:solidFill>
              </a:rPr>
              <a:t>intervieweurs</a:t>
            </a:r>
            <a:r>
              <a:rPr lang="en-US" sz="2000" b="0" i="0" u="none" strike="noStrike" cap="none">
                <a:solidFill>
                  <a:srgbClr val="2B2E2F"/>
                </a:solidFill>
                <a:latin typeface="Arial"/>
                <a:ea typeface="Arial"/>
                <a:cs typeface="Arial"/>
                <a:sym typeface="Arial"/>
              </a:rPr>
              <a:t> efficaces travaillent de </a:t>
            </a:r>
            <a:r>
              <a:rPr lang="en-US" sz="2000" b="1" i="0" u="none" strike="noStrike" cap="none">
                <a:solidFill>
                  <a:srgbClr val="2B2E2F"/>
                </a:solidFill>
                <a:latin typeface="Arial"/>
                <a:ea typeface="Arial"/>
                <a:cs typeface="Arial"/>
                <a:sym typeface="Arial"/>
              </a:rPr>
              <a:t>manière informelle et non rigide</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Absence de </a:t>
            </a:r>
            <a:r>
              <a:rPr lang="en-US" sz="2000" b="1" i="0" u="none" strike="noStrike" cap="none">
                <a:solidFill>
                  <a:srgbClr val="2B2E2F"/>
                </a:solidFill>
                <a:latin typeface="Arial"/>
                <a:ea typeface="Arial"/>
                <a:cs typeface="Arial"/>
                <a:sym typeface="Arial"/>
              </a:rPr>
              <a:t>parti pris (rester objectif)</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a:solidFill>
                  <a:srgbClr val="2B2E2F"/>
                </a:solidFill>
              </a:rPr>
              <a:t>Fait montre de</a:t>
            </a:r>
            <a:r>
              <a:rPr lang="en-US" sz="2000" b="1">
                <a:solidFill>
                  <a:srgbClr val="2B2E2F"/>
                </a:solidFill>
              </a:rPr>
              <a:t> p</a:t>
            </a:r>
            <a:r>
              <a:rPr lang="en-US" sz="2000" b="1" i="0" u="none" strike="noStrike" cap="none">
                <a:solidFill>
                  <a:srgbClr val="2B2E2F"/>
                </a:solidFill>
                <a:latin typeface="Arial"/>
                <a:ea typeface="Arial"/>
                <a:cs typeface="Arial"/>
                <a:sym typeface="Arial"/>
              </a:rPr>
              <a:t>rofessionnalisme </a:t>
            </a:r>
            <a:r>
              <a:rPr lang="en-US" sz="2000" b="0" i="0" u="none" strike="noStrike" cap="none">
                <a:solidFill>
                  <a:srgbClr val="2B2E2F"/>
                </a:solidFill>
                <a:latin typeface="Arial"/>
                <a:ea typeface="Arial"/>
                <a:cs typeface="Arial"/>
                <a:sym typeface="Arial"/>
              </a:rPr>
              <a:t>et d</a:t>
            </a:r>
            <a:r>
              <a:rPr lang="en-US" sz="2000">
                <a:solidFill>
                  <a:srgbClr val="2B2E2F"/>
                </a:solidFill>
              </a:rPr>
              <a:t>’</a:t>
            </a:r>
            <a:r>
              <a:rPr lang="en-US" sz="2000" b="0" i="0" u="none" strike="noStrike" cap="none">
                <a:solidFill>
                  <a:srgbClr val="2B2E2F"/>
                </a:solidFill>
                <a:latin typeface="Arial"/>
                <a:ea typeface="Arial"/>
                <a:cs typeface="Arial"/>
                <a:sym typeface="Arial"/>
              </a:rPr>
              <a:t>excellence (attitude et apparence)</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1" i="0" u="none" strike="noStrike" cap="none">
                <a:solidFill>
                  <a:srgbClr val="2B2E2F"/>
                </a:solidFill>
                <a:latin typeface="Arial"/>
                <a:ea typeface="Arial"/>
                <a:cs typeface="Arial"/>
                <a:sym typeface="Arial"/>
              </a:rPr>
              <a:t>Ne représente</a:t>
            </a:r>
            <a:r>
              <a:rPr lang="en-US" sz="2000" b="1">
                <a:solidFill>
                  <a:srgbClr val="2B2E2F"/>
                </a:solidFill>
              </a:rPr>
              <a:t> pas</a:t>
            </a:r>
            <a:r>
              <a:rPr lang="en-US" sz="2000" b="1" i="0" u="none" strike="noStrike" cap="none">
                <a:solidFill>
                  <a:srgbClr val="2B2E2F"/>
                </a:solidFill>
                <a:latin typeface="Arial"/>
                <a:ea typeface="Arial"/>
                <a:cs typeface="Arial"/>
                <a:sym typeface="Arial"/>
              </a:rPr>
              <a:t> une menace </a:t>
            </a:r>
            <a:r>
              <a:rPr lang="en-US" sz="2000" b="0" i="0" u="none" strike="noStrike" cap="none">
                <a:solidFill>
                  <a:srgbClr val="2B2E2F"/>
                </a:solidFill>
                <a:latin typeface="Arial"/>
                <a:ea typeface="Arial"/>
                <a:cs typeface="Arial"/>
                <a:sym typeface="Arial"/>
              </a:rPr>
              <a:t>pour la personne interrogée</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Garanti</a:t>
            </a:r>
            <a:r>
              <a:rPr lang="en-US" sz="2000">
                <a:solidFill>
                  <a:srgbClr val="2B2E2F"/>
                </a:solidFill>
              </a:rPr>
              <a:t>t</a:t>
            </a:r>
            <a:r>
              <a:rPr lang="en-US" sz="2000" b="0" i="0" u="none" strike="noStrike" cap="none">
                <a:solidFill>
                  <a:srgbClr val="2B2E2F"/>
                </a:solidFill>
                <a:latin typeface="Arial"/>
                <a:ea typeface="Arial"/>
                <a:cs typeface="Arial"/>
                <a:sym typeface="Arial"/>
              </a:rPr>
              <a:t> la </a:t>
            </a:r>
            <a:r>
              <a:rPr lang="en-US" sz="2000" b="1" i="0" u="none" strike="noStrike" cap="none">
                <a:solidFill>
                  <a:srgbClr val="2B2E2F"/>
                </a:solidFill>
                <a:latin typeface="Arial"/>
                <a:ea typeface="Arial"/>
                <a:cs typeface="Arial"/>
                <a:sym typeface="Arial"/>
              </a:rPr>
              <a:t>confidentialité </a:t>
            </a:r>
            <a:r>
              <a:rPr lang="en-US" sz="2000" b="0" i="0" u="none" strike="noStrike" cap="none">
                <a:solidFill>
                  <a:srgbClr val="2B2E2F"/>
                </a:solidFill>
                <a:latin typeface="Arial"/>
                <a:ea typeface="Arial"/>
                <a:cs typeface="Arial"/>
                <a:sym typeface="Arial"/>
              </a:rPr>
              <a:t>pendant et après l'entretien et l'audit</a:t>
            </a:r>
            <a:endParaRPr sz="2000" b="1" i="0" u="none" strike="noStrike" cap="none">
              <a:solidFill>
                <a:srgbClr val="2B2E2F"/>
              </a:solidFill>
              <a:latin typeface="Arial"/>
              <a:ea typeface="Arial"/>
              <a:cs typeface="Arial"/>
              <a:sym typeface="Arial"/>
            </a:endParaRPr>
          </a:p>
        </p:txBody>
      </p:sp>
      <p:pic>
        <p:nvPicPr>
          <p:cNvPr id="75" name="Google Shape;75;p6"/>
          <p:cNvPicPr preferRelativeResize="0"/>
          <p:nvPr/>
        </p:nvPicPr>
        <p:blipFill rotWithShape="1">
          <a:blip r:embed="rId3">
            <a:alphaModFix/>
          </a:blip>
          <a:srcRect/>
          <a:stretch/>
        </p:blipFill>
        <p:spPr>
          <a:xfrm>
            <a:off x="8917007" y="2099465"/>
            <a:ext cx="3128293" cy="33186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 calcmode="lin" valueType="num">
                                      <p:cBhvr additive="base">
                                        <p:cTn id="7" dur="1000"/>
                                        <p:tgtEl>
                                          <p:spTgt spid="7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4">
                                            <p:txEl>
                                              <p:pRg st="1" end="1"/>
                                            </p:txEl>
                                          </p:spTgt>
                                        </p:tgtEl>
                                        <p:attrNameLst>
                                          <p:attrName>style.visibility</p:attrName>
                                        </p:attrNameLst>
                                      </p:cBhvr>
                                      <p:to>
                                        <p:strVal val="visible"/>
                                      </p:to>
                                    </p:set>
                                    <p:anim calcmode="lin" valueType="num">
                                      <p:cBhvr additive="base">
                                        <p:cTn id="12" dur="1000"/>
                                        <p:tgtEl>
                                          <p:spTgt spid="7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4">
                                            <p:txEl>
                                              <p:pRg st="2" end="2"/>
                                            </p:txEl>
                                          </p:spTgt>
                                        </p:tgtEl>
                                        <p:attrNameLst>
                                          <p:attrName>style.visibility</p:attrName>
                                        </p:attrNameLst>
                                      </p:cBhvr>
                                      <p:to>
                                        <p:strVal val="visible"/>
                                      </p:to>
                                    </p:set>
                                    <p:anim calcmode="lin" valueType="num">
                                      <p:cBhvr additive="base">
                                        <p:cTn id="17" dur="1000"/>
                                        <p:tgtEl>
                                          <p:spTgt spid="7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4">
                                            <p:txEl>
                                              <p:pRg st="3" end="3"/>
                                            </p:txEl>
                                          </p:spTgt>
                                        </p:tgtEl>
                                        <p:attrNameLst>
                                          <p:attrName>style.visibility</p:attrName>
                                        </p:attrNameLst>
                                      </p:cBhvr>
                                      <p:to>
                                        <p:strVal val="visible"/>
                                      </p:to>
                                    </p:set>
                                    <p:anim calcmode="lin" valueType="num">
                                      <p:cBhvr additive="base">
                                        <p:cTn id="22" dur="1000"/>
                                        <p:tgtEl>
                                          <p:spTgt spid="7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4">
                                            <p:txEl>
                                              <p:pRg st="4" end="4"/>
                                            </p:txEl>
                                          </p:spTgt>
                                        </p:tgtEl>
                                        <p:attrNameLst>
                                          <p:attrName>style.visibility</p:attrName>
                                        </p:attrNameLst>
                                      </p:cBhvr>
                                      <p:to>
                                        <p:strVal val="visible"/>
                                      </p:to>
                                    </p:set>
                                    <p:anim calcmode="lin" valueType="num">
                                      <p:cBhvr additive="base">
                                        <p:cTn id="27" dur="1000"/>
                                        <p:tgtEl>
                                          <p:spTgt spid="7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74">
                                            <p:txEl>
                                              <p:pRg st="5" end="5"/>
                                            </p:txEl>
                                          </p:spTgt>
                                        </p:tgtEl>
                                        <p:attrNameLst>
                                          <p:attrName>style.visibility</p:attrName>
                                        </p:attrNameLst>
                                      </p:cBhvr>
                                      <p:to>
                                        <p:strVal val="visible"/>
                                      </p:to>
                                    </p:set>
                                    <p:anim calcmode="lin" valueType="num">
                                      <p:cBhvr additive="base">
                                        <p:cTn id="32" dur="1000"/>
                                        <p:tgtEl>
                                          <p:spTgt spid="7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4">
                                            <p:txEl>
                                              <p:pRg st="6" end="6"/>
                                            </p:txEl>
                                          </p:spTgt>
                                        </p:tgtEl>
                                        <p:attrNameLst>
                                          <p:attrName>style.visibility</p:attrName>
                                        </p:attrNameLst>
                                      </p:cBhvr>
                                      <p:to>
                                        <p:strVal val="visible"/>
                                      </p:to>
                                    </p:set>
                                    <p:anim calcmode="lin" valueType="num">
                                      <p:cBhvr additive="base">
                                        <p:cTn id="37" dur="1000"/>
                                        <p:tgtEl>
                                          <p:spTgt spid="74">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74">
                                            <p:txEl>
                                              <p:pRg st="7" end="7"/>
                                            </p:txEl>
                                          </p:spTgt>
                                        </p:tgtEl>
                                        <p:attrNameLst>
                                          <p:attrName>style.visibility</p:attrName>
                                        </p:attrNameLst>
                                      </p:cBhvr>
                                      <p:to>
                                        <p:strVal val="visible"/>
                                      </p:to>
                                    </p:set>
                                    <p:anim calcmode="lin" valueType="num">
                                      <p:cBhvr additive="base">
                                        <p:cTn id="42" dur="1000"/>
                                        <p:tgtEl>
                                          <p:spTgt spid="74">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74">
                                            <p:txEl>
                                              <p:pRg st="8" end="8"/>
                                            </p:txEl>
                                          </p:spTgt>
                                        </p:tgtEl>
                                        <p:attrNameLst>
                                          <p:attrName>style.visibility</p:attrName>
                                        </p:attrNameLst>
                                      </p:cBhvr>
                                      <p:to>
                                        <p:strVal val="visible"/>
                                      </p:to>
                                    </p:set>
                                    <p:anim calcmode="lin" valueType="num">
                                      <p:cBhvr additive="base">
                                        <p:cTn id="47" dur="1000"/>
                                        <p:tgtEl>
                                          <p:spTgt spid="74">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74">
                                            <p:txEl>
                                              <p:pRg st="9" end="9"/>
                                            </p:txEl>
                                          </p:spTgt>
                                        </p:tgtEl>
                                        <p:attrNameLst>
                                          <p:attrName>style.visibility</p:attrName>
                                        </p:attrNameLst>
                                      </p:cBhvr>
                                      <p:to>
                                        <p:strVal val="visible"/>
                                      </p:to>
                                    </p:set>
                                    <p:anim calcmode="lin" valueType="num">
                                      <p:cBhvr additive="base">
                                        <p:cTn id="52" dur="1000"/>
                                        <p:tgtEl>
                                          <p:spTgt spid="74">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74">
                                            <p:txEl>
                                              <p:pRg st="10" end="10"/>
                                            </p:txEl>
                                          </p:spTgt>
                                        </p:tgtEl>
                                        <p:attrNameLst>
                                          <p:attrName>style.visibility</p:attrName>
                                        </p:attrNameLst>
                                      </p:cBhvr>
                                      <p:to>
                                        <p:strVal val="visible"/>
                                      </p:to>
                                    </p:set>
                                    <p:anim calcmode="lin" valueType="num">
                                      <p:cBhvr additive="base">
                                        <p:cTn id="57" dur="1000"/>
                                        <p:tgtEl>
                                          <p:spTgt spid="74">
                                            <p:txEl>
                                              <p:pRg st="10" end="10"/>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2" name="Google Shape;82;p7"/>
          <p:cNvSpPr txBox="1"/>
          <p:nvPr/>
        </p:nvSpPr>
        <p:spPr>
          <a:xfrm>
            <a:off x="495352" y="497572"/>
            <a:ext cx="6125198"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en-US" sz="2500" b="1" i="0" u="none" strike="noStrike" cap="none">
                <a:solidFill>
                  <a:schemeClr val="dk1"/>
                </a:solidFill>
                <a:latin typeface="Arial"/>
                <a:ea typeface="Arial"/>
                <a:cs typeface="Arial"/>
                <a:sym typeface="Arial"/>
              </a:rPr>
              <a:t>Procédure de base pour les entretiens</a:t>
            </a:r>
            <a:endParaRPr sz="2500" b="1" i="0" u="none" strike="noStrike" cap="none">
              <a:solidFill>
                <a:schemeClr val="dk1"/>
              </a:solidFill>
              <a:latin typeface="Arial"/>
              <a:ea typeface="Arial"/>
              <a:cs typeface="Arial"/>
              <a:sym typeface="Arial"/>
            </a:endParaRPr>
          </a:p>
        </p:txBody>
      </p:sp>
      <p:sp>
        <p:nvSpPr>
          <p:cNvPr id="83" name="Google Shape;83;p7"/>
          <p:cNvSpPr/>
          <p:nvPr/>
        </p:nvSpPr>
        <p:spPr>
          <a:xfrm>
            <a:off x="2507451"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600" b="0" i="0" u="none" strike="noStrike" cap="none">
                <a:solidFill>
                  <a:srgbClr val="FFFFFF"/>
                </a:solidFill>
                <a:latin typeface="Arial"/>
                <a:ea typeface="Arial"/>
                <a:cs typeface="Arial"/>
                <a:sym typeface="Arial"/>
              </a:rPr>
              <a:t>Engager et expliquer</a:t>
            </a:r>
            <a:endParaRPr sz="1600" b="0" i="0" u="none" strike="noStrike" cap="none">
              <a:solidFill>
                <a:srgbClr val="FFFFFF"/>
              </a:solidFill>
              <a:latin typeface="Arial"/>
              <a:ea typeface="Arial"/>
              <a:cs typeface="Arial"/>
              <a:sym typeface="Arial"/>
            </a:endParaRPr>
          </a:p>
        </p:txBody>
      </p:sp>
      <p:sp>
        <p:nvSpPr>
          <p:cNvPr id="84" name="Google Shape;84;p7"/>
          <p:cNvSpPr/>
          <p:nvPr/>
        </p:nvSpPr>
        <p:spPr>
          <a:xfrm>
            <a:off x="-179" y="1264747"/>
            <a:ext cx="3020706" cy="872738"/>
          </a:xfrm>
          <a:prstGeom prst="homePlate">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600" b="0" i="0" u="none" strike="noStrike" cap="none">
                <a:solidFill>
                  <a:srgbClr val="FFFFFF"/>
                </a:solidFill>
                <a:latin typeface="Arial"/>
                <a:ea typeface="Arial"/>
                <a:cs typeface="Arial"/>
                <a:sym typeface="Arial"/>
              </a:rPr>
              <a:t>Planifier et préparer</a:t>
            </a:r>
            <a:endParaRPr sz="1600" b="0" i="0" u="none" strike="noStrike" cap="none">
              <a:solidFill>
                <a:srgbClr val="FFFFFF"/>
              </a:solidFill>
              <a:latin typeface="Arial"/>
              <a:ea typeface="Arial"/>
              <a:cs typeface="Arial"/>
              <a:sym typeface="Arial"/>
            </a:endParaRPr>
          </a:p>
        </p:txBody>
      </p:sp>
      <p:sp>
        <p:nvSpPr>
          <p:cNvPr id="85" name="Google Shape;85;p7"/>
          <p:cNvSpPr/>
          <p:nvPr/>
        </p:nvSpPr>
        <p:spPr>
          <a:xfrm>
            <a:off x="9376568" y="1264467"/>
            <a:ext cx="2815602" cy="872738"/>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600" b="0" i="0" u="none" strike="noStrike" cap="none">
                <a:solidFill>
                  <a:srgbClr val="FFFFFF"/>
                </a:solidFill>
                <a:latin typeface="Arial"/>
                <a:ea typeface="Arial"/>
                <a:cs typeface="Arial"/>
                <a:sym typeface="Arial"/>
              </a:rPr>
              <a:t>L'évaluation</a:t>
            </a:r>
            <a:endParaRPr sz="1600" b="0" i="0" u="none" strike="noStrike" cap="none">
              <a:solidFill>
                <a:srgbClr val="FFFFFF"/>
              </a:solidFill>
              <a:latin typeface="Arial"/>
              <a:ea typeface="Arial"/>
              <a:cs typeface="Arial"/>
              <a:sym typeface="Arial"/>
            </a:endParaRPr>
          </a:p>
        </p:txBody>
      </p:sp>
      <p:sp>
        <p:nvSpPr>
          <p:cNvPr id="86" name="Google Shape;86;p7"/>
          <p:cNvSpPr/>
          <p:nvPr/>
        </p:nvSpPr>
        <p:spPr>
          <a:xfrm>
            <a:off x="7086715"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600">
                <a:solidFill>
                  <a:srgbClr val="FFFFFF"/>
                </a:solidFill>
              </a:rPr>
              <a:t>Clôture</a:t>
            </a:r>
            <a:endParaRPr sz="1600" b="0" i="0" u="none" strike="noStrike" cap="none">
              <a:solidFill>
                <a:srgbClr val="FFFFFF"/>
              </a:solidFill>
              <a:latin typeface="Arial"/>
              <a:ea typeface="Arial"/>
              <a:cs typeface="Arial"/>
              <a:sym typeface="Arial"/>
            </a:endParaRPr>
          </a:p>
        </p:txBody>
      </p:sp>
      <p:grpSp>
        <p:nvGrpSpPr>
          <p:cNvPr id="87" name="Google Shape;87;p7"/>
          <p:cNvGrpSpPr/>
          <p:nvPr/>
        </p:nvGrpSpPr>
        <p:grpSpPr>
          <a:xfrm>
            <a:off x="4796939" y="1264555"/>
            <a:ext cx="2815602" cy="4671129"/>
            <a:chOff x="3699899" y="1162967"/>
            <a:chExt cx="1890300" cy="3063638"/>
          </a:xfrm>
        </p:grpSpPr>
        <p:sp>
          <p:nvSpPr>
            <p:cNvPr id="88" name="Google Shape;88;p7"/>
            <p:cNvSpPr/>
            <p:nvPr/>
          </p:nvSpPr>
          <p:spPr>
            <a:xfrm>
              <a:off x="3699899" y="1162967"/>
              <a:ext cx="1890300" cy="572700"/>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600" b="0" i="0" u="none" strike="noStrike" cap="none">
                  <a:solidFill>
                    <a:srgbClr val="FFFFFF"/>
                  </a:solidFill>
                  <a:latin typeface="Arial"/>
                  <a:ea typeface="Arial"/>
                  <a:cs typeface="Arial"/>
                  <a:sym typeface="Arial"/>
                </a:rPr>
                <a:t>Rendre compte, clarifier et remettre en question</a:t>
              </a:r>
              <a:endParaRPr sz="1600" b="0" i="0" u="none" strike="noStrike" cap="none">
                <a:solidFill>
                  <a:srgbClr val="FFFFFF"/>
                </a:solidFill>
                <a:latin typeface="Arial"/>
                <a:ea typeface="Arial"/>
                <a:cs typeface="Arial"/>
                <a:sym typeface="Arial"/>
              </a:endParaRPr>
            </a:p>
          </p:txBody>
        </p:sp>
        <p:grpSp>
          <p:nvGrpSpPr>
            <p:cNvPr id="89" name="Google Shape;89;p7"/>
            <p:cNvGrpSpPr/>
            <p:nvPr/>
          </p:nvGrpSpPr>
          <p:grpSpPr>
            <a:xfrm>
              <a:off x="3699899" y="1911486"/>
              <a:ext cx="1779611" cy="2315119"/>
              <a:chOff x="3699899" y="1911486"/>
              <a:chExt cx="1779611" cy="2315119"/>
            </a:xfrm>
          </p:grpSpPr>
          <p:sp>
            <p:nvSpPr>
              <p:cNvPr id="90" name="Google Shape;90;p7"/>
              <p:cNvSpPr/>
              <p:nvPr/>
            </p:nvSpPr>
            <p:spPr>
              <a:xfrm rot="10800000">
                <a:off x="5018974" y="2771133"/>
                <a:ext cx="355800" cy="12723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sp>
            <p:nvSpPr>
              <p:cNvPr id="91" name="Google Shape;91;p7"/>
              <p:cNvSpPr/>
              <p:nvPr/>
            </p:nvSpPr>
            <p:spPr>
              <a:xfrm>
                <a:off x="3804597" y="2057305"/>
                <a:ext cx="380100" cy="9660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sp>
            <p:nvSpPr>
              <p:cNvPr id="92" name="Google Shape;92;p7"/>
              <p:cNvSpPr/>
              <p:nvPr/>
            </p:nvSpPr>
            <p:spPr>
              <a:xfrm rot="10800000" flipH="1">
                <a:off x="5043577" y="2207279"/>
                <a:ext cx="380100" cy="4731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sp>
            <p:nvSpPr>
              <p:cNvPr id="93" name="Google Shape;93;p7"/>
              <p:cNvSpPr txBox="1"/>
              <p:nvPr/>
            </p:nvSpPr>
            <p:spPr>
              <a:xfrm>
                <a:off x="4184927" y="1911486"/>
                <a:ext cx="914100" cy="412500"/>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Introduire le sujet</a:t>
                </a:r>
                <a:endParaRPr sz="1200" b="0" i="0" u="none" strike="noStrike" cap="none">
                  <a:solidFill>
                    <a:srgbClr val="000000"/>
                  </a:solidFill>
                  <a:latin typeface="Arial"/>
                  <a:ea typeface="Arial"/>
                  <a:cs typeface="Arial"/>
                  <a:sym typeface="Arial"/>
                </a:endParaRPr>
              </a:p>
            </p:txBody>
          </p:sp>
          <p:sp>
            <p:nvSpPr>
              <p:cNvPr id="94" name="Google Shape;94;p7"/>
              <p:cNvSpPr txBox="1"/>
              <p:nvPr/>
            </p:nvSpPr>
            <p:spPr>
              <a:xfrm>
                <a:off x="4115143" y="3918867"/>
                <a:ext cx="914100" cy="307738"/>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Sujet d</a:t>
                </a:r>
                <a:r>
                  <a:rPr lang="en-US" sz="1200"/>
                  <a:t>e vérification</a:t>
                </a:r>
                <a:endParaRPr sz="1200" b="0" i="0" u="none" strike="noStrike" cap="none">
                  <a:solidFill>
                    <a:srgbClr val="000000"/>
                  </a:solidFill>
                  <a:latin typeface="Arial"/>
                  <a:ea typeface="Arial"/>
                  <a:cs typeface="Arial"/>
                  <a:sym typeface="Arial"/>
                </a:endParaRPr>
              </a:p>
            </p:txBody>
          </p:sp>
          <p:sp>
            <p:nvSpPr>
              <p:cNvPr id="95" name="Google Shape;95;p7"/>
              <p:cNvSpPr txBox="1"/>
              <p:nvPr/>
            </p:nvSpPr>
            <p:spPr>
              <a:xfrm>
                <a:off x="4368910" y="2517313"/>
                <a:ext cx="1110600" cy="3258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Clarification</a:t>
                </a:r>
                <a:endParaRPr sz="1200" b="0" i="0" u="none" strike="noStrike" cap="none">
                  <a:solidFill>
                    <a:srgbClr val="000000"/>
                  </a:solidFill>
                  <a:latin typeface="Arial"/>
                  <a:ea typeface="Arial"/>
                  <a:cs typeface="Arial"/>
                  <a:sym typeface="Arial"/>
                </a:endParaRPr>
              </a:p>
            </p:txBody>
          </p:sp>
          <p:sp>
            <p:nvSpPr>
              <p:cNvPr id="96" name="Google Shape;96;p7"/>
              <p:cNvSpPr txBox="1"/>
              <p:nvPr/>
            </p:nvSpPr>
            <p:spPr>
              <a:xfrm>
                <a:off x="3699899" y="2952867"/>
                <a:ext cx="1110600" cy="6780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Détail</a:t>
                </a:r>
                <a:endParaRPr sz="12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Faits vérifiables</a:t>
                </a:r>
                <a:endParaRPr sz="12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Confidentialité</a:t>
                </a:r>
                <a:endParaRPr sz="12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a:solidFill>
                      <a:srgbClr val="000000"/>
                    </a:solidFill>
                    <a:latin typeface="Arial"/>
                    <a:ea typeface="Arial"/>
                    <a:cs typeface="Arial"/>
                    <a:sym typeface="Arial"/>
                  </a:rPr>
                  <a:t>Confirmation</a:t>
                </a:r>
                <a:endParaRPr sz="1200" b="0" i="0" u="none" strike="noStrike" cap="none">
                  <a:solidFill>
                    <a:srgbClr val="000000"/>
                  </a:solidFill>
                  <a:latin typeface="Arial"/>
                  <a:ea typeface="Arial"/>
                  <a:cs typeface="Arial"/>
                  <a:sym typeface="Arial"/>
                </a:endParaRPr>
              </a:p>
            </p:txBody>
          </p:sp>
          <p:sp>
            <p:nvSpPr>
              <p:cNvPr id="97" name="Google Shape;97;p7"/>
              <p:cNvSpPr/>
              <p:nvPr/>
            </p:nvSpPr>
            <p:spPr>
              <a:xfrm flipH="1">
                <a:off x="3804650" y="3630869"/>
                <a:ext cx="310500" cy="4599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grpSp>
      </p:grpSp>
      <p:sp>
        <p:nvSpPr>
          <p:cNvPr id="98" name="Google Shape;98;p7"/>
          <p:cNvSpPr txBox="1"/>
          <p:nvPr/>
        </p:nvSpPr>
        <p:spPr>
          <a:xfrm>
            <a:off x="172700" y="2289075"/>
            <a:ext cx="2443800" cy="21357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Réserver du temps à la planification</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Dispositions pratiques (</a:t>
            </a:r>
            <a:r>
              <a:rPr lang="en-US" sz="1300"/>
              <a:t>pièce</a:t>
            </a:r>
            <a:r>
              <a:rPr lang="en-US" sz="1300" b="0" i="0" u="none" strike="noStrike" cap="none">
                <a:solidFill>
                  <a:srgbClr val="000000"/>
                </a:solidFill>
                <a:latin typeface="Arial"/>
                <a:ea typeface="Arial"/>
                <a:cs typeface="Arial"/>
                <a:sym typeface="Arial"/>
              </a:rPr>
              <a:t>, notes, liste, documents)</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1" i="0" u="none" strike="noStrike" cap="none">
                <a:solidFill>
                  <a:srgbClr val="000000"/>
                </a:solidFill>
                <a:latin typeface="Arial"/>
                <a:ea typeface="Arial"/>
                <a:cs typeface="Arial"/>
                <a:sym typeface="Arial"/>
              </a:rPr>
              <a:t>Plan d</a:t>
            </a:r>
            <a:r>
              <a:rPr lang="en-US" sz="1300" b="1"/>
              <a:t>es </a:t>
            </a:r>
            <a:r>
              <a:rPr lang="en-US" sz="1300" b="1" i="0" u="none" strike="noStrike" cap="none">
                <a:solidFill>
                  <a:srgbClr val="000000"/>
                </a:solidFill>
                <a:latin typeface="Arial"/>
                <a:ea typeface="Arial"/>
                <a:cs typeface="Arial"/>
                <a:sym typeface="Arial"/>
              </a:rPr>
              <a:t>entretiens </a:t>
            </a:r>
            <a:endParaRPr sz="1300" b="1"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Que cherchez-vous à obtenir </a:t>
            </a:r>
            <a:r>
              <a:rPr lang="en-US" sz="1300" b="1" i="0" u="none" strike="noStrike" cap="none">
                <a:solidFill>
                  <a:srgbClr val="000000"/>
                </a:solidFill>
                <a:latin typeface="Arial"/>
                <a:ea typeface="Arial"/>
                <a:cs typeface="Arial"/>
                <a:sym typeface="Arial"/>
              </a:rPr>
              <a:t>(objectif) </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Qui, où et quand d</a:t>
            </a:r>
            <a:r>
              <a:rPr lang="en-US" sz="1300"/>
              <a:t>evez-vous</a:t>
            </a:r>
            <a:r>
              <a:rPr lang="en-US" sz="1300" b="0" i="0" u="none" strike="noStrike" cap="none">
                <a:solidFill>
                  <a:srgbClr val="000000"/>
                </a:solidFill>
                <a:latin typeface="Arial"/>
                <a:ea typeface="Arial"/>
                <a:cs typeface="Arial"/>
                <a:sym typeface="Arial"/>
              </a:rPr>
              <a:t> interroger ?</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Que devez-vous savoir à l'avance </a:t>
            </a:r>
            <a:r>
              <a:rPr lang="en-US" sz="1300" b="1" i="0" u="none" strike="noStrike" cap="none">
                <a:solidFill>
                  <a:srgbClr val="000000"/>
                </a:solidFill>
                <a:latin typeface="Arial"/>
                <a:ea typeface="Arial"/>
                <a:cs typeface="Arial"/>
                <a:sym typeface="Arial"/>
              </a:rPr>
              <a:t>(quantité et qualité) </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Quelles questions allez-vous poser et comment allez-vous les poser </a:t>
            </a:r>
            <a:r>
              <a:rPr lang="en-US" sz="1300" b="1" i="0" u="none" strike="noStrike" cap="none">
                <a:solidFill>
                  <a:srgbClr val="000000"/>
                </a:solidFill>
                <a:latin typeface="Arial"/>
                <a:ea typeface="Arial"/>
                <a:cs typeface="Arial"/>
                <a:sym typeface="Arial"/>
              </a:rPr>
              <a:t>(stratégie) </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p:txBody>
      </p:sp>
      <p:sp>
        <p:nvSpPr>
          <p:cNvPr id="99" name="Google Shape;99;p7"/>
          <p:cNvSpPr txBox="1"/>
          <p:nvPr/>
        </p:nvSpPr>
        <p:spPr>
          <a:xfrm>
            <a:off x="2616525" y="2289075"/>
            <a:ext cx="2071500" cy="30264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Comment se présenter et présenter l'entretien ?</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Comment instaurer la confiance ?</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Approche adaptée à la culture.</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L'écoute active</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Quel sujet privilégier ?</a:t>
            </a:r>
            <a:endParaRPr sz="1300" b="1" i="0" u="none" strike="noStrike" cap="none">
              <a:solidFill>
                <a:srgbClr val="000000"/>
              </a:solidFill>
              <a:latin typeface="Arial"/>
              <a:ea typeface="Arial"/>
              <a:cs typeface="Arial"/>
              <a:sym typeface="Arial"/>
            </a:endParaRPr>
          </a:p>
        </p:txBody>
      </p:sp>
      <p:sp>
        <p:nvSpPr>
          <p:cNvPr id="100" name="Google Shape;100;p7"/>
          <p:cNvSpPr txBox="1"/>
          <p:nvPr/>
        </p:nvSpPr>
        <p:spPr>
          <a:xfrm>
            <a:off x="7458775" y="2289075"/>
            <a:ext cx="2071500" cy="2455800"/>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Pas de </a:t>
            </a:r>
            <a:r>
              <a:rPr lang="en-US" sz="1300">
                <a:solidFill>
                  <a:srgbClr val="2B2E2F"/>
                </a:solidFill>
              </a:rPr>
              <a:t>clôture</a:t>
            </a:r>
            <a:r>
              <a:rPr lang="en-US" sz="1300" b="0" i="0" u="none" strike="noStrike" cap="none">
                <a:solidFill>
                  <a:srgbClr val="2B2E2F"/>
                </a:solidFill>
                <a:latin typeface="Arial"/>
                <a:ea typeface="Arial"/>
                <a:cs typeface="Arial"/>
                <a:sym typeface="Arial"/>
              </a:rPr>
              <a:t> brutale.</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Ce qu'il faut résumer.</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Possibilité de poser des questions.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a:solidFill>
                  <a:srgbClr val="2B2E2F"/>
                </a:solidFill>
              </a:rPr>
              <a:t>Remerciement pour le</a:t>
            </a:r>
            <a:r>
              <a:rPr lang="en-US" sz="1300" b="0" i="0" u="none" strike="noStrike" cap="none">
                <a:solidFill>
                  <a:srgbClr val="2B2E2F"/>
                </a:solidFill>
                <a:latin typeface="Arial"/>
                <a:ea typeface="Arial"/>
                <a:cs typeface="Arial"/>
                <a:sym typeface="Arial"/>
              </a:rPr>
              <a:t> temps et </a:t>
            </a:r>
            <a:r>
              <a:rPr lang="en-US" sz="1300">
                <a:solidFill>
                  <a:srgbClr val="2B2E2F"/>
                </a:solidFill>
              </a:rPr>
              <a:t>les </a:t>
            </a:r>
            <a:r>
              <a:rPr lang="en-US" sz="1300" b="0" i="0" u="none" strike="noStrike" cap="none">
                <a:solidFill>
                  <a:srgbClr val="2B2E2F"/>
                </a:solidFill>
                <a:latin typeface="Arial"/>
                <a:ea typeface="Arial"/>
                <a:cs typeface="Arial"/>
                <a:sym typeface="Arial"/>
              </a:rPr>
              <a:t>informations.</a:t>
            </a:r>
            <a:endParaRPr sz="1400" b="0" i="0" u="none" strike="noStrike" cap="none">
              <a:solidFill>
                <a:srgbClr val="000000"/>
              </a:solidFill>
              <a:latin typeface="Arial"/>
              <a:ea typeface="Arial"/>
              <a:cs typeface="Arial"/>
              <a:sym typeface="Arial"/>
            </a:endParaRPr>
          </a:p>
        </p:txBody>
      </p:sp>
      <p:sp>
        <p:nvSpPr>
          <p:cNvPr id="101" name="Google Shape;101;p7"/>
          <p:cNvSpPr txBox="1"/>
          <p:nvPr/>
        </p:nvSpPr>
        <p:spPr>
          <a:xfrm>
            <a:off x="9461825" y="2289075"/>
            <a:ext cx="2645100" cy="2916000"/>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Détermination de</a:t>
            </a:r>
            <a:r>
              <a:rPr lang="en-US" sz="1300">
                <a:solidFill>
                  <a:srgbClr val="2B2E2F"/>
                </a:solidFill>
              </a:rPr>
              <a:t>s prochaines étapes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a:solidFill>
                  <a:srgbClr val="2B2E2F"/>
                </a:solidFill>
              </a:rPr>
              <a:t>Comment </a:t>
            </a:r>
            <a:r>
              <a:rPr lang="en-US" sz="1300" b="0" i="0" u="none" strike="noStrike" cap="none">
                <a:solidFill>
                  <a:srgbClr val="2B2E2F"/>
                </a:solidFill>
                <a:latin typeface="Arial"/>
                <a:ea typeface="Arial"/>
                <a:cs typeface="Arial"/>
                <a:sym typeface="Arial"/>
              </a:rPr>
              <a:t>l'entretien s'inscrit dans le reste de l'audit.</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Évaluation des performances des </a:t>
            </a:r>
            <a:r>
              <a:rPr lang="en-US" sz="1300">
                <a:solidFill>
                  <a:srgbClr val="2B2E2F"/>
                </a:solidFill>
              </a:rPr>
              <a:t>intervieweurs</a:t>
            </a:r>
            <a:r>
              <a:rPr lang="en-US" sz="1300" b="0" i="0" u="none" strike="noStrike" cap="none">
                <a:solidFill>
                  <a:srgbClr val="2B2E2F"/>
                </a:solidFill>
                <a:latin typeface="Arial"/>
                <a:ea typeface="Arial"/>
                <a:cs typeface="Arial"/>
                <a:sym typeface="Arial"/>
              </a:rPr>
              <a:t> et des personnes interrogées.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Assurer la confidentialité des prochaines étapes</a:t>
            </a:r>
            <a:endParaRPr sz="1300" b="0" i="0" u="none" strike="noStrike" cap="none">
              <a:solidFill>
                <a:srgbClr val="2B2E2F"/>
              </a:solidFill>
              <a:latin typeface="Arial"/>
              <a:ea typeface="Arial"/>
              <a:cs typeface="Arial"/>
              <a:sym typeface="Arial"/>
            </a:endParaRPr>
          </a:p>
          <a:p>
            <a:pPr marL="457200" marR="0" lvl="0" indent="-228600" algn="l" rtl="0">
              <a:lnSpc>
                <a:spcPct val="115000"/>
              </a:lnSpc>
              <a:spcBef>
                <a:spcPts val="0"/>
              </a:spcBef>
              <a:spcAft>
                <a:spcPts val="0"/>
              </a:spcAft>
              <a:buClr>
                <a:srgbClr val="2B2E2F"/>
              </a:buClr>
              <a:buSzPts val="1300"/>
              <a:buFont typeface="Avenir"/>
              <a:buNone/>
            </a:pPr>
            <a:endParaRPr sz="1300" b="0" i="0" u="none" strike="noStrike" cap="none">
              <a:solidFill>
                <a:srgbClr val="2B2E2F"/>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1143</Words>
  <Application>Microsoft Office PowerPoint</Application>
  <PresentationFormat>Widescreen</PresentationFormat>
  <Paragraphs>134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Avenir</vt:lpstr>
      <vt:lpstr>Calibri</vt:lpstr>
      <vt:lpstr>1_Office Theme</vt:lpstr>
      <vt:lpstr>Formation des auditeurs sur les Exigences Fondamentales FSC en matière de travail dans la norme CoC (CLR)</vt:lpstr>
      <vt:lpstr>Dans le module 3, les participants apprendront à préparer et à planifier efficacement les audits sociaux en identifiant et en hiérarchisant les risques potentiels liés aux titulaires de certificats.   Ils apprendront également à évaluer la crédibilité des sources d'information et à développer des stratégies de recherche efficaces. </vt:lpstr>
      <vt:lpstr>Ce matériel de lecture préliminaire vous donne quelques éléments clés du module 3 qui seront discutés en présentiel pendant le cours.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2024-11-12T10:54:20Z</dcterms:created>
  <dcterms:modified xsi:type="dcterms:W3CDTF">2025-06-20T15:21:16Z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1100700.00000000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