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Arial Black" panose="020B0A04020102020204" pitchFamily="3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hefNJaCChxLU636WfI2wpj/qa5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lex.ilo.org/dyn/nrmlx_en/f?p=NORMLEXPUB:12100:0::NO::P12100_ILO_CODE:C18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Respetuoso con las actividades legales. 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No discriminatoria para los trabajadores que ejercen estos derechos. </a:t>
            </a:r>
            <a:endParaRPr/>
          </a:p>
        </p:txBody>
      </p:sp>
      <p:sp>
        <p:nvSpPr>
          <p:cNvPr id="97" name="Google Shape;9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La aplicación es fundamental.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Se puede negociar, pero si no se aplican los resultados, no sirve de nada, por lo que la triangulación y la garantía de que se toman medidas es muy importante en este caso. </a:t>
            </a:r>
            <a:endParaRPr/>
          </a:p>
        </p:txBody>
      </p:sp>
      <p:sp>
        <p:nvSpPr>
          <p:cNvPr id="105" name="Google Shape;10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" name="Google Shape;4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Tome nota de las palabras y frases resaltadas.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Son importantes para la comprensión del requisito y de la intención del FSC.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49" name="Google Shape;4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Tome nota de las palabras y frases resaltadas.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Son importantes para la comprensión del requisito y de la intención del FSC.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Esta definición hace referencia al Convenio 182 de la OIT, artículo 3: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Convenio C182 - Convenio sobre las peores formas de trabajo infantil, 1999 (nº 182)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		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57" name="Google Shape;5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Tome nota de las palabras y frases resaltadas.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Son importantes para la comprensión del requisito y de la intención del FSC. </a:t>
            </a:r>
            <a:endParaRPr/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Estos temas se debatirán durante las sesiones presenciales</a:t>
            </a:r>
            <a:endParaRPr/>
          </a:p>
        </p:txBody>
      </p:sp>
      <p:sp>
        <p:nvSpPr>
          <p:cNvPr id="65" name="Google Shape;6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Toma nota de las viñetas. 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Son indicadores de posibles prácticas de trabajo forzoso y hay que hacer un seguimiento si se observa alguna señal de alarma. </a:t>
            </a:r>
            <a:endParaRPr/>
          </a:p>
        </p:txBody>
      </p:sp>
      <p:sp>
        <p:nvSpPr>
          <p:cNvPr id="73" name="Google Shape;7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La discriminación es uno de los aspectos más difíciles de "precisar". El auditor necesita un buen sistema/proceso de triangulación. </a:t>
            </a:r>
            <a:endParaRPr/>
          </a:p>
        </p:txBody>
      </p:sp>
      <p:sp>
        <p:nvSpPr>
          <p:cNvPr id="81" name="Google Shape;8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La capacidad de unirse y la capacidad de elegir.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/>
              <a:t>Respeto de los derechos de las organizaciones de trabajadores. </a:t>
            </a:r>
            <a:endParaRPr/>
          </a:p>
        </p:txBody>
      </p:sp>
      <p:sp>
        <p:nvSpPr>
          <p:cNvPr id="89" name="Google Shape;8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9.1.FSC-CLR-Training_Pre-Course_Module-2_V1-0_ ES</a:t>
            </a:r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9.1.FSC-CLR-Training_Pre-Course_Module-2_V1-0_ ES</a:t>
            </a:r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ty white cop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9.1.FSC-CLR-Training_Pre-Course_Module-2_V1-0_ ES</a:t>
            </a:r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>
            <a:spLocks noGrp="1"/>
          </p:cNvSpPr>
          <p:nvPr>
            <p:ph type="ctrTitle" idx="4294967295"/>
          </p:nvPr>
        </p:nvSpPr>
        <p:spPr>
          <a:xfrm>
            <a:off x="497417" y="711200"/>
            <a:ext cx="8181406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Formación de auditores sobre los 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equisitos 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aborales 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Fundamentales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RLF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del FSC CoC</a:t>
            </a:r>
            <a:endParaRPr/>
          </a:p>
        </p:txBody>
      </p:sp>
      <p:sp>
        <p:nvSpPr>
          <p:cNvPr id="33" name="Google Shape;33;p1"/>
          <p:cNvSpPr txBox="1">
            <a:spLocks noGrp="1"/>
          </p:cNvSpPr>
          <p:nvPr>
            <p:ph type="body" idx="4294967295"/>
          </p:nvPr>
        </p:nvSpPr>
        <p:spPr>
          <a:xfrm>
            <a:off x="317500" y="3546475"/>
            <a:ext cx="8741763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358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Lectura preparatoria previa al curso  </a:t>
            </a:r>
            <a:br>
              <a:rPr lang="en-US" sz="3600">
                <a:latin typeface="Arial"/>
                <a:ea typeface="Arial"/>
                <a:cs typeface="Arial"/>
                <a:sym typeface="Arial"/>
              </a:rPr>
            </a:br>
            <a:br>
              <a:rPr lang="en-US" sz="3600">
                <a:latin typeface="Arial"/>
                <a:ea typeface="Arial"/>
                <a:cs typeface="Arial"/>
                <a:sym typeface="Arial"/>
              </a:rPr>
            </a:br>
            <a:r>
              <a:rPr lang="en-US" sz="3600">
                <a:latin typeface="Arial"/>
                <a:ea typeface="Arial"/>
                <a:cs typeface="Arial"/>
                <a:sym typeface="Arial"/>
              </a:rPr>
              <a:t>Módulo 2: Visión general de las principales áreas de interés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 txBox="1"/>
          <p:nvPr/>
        </p:nvSpPr>
        <p:spPr>
          <a:xfrm>
            <a:off x="566830" y="1527956"/>
            <a:ext cx="8703606" cy="415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715962" marR="0" lvl="0" indent="-71596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7.5.3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respeta los derechos de los trabajadores </a:t>
            </a:r>
            <a:r>
              <a:rPr lang="en-US" sz="2400">
                <a:solidFill>
                  <a:schemeClr val="dk1"/>
                </a:solidFill>
              </a:rPr>
              <a:t>de dedicarse a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actividades legales relacionadas con la </a:t>
            </a:r>
            <a:r>
              <a:rPr lang="en-US" sz="2400">
                <a:solidFill>
                  <a:schemeClr val="dk1"/>
                </a:solidFill>
              </a:rPr>
              <a:t>crea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ción, afiliación o asistencia a </a:t>
            </a:r>
            <a:r>
              <a:rPr lang="en-US" sz="2400">
                <a:solidFill>
                  <a:schemeClr val="dk1"/>
                </a:solidFill>
              </a:rPr>
              <a:t>l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organización de trabajadores, o a abstenerse de hacerlo, y 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discriminará ni castigará a los trabajadores por ejercer estos derechos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0"/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7.5.3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"/>
          <p:cNvSpPr txBox="1"/>
          <p:nvPr/>
        </p:nvSpPr>
        <p:spPr>
          <a:xfrm>
            <a:off x="607683" y="1290853"/>
            <a:ext cx="8103831" cy="499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03275" marR="0" lvl="0" indent="-803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7.5.4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negocia con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organizaciones de trabajadores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legalmente establecidas y/o </a:t>
            </a:r>
            <a:r>
              <a:rPr lang="en-US" sz="2400">
                <a:solidFill>
                  <a:schemeClr val="dk1"/>
                </a:solidFill>
              </a:rPr>
              <a:t>sus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representantes </a:t>
            </a:r>
            <a:r>
              <a:rPr lang="en-US" sz="2400">
                <a:solidFill>
                  <a:schemeClr val="dk1"/>
                </a:solidFill>
              </a:rPr>
              <a:t>elegidos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buena fe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haciendo </a:t>
            </a:r>
            <a:r>
              <a:rPr lang="en-US" sz="2400">
                <a:solidFill>
                  <a:schemeClr val="dk1"/>
                </a:solidFill>
              </a:rPr>
              <a:t>el mayor esfuerzo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por alcanzar dicho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convenio sobre la </a:t>
            </a:r>
            <a:r>
              <a:rPr lang="en-US" sz="2400" u="sng">
                <a:solidFill>
                  <a:schemeClr val="dk1"/>
                </a:solidFill>
              </a:rPr>
              <a:t>negociación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colectiv</a:t>
            </a:r>
            <a:r>
              <a:rPr lang="en-US" sz="2400" u="sng">
                <a:solidFill>
                  <a:schemeClr val="dk1"/>
                </a:solidFill>
              </a:rPr>
              <a:t>a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3275" marR="0" lvl="0" indent="-803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7.5.5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convenios colectivos 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US" sz="2400" b="1" u="sng">
                <a:solidFill>
                  <a:schemeClr val="dk1"/>
                </a:solidFill>
              </a:rPr>
              <a:t>implementan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siempre que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exist</a:t>
            </a:r>
            <a:r>
              <a:rPr lang="en-US" sz="2400">
                <a:solidFill>
                  <a:schemeClr val="dk1"/>
                </a:solidFill>
              </a:rPr>
              <a:t>a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</a:t>
            </a:r>
            <a:endParaRPr/>
          </a:p>
        </p:txBody>
      </p:sp>
      <p:sp>
        <p:nvSpPr>
          <p:cNvPr id="108" name="Google Shape;108;p11"/>
          <p:cNvSpPr txBox="1"/>
          <p:nvPr/>
        </p:nvSpPr>
        <p:spPr>
          <a:xfrm>
            <a:off x="607683" y="4263688"/>
            <a:ext cx="8264400" cy="20319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FSC-STD-40-004 V3-1, Anexo E define la Buena F</a:t>
            </a:r>
            <a:r>
              <a:rPr lang="en-US" sz="2000">
                <a:solidFill>
                  <a:schemeClr val="dk1"/>
                </a:solidFill>
              </a:rPr>
              <a:t>e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como:</a:t>
            </a:r>
            <a:endParaRPr/>
          </a:p>
          <a:p>
            <a:pPr marL="358775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hacer tod</a:t>
            </a:r>
            <a:r>
              <a:rPr lang="en-US" sz="2000" u="sng">
                <a:solidFill>
                  <a:schemeClr val="dk1"/>
                </a:solidFill>
              </a:rPr>
              <a:t>os los esfuerzos</a:t>
            </a: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llegar a un acuerdo, llevando a cabo </a:t>
            </a: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negociaciones </a:t>
            </a:r>
            <a:r>
              <a:rPr lang="en-US" sz="2000" u="sng">
                <a:solidFill>
                  <a:schemeClr val="dk1"/>
                </a:solidFill>
              </a:rPr>
              <a:t>genuinas</a:t>
            </a: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 constructivas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evitando retrasos injustificados en las </a:t>
            </a:r>
            <a:r>
              <a:rPr lang="en-US" sz="2000">
                <a:solidFill>
                  <a:schemeClr val="dk1"/>
                </a:solidFill>
              </a:rPr>
              <a:t>negociaciones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>
                <a:solidFill>
                  <a:schemeClr val="dk1"/>
                </a:solidFill>
              </a:rPr>
              <a:t>respetando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los acuerdos </a:t>
            </a:r>
            <a:r>
              <a:rPr lang="en-US" sz="2000">
                <a:solidFill>
                  <a:schemeClr val="dk1"/>
                </a:solidFill>
              </a:rPr>
              <a:t>pactados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 aplicándolos de buena fe; a esto puede añadirse el reconocimiento de las organizaciones sindicales representativas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1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1"/>
          <p:cNvSpPr txBox="1"/>
          <p:nvPr/>
        </p:nvSpPr>
        <p:spPr>
          <a:xfrm>
            <a:off x="607683" y="573303"/>
            <a:ext cx="7980263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cláusulas 7.5.4 y 7.5.5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>
            <a:spLocks noGrp="1"/>
          </p:cNvSpPr>
          <p:nvPr>
            <p:ph type="ctrTitle" idx="4294967295"/>
          </p:nvPr>
        </p:nvSpPr>
        <p:spPr>
          <a:xfrm>
            <a:off x="793750" y="2001838"/>
            <a:ext cx="8758238" cy="226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Módulo 2 proporcionará orientación sobre la importancia de las normas internacionales de trabajo, los principios fundamentales y los derechos en el trabajo (FPRW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, por sus siglas en inglés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centrándose en los 4 CLR FSC y haciendo hincapié en los requisitos de los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stándares FSC.</a:t>
            </a:r>
            <a:b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"/>
          <p:cNvSpPr txBox="1">
            <a:spLocks noGrp="1"/>
          </p:cNvSpPr>
          <p:nvPr>
            <p:ph type="ctrTitle" idx="4294967295"/>
          </p:nvPr>
        </p:nvSpPr>
        <p:spPr>
          <a:xfrm>
            <a:off x="700478" y="700881"/>
            <a:ext cx="9975760" cy="545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material de pre-lectura le proporciona las áreas clave de énfasis en cada requisito FSC en los RLFs. </a:t>
            </a:r>
            <a:b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Preste atención a las palabras clave (subrayadas) de cada requisito. </a:t>
            </a:r>
            <a:b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las sesiones presenciales, se debatirán y revisarán casos prácticos que se basan en estas palabras y conceptos clave.</a:t>
            </a:r>
            <a:endParaRPr sz="28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/>
        </p:nvSpPr>
        <p:spPr>
          <a:xfrm>
            <a:off x="201725" y="689650"/>
            <a:ext cx="8997900" cy="61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7.2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no deberá utilizar mano de obra infantil.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/>
          </a:p>
          <a:p>
            <a:pPr marL="1074737" marR="0" lvl="1" indent="-617537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7.2.1 </a:t>
            </a:r>
            <a:r>
              <a:rPr lang="en-US" sz="2000" i="0" u="none" strike="noStrike" cap="none">
                <a:solidFill>
                  <a:schemeClr val="dk1"/>
                </a:solidFill>
              </a:rPr>
              <a:t>La organización </a:t>
            </a:r>
            <a:r>
              <a:rPr lang="en-US" sz="2000" b="1" i="0" u="sng" strike="noStrike" cap="none">
                <a:solidFill>
                  <a:schemeClr val="dk1"/>
                </a:solidFill>
              </a:rPr>
              <a:t>no deberá emplear a trabajadores menores de 15 años</a:t>
            </a:r>
            <a:r>
              <a:rPr lang="en-US" sz="2000" i="0" u="none" strike="noStrike" cap="none">
                <a:solidFill>
                  <a:schemeClr val="dk1"/>
                </a:solidFill>
              </a:rPr>
              <a:t> o por debajo de la edad mínima estipulada en las leyes o reglamentos nacionales o locales, cualquiera de las edades que resulte más elevada, con excepción de lo señalado en el apartado 7.2.2.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4737" marR="0" lvl="1" indent="-617537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7.2.2 </a:t>
            </a:r>
            <a:r>
              <a:rPr lang="en-US" sz="2000" i="0" u="none" strike="noStrike" cap="none">
                <a:solidFill>
                  <a:schemeClr val="dk1"/>
                </a:solidFill>
              </a:rPr>
              <a:t>En países donde la ley o los reglamentos nacionales permiten el </a:t>
            </a:r>
            <a:r>
              <a:rPr lang="en-US" sz="2000" b="1" i="0" u="sng" strike="noStrike" cap="none">
                <a:solidFill>
                  <a:schemeClr val="dk1"/>
                </a:solidFill>
              </a:rPr>
              <a:t>empleo de personas de edades entre 13 y 15 años en trabajo ligero</a:t>
            </a:r>
            <a:r>
              <a:rPr lang="en-US" sz="2000" i="0" u="none" strike="noStrike" cap="none">
                <a:solidFill>
                  <a:schemeClr val="dk1"/>
                </a:solidFill>
              </a:rPr>
              <a:t>, dicho empleo </a:t>
            </a:r>
            <a:r>
              <a:rPr lang="en-US" sz="2000" b="1" i="0" u="sng" strike="noStrike" cap="none">
                <a:solidFill>
                  <a:schemeClr val="dk1"/>
                </a:solidFill>
              </a:rPr>
              <a:t>no deberá interferir con la asistencia a la escuela, ni resultar dañino para su salud o desarrollo</a:t>
            </a:r>
            <a:r>
              <a:rPr lang="en-US" sz="2000" i="0" u="none" strike="noStrike" cap="none">
                <a:solidFill>
                  <a:schemeClr val="dk1"/>
                </a:solidFill>
              </a:rPr>
              <a:t>. En particular, cuando los niños están sujetos a leyes educativas obligatorias, el trabajo que realicen deberá ser fuera del horario escolar y durante un horario laboral normal diurno. </a:t>
            </a:r>
            <a:endParaRPr sz="2000" i="0" u="none" strike="noStrike" cap="none">
              <a:solidFill>
                <a:schemeClr val="dk1"/>
              </a:solidFill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4737" marR="0" lvl="1" indent="-617537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7.2.3 </a:t>
            </a:r>
            <a:r>
              <a:rPr lang="en-US" sz="2000" i="0" u="none" strike="noStrike" cap="none">
                <a:solidFill>
                  <a:schemeClr val="dk1"/>
                </a:solidFill>
              </a:rPr>
              <a:t>Ninguna persona menor de 18 años está empleada </a:t>
            </a:r>
            <a:r>
              <a:rPr lang="en-US" sz="2000" b="1" i="0" u="sng" strike="noStrike" cap="none">
                <a:solidFill>
                  <a:schemeClr val="dk1"/>
                </a:solidFill>
              </a:rPr>
              <a:t>en trabajo peligroso o pesado, con excepción de aquel cuyo objetivo es la capacitación </a:t>
            </a:r>
            <a:r>
              <a:rPr lang="en-US" sz="2000" i="0" u="none" strike="noStrike" cap="none">
                <a:solidFill>
                  <a:schemeClr val="dk1"/>
                </a:solidFill>
              </a:rPr>
              <a:t>dentro de las leyes o reglamentos nacionales aprobados.</a:t>
            </a:r>
            <a:endParaRPr/>
          </a:p>
        </p:txBody>
      </p:sp>
      <p:sp>
        <p:nvSpPr>
          <p:cNvPr id="52" name="Google Shape;52;p4"/>
          <p:cNvSpPr txBox="1"/>
          <p:nvPr/>
        </p:nvSpPr>
        <p:spPr>
          <a:xfrm>
            <a:off x="596400" y="296830"/>
            <a:ext cx="109992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7.2 (7.2.1-7.2.3)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/>
          <p:nvPr/>
        </p:nvSpPr>
        <p:spPr>
          <a:xfrm>
            <a:off x="244726" y="175000"/>
            <a:ext cx="8970600" cy="10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7.2.4 (véase la definición)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venir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La organización deberá prohibi</a:t>
            </a:r>
            <a:r>
              <a:rPr lang="en-US" sz="24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</a:t>
            </a:r>
            <a:r>
              <a:rPr lang="en-US" sz="2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400" b="1" i="0" u="sng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las peores formas de trabajo  </a:t>
            </a:r>
            <a:endParaRPr sz="2400" b="1" i="0" u="sng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venir"/>
              <a:buNone/>
            </a:pPr>
            <a:r>
              <a:rPr lang="en-US" sz="2400" b="1" i="0" u="sng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infantil.</a:t>
            </a:r>
            <a:endParaRPr sz="2400" b="1" i="0" u="sng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4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" name="Google Shape;60;p5"/>
          <p:cNvSpPr txBox="1"/>
          <p:nvPr/>
        </p:nvSpPr>
        <p:spPr>
          <a:xfrm>
            <a:off x="806478" y="1255708"/>
            <a:ext cx="7966800" cy="5448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15963" marR="0" lvl="1" indent="-5302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FSC-STD-40-004 V3-1, Anexo E lo define como: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15962" marR="0" lvl="1" indent="-258762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 todas las formas de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esclavitud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las prácticas análogas a la esclavitud, como la venta y la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trata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niños, la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servidumbre por deudas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 la condición de siervo, y el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trabajo forzoso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 obligatorio, incluido el reclutamiento forzoso u obligatorio de niños para utilizarlos en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conflictos armados;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15962" marR="0" lvl="1" indent="-258762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la utilización, el reclutamiento o la oferta de un niño para la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prostitución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la producción de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pornografía 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actuaciones pornográficas;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15962" marR="0" lvl="1" indent="-258762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c)  la utilización, el reclutamiento o la oferta de un niño para la </a:t>
            </a:r>
            <a:r>
              <a:rPr lang="en-US" sz="1800" i="0" u="sng" strike="noStrike" cap="none">
                <a:solidFill>
                  <a:schemeClr val="dk1"/>
                </a:solidFill>
              </a:rPr>
              <a:t>realización de actividades ilícitas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en particular, la producción y el tráfico de </a:t>
            </a:r>
            <a:r>
              <a:rPr lang="en-US" sz="1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estupefacientes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tal como se definen en los tratados internacionales pertinentes;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15963" marR="0" lvl="1" indent="-258762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 el trabajo que, por su naturaleza o por las c</a:t>
            </a:r>
            <a:r>
              <a:rPr lang="en-US" sz="1800">
                <a:solidFill>
                  <a:schemeClr val="dk1"/>
                </a:solidFill>
              </a:rPr>
              <a:t>ondiciones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 que se </a:t>
            </a:r>
            <a:r>
              <a:rPr lang="en-US" sz="1800">
                <a:solidFill>
                  <a:schemeClr val="dk1"/>
                </a:solidFill>
              </a:rPr>
              <a:t>lleva a cabo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pu</a:t>
            </a:r>
            <a:r>
              <a:rPr lang="en-US" sz="1800">
                <a:solidFill>
                  <a:schemeClr val="dk1"/>
                </a:solidFill>
              </a:rPr>
              <a:t>diera </a:t>
            </a:r>
            <a:r>
              <a:rPr lang="en-US" sz="1800" u="sng">
                <a:solidFill>
                  <a:schemeClr val="dk1"/>
                </a:solidFill>
              </a:rPr>
              <a:t>dañar</a:t>
            </a:r>
            <a:r>
              <a:rPr lang="en-US" sz="1800" i="0" u="sng" strike="noStrike" cap="none">
                <a:solidFill>
                  <a:schemeClr val="dk1"/>
                </a:solidFill>
              </a:rPr>
              <a:t> la salud, la seguridad o la moralidad de los niños.</a:t>
            </a:r>
            <a:endParaRPr sz="1800" i="0" u="sng" strike="noStrike" cap="none">
              <a:solidFill>
                <a:schemeClr val="dk1"/>
              </a:solidFill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9378903" y="0"/>
            <a:ext cx="2813100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"/>
          <p:cNvSpPr txBox="1"/>
          <p:nvPr/>
        </p:nvSpPr>
        <p:spPr>
          <a:xfrm>
            <a:off x="591012" y="687216"/>
            <a:ext cx="10021135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7.3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"/>
          <p:cNvSpPr txBox="1"/>
          <p:nvPr/>
        </p:nvSpPr>
        <p:spPr>
          <a:xfrm>
            <a:off x="591012" y="1551224"/>
            <a:ext cx="8787766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eliminará todas las formas de trabajo forzoso y obligatorio.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sz="24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62050" marR="0" lvl="1" indent="-7048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7.3.1 </a:t>
            </a:r>
            <a:r>
              <a:rPr lang="en-US" sz="2400" i="0" u="none" strike="noStrike" cap="none">
                <a:solidFill>
                  <a:schemeClr val="dk1"/>
                </a:solidFill>
              </a:rPr>
              <a:t>Las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relaciones </a:t>
            </a:r>
            <a:r>
              <a:rPr lang="en-US" sz="2400">
                <a:solidFill>
                  <a:schemeClr val="dk1"/>
                </a:solidFill>
              </a:rPr>
              <a:t>de empleo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son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voluntarias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se basan en el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consentimiento mutuo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sin la amenaza de </a:t>
            </a:r>
            <a:r>
              <a:rPr lang="en-US" sz="2400" u="sng">
                <a:solidFill>
                  <a:schemeClr val="dk1"/>
                </a:solidFill>
              </a:rPr>
              <a:t>castigo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62050" marR="0" lvl="1" indent="-70485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"/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7.3.2</a:t>
            </a:r>
            <a:endParaRPr/>
          </a:p>
        </p:txBody>
      </p:sp>
      <p:sp>
        <p:nvSpPr>
          <p:cNvPr id="76" name="Google Shape;76;p7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7"/>
          <p:cNvSpPr txBox="1"/>
          <p:nvPr/>
        </p:nvSpPr>
        <p:spPr>
          <a:xfrm>
            <a:off x="566830" y="1536174"/>
            <a:ext cx="86637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</a:t>
            </a:r>
            <a:r>
              <a:rPr lang="en-US" sz="2400" u="sng">
                <a:solidFill>
                  <a:schemeClr val="dk1"/>
                </a:solidFill>
              </a:rPr>
              <a:t>hay evidencia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prácticas</a:t>
            </a:r>
            <a:r>
              <a:rPr lang="en-US" sz="2400">
                <a:solidFill>
                  <a:schemeClr val="dk1"/>
                </a:solidFill>
              </a:rPr>
              <a:t> que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</a:t>
            </a:r>
            <a:r>
              <a:rPr lang="en-US" sz="2400">
                <a:solidFill>
                  <a:schemeClr val="dk1"/>
                </a:solidFill>
              </a:rPr>
              <a:t>quen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trabajo forzoso u obligatorio, inclu</a:t>
            </a:r>
            <a:r>
              <a:rPr lang="en-US" sz="2400">
                <a:solidFill>
                  <a:schemeClr val="dk1"/>
                </a:solidFill>
              </a:rPr>
              <a:t>yendo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entre otr</a:t>
            </a:r>
            <a:r>
              <a:rPr lang="en-US" sz="2400">
                <a:solidFill>
                  <a:schemeClr val="dk1"/>
                </a:solidFill>
              </a:rPr>
              <a:t>os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violencia física y sexual</a:t>
            </a:r>
            <a:r>
              <a:rPr lang="en-US" sz="2400">
                <a:solidFill>
                  <a:schemeClr val="dk1"/>
                </a:solidFill>
              </a:rPr>
              <a:t>;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trabajo </a:t>
            </a:r>
            <a:r>
              <a:rPr lang="en-US" sz="2400">
                <a:solidFill>
                  <a:schemeClr val="dk1"/>
                </a:solidFill>
              </a:rPr>
              <a:t>en condiciones de servidumbre;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retención de salarios /incluido el pago de </a:t>
            </a:r>
            <a:r>
              <a:rPr lang="en-US" sz="2400">
                <a:solidFill>
                  <a:schemeClr val="dk1"/>
                </a:solidFill>
              </a:rPr>
              <a:t>honorarios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por concepto de empleo y/o el pago de un depósito para comenzar a trabajar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</a:rPr>
              <a:t>restric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ción de movilidad/movimiento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</a:rPr>
              <a:t>reten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ción del pasaporte y de los documentos de identidad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0870" marR="0" lvl="0" indent="-342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amenazas de denuncia a las autoridades.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/>
          <p:nvPr/>
        </p:nvSpPr>
        <p:spPr>
          <a:xfrm>
            <a:off x="591577" y="1609889"/>
            <a:ext cx="8399829" cy="419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</a:t>
            </a:r>
            <a:r>
              <a:rPr lang="en-US" sz="2400">
                <a:solidFill>
                  <a:schemeClr val="dk1"/>
                </a:solidFill>
              </a:rPr>
              <a:t>deberá asegurar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no haya discriminación en el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empleo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la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ocupación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3275" marR="0" lvl="0" indent="-803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7.4.1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prácticas de empleo y ocupación son no discriminatorias. </a:t>
            </a:r>
            <a:endParaRPr sz="2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8"/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7.4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/>
          <p:nvPr/>
        </p:nvSpPr>
        <p:spPr>
          <a:xfrm>
            <a:off x="566830" y="1042432"/>
            <a:ext cx="9059084" cy="6380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</a:t>
            </a:r>
            <a:r>
              <a:rPr lang="en-US" sz="2400">
                <a:solidFill>
                  <a:schemeClr val="dk1"/>
                </a:solidFill>
              </a:rPr>
              <a:t>debe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rá respetar la libertad </a:t>
            </a:r>
            <a:r>
              <a:rPr lang="en-US" sz="2400">
                <a:solidFill>
                  <a:schemeClr val="dk1"/>
                </a:solidFill>
              </a:rPr>
              <a:t>sindical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 el derecho efectivo a la negociación colectiva.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8900" marR="0" lvl="1" indent="-9017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7.5.1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trabajadores 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pueden crear o unirse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organizaciones de trabajadores </a:t>
            </a:r>
            <a:r>
              <a:rPr lang="en-US" sz="2400">
                <a:solidFill>
                  <a:schemeClr val="dk1"/>
                </a:solidFill>
              </a:rPr>
              <a:t>de su elección.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8900" marR="0" lvl="1" indent="-9017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7.5.2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organización respeta la plena libertad de las organizaciones de trabajadores 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US" sz="2400" b="1" u="sng">
                <a:solidFill>
                  <a:schemeClr val="dk1"/>
                </a:solidFill>
              </a:rPr>
              <a:t>redactar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2400" b="1" u="sng">
                <a:solidFill>
                  <a:schemeClr val="dk1"/>
                </a:solidFill>
              </a:rPr>
              <a:t>propias constituciones</a:t>
            </a: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</a:t>
            </a:r>
            <a:r>
              <a:rPr lang="en-US" sz="2400" b="1" u="sng">
                <a:solidFill>
                  <a:schemeClr val="dk1"/>
                </a:solidFill>
              </a:rPr>
              <a:t> normas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9"/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D1D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9"/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-STD-40-004 V3-1, Cláusula 7.5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1150</Words>
  <Application>Microsoft Office PowerPoint</Application>
  <PresentationFormat>Widescreen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Avenir</vt:lpstr>
      <vt:lpstr>Noto Sans Symbols</vt:lpstr>
      <vt:lpstr>Calibri</vt:lpstr>
      <vt:lpstr>1_Office Theme</vt:lpstr>
      <vt:lpstr>Formación de auditores sobre los Requisitos Laborales Fundamentales (RLF) del FSC CoC</vt:lpstr>
      <vt:lpstr>El Módulo 2 proporcionará orientación sobre la importancia de las normas internacionales de trabajo, los principios fundamentales y los derechos en el trabajo (FPRW, por sus siglas en inglés), centrándose en los 4 CLR FSC y haciendo hincapié en los requisitos de los estándares FSC. </vt:lpstr>
      <vt:lpstr>Este material de pre-lectura le proporciona las áreas clave de énfasis en cada requisito FSC en los RLFs.  Preste atención a las palabras clave (subrayadas) de cada requisito.   Durante las sesiones presenciales, se debatirán y revisarán casos prácticos que se basan en estas palabras y conceptos clave.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White</cp:lastModifiedBy>
  <cp:revision>1</cp:revision>
  <dcterms:created xsi:type="dcterms:W3CDTF">2024-11-06T10:07:38Z</dcterms:created>
  <dcterms:modified xsi:type="dcterms:W3CDTF">2025-06-20T12:30:49Z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r8>1100800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