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9" r:id="rId2"/>
    <p:sldMasterId id="2147483690" r:id="rId3"/>
  </p:sldMasterIdLst>
  <p:notesMasterIdLst>
    <p:notesMasterId r:id="rId18"/>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Lst>
  <p:sldSz cx="12192000" cy="6858000"/>
  <p:notesSz cx="6858000" cy="9144000"/>
  <p:embeddedFontLst>
    <p:embeddedFont>
      <p:font typeface="Arial Black" panose="020B0A04020102020204" pitchFamily="34" charset="0"/>
      <p:regular r:id="rId19"/>
      <p:bold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g4jDIH2zP6OAuynLy49yQKVungx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7C85395-4BA6-4AA6-ADE5-E8D27DFE5540}">
  <a:tblStyle styleId="{B7C85395-4BA6-4AA6-ADE5-E8D27DFE5540}"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7E7"/>
          </a:solidFill>
        </a:fill>
      </a:tcStyle>
    </a:wholeTbl>
    <a:band1H>
      <a:tcTxStyle/>
      <a:tcStyle>
        <a:tcBdr/>
        <a:fill>
          <a:solidFill>
            <a:srgbClr val="CBCCCC"/>
          </a:solidFill>
        </a:fill>
      </a:tcStyle>
    </a:band1H>
    <a:band2H>
      <a:tcTxStyle/>
      <a:tcStyle>
        <a:tcBdr/>
      </a:tcStyle>
    </a:band2H>
    <a:band1V>
      <a:tcTxStyle/>
      <a:tcStyle>
        <a:tcBdr/>
        <a:fill>
          <a:solidFill>
            <a:srgbClr val="CBCCCC"/>
          </a:solidFill>
        </a:fill>
      </a:tcStyle>
    </a:band1V>
    <a:band2V>
      <a:tcTxStyle/>
      <a:tcStyle>
        <a:tcBdr/>
      </a:tcStyle>
    </a:band2V>
    <a:lastCol>
      <a:tcTxStyle b="on" i="off">
        <a:font>
          <a:latin typeface="Arial"/>
          <a:ea typeface="Arial"/>
          <a:cs typeface="Arial"/>
        </a:font>
        <a:schemeClr val="lt1"/>
      </a:tcTxStyle>
      <a:tcStyle>
        <a:tcBdr/>
        <a:fill>
          <a:solidFill>
            <a:schemeClr val="dk1"/>
          </a:solidFill>
        </a:fill>
      </a:tcStyle>
    </a:lastCol>
    <a:firstCol>
      <a:tcTxStyle b="on" i="off">
        <a:font>
          <a:latin typeface="Arial"/>
          <a:ea typeface="Arial"/>
          <a:cs typeface="Arial"/>
        </a:font>
        <a:schemeClr val="lt1"/>
      </a:tcTxStyle>
      <a:tcStyle>
        <a:tcBdr/>
        <a:fill>
          <a:solidFill>
            <a:schemeClr val="dk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customschemas.google.com/relationships/presentationmetadata" Target="metadata"/><Relationship Id="rId10" Type="http://schemas.openxmlformats.org/officeDocument/2006/relationships/slide" Target="slides/slide7.xml"/><Relationship Id="rId19" Type="http://schemas.openxmlformats.org/officeDocument/2006/relationships/font" Target="fonts/font1.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8" name="Google Shape;37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Cada conjunto de preguntas se adapta al tipo de parte interesada o entrevistado. No obstante, pueden adaptarse a otras partes interesadas. Son sólo ejemplos de preguntas clave para iniciar el debate y obtener información sobre el cumplimiento del RLC. Deberá añadir preguntas de seguimiento según considere oportuno y en función de las respuestas que reciba.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Font typeface="Arial"/>
              <a:buChar char="●"/>
            </a:pPr>
            <a:r>
              <a:rPr lang="en-US" sz="1100" b="1">
                <a:latin typeface="Arial"/>
                <a:ea typeface="Arial"/>
                <a:cs typeface="Arial"/>
                <a:sym typeface="Arial"/>
              </a:rPr>
              <a:t>Departamento de RRHH/Dirección</a:t>
            </a:r>
            <a:endParaRPr sz="1100">
              <a:latin typeface="Arial"/>
              <a:ea typeface="Arial"/>
              <a:cs typeface="Arial"/>
              <a:sym typeface="Arial"/>
            </a:endParaRPr>
          </a:p>
          <a:p>
            <a:pPr marL="914400" lvl="1" indent="-298450" algn="just" rtl="0">
              <a:lnSpc>
                <a:spcPct val="107916"/>
              </a:lnSpc>
              <a:spcBef>
                <a:spcPts val="800"/>
              </a:spcBef>
              <a:spcAft>
                <a:spcPts val="0"/>
              </a:spcAft>
              <a:buClr>
                <a:schemeClr val="dk1"/>
              </a:buClr>
              <a:buSzPts val="1100"/>
              <a:buFont typeface="Arial"/>
              <a:buChar char="o"/>
            </a:pPr>
            <a:r>
              <a:rPr lang="en-US" sz="1100">
                <a:latin typeface="Arial"/>
                <a:ea typeface="Arial"/>
                <a:cs typeface="Arial"/>
                <a:sym typeface="Arial"/>
              </a:rPr>
              <a:t>¿Hay sindicatos reconocidos en el lugar?</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¿Cómo dar a conocer a los trabajadores sus derechos de libertad sindical?</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¿Cómo se relaciona la dirección con los representantes?</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b="1">
                <a:latin typeface="Arial"/>
                <a:ea typeface="Arial"/>
                <a:cs typeface="Arial"/>
                <a:sym typeface="Arial"/>
              </a:rPr>
              <a:t>Trabajadores / Representantes sindicales</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¿Cómo fue elegido para este cargo?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¿Con qué frecuencia os reunís?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¿De qué temas hablan?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¿Cómo se relaciona con la dirección?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¿Conserva registros de sus peticiones o acuerdos? </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b="1">
                <a:latin typeface="Arial"/>
                <a:ea typeface="Arial"/>
                <a:cs typeface="Arial"/>
                <a:sym typeface="Arial"/>
              </a:rPr>
              <a:t>Empleados/Trabajadores</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¿Conoce algún sindicato o representantes de los trabajadores?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¿Sabe el nombre y a quién dirigirse?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¿Cómo fueron elegidos?</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¿Qué haría si tuviera una queja?</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¿Puede afiliarse al sindicato que desee?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endParaRPr sz="1100">
              <a:latin typeface="Arial"/>
              <a:ea typeface="Arial"/>
              <a:cs typeface="Arial"/>
              <a:sym typeface="Arial"/>
            </a:endParaRPr>
          </a:p>
          <a:p>
            <a:pPr marL="0" lvl="0" indent="0" algn="l" rtl="0">
              <a:spcBef>
                <a:spcPts val="800"/>
              </a:spcBef>
              <a:spcAft>
                <a:spcPts val="0"/>
              </a:spcAft>
              <a:buNone/>
            </a:pPr>
            <a:endParaRPr sz="1100" b="1">
              <a:latin typeface="Arial"/>
              <a:ea typeface="Arial"/>
              <a:cs typeface="Arial"/>
              <a:sym typeface="Arial"/>
            </a:endParaRPr>
          </a:p>
        </p:txBody>
      </p:sp>
      <p:sp>
        <p:nvSpPr>
          <p:cNvPr id="446" name="Google Shape;44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Cada conjunto de preguntas se adapta al tipo de parte interesada o entrevistado. No obstante, pueden adaptarse a otras partes interesadas. Son sólo ejemplos de preguntas clave para iniciar el debate y obtener información sobre el cumplimiento de RLF. Deberá añadir preguntas de seguimiento según considere oportuno y en función de las respuestas que reciba.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Font typeface="Arial"/>
              <a:buChar char="●"/>
            </a:pPr>
            <a:r>
              <a:rPr lang="en-US" sz="1100" b="1">
                <a:latin typeface="Arial"/>
                <a:ea typeface="Arial"/>
                <a:cs typeface="Arial"/>
                <a:sym typeface="Arial"/>
              </a:rPr>
              <a:t>Departamento de RRHH / Dirección (Política)</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¿Cuál es la política de la empresa en materia de edad mínima?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¿Cómo ha comunicado esta política a los trabajadores?</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¿Cómo se comprueba que los trabajadores cumplen el requisito de edad mínima? ¿Quién lo hace y dónde se almacena la información?</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b="1">
                <a:latin typeface="Arial"/>
                <a:ea typeface="Arial"/>
                <a:cs typeface="Arial"/>
                <a:sym typeface="Arial"/>
              </a:rPr>
              <a:t>Representantes de los trabajadores / Representantes sindicales</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¿Conoce las políticas de la empresa en materia de derechos de los trabajadores?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¿Ha visto alguna vez niños en la fábrica? En caso afirmativo, ¿en qué circunstancias? </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b="1">
                <a:latin typeface="Arial"/>
                <a:ea typeface="Arial"/>
                <a:cs typeface="Arial"/>
                <a:sym typeface="Arial"/>
              </a:rPr>
              <a:t>Empleados/Trabajadores</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¿Cuándo empezó a trabajar aquí?</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¿Qué documentos le pidieron?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¿Conoce las políticas de la empresa en materia de derechos de los trabajadores? </a:t>
            </a:r>
            <a:endParaRPr sz="1100">
              <a:latin typeface="Arial"/>
              <a:ea typeface="Arial"/>
              <a:cs typeface="Arial"/>
              <a:sym typeface="Arial"/>
            </a:endParaRPr>
          </a:p>
          <a:p>
            <a:pPr marL="0" lvl="0" indent="0" algn="l" rtl="0">
              <a:spcBef>
                <a:spcPts val="800"/>
              </a:spcBef>
              <a:spcAft>
                <a:spcPts val="0"/>
              </a:spcAft>
              <a:buNone/>
            </a:pPr>
            <a:endParaRPr sz="1100">
              <a:latin typeface="Arial"/>
              <a:ea typeface="Arial"/>
              <a:cs typeface="Arial"/>
              <a:sym typeface="Arial"/>
            </a:endParaRPr>
          </a:p>
        </p:txBody>
      </p:sp>
      <p:sp>
        <p:nvSpPr>
          <p:cNvPr id="453" name="Google Shape;45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0" name="Google Shape;46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Cada conjunto de preguntas se adapta al tipo de parte interesada o entrevistado. No obstante, pueden adaptarse a otras partes interesadas. Son sólo ejemplos de preguntas clave para iniciar el debate y obtener información sobre el cumplimiento de RLF. Deberá añadir preguntas de seguimiento según considere oportuno y en función de las respuestas que reciba.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Font typeface="Arial"/>
              <a:buChar char="●"/>
            </a:pPr>
            <a:r>
              <a:rPr lang="en-US" sz="1100" b="1">
                <a:latin typeface="Arial"/>
                <a:ea typeface="Arial"/>
                <a:cs typeface="Arial"/>
                <a:sym typeface="Arial"/>
              </a:rPr>
              <a:t>Departamento de RRHH / Dirección (Política)</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¿Cuál es la política de la empresa en materia de trabajo forzoso?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¿Cómo lo ha comunicado a los proveedores de mano de obra y a los contratistas?</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¿Qué ocurre cuando un trabajador quiere irse?</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¿Cómo se paga a los trabajadores? ¿En qué se basan los cálculos salariales?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¿Conserva usted documentos de los trabajadores?</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¿Cómo se organizan las vacaciones anuales?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¿Cuál es el proceso de concesión de préstamos a los trabajadores? </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b="1">
                <a:latin typeface="Arial"/>
                <a:ea typeface="Arial"/>
                <a:cs typeface="Arial"/>
                <a:sym typeface="Arial"/>
              </a:rPr>
              <a:t>Empleados/Trabajadores/Representantes de los trabajadores</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¿Qué documentos le pidieron cuando empezó a trabajar?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¿Conserva la empresa sus documentos personales?</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¿Qué tienes que hacer si quieres irte a casa o dejar el trabajo?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¿Conoce las políticas de la empresa en materia de derechos de los trabajadores?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¿Tienes un contrato? ¿Comprende su contenido?</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¿Tiene nómina? ¿Conoce su contenido?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¿Toma usted vacaciones anuales? </a:t>
            </a:r>
            <a:endParaRPr sz="1100">
              <a:latin typeface="Arial"/>
              <a:ea typeface="Arial"/>
              <a:cs typeface="Arial"/>
              <a:sym typeface="Arial"/>
            </a:endParaRPr>
          </a:p>
          <a:p>
            <a:pPr marL="0" lvl="0" indent="0" algn="l" rtl="0">
              <a:spcBef>
                <a:spcPts val="800"/>
              </a:spcBef>
              <a:spcAft>
                <a:spcPts val="0"/>
              </a:spcAft>
              <a:buNone/>
            </a:pPr>
            <a:endParaRPr sz="1100">
              <a:latin typeface="Arial"/>
              <a:ea typeface="Arial"/>
              <a:cs typeface="Arial"/>
              <a:sym typeface="Arial"/>
            </a:endParaRPr>
          </a:p>
        </p:txBody>
      </p:sp>
      <p:sp>
        <p:nvSpPr>
          <p:cNvPr id="461" name="Google Shape;46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8" name="Google Shape;46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Cada conjunto de preguntas se adapta al tipo de parte interesada o entrevistado. No obstante, pueden adaptarse a otras partes interesadas. Son sólo ejemplos de preguntas clave para iniciar el debate y obtener información sobre el cumplimiento del RLF. Deberá añadir preguntas de seguimiento según considere oportuno y en función de las respuestas que reciba. </a:t>
            </a:r>
            <a:endParaRPr sz="1100">
              <a:latin typeface="Arial"/>
              <a:ea typeface="Arial"/>
              <a:cs typeface="Arial"/>
              <a:sym typeface="Arial"/>
            </a:endParaRPr>
          </a:p>
          <a:p>
            <a:pPr marL="457200" lvl="0" indent="-298450" algn="just" rtl="0">
              <a:lnSpc>
                <a:spcPct val="107916"/>
              </a:lnSpc>
              <a:spcBef>
                <a:spcPts val="800"/>
              </a:spcBef>
              <a:spcAft>
                <a:spcPts val="0"/>
              </a:spcAft>
              <a:buClr>
                <a:schemeClr val="dk1"/>
              </a:buClr>
              <a:buSzPts val="1100"/>
              <a:buFont typeface="Arial"/>
              <a:buChar char="●"/>
            </a:pPr>
            <a:r>
              <a:rPr lang="en-US" sz="1100" b="1">
                <a:latin typeface="Arial"/>
                <a:ea typeface="Arial"/>
                <a:cs typeface="Arial"/>
                <a:sym typeface="Arial"/>
              </a:rPr>
              <a:t>Departamento de RRHH / Dirección (Política)</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¿Cuál es la política de la empresa en materia de discriminación?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¿Cómo se lo ha comunicado a los empleados?</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¿Cómo se selecciona a los empleados para la formación y la promoción?</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¿Quién gestiona las quejas o reclamaciones y cuál es el proceso?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¿Cómo garantizar que sus procesos de contratación no son discriminatorios?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¿Cómo se calculan los salarios de cada función?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¿Existen disposiciones especiales para las mujeres? </a:t>
            </a:r>
            <a:endParaRPr sz="1100">
              <a:latin typeface="Arial"/>
              <a:ea typeface="Arial"/>
              <a:cs typeface="Arial"/>
              <a:sym typeface="Arial"/>
            </a:endParaRPr>
          </a:p>
          <a:p>
            <a:pPr marL="914400" lvl="0" indent="0" algn="just" rtl="0">
              <a:lnSpc>
                <a:spcPct val="107916"/>
              </a:lnSpc>
              <a:spcBef>
                <a:spcPts val="0"/>
              </a:spcBef>
              <a:spcAft>
                <a:spcPts val="0"/>
              </a:spcAft>
              <a:buClr>
                <a:schemeClr val="dk1"/>
              </a:buClr>
              <a:buSzPts val="1100"/>
              <a:buFont typeface="Arial"/>
              <a:buNone/>
            </a:pPr>
            <a:endParaRPr sz="1100">
              <a:latin typeface="Arial"/>
              <a:ea typeface="Arial"/>
              <a:cs typeface="Arial"/>
              <a:sym typeface="Arial"/>
            </a:endParaRPr>
          </a:p>
          <a:p>
            <a:pPr marL="457200" lvl="0" indent="-298450" algn="just" rtl="0">
              <a:lnSpc>
                <a:spcPct val="107916"/>
              </a:lnSpc>
              <a:spcBef>
                <a:spcPts val="0"/>
              </a:spcBef>
              <a:spcAft>
                <a:spcPts val="0"/>
              </a:spcAft>
              <a:buClr>
                <a:schemeClr val="dk1"/>
              </a:buClr>
              <a:buSzPts val="1100"/>
              <a:buFont typeface="Arial"/>
              <a:buChar char="●"/>
            </a:pPr>
            <a:r>
              <a:rPr lang="en-US" sz="1100" b="1">
                <a:latin typeface="Arial"/>
                <a:ea typeface="Arial"/>
                <a:cs typeface="Arial"/>
                <a:sym typeface="Arial"/>
              </a:rPr>
              <a:t>Empleados/Trabajadores/Representantes de los trabajadores</a:t>
            </a:r>
            <a:endParaRPr sz="1100" b="1">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¿Conoce las políticas de la empresa en materia de discriminación?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¿Cómo asciende la gente? </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¿Te sientes tratado igual que tu colega que hace este mismo trabajo?</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¿Qué haces cuando quieres quejarte, sugerir algo o plantear una preocupación sobre algo en el trabajo?</a:t>
            </a:r>
            <a:endParaRPr sz="1100">
              <a:latin typeface="Arial"/>
              <a:ea typeface="Arial"/>
              <a:cs typeface="Arial"/>
              <a:sym typeface="Arial"/>
            </a:endParaRPr>
          </a:p>
          <a:p>
            <a:pPr marL="914400" lvl="1" indent="-298450" algn="just" rtl="0">
              <a:lnSpc>
                <a:spcPct val="107916"/>
              </a:lnSpc>
              <a:spcBef>
                <a:spcPts val="0"/>
              </a:spcBef>
              <a:spcAft>
                <a:spcPts val="0"/>
              </a:spcAft>
              <a:buClr>
                <a:schemeClr val="dk1"/>
              </a:buClr>
              <a:buSzPts val="1100"/>
              <a:buFont typeface="Arial"/>
              <a:buChar char="o"/>
            </a:pPr>
            <a:r>
              <a:rPr lang="en-US" sz="1100">
                <a:latin typeface="Arial"/>
                <a:ea typeface="Arial"/>
                <a:cs typeface="Arial"/>
                <a:sym typeface="Arial"/>
              </a:rPr>
              <a:t>¿Existen posibilidades de formación y cómo se elige a los candidatos?</a:t>
            </a:r>
            <a:endParaRPr sz="1100">
              <a:latin typeface="Arial"/>
              <a:ea typeface="Arial"/>
              <a:cs typeface="Arial"/>
              <a:sym typeface="Arial"/>
            </a:endParaRPr>
          </a:p>
          <a:p>
            <a:pPr marL="0" lvl="0" indent="0" algn="l" rtl="0">
              <a:spcBef>
                <a:spcPts val="800"/>
              </a:spcBef>
              <a:spcAft>
                <a:spcPts val="0"/>
              </a:spcAft>
              <a:buNone/>
            </a:pPr>
            <a:endParaRPr sz="1100">
              <a:latin typeface="Arial"/>
              <a:ea typeface="Arial"/>
              <a:cs typeface="Arial"/>
              <a:sym typeface="Arial"/>
            </a:endParaRPr>
          </a:p>
        </p:txBody>
      </p:sp>
      <p:sp>
        <p:nvSpPr>
          <p:cNvPr id="469" name="Google Shape;469;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76" name="Google Shape;47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1" name="Google Shape;39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Haga hincapié en los elementos adicionales que deben añadirse a una auditoría ordinaria. La columna "Elementos RLF que deben incluirse" muestra básicamente los elementos ADICIONALES que podrían incluirse en cada parte de la auditoría para cubrir los elementos RLF. Esta adición no modifica la auditoría en gran medida, sino que captura elementos RLF adicionales dentro de la misma auditoría.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LEER y EXPLICAR algunas de las filas. </a:t>
            </a:r>
            <a:endParaRPr sz="1100">
              <a:latin typeface="Arial"/>
              <a:ea typeface="Arial"/>
              <a:cs typeface="Arial"/>
              <a:sym typeface="Arial"/>
            </a:endParaRPr>
          </a:p>
          <a:p>
            <a:pPr marL="0" lvl="0" indent="0" algn="just" rtl="0">
              <a:lnSpc>
                <a:spcPct val="107916"/>
              </a:lnSpc>
              <a:spcBef>
                <a:spcPts val="800"/>
              </a:spcBef>
              <a:spcAft>
                <a:spcPts val="0"/>
              </a:spcAft>
              <a:buClr>
                <a:schemeClr val="dk1"/>
              </a:buClr>
              <a:buSzPts val="1100"/>
              <a:buFont typeface="Arial"/>
              <a:buNone/>
            </a:pPr>
            <a:r>
              <a:rPr lang="en-US" sz="1100">
                <a:latin typeface="Arial"/>
                <a:ea typeface="Arial"/>
                <a:cs typeface="Arial"/>
                <a:sym typeface="Arial"/>
              </a:rPr>
              <a:t>El tiempo adicional estimado se basa en la experiencia de ASI sobre el terreno.</a:t>
            </a:r>
            <a:endParaRPr sz="1100">
              <a:latin typeface="Arial"/>
              <a:ea typeface="Arial"/>
              <a:cs typeface="Arial"/>
              <a:sym typeface="Arial"/>
            </a:endParaRPr>
          </a:p>
          <a:p>
            <a:pPr marL="0" lvl="0" indent="0" algn="just" rtl="0">
              <a:lnSpc>
                <a:spcPct val="107916"/>
              </a:lnSpc>
              <a:spcBef>
                <a:spcPts val="800"/>
              </a:spcBef>
              <a:spcAft>
                <a:spcPts val="800"/>
              </a:spcAft>
              <a:buClr>
                <a:schemeClr val="dk1"/>
              </a:buClr>
              <a:buSzPts val="1100"/>
              <a:buFont typeface="Arial"/>
              <a:buNone/>
            </a:pPr>
            <a:endParaRPr sz="1100">
              <a:latin typeface="Arial"/>
              <a:ea typeface="Arial"/>
              <a:cs typeface="Arial"/>
              <a:sym typeface="Arial"/>
            </a:endParaRPr>
          </a:p>
        </p:txBody>
      </p:sp>
      <p:sp>
        <p:nvSpPr>
          <p:cNvPr id="399" name="Google Shape;39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Cada grupo elaborará un plan de auditoría y propondrá cómo tener en cuenta el RLC en una auditoría sin aumentar el tiempo.</a:t>
            </a:r>
            <a:endParaRPr sz="1100">
              <a:latin typeface="Arial"/>
              <a:ea typeface="Arial"/>
              <a:cs typeface="Arial"/>
              <a:sym typeface="Arial"/>
            </a:endParaRPr>
          </a:p>
          <a:p>
            <a:pPr marL="0" lvl="0" indent="0" algn="l" rtl="0">
              <a:spcBef>
                <a:spcPts val="800"/>
              </a:spcBef>
              <a:spcAft>
                <a:spcPts val="0"/>
              </a:spcAft>
              <a:buNone/>
            </a:pPr>
            <a:endParaRPr/>
          </a:p>
        </p:txBody>
      </p:sp>
      <p:sp>
        <p:nvSpPr>
          <p:cNvPr id="406" name="Google Shape;40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Sugerencia: Imprimir diapositiva para los participantes. </a:t>
            </a:r>
            <a:endParaRPr sz="1100">
              <a:latin typeface="Arial"/>
              <a:ea typeface="Arial"/>
              <a:cs typeface="Arial"/>
              <a:sym typeface="Arial"/>
            </a:endParaRPr>
          </a:p>
          <a:p>
            <a:pPr marL="0" lvl="0" indent="0" algn="l" rtl="0">
              <a:spcBef>
                <a:spcPts val="800"/>
              </a:spcBef>
              <a:spcAft>
                <a:spcPts val="0"/>
              </a:spcAft>
              <a:buNone/>
            </a:pPr>
            <a:endParaRPr/>
          </a:p>
        </p:txBody>
      </p:sp>
      <p:sp>
        <p:nvSpPr>
          <p:cNvPr id="415" name="Google Shape;41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Sugerencia: Imprimir diapositiva para los participantes. </a:t>
            </a:r>
            <a:endParaRPr/>
          </a:p>
          <a:p>
            <a:pPr marL="0" lvl="0" indent="0" algn="l" rtl="0">
              <a:spcBef>
                <a:spcPts val="0"/>
              </a:spcBef>
              <a:spcAft>
                <a:spcPts val="0"/>
              </a:spcAft>
              <a:buNone/>
            </a:pPr>
            <a:endParaRPr/>
          </a:p>
        </p:txBody>
      </p:sp>
      <p:sp>
        <p:nvSpPr>
          <p:cNvPr id="423" name="Google Shape;42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Sugerencia: Imprimir diapositiva para los participantes. </a:t>
            </a:r>
            <a:endParaRPr/>
          </a:p>
          <a:p>
            <a:pPr marL="0" lvl="0" indent="0" algn="l" rtl="0">
              <a:spcBef>
                <a:spcPts val="0"/>
              </a:spcBef>
              <a:spcAft>
                <a:spcPts val="0"/>
              </a:spcAft>
              <a:buNone/>
            </a:pPr>
            <a:endParaRPr/>
          </a:p>
        </p:txBody>
      </p:sp>
      <p:sp>
        <p:nvSpPr>
          <p:cNvPr id="431" name="Google Shape;43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None/>
            </a:pPr>
            <a:r>
              <a:rPr lang="en-US" sz="1100">
                <a:latin typeface="Arial"/>
                <a:ea typeface="Arial"/>
                <a:cs typeface="Arial"/>
                <a:sym typeface="Arial"/>
              </a:rPr>
              <a:t>Buenas prácticas que debe tener en cuenta un auditor al realizar entrevistas</a:t>
            </a:r>
            <a:endParaRPr sz="1100">
              <a:latin typeface="Arial"/>
              <a:ea typeface="Arial"/>
              <a:cs typeface="Arial"/>
              <a:sym typeface="Arial"/>
            </a:endParaRPr>
          </a:p>
          <a:p>
            <a:pPr marL="685800" lvl="0" indent="-298450" algn="just" rtl="0">
              <a:lnSpc>
                <a:spcPct val="107916"/>
              </a:lnSpc>
              <a:spcBef>
                <a:spcPts val="800"/>
              </a:spcBef>
              <a:spcAft>
                <a:spcPts val="0"/>
              </a:spcAft>
              <a:buClr>
                <a:schemeClr val="dk1"/>
              </a:buClr>
              <a:buSzPts val="1100"/>
              <a:buFont typeface="Arial"/>
              <a:buChar char="●"/>
            </a:pPr>
            <a:r>
              <a:rPr lang="en-US" sz="1100">
                <a:latin typeface="Arial"/>
                <a:ea typeface="Arial"/>
                <a:cs typeface="Arial"/>
                <a:sym typeface="Arial"/>
              </a:rPr>
              <a:t>Fuertes habilidades interpersonales</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Otros están dispuestos a compartir información con usted</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No interrumpa con preguntas innecesarias</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Permite a las personas compartir voluntariamente información relevante</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Muestra un interés sincero por la persona y el tema.</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Demuestra imparcialidad al intentar obtener información.</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Los entrevistadores eficaces trabajan de manera informal, no estructurada.</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Ausencia de sesgo</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Proyectar profesionalidad y excelencia (actitud y aspecto)</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No representan una amenaza para el entrevistado</a:t>
            </a:r>
            <a:endParaRPr sz="1100">
              <a:latin typeface="Arial"/>
              <a:ea typeface="Arial"/>
              <a:cs typeface="Arial"/>
              <a:sym typeface="Arial"/>
            </a:endParaRPr>
          </a:p>
          <a:p>
            <a:pPr marL="685800" lvl="0" indent="-298450" algn="just" rtl="0">
              <a:lnSpc>
                <a:spcPct val="107916"/>
              </a:lnSpc>
              <a:spcBef>
                <a:spcPts val="0"/>
              </a:spcBef>
              <a:spcAft>
                <a:spcPts val="0"/>
              </a:spcAft>
              <a:buClr>
                <a:schemeClr val="dk1"/>
              </a:buClr>
              <a:buSzPts val="1100"/>
              <a:buFont typeface="Arial"/>
              <a:buChar char="●"/>
            </a:pPr>
            <a:r>
              <a:rPr lang="en-US" sz="1100">
                <a:latin typeface="Arial"/>
                <a:ea typeface="Arial"/>
                <a:cs typeface="Arial"/>
                <a:sym typeface="Arial"/>
              </a:rPr>
              <a:t>Garantizar la confidencialidad durante y después de la entrevista y la auditoría</a:t>
            </a:r>
            <a:br>
              <a:rPr lang="en-US" sz="1100">
                <a:latin typeface="Arial"/>
                <a:ea typeface="Arial"/>
                <a:cs typeface="Arial"/>
                <a:sym typeface="Arial"/>
              </a:rPr>
            </a:br>
            <a:endParaRPr/>
          </a:p>
        </p:txBody>
      </p:sp>
      <p:sp>
        <p:nvSpPr>
          <p:cNvPr id="439" name="Google Shape;439;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69"/>
        <p:cNvGrpSpPr/>
        <p:nvPr/>
      </p:nvGrpSpPr>
      <p:grpSpPr>
        <a:xfrm>
          <a:off x="0" y="0"/>
          <a:ext cx="0" cy="0"/>
          <a:chOff x="0" y="0"/>
          <a:chExt cx="0" cy="0"/>
        </a:xfrm>
      </p:grpSpPr>
      <p:pic>
        <p:nvPicPr>
          <p:cNvPr id="70" name="Google Shape;70;p27"/>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71" name="Google Shape;71;p27"/>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72" name="Google Shape;7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74" name="Google Shape;7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75" name="Google Shape;75;p27"/>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76" name="Google Shape;76;p27"/>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77"/>
        <p:cNvGrpSpPr/>
        <p:nvPr/>
      </p:nvGrpSpPr>
      <p:grpSpPr>
        <a:xfrm>
          <a:off x="0" y="0"/>
          <a:ext cx="0" cy="0"/>
          <a:chOff x="0" y="0"/>
          <a:chExt cx="0" cy="0"/>
        </a:xfrm>
      </p:grpSpPr>
      <p:pic>
        <p:nvPicPr>
          <p:cNvPr id="78" name="Google Shape;78;p28"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79" name="Google Shape;79;p28"/>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80" name="Google Shape;80;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82" name="Google Shape;82;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28"/>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84" name="Google Shape;84;p28"/>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85" name="Google Shape;85;p28"/>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86"/>
        <p:cNvGrpSpPr/>
        <p:nvPr/>
      </p:nvGrpSpPr>
      <p:grpSpPr>
        <a:xfrm>
          <a:off x="0" y="0"/>
          <a:ext cx="0" cy="0"/>
          <a:chOff x="0" y="0"/>
          <a:chExt cx="0" cy="0"/>
        </a:xfrm>
      </p:grpSpPr>
      <p:pic>
        <p:nvPicPr>
          <p:cNvPr id="87" name="Google Shape;87;p29"/>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88" name="Google Shape;88;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90" name="Google Shape;90;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1" name="Google Shape;91;p29"/>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2" name="Google Shape;92;p29"/>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93" name="Google Shape;93;p29"/>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94"/>
        <p:cNvGrpSpPr/>
        <p:nvPr/>
      </p:nvGrpSpPr>
      <p:grpSpPr>
        <a:xfrm>
          <a:off x="0" y="0"/>
          <a:ext cx="0" cy="0"/>
          <a:chOff x="0" y="0"/>
          <a:chExt cx="0" cy="0"/>
        </a:xfrm>
      </p:grpSpPr>
      <p:sp>
        <p:nvSpPr>
          <p:cNvPr id="95" name="Google Shape;95;p30"/>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98" name="Google Shape;98;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99" name="Google Shape;99;p30"/>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00" name="Google Shape;100;p30"/>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1" name="Google Shape;101;p30"/>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102"/>
        <p:cNvGrpSpPr/>
        <p:nvPr/>
      </p:nvGrpSpPr>
      <p:grpSpPr>
        <a:xfrm>
          <a:off x="0" y="0"/>
          <a:ext cx="0" cy="0"/>
          <a:chOff x="0" y="0"/>
          <a:chExt cx="0" cy="0"/>
        </a:xfrm>
      </p:grpSpPr>
      <p:sp>
        <p:nvSpPr>
          <p:cNvPr id="103" name="Google Shape;103;p31"/>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4" name="Google Shape;104;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106" name="Google Shape;106;p31"/>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107" name="Google Shape;107;p31"/>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108"/>
        <p:cNvGrpSpPr/>
        <p:nvPr/>
      </p:nvGrpSpPr>
      <p:grpSpPr>
        <a:xfrm>
          <a:off x="0" y="0"/>
          <a:ext cx="0" cy="0"/>
          <a:chOff x="0" y="0"/>
          <a:chExt cx="0" cy="0"/>
        </a:xfrm>
      </p:grpSpPr>
      <p:sp>
        <p:nvSpPr>
          <p:cNvPr id="109" name="Google Shape;109;p32"/>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0" name="Google Shape;110;p32"/>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11" name="Google Shape;111;p32"/>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12" name="Google Shape;112;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114" name="Google Shape;114;p32"/>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115"/>
        <p:cNvGrpSpPr/>
        <p:nvPr/>
      </p:nvGrpSpPr>
      <p:grpSpPr>
        <a:xfrm>
          <a:off x="0" y="0"/>
          <a:ext cx="0" cy="0"/>
          <a:chOff x="0" y="0"/>
          <a:chExt cx="0" cy="0"/>
        </a:xfrm>
      </p:grpSpPr>
      <p:sp>
        <p:nvSpPr>
          <p:cNvPr id="116" name="Google Shape;116;p33"/>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7" name="Google Shape;117;p33"/>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8" name="Google Shape;118;p33"/>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19" name="Google Shape;119;p33"/>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20" name="Google Shape;120;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122" name="Google Shape;122;p33"/>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23" name="Google Shape;123;p33"/>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24" name="Google Shape;124;p33"/>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125"/>
        <p:cNvGrpSpPr/>
        <p:nvPr/>
      </p:nvGrpSpPr>
      <p:grpSpPr>
        <a:xfrm>
          <a:off x="0" y="0"/>
          <a:ext cx="0" cy="0"/>
          <a:chOff x="0" y="0"/>
          <a:chExt cx="0" cy="0"/>
        </a:xfrm>
      </p:grpSpPr>
      <p:cxnSp>
        <p:nvCxnSpPr>
          <p:cNvPr id="126" name="Google Shape;126;p34"/>
          <p:cNvCxnSpPr/>
          <p:nvPr/>
        </p:nvCxnSpPr>
        <p:spPr>
          <a:xfrm rot="5400000">
            <a:off x="1658675" y="3454385"/>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cxnSp>
        <p:nvCxnSpPr>
          <p:cNvPr id="127" name="Google Shape;127;p34"/>
          <p:cNvCxnSpPr/>
          <p:nvPr/>
        </p:nvCxnSpPr>
        <p:spPr>
          <a:xfrm rot="5400000">
            <a:off x="5748077" y="3454383"/>
            <a:ext cx="4753600" cy="0"/>
          </a:xfrm>
          <a:prstGeom prst="straightConnector1">
            <a:avLst/>
          </a:prstGeom>
          <a:noFill/>
          <a:ln w="9525" cap="flat" cmpd="sng">
            <a:solidFill>
              <a:srgbClr val="DD1C24">
                <a:alpha val="28627"/>
              </a:srgbClr>
            </a:solidFill>
            <a:prstDash val="solid"/>
            <a:miter lim="400000"/>
            <a:headEnd type="none" w="sm" len="sm"/>
            <a:tailEnd type="none" w="sm" len="sm"/>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128"/>
        <p:cNvGrpSpPr/>
        <p:nvPr/>
      </p:nvGrpSpPr>
      <p:grpSpPr>
        <a:xfrm>
          <a:off x="0" y="0"/>
          <a:ext cx="0" cy="0"/>
          <a:chOff x="0" y="0"/>
          <a:chExt cx="0" cy="0"/>
        </a:xfrm>
      </p:grpSpPr>
      <p:sp>
        <p:nvSpPr>
          <p:cNvPr id="129" name="Google Shape;129;p35"/>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130" name="Google Shape;130;p35"/>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131" name="Google Shape;131;p35"/>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32" name="Google Shape;132;p35"/>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8.6.FSC-CLR-Training_Main-Course_Module-4.3_V1-0_ ES</a:t>
            </a:r>
            <a:endParaRPr/>
          </a:p>
        </p:txBody>
      </p:sp>
      <p:sp>
        <p:nvSpPr>
          <p:cNvPr id="133" name="Google Shape;133;p35"/>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Emty white copy" type="tx">
  <p:cSld name="TITLE_AND_BODY">
    <p:spTree>
      <p:nvGrpSpPr>
        <p:cNvPr id="1" name="Shape 13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6"/>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135"/>
        <p:cNvGrpSpPr/>
        <p:nvPr/>
      </p:nvGrpSpPr>
      <p:grpSpPr>
        <a:xfrm>
          <a:off x="0" y="0"/>
          <a:ext cx="0" cy="0"/>
          <a:chOff x="0" y="0"/>
          <a:chExt cx="0" cy="0"/>
        </a:xfrm>
      </p:grpSpPr>
      <p:pic>
        <p:nvPicPr>
          <p:cNvPr id="136" name="Google Shape;136;p37"/>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137" name="Google Shape;137;p37"/>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138" name="Google Shape;138;p37"/>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139" name="Google Shape;139;p37"/>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140" name="Google Shape;140;p37"/>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chemeClr val="dk1"/>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141" name="Google Shape;141;p37"/>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142" name="Google Shape;142;p37"/>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143" name="Google Shape;143;p37"/>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144" name="Google Shape;144;p37"/>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accent6"/>
              </a:buClr>
              <a:buSzPts val="4400"/>
              <a:buFont typeface="Avenir"/>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51"/>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152"/>
        <p:cNvGrpSpPr/>
        <p:nvPr/>
      </p:nvGrpSpPr>
      <p:grpSpPr>
        <a:xfrm>
          <a:off x="0" y="0"/>
          <a:ext cx="0" cy="0"/>
          <a:chOff x="0" y="0"/>
          <a:chExt cx="0" cy="0"/>
        </a:xfrm>
      </p:grpSpPr>
      <p:pic>
        <p:nvPicPr>
          <p:cNvPr id="153" name="Google Shape;153;p38"/>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154" name="Google Shape;154;p38"/>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55" name="Google Shape;155;p38"/>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56" name="Google Shape;156;p38"/>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157" name="Google Shape;157;p38"/>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158" name="Google Shape;158;p38"/>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159" name="Google Shape;159;p38"/>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Section Separator - 4b">
  <p:cSld name="2_Section Separator - 4b">
    <p:spTree>
      <p:nvGrpSpPr>
        <p:cNvPr id="1" name="Shape 160"/>
        <p:cNvGrpSpPr/>
        <p:nvPr/>
      </p:nvGrpSpPr>
      <p:grpSpPr>
        <a:xfrm>
          <a:off x="0" y="0"/>
          <a:ext cx="0" cy="0"/>
          <a:chOff x="0" y="0"/>
          <a:chExt cx="0" cy="0"/>
        </a:xfrm>
      </p:grpSpPr>
      <p:pic>
        <p:nvPicPr>
          <p:cNvPr id="161" name="Google Shape;161;p39"/>
          <p:cNvPicPr preferRelativeResize="0"/>
          <p:nvPr/>
        </p:nvPicPr>
        <p:blipFill rotWithShape="1">
          <a:blip r:embed="rId2">
            <a:alphaModFix/>
          </a:blip>
          <a:srcRect/>
          <a:stretch/>
        </p:blipFill>
        <p:spPr>
          <a:xfrm>
            <a:off x="-82464" y="52466"/>
            <a:ext cx="12314617" cy="6931580"/>
          </a:xfrm>
          <a:prstGeom prst="rect">
            <a:avLst/>
          </a:prstGeom>
          <a:noFill/>
          <a:ln>
            <a:noFill/>
          </a:ln>
        </p:spPr>
      </p:pic>
      <p:sp>
        <p:nvSpPr>
          <p:cNvPr id="162" name="Google Shape;162;p39"/>
          <p:cNvSpPr/>
          <p:nvPr/>
        </p:nvSpPr>
        <p:spPr>
          <a:xfrm rot="5400000">
            <a:off x="-353977" y="408039"/>
            <a:ext cx="6721475" cy="6178449"/>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163" name="Google Shape;163;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165" name="Google Shape;165;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66" name="Google Shape;166;p39"/>
          <p:cNvSpPr txBox="1">
            <a:spLocks noGrp="1"/>
          </p:cNvSpPr>
          <p:nvPr>
            <p:ph type="ctrTitle"/>
          </p:nvPr>
        </p:nvSpPr>
        <p:spPr>
          <a:xfrm>
            <a:off x="1054130" y="2573868"/>
            <a:ext cx="4642068" cy="339435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67" name="Google Shape;167;p39"/>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168"/>
        <p:cNvGrpSpPr/>
        <p:nvPr/>
      </p:nvGrpSpPr>
      <p:grpSpPr>
        <a:xfrm>
          <a:off x="0" y="0"/>
          <a:ext cx="0" cy="0"/>
          <a:chOff x="0" y="0"/>
          <a:chExt cx="0" cy="0"/>
        </a:xfrm>
      </p:grpSpPr>
      <p:pic>
        <p:nvPicPr>
          <p:cNvPr id="169" name="Google Shape;169;p40"/>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170" name="Google Shape;170;p40"/>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1" name="Google Shape;171;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173" name="Google Shape;173;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174" name="Google Shape;174;p40"/>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175" name="Google Shape;175;p40"/>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176"/>
        <p:cNvGrpSpPr/>
        <p:nvPr/>
      </p:nvGrpSpPr>
      <p:grpSpPr>
        <a:xfrm>
          <a:off x="0" y="0"/>
          <a:ext cx="0" cy="0"/>
          <a:chOff x="0" y="0"/>
          <a:chExt cx="0" cy="0"/>
        </a:xfrm>
      </p:grpSpPr>
      <p:pic>
        <p:nvPicPr>
          <p:cNvPr id="177" name="Google Shape;177;p41"/>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178" name="Google Shape;178;p41"/>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179" name="Google Shape;179;p41"/>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180" name="Google Shape;180;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182" name="Google Shape;182;p41"/>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3" name="Google Shape;183;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184"/>
        <p:cNvGrpSpPr/>
        <p:nvPr/>
      </p:nvGrpSpPr>
      <p:grpSpPr>
        <a:xfrm>
          <a:off x="0" y="0"/>
          <a:ext cx="0" cy="0"/>
          <a:chOff x="0" y="0"/>
          <a:chExt cx="0" cy="0"/>
        </a:xfrm>
      </p:grpSpPr>
      <p:sp>
        <p:nvSpPr>
          <p:cNvPr id="185" name="Google Shape;185;p42"/>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6" name="Google Shape;186;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7" name="Google Shape;187;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188" name="Google Shape;188;p42"/>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pic>
        <p:nvPicPr>
          <p:cNvPr id="189" name="Google Shape;189;p42"/>
          <p:cNvPicPr preferRelativeResize="0"/>
          <p:nvPr/>
        </p:nvPicPr>
        <p:blipFill rotWithShape="1">
          <a:blip r:embed="rId2">
            <a:alphaModFix/>
          </a:blip>
          <a:srcRect/>
          <a:stretch/>
        </p:blipFill>
        <p:spPr>
          <a:xfrm>
            <a:off x="10593097" y="6381893"/>
            <a:ext cx="607006" cy="28807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imple slide">
  <p:cSld name="Simple slide">
    <p:spTree>
      <p:nvGrpSpPr>
        <p:cNvPr id="1" name="Shape 190"/>
        <p:cNvGrpSpPr/>
        <p:nvPr/>
      </p:nvGrpSpPr>
      <p:grpSpPr>
        <a:xfrm>
          <a:off x="0" y="0"/>
          <a:ext cx="0" cy="0"/>
          <a:chOff x="0" y="0"/>
          <a:chExt cx="0" cy="0"/>
        </a:xfrm>
      </p:grpSpPr>
      <p:sp>
        <p:nvSpPr>
          <p:cNvPr id="191" name="Google Shape;191;p43"/>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92" name="Google Shape;192;p43"/>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193" name="Google Shape;193;p43"/>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194" name="Google Shape;194;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5" name="Google Shape;195;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196" name="Google Shape;196;p43"/>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197"/>
        <p:cNvGrpSpPr/>
        <p:nvPr/>
      </p:nvGrpSpPr>
      <p:grpSpPr>
        <a:xfrm>
          <a:off x="0" y="0"/>
          <a:ext cx="0" cy="0"/>
          <a:chOff x="0" y="0"/>
          <a:chExt cx="0" cy="0"/>
        </a:xfrm>
      </p:grpSpPr>
      <p:pic>
        <p:nvPicPr>
          <p:cNvPr id="198" name="Google Shape;198;p44"/>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199" name="Google Shape;199;p44"/>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200" name="Google Shape;200;p44"/>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201" name="Google Shape;201;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2" name="Google Shape;202;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203" name="Google Shape;203;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04" name="Google Shape;204;p44"/>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205"/>
        <p:cNvGrpSpPr/>
        <p:nvPr/>
      </p:nvGrpSpPr>
      <p:grpSpPr>
        <a:xfrm>
          <a:off x="0" y="0"/>
          <a:ext cx="0" cy="0"/>
          <a:chOff x="0" y="0"/>
          <a:chExt cx="0" cy="0"/>
        </a:xfrm>
      </p:grpSpPr>
      <p:pic>
        <p:nvPicPr>
          <p:cNvPr id="206" name="Google Shape;206;p45"/>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207" name="Google Shape;207;p45"/>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8" name="Google Shape;208;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9" name="Google Shape;209;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210" name="Google Shape;210;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11" name="Google Shape;211;p45"/>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12" name="Google Shape;212;p45"/>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17"/>
        <p:cNvGrpSpPr/>
        <p:nvPr/>
      </p:nvGrpSpPr>
      <p:grpSpPr>
        <a:xfrm>
          <a:off x="0" y="0"/>
          <a:ext cx="0" cy="0"/>
          <a:chOff x="0" y="0"/>
          <a:chExt cx="0" cy="0"/>
        </a:xfrm>
      </p:grpSpPr>
      <p:sp>
        <p:nvSpPr>
          <p:cNvPr id="18" name="Google Shape;18;p20"/>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9" name="Google Shape;19;p20"/>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8.6.FSC-CLR-Training_Main-Course_Module-4.3_V1-0_ ES</a:t>
            </a:r>
            <a:endParaRPr/>
          </a:p>
        </p:txBody>
      </p:sp>
      <p:sp>
        <p:nvSpPr>
          <p:cNvPr id="20" name="Google Shape;20;p20"/>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213"/>
        <p:cNvGrpSpPr/>
        <p:nvPr/>
      </p:nvGrpSpPr>
      <p:grpSpPr>
        <a:xfrm>
          <a:off x="0" y="0"/>
          <a:ext cx="0" cy="0"/>
          <a:chOff x="0" y="0"/>
          <a:chExt cx="0" cy="0"/>
        </a:xfrm>
      </p:grpSpPr>
      <p:pic>
        <p:nvPicPr>
          <p:cNvPr id="214" name="Google Shape;214;p46"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215" name="Google Shape;215;p46"/>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16" name="Google Shape;216;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7" name="Google Shape;217;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218" name="Google Shape;218;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19" name="Google Shape;219;p46"/>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20" name="Google Shape;220;p46"/>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_Section Separator - 4c">
  <p:cSld name="1_Section Separator - 4c">
    <p:spTree>
      <p:nvGrpSpPr>
        <p:cNvPr id="1" name="Shape 221"/>
        <p:cNvGrpSpPr/>
        <p:nvPr/>
      </p:nvGrpSpPr>
      <p:grpSpPr>
        <a:xfrm>
          <a:off x="0" y="0"/>
          <a:ext cx="0" cy="0"/>
          <a:chOff x="0" y="0"/>
          <a:chExt cx="0" cy="0"/>
        </a:xfrm>
      </p:grpSpPr>
      <p:pic>
        <p:nvPicPr>
          <p:cNvPr id="222" name="Google Shape;222;p47" descr="A bird standing on the edge of a pond&#10;&#10;Description automatically generated"/>
          <p:cNvPicPr preferRelativeResize="0"/>
          <p:nvPr/>
        </p:nvPicPr>
        <p:blipFill rotWithShape="1">
          <a:blip r:embed="rId2">
            <a:alphaModFix/>
          </a:blip>
          <a:srcRect/>
          <a:stretch/>
        </p:blipFill>
        <p:spPr>
          <a:xfrm>
            <a:off x="7622857" y="-1"/>
            <a:ext cx="4704999" cy="7061911"/>
          </a:xfrm>
          <a:prstGeom prst="rect">
            <a:avLst/>
          </a:prstGeom>
          <a:noFill/>
          <a:ln>
            <a:noFill/>
          </a:ln>
        </p:spPr>
      </p:pic>
      <p:sp>
        <p:nvSpPr>
          <p:cNvPr id="223" name="Google Shape;223;p47"/>
          <p:cNvSpPr/>
          <p:nvPr/>
        </p:nvSpPr>
        <p:spPr>
          <a:xfrm rot="5400000">
            <a:off x="-1503249" y="1389811"/>
            <a:ext cx="7087311" cy="425688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24" name="Google Shape;224;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5" name="Google Shape;225;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226" name="Google Shape;226;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27" name="Google Shape;227;p47"/>
          <p:cNvSpPr txBox="1">
            <a:spLocks noGrp="1"/>
          </p:cNvSpPr>
          <p:nvPr>
            <p:ph type="ctrTitle"/>
          </p:nvPr>
        </p:nvSpPr>
        <p:spPr>
          <a:xfrm>
            <a:off x="1228147" y="606287"/>
            <a:ext cx="2568589"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28" name="Google Shape;228;p47"/>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
        <p:nvSpPr>
          <p:cNvPr id="229" name="Google Shape;229;p47"/>
          <p:cNvSpPr/>
          <p:nvPr/>
        </p:nvSpPr>
        <p:spPr>
          <a:xfrm rot="5400000">
            <a:off x="2688514" y="1324686"/>
            <a:ext cx="7087311" cy="43871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Separator - 6a">
  <p:cSld name="Section Separator - 6a">
    <p:spTree>
      <p:nvGrpSpPr>
        <p:cNvPr id="1" name="Shape 230"/>
        <p:cNvGrpSpPr/>
        <p:nvPr/>
      </p:nvGrpSpPr>
      <p:grpSpPr>
        <a:xfrm>
          <a:off x="0" y="0"/>
          <a:ext cx="0" cy="0"/>
          <a:chOff x="0" y="0"/>
          <a:chExt cx="0" cy="0"/>
        </a:xfrm>
      </p:grpSpPr>
      <p:pic>
        <p:nvPicPr>
          <p:cNvPr id="231" name="Google Shape;231;p48"/>
          <p:cNvPicPr preferRelativeResize="0"/>
          <p:nvPr/>
        </p:nvPicPr>
        <p:blipFill rotWithShape="1">
          <a:blip r:embed="rId2">
            <a:alphaModFix/>
          </a:blip>
          <a:srcRect t="-1254" b="13799"/>
          <a:stretch/>
        </p:blipFill>
        <p:spPr>
          <a:xfrm>
            <a:off x="-38910" y="-127987"/>
            <a:ext cx="12404144" cy="7151357"/>
          </a:xfrm>
          <a:prstGeom prst="rect">
            <a:avLst/>
          </a:prstGeom>
          <a:noFill/>
          <a:ln>
            <a:noFill/>
          </a:ln>
        </p:spPr>
      </p:pic>
      <p:sp>
        <p:nvSpPr>
          <p:cNvPr id="232" name="Google Shape;23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3" name="Google Shape;23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234" name="Google Shape;23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35" name="Google Shape;235;p48"/>
          <p:cNvSpPr/>
          <p:nvPr/>
        </p:nvSpPr>
        <p:spPr>
          <a:xfrm rot="5400000">
            <a:off x="1975738" y="-698758"/>
            <a:ext cx="4767749"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6" name="Google Shape;236;p48"/>
          <p:cNvSpPr txBox="1">
            <a:spLocks noGrp="1"/>
          </p:cNvSpPr>
          <p:nvPr>
            <p:ph type="ctrTitle"/>
          </p:nvPr>
        </p:nvSpPr>
        <p:spPr>
          <a:xfrm>
            <a:off x="1228147" y="4152900"/>
            <a:ext cx="7627266"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37" name="Google Shape;237;p48"/>
          <p:cNvCxnSpPr/>
          <p:nvPr/>
        </p:nvCxnSpPr>
        <p:spPr>
          <a:xfrm rot="10800000">
            <a:off x="650162" y="-127000"/>
            <a:ext cx="0" cy="5993627"/>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2_Section Separator - 6b">
  <p:cSld name="2_Section Separator - 6b">
    <p:spTree>
      <p:nvGrpSpPr>
        <p:cNvPr id="1" name="Shape 238"/>
        <p:cNvGrpSpPr/>
        <p:nvPr/>
      </p:nvGrpSpPr>
      <p:grpSpPr>
        <a:xfrm>
          <a:off x="0" y="0"/>
          <a:ext cx="0" cy="0"/>
          <a:chOff x="0" y="0"/>
          <a:chExt cx="0" cy="0"/>
        </a:xfrm>
      </p:grpSpPr>
      <p:sp>
        <p:nvSpPr>
          <p:cNvPr id="239" name="Google Shape;239;p49"/>
          <p:cNvSpPr/>
          <p:nvPr/>
        </p:nvSpPr>
        <p:spPr>
          <a:xfrm>
            <a:off x="-38912" y="-127000"/>
            <a:ext cx="12404144" cy="7151357"/>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240" name="Google Shape;240;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1" name="Google Shape;241;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242" name="Google Shape;242;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43" name="Google Shape;243;p49"/>
          <p:cNvSpPr/>
          <p:nvPr/>
        </p:nvSpPr>
        <p:spPr>
          <a:xfrm rot="5400000">
            <a:off x="-238558" y="386935"/>
            <a:ext cx="6534186" cy="6134893"/>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44" name="Google Shape;244;p49"/>
          <p:cNvSpPr txBox="1">
            <a:spLocks noGrp="1"/>
          </p:cNvSpPr>
          <p:nvPr>
            <p:ph type="ctrTitle"/>
          </p:nvPr>
        </p:nvSpPr>
        <p:spPr>
          <a:xfrm>
            <a:off x="1228147" y="4152900"/>
            <a:ext cx="4540473" cy="19587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45" name="Google Shape;245;p49"/>
          <p:cNvCxnSpPr/>
          <p:nvPr/>
        </p:nvCxnSpPr>
        <p:spPr>
          <a:xfrm rot="10800000">
            <a:off x="650162" y="-127000"/>
            <a:ext cx="0" cy="5993627"/>
          </a:xfrm>
          <a:prstGeom prst="straightConnector1">
            <a:avLst/>
          </a:prstGeom>
          <a:noFill/>
          <a:ln w="57150" cap="flat" cmpd="sng">
            <a:solidFill>
              <a:schemeClr val="accent2"/>
            </a:solidFill>
            <a:prstDash val="solid"/>
            <a:round/>
            <a:headEnd type="none" w="sm" len="sm"/>
            <a:tailEnd type="none" w="sm" len="sm"/>
          </a:ln>
        </p:spPr>
      </p:cxn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imple slide - half block">
  <p:cSld name="Simple slide - half block">
    <p:spTree>
      <p:nvGrpSpPr>
        <p:cNvPr id="1" name="Shape 246"/>
        <p:cNvGrpSpPr/>
        <p:nvPr/>
      </p:nvGrpSpPr>
      <p:grpSpPr>
        <a:xfrm>
          <a:off x="0" y="0"/>
          <a:ext cx="0" cy="0"/>
          <a:chOff x="0" y="0"/>
          <a:chExt cx="0" cy="0"/>
        </a:xfrm>
      </p:grpSpPr>
      <p:sp>
        <p:nvSpPr>
          <p:cNvPr id="247" name="Google Shape;247;p50"/>
          <p:cNvSpPr/>
          <p:nvPr/>
        </p:nvSpPr>
        <p:spPr>
          <a:xfrm>
            <a:off x="-29410" y="0"/>
            <a:ext cx="785261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8" name="Google Shape;248;p50"/>
          <p:cNvSpPr/>
          <p:nvPr/>
        </p:nvSpPr>
        <p:spPr>
          <a:xfrm>
            <a:off x="-29410" y="6181859"/>
            <a:ext cx="12233767" cy="7018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249" name="Google Shape;249;p50"/>
          <p:cNvCxnSpPr/>
          <p:nvPr/>
        </p:nvCxnSpPr>
        <p:spPr>
          <a:xfrm>
            <a:off x="11353800" y="6527583"/>
            <a:ext cx="833906" cy="0"/>
          </a:xfrm>
          <a:prstGeom prst="straightConnector1">
            <a:avLst/>
          </a:prstGeom>
          <a:noFill/>
          <a:ln w="38100" cap="flat" cmpd="sng">
            <a:solidFill>
              <a:schemeClr val="accent3"/>
            </a:solidFill>
            <a:prstDash val="solid"/>
            <a:miter lim="800000"/>
            <a:headEnd type="none" w="sm" len="sm"/>
            <a:tailEnd type="none" w="sm" len="sm"/>
          </a:ln>
        </p:spPr>
      </p:cxnSp>
      <p:pic>
        <p:nvPicPr>
          <p:cNvPr id="250" name="Google Shape;250;p50"/>
          <p:cNvPicPr preferRelativeResize="0"/>
          <p:nvPr/>
        </p:nvPicPr>
        <p:blipFill rotWithShape="1">
          <a:blip r:embed="rId2">
            <a:alphaModFix/>
          </a:blip>
          <a:srcRect/>
          <a:stretch/>
        </p:blipFill>
        <p:spPr>
          <a:xfrm>
            <a:off x="10593097" y="6381893"/>
            <a:ext cx="607006" cy="288070"/>
          </a:xfrm>
          <a:prstGeom prst="rect">
            <a:avLst/>
          </a:prstGeom>
          <a:noFill/>
          <a:ln>
            <a:noFill/>
          </a:ln>
        </p:spPr>
      </p:pic>
      <p:sp>
        <p:nvSpPr>
          <p:cNvPr id="251" name="Google Shape;251;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2" name="Google Shape;252;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253" name="Google Shape;253;p50"/>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54" name="Google Shape;254;p50"/>
          <p:cNvSpPr txBox="1">
            <a:spLocks noGrp="1"/>
          </p:cNvSpPr>
          <p:nvPr>
            <p:ph type="body" idx="1"/>
          </p:nvPr>
        </p:nvSpPr>
        <p:spPr>
          <a:xfrm>
            <a:off x="839787" y="632178"/>
            <a:ext cx="4984542" cy="52368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55" name="Google Shape;255;p50"/>
          <p:cNvSpPr txBox="1">
            <a:spLocks noGrp="1"/>
          </p:cNvSpPr>
          <p:nvPr>
            <p:ph type="body" idx="2"/>
          </p:nvPr>
        </p:nvSpPr>
        <p:spPr>
          <a:xfrm>
            <a:off x="6367673" y="630347"/>
            <a:ext cx="5169571" cy="524005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56"/>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asks / Points">
  <p:cSld name="Tasks / Points">
    <p:spTree>
      <p:nvGrpSpPr>
        <p:cNvPr id="1" name="Shape 257"/>
        <p:cNvGrpSpPr/>
        <p:nvPr/>
      </p:nvGrpSpPr>
      <p:grpSpPr>
        <a:xfrm>
          <a:off x="0" y="0"/>
          <a:ext cx="0" cy="0"/>
          <a:chOff x="0" y="0"/>
          <a:chExt cx="0" cy="0"/>
        </a:xfrm>
      </p:grpSpPr>
      <p:cxnSp>
        <p:nvCxnSpPr>
          <p:cNvPr id="258" name="Google Shape;258;p52"/>
          <p:cNvCxnSpPr/>
          <p:nvPr/>
        </p:nvCxnSpPr>
        <p:spPr>
          <a:xfrm rot="5400000">
            <a:off x="1658675" y="3454385"/>
            <a:ext cx="4753600" cy="0"/>
          </a:xfrm>
          <a:prstGeom prst="straightConnector1">
            <a:avLst/>
          </a:prstGeom>
          <a:noFill/>
          <a:ln w="9525" cap="flat" cmpd="sng">
            <a:solidFill>
              <a:srgbClr val="DD1C24">
                <a:alpha val="28235"/>
              </a:srgbClr>
            </a:solidFill>
            <a:prstDash val="solid"/>
            <a:miter lim="400000"/>
            <a:headEnd type="none" w="sm" len="sm"/>
            <a:tailEnd type="none" w="sm" len="sm"/>
          </a:ln>
        </p:spPr>
      </p:cxnSp>
      <p:cxnSp>
        <p:nvCxnSpPr>
          <p:cNvPr id="259" name="Google Shape;259;p52"/>
          <p:cNvCxnSpPr/>
          <p:nvPr/>
        </p:nvCxnSpPr>
        <p:spPr>
          <a:xfrm rot="5400000">
            <a:off x="5748077" y="3454383"/>
            <a:ext cx="4753600" cy="0"/>
          </a:xfrm>
          <a:prstGeom prst="straightConnector1">
            <a:avLst/>
          </a:prstGeom>
          <a:noFill/>
          <a:ln w="9525" cap="flat" cmpd="sng">
            <a:solidFill>
              <a:srgbClr val="DD1C24">
                <a:alpha val="28235"/>
              </a:srgbClr>
            </a:solidFill>
            <a:prstDash val="solid"/>
            <a:miter lim="400000"/>
            <a:headEnd type="none" w="sm" len="sm"/>
            <a:tailEnd type="none" w="sm" len="sm"/>
          </a:ln>
        </p:spPr>
      </p:cxn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260"/>
        <p:cNvGrpSpPr/>
        <p:nvPr/>
      </p:nvGrpSpPr>
      <p:grpSpPr>
        <a:xfrm>
          <a:off x="0" y="0"/>
          <a:ext cx="0" cy="0"/>
          <a:chOff x="0" y="0"/>
          <a:chExt cx="0" cy="0"/>
        </a:xfrm>
      </p:grpSpPr>
      <p:sp>
        <p:nvSpPr>
          <p:cNvPr id="261" name="Google Shape;261;p53"/>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262" name="Google Shape;262;p53"/>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263" name="Google Shape;263;p53"/>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264" name="Google Shape;264;p53"/>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8.6.FSC-CLR-Training_Main-Course_Module-4.3_V1-0_ ES</a:t>
            </a:r>
            <a:endParaRPr/>
          </a:p>
        </p:txBody>
      </p:sp>
      <p:sp>
        <p:nvSpPr>
          <p:cNvPr id="265" name="Google Shape;265;p53"/>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266"/>
        <p:cNvGrpSpPr/>
        <p:nvPr/>
      </p:nvGrpSpPr>
      <p:grpSpPr>
        <a:xfrm>
          <a:off x="0" y="0"/>
          <a:ext cx="0" cy="0"/>
          <a:chOff x="0" y="0"/>
          <a:chExt cx="0" cy="0"/>
        </a:xfrm>
      </p:grpSpPr>
      <p:sp>
        <p:nvSpPr>
          <p:cNvPr id="267" name="Google Shape;267;p54"/>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268" name="Google Shape;268;p54"/>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r>
              <a:rPr lang="en-US"/>
              <a:t>8.6.FSC-CLR-Training_Main-Course_Module-4.3_V1-0_ ES</a:t>
            </a:r>
            <a:endParaRPr/>
          </a:p>
        </p:txBody>
      </p:sp>
      <p:sp>
        <p:nvSpPr>
          <p:cNvPr id="269" name="Google Shape;269;p54"/>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Emty white copy" type="tx">
  <p:cSld name="TITLE_AND_BODY">
    <p:spTree>
      <p:nvGrpSpPr>
        <p:cNvPr id="1" name="Shape 27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6_Cover page 1">
  <p:cSld name="6_Cover page 1">
    <p:spTree>
      <p:nvGrpSpPr>
        <p:cNvPr id="1" name="Shape 21"/>
        <p:cNvGrpSpPr/>
        <p:nvPr/>
      </p:nvGrpSpPr>
      <p:grpSpPr>
        <a:xfrm>
          <a:off x="0" y="0"/>
          <a:ext cx="0" cy="0"/>
          <a:chOff x="0" y="0"/>
          <a:chExt cx="0" cy="0"/>
        </a:xfrm>
      </p:grpSpPr>
      <p:pic>
        <p:nvPicPr>
          <p:cNvPr id="22" name="Google Shape;22;p21"/>
          <p:cNvPicPr preferRelativeResize="0"/>
          <p:nvPr/>
        </p:nvPicPr>
        <p:blipFill rotWithShape="1">
          <a:blip r:embed="rId2">
            <a:alphaModFix/>
          </a:blip>
          <a:srcRect l="16995" r="16995"/>
          <a:stretch/>
        </p:blipFill>
        <p:spPr>
          <a:xfrm>
            <a:off x="6096000" y="-11289"/>
            <a:ext cx="6175886" cy="7017019"/>
          </a:xfrm>
          <a:prstGeom prst="rect">
            <a:avLst/>
          </a:prstGeom>
          <a:noFill/>
          <a:ln>
            <a:noFill/>
          </a:ln>
        </p:spPr>
      </p:pic>
      <p:sp>
        <p:nvSpPr>
          <p:cNvPr id="23" name="Google Shape;23;p21"/>
          <p:cNvSpPr/>
          <p:nvPr/>
        </p:nvSpPr>
        <p:spPr>
          <a:xfrm>
            <a:off x="-79886" y="-11289"/>
            <a:ext cx="6363954"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24" name="Google Shape;24;p21"/>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5" name="Google Shape;25;p21"/>
          <p:cNvCxnSpPr/>
          <p:nvPr/>
        </p:nvCxnSpPr>
        <p:spPr>
          <a:xfrm>
            <a:off x="-79886" y="5059403"/>
            <a:ext cx="5527375" cy="0"/>
          </a:xfrm>
          <a:prstGeom prst="straightConnector1">
            <a:avLst/>
          </a:prstGeom>
          <a:noFill/>
          <a:ln w="57150" cap="flat" cmpd="sng">
            <a:solidFill>
              <a:srgbClr val="E82122"/>
            </a:solidFill>
            <a:prstDash val="solid"/>
            <a:round/>
            <a:headEnd type="none" w="sm" len="sm"/>
            <a:tailEnd type="none" w="sm" len="sm"/>
          </a:ln>
        </p:spPr>
      </p:cxnSp>
      <p:pic>
        <p:nvPicPr>
          <p:cNvPr id="26" name="Google Shape;26;p21"/>
          <p:cNvPicPr preferRelativeResize="0"/>
          <p:nvPr/>
        </p:nvPicPr>
        <p:blipFill rotWithShape="1">
          <a:blip r:embed="rId3">
            <a:alphaModFix/>
          </a:blip>
          <a:srcRect/>
          <a:stretch/>
        </p:blipFill>
        <p:spPr>
          <a:xfrm>
            <a:off x="496111" y="5591296"/>
            <a:ext cx="1314450" cy="623807"/>
          </a:xfrm>
          <a:prstGeom prst="rect">
            <a:avLst/>
          </a:prstGeom>
          <a:noFill/>
          <a:ln>
            <a:noFill/>
          </a:ln>
        </p:spPr>
      </p:pic>
      <p:sp>
        <p:nvSpPr>
          <p:cNvPr id="27" name="Google Shape;27;p21"/>
          <p:cNvSpPr txBox="1">
            <a:spLocks noGrp="1"/>
          </p:cNvSpPr>
          <p:nvPr>
            <p:ph type="body" idx="1"/>
          </p:nvPr>
        </p:nvSpPr>
        <p:spPr>
          <a:xfrm>
            <a:off x="357188" y="4156074"/>
            <a:ext cx="4989512" cy="82342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800"/>
              <a:buNone/>
              <a:defRPr sz="16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8" name="Google Shape;28;p21"/>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800"/>
              <a:buNone/>
              <a:defRPr sz="2200" b="0" i="0">
                <a:solidFill>
                  <a:schemeClr val="lt1"/>
                </a:solidFill>
                <a:latin typeface="Avenir"/>
                <a:ea typeface="Avenir"/>
                <a:cs typeface="Avenir"/>
                <a:sym typeface="Aveni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3_Closing slide">
  <p:cSld name="3_Closing slide">
    <p:spTree>
      <p:nvGrpSpPr>
        <p:cNvPr id="1" name="Shape 271"/>
        <p:cNvGrpSpPr/>
        <p:nvPr/>
      </p:nvGrpSpPr>
      <p:grpSpPr>
        <a:xfrm>
          <a:off x="0" y="0"/>
          <a:ext cx="0" cy="0"/>
          <a:chOff x="0" y="0"/>
          <a:chExt cx="0" cy="0"/>
        </a:xfrm>
      </p:grpSpPr>
      <p:pic>
        <p:nvPicPr>
          <p:cNvPr id="272" name="Google Shape;272;p56"/>
          <p:cNvPicPr preferRelativeResize="0"/>
          <p:nvPr/>
        </p:nvPicPr>
        <p:blipFill rotWithShape="1">
          <a:blip r:embed="rId2">
            <a:alphaModFix/>
          </a:blip>
          <a:srcRect l="16995" r="16995"/>
          <a:stretch/>
        </p:blipFill>
        <p:spPr>
          <a:xfrm>
            <a:off x="-146798" y="-11282"/>
            <a:ext cx="6175886" cy="7017019"/>
          </a:xfrm>
          <a:prstGeom prst="rect">
            <a:avLst/>
          </a:prstGeom>
          <a:noFill/>
          <a:ln>
            <a:noFill/>
          </a:ln>
        </p:spPr>
      </p:pic>
      <p:sp>
        <p:nvSpPr>
          <p:cNvPr id="273" name="Google Shape;273;p56"/>
          <p:cNvSpPr/>
          <p:nvPr/>
        </p:nvSpPr>
        <p:spPr>
          <a:xfrm>
            <a:off x="6029088" y="-11289"/>
            <a:ext cx="6175886" cy="701702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venir"/>
              <a:ea typeface="Avenir"/>
              <a:cs typeface="Avenir"/>
              <a:sym typeface="Avenir"/>
            </a:endParaRPr>
          </a:p>
        </p:txBody>
      </p:sp>
      <p:cxnSp>
        <p:nvCxnSpPr>
          <p:cNvPr id="274" name="Google Shape;274;p56"/>
          <p:cNvCxnSpPr/>
          <p:nvPr/>
        </p:nvCxnSpPr>
        <p:spPr>
          <a:xfrm>
            <a:off x="6029088" y="5059403"/>
            <a:ext cx="2550468" cy="0"/>
          </a:xfrm>
          <a:prstGeom prst="straightConnector1">
            <a:avLst/>
          </a:prstGeom>
          <a:noFill/>
          <a:ln w="57150" cap="flat" cmpd="sng">
            <a:solidFill>
              <a:schemeClr val="accent3"/>
            </a:solidFill>
            <a:prstDash val="solid"/>
            <a:round/>
            <a:headEnd type="none" w="sm" len="sm"/>
            <a:tailEnd type="none" w="sm" len="sm"/>
          </a:ln>
        </p:spPr>
      </p:cxnSp>
      <p:pic>
        <p:nvPicPr>
          <p:cNvPr id="275" name="Google Shape;275;p56"/>
          <p:cNvPicPr preferRelativeResize="0"/>
          <p:nvPr/>
        </p:nvPicPr>
        <p:blipFill rotWithShape="1">
          <a:blip r:embed="rId3">
            <a:alphaModFix/>
          </a:blip>
          <a:srcRect/>
          <a:stretch/>
        </p:blipFill>
        <p:spPr>
          <a:xfrm>
            <a:off x="10166625" y="5681608"/>
            <a:ext cx="1314450" cy="623807"/>
          </a:xfrm>
          <a:prstGeom prst="rect">
            <a:avLst/>
          </a:prstGeom>
          <a:noFill/>
          <a:ln>
            <a:noFill/>
          </a:ln>
        </p:spPr>
      </p:pic>
      <p:sp>
        <p:nvSpPr>
          <p:cNvPr id="276" name="Google Shape;276;p56"/>
          <p:cNvSpPr txBox="1"/>
          <p:nvPr/>
        </p:nvSpPr>
        <p:spPr>
          <a:xfrm>
            <a:off x="7223398" y="2672695"/>
            <a:ext cx="3668889" cy="2062103"/>
          </a:xfrm>
          <a:prstGeom prst="rect">
            <a:avLst/>
          </a:prstGeom>
          <a:noFill/>
          <a:ln>
            <a:noFill/>
          </a:ln>
        </p:spPr>
        <p:txBody>
          <a:bodyPr spcFirstLastPara="1" wrap="square" lIns="91425" tIns="45700" rIns="91425" bIns="45700" anchor="t" anchorCtr="0">
            <a:spAutoFit/>
          </a:bodyPr>
          <a:lstStyle/>
          <a:p>
            <a:pPr marL="0" marR="0" lvl="0" indent="0" algn="l" rtl="0">
              <a:lnSpc>
                <a:spcPct val="140019"/>
              </a:lnSpc>
              <a:spcBef>
                <a:spcPts val="0"/>
              </a:spcBef>
              <a:spcAft>
                <a:spcPts val="0"/>
              </a:spcAft>
              <a:buClr>
                <a:srgbClr val="000000"/>
              </a:buClr>
              <a:buSzPts val="1600"/>
              <a:buFont typeface="Arial"/>
              <a:buNone/>
            </a:pPr>
            <a:r>
              <a:rPr lang="en-US" sz="1600" b="0" i="0" u="none" strike="noStrike" cap="none">
                <a:solidFill>
                  <a:srgbClr val="FFFFFF"/>
                </a:solidFill>
                <a:latin typeface="Avenir"/>
                <a:ea typeface="Avenir"/>
                <a:cs typeface="Avenir"/>
                <a:sym typeface="Avenir"/>
              </a:rPr>
              <a:t>asi-info@asi-assurance.org</a:t>
            </a: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www.asi-assurance.org</a:t>
            </a:r>
            <a:endParaRPr sz="1600" b="0" i="0" u="none" strike="noStrike" cap="none">
              <a:solidFill>
                <a:srgbClr val="000000"/>
              </a:solidFill>
              <a:latin typeface="Avenir"/>
              <a:ea typeface="Avenir"/>
              <a:cs typeface="Avenir"/>
              <a:sym typeface="Avenir"/>
            </a:endParaRPr>
          </a:p>
          <a:p>
            <a:pPr marL="0" marR="0" lvl="0" indent="0" algn="l" rtl="0">
              <a:lnSpc>
                <a:spcPct val="140019"/>
              </a:lnSpc>
              <a:spcBef>
                <a:spcPts val="0"/>
              </a:spcBef>
              <a:spcAft>
                <a:spcPts val="0"/>
              </a:spcAft>
              <a:buClr>
                <a:srgbClr val="000000"/>
              </a:buClr>
              <a:buSzPts val="1600"/>
              <a:buFont typeface="Arial"/>
              <a:buNone/>
            </a:pPr>
            <a:endParaRPr sz="1600" b="0" i="0" u="none" strike="noStrike" cap="none">
              <a:solidFill>
                <a:srgbClr val="FFFFFF"/>
              </a:solidFill>
              <a:latin typeface="Avenir"/>
              <a:ea typeface="Avenir"/>
              <a:cs typeface="Avenir"/>
              <a:sym typeface="Avenir"/>
            </a:endParaRPr>
          </a:p>
          <a:p>
            <a:pPr marL="0" marR="0" lvl="0" indent="0" algn="l" rtl="0">
              <a:lnSpc>
                <a:spcPct val="140019"/>
              </a:lnSpc>
              <a:spcBef>
                <a:spcPts val="0"/>
              </a:spcBef>
              <a:spcAft>
                <a:spcPts val="0"/>
              </a:spcAft>
              <a:buClr>
                <a:srgbClr val="FFFFFF"/>
              </a:buClr>
              <a:buSzPts val="1600"/>
              <a:buFont typeface="Arial"/>
              <a:buNone/>
            </a:pPr>
            <a:r>
              <a:rPr lang="en-US" sz="1600" b="0" i="0" u="none" strike="noStrike" cap="none">
                <a:solidFill>
                  <a:srgbClr val="FFFFFF"/>
                </a:solidFill>
                <a:latin typeface="Avenir"/>
                <a:ea typeface="Avenir"/>
                <a:cs typeface="Avenir"/>
                <a:sym typeface="Avenir"/>
              </a:rPr>
              <a:t>assurance-services-international</a:t>
            </a:r>
            <a:endParaRPr sz="1600" b="0" i="0" u="none" strike="noStrike" cap="none">
              <a:solidFill>
                <a:srgbClr val="000000"/>
              </a:solidFill>
              <a:latin typeface="Avenir"/>
              <a:ea typeface="Avenir"/>
              <a:cs typeface="Avenir"/>
              <a:sym typeface="Avenir"/>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venir"/>
              <a:ea typeface="Avenir"/>
              <a:cs typeface="Avenir"/>
              <a:sym typeface="Avenir"/>
            </a:endParaRPr>
          </a:p>
        </p:txBody>
      </p:sp>
      <p:pic>
        <p:nvPicPr>
          <p:cNvPr id="277" name="Google Shape;277;p56"/>
          <p:cNvPicPr preferRelativeResize="0"/>
          <p:nvPr/>
        </p:nvPicPr>
        <p:blipFill rotWithShape="1">
          <a:blip r:embed="rId4">
            <a:alphaModFix/>
          </a:blip>
          <a:srcRect/>
          <a:stretch/>
        </p:blipFill>
        <p:spPr>
          <a:xfrm>
            <a:off x="6589131" y="2686787"/>
            <a:ext cx="492923" cy="492923"/>
          </a:xfrm>
          <a:prstGeom prst="rect">
            <a:avLst/>
          </a:prstGeom>
          <a:noFill/>
          <a:ln>
            <a:noFill/>
          </a:ln>
        </p:spPr>
      </p:pic>
      <p:pic>
        <p:nvPicPr>
          <p:cNvPr id="278" name="Google Shape;278;p56"/>
          <p:cNvPicPr preferRelativeResize="0"/>
          <p:nvPr/>
        </p:nvPicPr>
        <p:blipFill rotWithShape="1">
          <a:blip r:embed="rId5">
            <a:alphaModFix/>
          </a:blip>
          <a:srcRect/>
          <a:stretch/>
        </p:blipFill>
        <p:spPr>
          <a:xfrm>
            <a:off x="6587341" y="4072419"/>
            <a:ext cx="492923" cy="492923"/>
          </a:xfrm>
          <a:prstGeom prst="rect">
            <a:avLst/>
          </a:prstGeom>
          <a:noFill/>
          <a:ln>
            <a:noFill/>
          </a:ln>
        </p:spPr>
      </p:pic>
      <p:pic>
        <p:nvPicPr>
          <p:cNvPr id="279" name="Google Shape;279;p56"/>
          <p:cNvPicPr preferRelativeResize="0"/>
          <p:nvPr/>
        </p:nvPicPr>
        <p:blipFill rotWithShape="1">
          <a:blip r:embed="rId6">
            <a:alphaModFix/>
          </a:blip>
          <a:srcRect/>
          <a:stretch/>
        </p:blipFill>
        <p:spPr>
          <a:xfrm>
            <a:off x="6587341" y="3379603"/>
            <a:ext cx="492923" cy="492923"/>
          </a:xfrm>
          <a:prstGeom prst="rect">
            <a:avLst/>
          </a:prstGeom>
          <a:noFill/>
          <a:ln>
            <a:noFill/>
          </a:ln>
        </p:spPr>
      </p:pic>
      <p:sp>
        <p:nvSpPr>
          <p:cNvPr id="280" name="Google Shape;280;p56"/>
          <p:cNvSpPr txBox="1"/>
          <p:nvPr/>
        </p:nvSpPr>
        <p:spPr>
          <a:xfrm>
            <a:off x="6445956" y="1717453"/>
            <a:ext cx="4075289"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accent6"/>
                </a:solidFill>
                <a:latin typeface="Avenir"/>
                <a:ea typeface="Avenir"/>
                <a:cs typeface="Avenir"/>
                <a:sym typeface="Avenir"/>
              </a:rPr>
              <a:t>Get in touch</a:t>
            </a:r>
            <a:endParaRPr sz="4400" b="0" i="0" u="none" strike="noStrike" cap="none">
              <a:solidFill>
                <a:schemeClr val="accent6"/>
              </a:solidFill>
              <a:latin typeface="Avenir"/>
              <a:ea typeface="Avenir"/>
              <a:cs typeface="Avenir"/>
              <a:sym typeface="Avenir"/>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287"/>
        <p:cNvGrpSpPr/>
        <p:nvPr/>
      </p:nvGrpSpPr>
      <p:grpSpPr>
        <a:xfrm>
          <a:off x="0" y="0"/>
          <a:ext cx="0" cy="0"/>
          <a:chOff x="0" y="0"/>
          <a:chExt cx="0" cy="0"/>
        </a:xfrm>
      </p:grpSpPr>
      <p:pic>
        <p:nvPicPr>
          <p:cNvPr id="288" name="Google Shape;288;p58"/>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289" name="Google Shape;289;p58"/>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90" name="Google Shape;290;p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1" name="Google Shape;291;p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292" name="Google Shape;292;p5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293" name="Google Shape;293;p58"/>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294" name="Google Shape;294;p58"/>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over page 2">
  <p:cSld name="Cover page 2">
    <p:spTree>
      <p:nvGrpSpPr>
        <p:cNvPr id="1" name="Shape 295"/>
        <p:cNvGrpSpPr/>
        <p:nvPr/>
      </p:nvGrpSpPr>
      <p:grpSpPr>
        <a:xfrm>
          <a:off x="0" y="0"/>
          <a:ext cx="0" cy="0"/>
          <a:chOff x="0" y="0"/>
          <a:chExt cx="0" cy="0"/>
        </a:xfrm>
      </p:grpSpPr>
      <p:sp>
        <p:nvSpPr>
          <p:cNvPr id="296" name="Google Shape;296;p59"/>
          <p:cNvSpPr txBox="1">
            <a:spLocks noGrp="1"/>
          </p:cNvSpPr>
          <p:nvPr>
            <p:ph type="ctrTitle"/>
          </p:nvPr>
        </p:nvSpPr>
        <p:spPr>
          <a:xfrm>
            <a:off x="350659" y="1392059"/>
            <a:ext cx="4995862" cy="23372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7" name="Google Shape;297;p59"/>
          <p:cNvSpPr txBox="1">
            <a:spLocks noGrp="1"/>
          </p:cNvSpPr>
          <p:nvPr>
            <p:ph type="body" idx="1"/>
          </p:nvPr>
        </p:nvSpPr>
        <p:spPr>
          <a:xfrm>
            <a:off x="357188" y="4156075"/>
            <a:ext cx="4989512" cy="6985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1600"/>
              <a:buNone/>
              <a:defRPr sz="16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8" name="Google Shape;298;p59"/>
          <p:cNvSpPr txBox="1">
            <a:spLocks noGrp="1"/>
          </p:cNvSpPr>
          <p:nvPr>
            <p:ph type="body" idx="2"/>
          </p:nvPr>
        </p:nvSpPr>
        <p:spPr>
          <a:xfrm>
            <a:off x="350838" y="3729038"/>
            <a:ext cx="4995862" cy="4270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Avenir"/>
                <a:ea typeface="Avenir"/>
                <a:cs typeface="Avenir"/>
                <a:sym typeface="Aveni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1_Simple slide - two columns">
  <p:cSld name="1_Simple slide - two columns">
    <p:spTree>
      <p:nvGrpSpPr>
        <p:cNvPr id="1" name="Shape 299"/>
        <p:cNvGrpSpPr/>
        <p:nvPr/>
      </p:nvGrpSpPr>
      <p:grpSpPr>
        <a:xfrm>
          <a:off x="0" y="0"/>
          <a:ext cx="0" cy="0"/>
          <a:chOff x="0" y="0"/>
          <a:chExt cx="0" cy="0"/>
        </a:xfrm>
      </p:grpSpPr>
      <p:sp>
        <p:nvSpPr>
          <p:cNvPr id="300" name="Google Shape;300;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01" name="Google Shape;301;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r>
              <a:rPr lang="en-US"/>
              <a:t>8.6.FSC-CLR-Training_Main-Course_Module-4.3_V1-0_ ES</a:t>
            </a:r>
            <a:endParaRPr/>
          </a:p>
        </p:txBody>
      </p:sp>
      <p:sp>
        <p:nvSpPr>
          <p:cNvPr id="302" name="Google Shape;302;p60"/>
          <p:cNvSpPr txBox="1">
            <a:spLocks noGrp="1"/>
          </p:cNvSpPr>
          <p:nvPr>
            <p:ph type="sldNum" idx="12"/>
          </p:nvPr>
        </p:nvSpPr>
        <p:spPr>
          <a:xfrm>
            <a:off x="8610600" y="6356350"/>
            <a:ext cx="18288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03" name="Google Shape;303;p60"/>
          <p:cNvSpPr txBox="1">
            <a:spLocks noGrp="1"/>
          </p:cNvSpPr>
          <p:nvPr>
            <p:ph type="body" idx="1"/>
          </p:nvPr>
        </p:nvSpPr>
        <p:spPr>
          <a:xfrm>
            <a:off x="839787" y="1312332"/>
            <a:ext cx="4984542" cy="455665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04" name="Google Shape;304;p60"/>
          <p:cNvSpPr txBox="1">
            <a:spLocks noGrp="1"/>
          </p:cNvSpPr>
          <p:nvPr>
            <p:ph type="body" idx="2"/>
          </p:nvPr>
        </p:nvSpPr>
        <p:spPr>
          <a:xfrm>
            <a:off x="6367673" y="1310921"/>
            <a:ext cx="5169571" cy="455947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05" name="Google Shape;305;p60"/>
          <p:cNvSpPr txBox="1">
            <a:spLocks noGrp="1"/>
          </p:cNvSpPr>
          <p:nvPr>
            <p:ph type="title"/>
          </p:nvPr>
        </p:nvSpPr>
        <p:spPr>
          <a:xfrm>
            <a:off x="839788" y="457200"/>
            <a:ext cx="10697456" cy="85231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venir"/>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06"/>
        <p:cNvGrpSpPr/>
        <p:nvPr/>
      </p:nvGrpSpPr>
      <p:grpSpPr>
        <a:xfrm>
          <a:off x="0" y="0"/>
          <a:ext cx="0" cy="0"/>
          <a:chOff x="0" y="0"/>
          <a:chExt cx="0" cy="0"/>
        </a:xfrm>
      </p:grpSpPr>
      <p:sp>
        <p:nvSpPr>
          <p:cNvPr id="307" name="Google Shape;307;p6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8" name="Google Shape;308;p6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09" name="Google Shape;309;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0" name="Google Shape;310;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311" name="Google Shape;311;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12"/>
        <p:cNvGrpSpPr/>
        <p:nvPr/>
      </p:nvGrpSpPr>
      <p:grpSpPr>
        <a:xfrm>
          <a:off x="0" y="0"/>
          <a:ext cx="0" cy="0"/>
          <a:chOff x="0" y="0"/>
          <a:chExt cx="0" cy="0"/>
        </a:xfrm>
      </p:grpSpPr>
      <p:sp>
        <p:nvSpPr>
          <p:cNvPr id="313" name="Google Shape;313;p6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4" name="Google Shape;314;p6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5" name="Google Shape;315;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6" name="Google Shape;316;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317" name="Google Shape;317;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8"/>
        <p:cNvGrpSpPr/>
        <p:nvPr/>
      </p:nvGrpSpPr>
      <p:grpSpPr>
        <a:xfrm>
          <a:off x="0" y="0"/>
          <a:ext cx="0" cy="0"/>
          <a:chOff x="0" y="0"/>
          <a:chExt cx="0" cy="0"/>
        </a:xfrm>
      </p:grpSpPr>
      <p:sp>
        <p:nvSpPr>
          <p:cNvPr id="319" name="Google Shape;319;p6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0" name="Google Shape;320;p6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1" name="Google Shape;321;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2" name="Google Shape;322;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323" name="Google Shape;323;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24"/>
        <p:cNvGrpSpPr/>
        <p:nvPr/>
      </p:nvGrpSpPr>
      <p:grpSpPr>
        <a:xfrm>
          <a:off x="0" y="0"/>
          <a:ext cx="0" cy="0"/>
          <a:chOff x="0" y="0"/>
          <a:chExt cx="0" cy="0"/>
        </a:xfrm>
      </p:grpSpPr>
      <p:sp>
        <p:nvSpPr>
          <p:cNvPr id="325" name="Google Shape;325;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6" name="Google Shape;326;p6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7" name="Google Shape;327;p6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8" name="Google Shape;328;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9" name="Google Shape;329;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330" name="Google Shape;330;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31"/>
        <p:cNvGrpSpPr/>
        <p:nvPr/>
      </p:nvGrpSpPr>
      <p:grpSpPr>
        <a:xfrm>
          <a:off x="0" y="0"/>
          <a:ext cx="0" cy="0"/>
          <a:chOff x="0" y="0"/>
          <a:chExt cx="0" cy="0"/>
        </a:xfrm>
      </p:grpSpPr>
      <p:sp>
        <p:nvSpPr>
          <p:cNvPr id="332" name="Google Shape;332;p6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3" name="Google Shape;333;p6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4" name="Google Shape;334;p6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5" name="Google Shape;335;p6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6" name="Google Shape;336;p6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7" name="Google Shape;337;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8" name="Google Shape;338;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339" name="Google Shape;339;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0"/>
        <p:cNvGrpSpPr/>
        <p:nvPr/>
      </p:nvGrpSpPr>
      <p:grpSpPr>
        <a:xfrm>
          <a:off x="0" y="0"/>
          <a:ext cx="0" cy="0"/>
          <a:chOff x="0" y="0"/>
          <a:chExt cx="0" cy="0"/>
        </a:xfrm>
      </p:grpSpPr>
      <p:sp>
        <p:nvSpPr>
          <p:cNvPr id="341" name="Google Shape;341;p6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2" name="Google Shape;342;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3" name="Google Shape;343;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344" name="Google Shape;344;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Section Separator - 1a">
  <p:cSld name="2_Section Separator - 1a">
    <p:spTree>
      <p:nvGrpSpPr>
        <p:cNvPr id="1" name="Shape 29"/>
        <p:cNvGrpSpPr/>
        <p:nvPr/>
      </p:nvGrpSpPr>
      <p:grpSpPr>
        <a:xfrm>
          <a:off x="0" y="0"/>
          <a:ext cx="0" cy="0"/>
          <a:chOff x="0" y="0"/>
          <a:chExt cx="0" cy="0"/>
        </a:xfrm>
      </p:grpSpPr>
      <p:pic>
        <p:nvPicPr>
          <p:cNvPr id="30" name="Google Shape;30;p22"/>
          <p:cNvPicPr preferRelativeResize="0"/>
          <p:nvPr/>
        </p:nvPicPr>
        <p:blipFill rotWithShape="1">
          <a:blip r:embed="rId2">
            <a:alphaModFix/>
          </a:blip>
          <a:srcRect t="9022" b="9021"/>
          <a:stretch/>
        </p:blipFill>
        <p:spPr>
          <a:xfrm>
            <a:off x="1" y="0"/>
            <a:ext cx="12192000" cy="7493993"/>
          </a:xfrm>
          <a:prstGeom prst="rect">
            <a:avLst/>
          </a:prstGeom>
          <a:noFill/>
          <a:ln>
            <a:noFill/>
          </a:ln>
        </p:spPr>
      </p:pic>
      <p:sp>
        <p:nvSpPr>
          <p:cNvPr id="31" name="Google Shape;31;p22"/>
          <p:cNvSpPr/>
          <p:nvPr/>
        </p:nvSpPr>
        <p:spPr>
          <a:xfrm>
            <a:off x="0" y="1286439"/>
            <a:ext cx="9302044" cy="4689485"/>
          </a:xfrm>
          <a:prstGeom prst="rect">
            <a:avLst/>
          </a:prstGeom>
          <a:solidFill>
            <a:srgbClr val="030608">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rgbClr val="000000"/>
              </a:solidFill>
              <a:latin typeface="Avenir"/>
              <a:ea typeface="Avenir"/>
              <a:cs typeface="Avenir"/>
              <a:sym typeface="Avenir"/>
            </a:endParaRPr>
          </a:p>
        </p:txBody>
      </p:sp>
      <p:cxnSp>
        <p:nvCxnSpPr>
          <p:cNvPr id="32" name="Google Shape;32;p22"/>
          <p:cNvCxnSpPr/>
          <p:nvPr/>
        </p:nvCxnSpPr>
        <p:spPr>
          <a:xfrm>
            <a:off x="6096000" y="961884"/>
            <a:ext cx="6117106" cy="0"/>
          </a:xfrm>
          <a:prstGeom prst="straightConnector1">
            <a:avLst/>
          </a:prstGeom>
          <a:noFill/>
          <a:ln w="57150" cap="flat" cmpd="sng">
            <a:solidFill>
              <a:schemeClr val="accent2"/>
            </a:solidFill>
            <a:prstDash val="solid"/>
            <a:round/>
            <a:headEnd type="none" w="sm" len="sm"/>
            <a:tailEnd type="none" w="sm" len="sm"/>
          </a:ln>
        </p:spPr>
      </p:cxnSp>
      <p:sp>
        <p:nvSpPr>
          <p:cNvPr id="33" name="Google Shape;33;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22"/>
          <p:cNvSpPr txBox="1">
            <a:spLocks noGrp="1"/>
          </p:cNvSpPr>
          <p:nvPr>
            <p:ph type="ctrTitle"/>
          </p:nvPr>
        </p:nvSpPr>
        <p:spPr>
          <a:xfrm>
            <a:off x="838200" y="1448225"/>
            <a:ext cx="8345557"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45"/>
        <p:cNvGrpSpPr/>
        <p:nvPr/>
      </p:nvGrpSpPr>
      <p:grpSpPr>
        <a:xfrm>
          <a:off x="0" y="0"/>
          <a:ext cx="0" cy="0"/>
          <a:chOff x="0" y="0"/>
          <a:chExt cx="0" cy="0"/>
        </a:xfrm>
      </p:grpSpPr>
      <p:sp>
        <p:nvSpPr>
          <p:cNvPr id="346" name="Google Shape;346;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7" name="Google Shape;347;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348" name="Google Shape;348;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49"/>
        <p:cNvGrpSpPr/>
        <p:nvPr/>
      </p:nvGrpSpPr>
      <p:grpSpPr>
        <a:xfrm>
          <a:off x="0" y="0"/>
          <a:ext cx="0" cy="0"/>
          <a:chOff x="0" y="0"/>
          <a:chExt cx="0" cy="0"/>
        </a:xfrm>
      </p:grpSpPr>
      <p:sp>
        <p:nvSpPr>
          <p:cNvPr id="350" name="Google Shape;350;p6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1" name="Google Shape;351;p6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52" name="Google Shape;352;p6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53" name="Google Shape;353;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4" name="Google Shape;354;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355" name="Google Shape;355;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56"/>
        <p:cNvGrpSpPr/>
        <p:nvPr/>
      </p:nvGrpSpPr>
      <p:grpSpPr>
        <a:xfrm>
          <a:off x="0" y="0"/>
          <a:ext cx="0" cy="0"/>
          <a:chOff x="0" y="0"/>
          <a:chExt cx="0" cy="0"/>
        </a:xfrm>
      </p:grpSpPr>
      <p:sp>
        <p:nvSpPr>
          <p:cNvPr id="357" name="Google Shape;357;p6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8" name="Google Shape;358;p69"/>
          <p:cNvSpPr>
            <a:spLocks noGrp="1"/>
          </p:cNvSpPr>
          <p:nvPr>
            <p:ph type="pic" idx="2"/>
          </p:nvPr>
        </p:nvSpPr>
        <p:spPr>
          <a:xfrm>
            <a:off x="5183188" y="987425"/>
            <a:ext cx="6172200" cy="4873625"/>
          </a:xfrm>
          <a:prstGeom prst="rect">
            <a:avLst/>
          </a:prstGeom>
          <a:noFill/>
          <a:ln>
            <a:noFill/>
          </a:ln>
        </p:spPr>
      </p:sp>
      <p:sp>
        <p:nvSpPr>
          <p:cNvPr id="359" name="Google Shape;359;p6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60" name="Google Shape;36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1" name="Google Shape;36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362" name="Google Shape;36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63"/>
        <p:cNvGrpSpPr/>
        <p:nvPr/>
      </p:nvGrpSpPr>
      <p:grpSpPr>
        <a:xfrm>
          <a:off x="0" y="0"/>
          <a:ext cx="0" cy="0"/>
          <a:chOff x="0" y="0"/>
          <a:chExt cx="0" cy="0"/>
        </a:xfrm>
      </p:grpSpPr>
      <p:sp>
        <p:nvSpPr>
          <p:cNvPr id="364" name="Google Shape;364;p7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5" name="Google Shape;365;p7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6" name="Google Shape;366;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7" name="Google Shape;367;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368" name="Google Shape;368;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69"/>
        <p:cNvGrpSpPr/>
        <p:nvPr/>
      </p:nvGrpSpPr>
      <p:grpSpPr>
        <a:xfrm>
          <a:off x="0" y="0"/>
          <a:ext cx="0" cy="0"/>
          <a:chOff x="0" y="0"/>
          <a:chExt cx="0" cy="0"/>
        </a:xfrm>
      </p:grpSpPr>
      <p:sp>
        <p:nvSpPr>
          <p:cNvPr id="370" name="Google Shape;370;p7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1" name="Google Shape;371;p7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2" name="Google Shape;372;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3" name="Google Shape;373;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374" name="Google Shape;374;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Separator - 1b">
  <p:cSld name="Section Separator - 1b">
    <p:spTree>
      <p:nvGrpSpPr>
        <p:cNvPr id="1" name="Shape 37"/>
        <p:cNvGrpSpPr/>
        <p:nvPr/>
      </p:nvGrpSpPr>
      <p:grpSpPr>
        <a:xfrm>
          <a:off x="0" y="0"/>
          <a:ext cx="0" cy="0"/>
          <a:chOff x="0" y="0"/>
          <a:chExt cx="0" cy="0"/>
        </a:xfrm>
      </p:grpSpPr>
      <p:pic>
        <p:nvPicPr>
          <p:cNvPr id="38" name="Google Shape;38;p23"/>
          <p:cNvPicPr preferRelativeResize="0"/>
          <p:nvPr/>
        </p:nvPicPr>
        <p:blipFill rotWithShape="1">
          <a:blip r:embed="rId2">
            <a:alphaModFix/>
          </a:blip>
          <a:srcRect b="16588"/>
          <a:stretch/>
        </p:blipFill>
        <p:spPr>
          <a:xfrm>
            <a:off x="1" y="0"/>
            <a:ext cx="12192000" cy="7493993"/>
          </a:xfrm>
          <a:prstGeom prst="rect">
            <a:avLst/>
          </a:prstGeom>
          <a:noFill/>
          <a:ln>
            <a:noFill/>
          </a:ln>
        </p:spPr>
      </p:pic>
      <p:sp>
        <p:nvSpPr>
          <p:cNvPr id="39" name="Google Shape;39;p23"/>
          <p:cNvSpPr/>
          <p:nvPr/>
        </p:nvSpPr>
        <p:spPr>
          <a:xfrm>
            <a:off x="6095999" y="136524"/>
            <a:ext cx="6117107" cy="714480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cxnSp>
        <p:nvCxnSpPr>
          <p:cNvPr id="40" name="Google Shape;40;p23"/>
          <p:cNvCxnSpPr/>
          <p:nvPr/>
        </p:nvCxnSpPr>
        <p:spPr>
          <a:xfrm>
            <a:off x="9369778" y="961884"/>
            <a:ext cx="2843328" cy="0"/>
          </a:xfrm>
          <a:prstGeom prst="straightConnector1">
            <a:avLst/>
          </a:prstGeom>
          <a:noFill/>
          <a:ln w="57150" cap="flat" cmpd="sng">
            <a:solidFill>
              <a:schemeClr val="accent2"/>
            </a:solidFill>
            <a:prstDash val="solid"/>
            <a:miter lim="800000"/>
            <a:headEnd type="none" w="sm" len="sm"/>
            <a:tailEnd type="none" w="sm" len="sm"/>
          </a:ln>
        </p:spPr>
      </p:cxnSp>
      <p:sp>
        <p:nvSpPr>
          <p:cNvPr id="41" name="Google Shape;41;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43" name="Google Shape;43;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44" name="Google Shape;44;p23"/>
          <p:cNvSpPr txBox="1">
            <a:spLocks noGrp="1"/>
          </p:cNvSpPr>
          <p:nvPr>
            <p:ph type="ctrTitle"/>
          </p:nvPr>
        </p:nvSpPr>
        <p:spPr>
          <a:xfrm>
            <a:off x="6666092" y="2260190"/>
            <a:ext cx="5085641" cy="182709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5500"/>
              <a:buFont typeface="Avenir"/>
              <a:buNone/>
              <a:defRPr sz="55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Separator - 2">
  <p:cSld name="Section Separator - 2">
    <p:spTree>
      <p:nvGrpSpPr>
        <p:cNvPr id="1" name="Shape 45"/>
        <p:cNvGrpSpPr/>
        <p:nvPr/>
      </p:nvGrpSpPr>
      <p:grpSpPr>
        <a:xfrm>
          <a:off x="0" y="0"/>
          <a:ext cx="0" cy="0"/>
          <a:chOff x="0" y="0"/>
          <a:chExt cx="0" cy="0"/>
        </a:xfrm>
      </p:grpSpPr>
      <p:pic>
        <p:nvPicPr>
          <p:cNvPr id="46" name="Google Shape;46;p24"/>
          <p:cNvPicPr preferRelativeResize="0"/>
          <p:nvPr/>
        </p:nvPicPr>
        <p:blipFill rotWithShape="1">
          <a:blip r:embed="rId2">
            <a:alphaModFix/>
          </a:blip>
          <a:srcRect/>
          <a:stretch/>
        </p:blipFill>
        <p:spPr>
          <a:xfrm>
            <a:off x="-19664" y="-19665"/>
            <a:ext cx="12232770" cy="7267925"/>
          </a:xfrm>
          <a:prstGeom prst="rect">
            <a:avLst/>
          </a:prstGeom>
          <a:noFill/>
          <a:ln>
            <a:noFill/>
          </a:ln>
        </p:spPr>
      </p:pic>
      <p:sp>
        <p:nvSpPr>
          <p:cNvPr id="47" name="Google Shape;47;p24"/>
          <p:cNvSpPr/>
          <p:nvPr/>
        </p:nvSpPr>
        <p:spPr>
          <a:xfrm rot="5400000">
            <a:off x="3354730" y="-760062"/>
            <a:ext cx="2967944" cy="975360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50" name="Google Shape;5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cxnSp>
        <p:nvCxnSpPr>
          <p:cNvPr id="51" name="Google Shape;51;p24"/>
          <p:cNvCxnSpPr/>
          <p:nvPr/>
        </p:nvCxnSpPr>
        <p:spPr>
          <a:xfrm>
            <a:off x="6096000" y="961884"/>
            <a:ext cx="6117106" cy="0"/>
          </a:xfrm>
          <a:prstGeom prst="straightConnector1">
            <a:avLst/>
          </a:prstGeom>
          <a:noFill/>
          <a:ln w="57150" cap="flat" cmpd="sng">
            <a:solidFill>
              <a:schemeClr val="accent2"/>
            </a:solidFill>
            <a:prstDash val="solid"/>
            <a:miter lim="800000"/>
            <a:headEnd type="none" w="sm" len="sm"/>
            <a:tailEnd type="none" w="sm" len="sm"/>
          </a:ln>
        </p:spPr>
      </p:cxnSp>
      <p:sp>
        <p:nvSpPr>
          <p:cNvPr id="52" name="Google Shape;52;p24"/>
          <p:cNvSpPr txBox="1">
            <a:spLocks noGrp="1"/>
          </p:cNvSpPr>
          <p:nvPr>
            <p:ph type="ctrTitle"/>
          </p:nvPr>
        </p:nvSpPr>
        <p:spPr>
          <a:xfrm>
            <a:off x="877956" y="3238499"/>
            <a:ext cx="8345557" cy="183266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Separator - 3">
  <p:cSld name="Section Separator - 3">
    <p:spTree>
      <p:nvGrpSpPr>
        <p:cNvPr id="1" name="Shape 53"/>
        <p:cNvGrpSpPr/>
        <p:nvPr/>
      </p:nvGrpSpPr>
      <p:grpSpPr>
        <a:xfrm>
          <a:off x="0" y="0"/>
          <a:ext cx="0" cy="0"/>
          <a:chOff x="0" y="0"/>
          <a:chExt cx="0" cy="0"/>
        </a:xfrm>
      </p:grpSpPr>
      <p:pic>
        <p:nvPicPr>
          <p:cNvPr id="54" name="Google Shape;54;p25"/>
          <p:cNvPicPr preferRelativeResize="0"/>
          <p:nvPr/>
        </p:nvPicPr>
        <p:blipFill rotWithShape="1">
          <a:blip r:embed="rId2">
            <a:alphaModFix/>
          </a:blip>
          <a:srcRect/>
          <a:stretch/>
        </p:blipFill>
        <p:spPr>
          <a:xfrm>
            <a:off x="-82453" y="-910604"/>
            <a:ext cx="13686266" cy="7781303"/>
          </a:xfrm>
          <a:prstGeom prst="rect">
            <a:avLst/>
          </a:prstGeom>
          <a:noFill/>
          <a:ln>
            <a:noFill/>
          </a:ln>
        </p:spPr>
      </p:pic>
      <p:sp>
        <p:nvSpPr>
          <p:cNvPr id="55" name="Google Shape;55;p25"/>
          <p:cNvSpPr/>
          <p:nvPr/>
        </p:nvSpPr>
        <p:spPr>
          <a:xfrm rot="5400000">
            <a:off x="3327395" y="12706"/>
            <a:ext cx="2159010" cy="8991599"/>
          </a:xfrm>
          <a:prstGeom prst="rect">
            <a:avLst/>
          </a:prstGeom>
          <a:solidFill>
            <a:srgbClr val="171616">
              <a:alpha val="6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6" name="Google Shape;56;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58" name="Google Shape;5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59" name="Google Shape;59;p25"/>
          <p:cNvSpPr txBox="1">
            <a:spLocks noGrp="1"/>
          </p:cNvSpPr>
          <p:nvPr>
            <p:ph type="ctrTitle"/>
          </p:nvPr>
        </p:nvSpPr>
        <p:spPr>
          <a:xfrm>
            <a:off x="879613" y="3429000"/>
            <a:ext cx="7275444" cy="193864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Avenir"/>
              <a:buNone/>
              <a:defRPr sz="60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0" name="Google Shape;60;p25"/>
          <p:cNvCxnSpPr/>
          <p:nvPr/>
        </p:nvCxnSpPr>
        <p:spPr>
          <a:xfrm>
            <a:off x="-82453" y="6030953"/>
            <a:ext cx="8235853" cy="0"/>
          </a:xfrm>
          <a:prstGeom prst="straightConnector1">
            <a:avLst/>
          </a:prstGeom>
          <a:noFill/>
          <a:ln w="57150" cap="flat" cmpd="sng">
            <a:solidFill>
              <a:schemeClr val="accent2"/>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Section Separator - 4a">
  <p:cSld name="2_Section Separator - 4a">
    <p:spTree>
      <p:nvGrpSpPr>
        <p:cNvPr id="1" name="Shape 61"/>
        <p:cNvGrpSpPr/>
        <p:nvPr/>
      </p:nvGrpSpPr>
      <p:grpSpPr>
        <a:xfrm>
          <a:off x="0" y="0"/>
          <a:ext cx="0" cy="0"/>
          <a:chOff x="0" y="0"/>
          <a:chExt cx="0" cy="0"/>
        </a:xfrm>
      </p:grpSpPr>
      <p:pic>
        <p:nvPicPr>
          <p:cNvPr id="62" name="Google Shape;62;p26" descr="A view of a forest with mountains in the background&#10;&#10;Description automatically generated"/>
          <p:cNvPicPr preferRelativeResize="0"/>
          <p:nvPr/>
        </p:nvPicPr>
        <p:blipFill rotWithShape="1">
          <a:blip r:embed="rId2">
            <a:alphaModFix/>
          </a:blip>
          <a:srcRect/>
          <a:stretch/>
        </p:blipFill>
        <p:spPr>
          <a:xfrm>
            <a:off x="3459316" y="-12701"/>
            <a:ext cx="10302568" cy="6883402"/>
          </a:xfrm>
          <a:prstGeom prst="rect">
            <a:avLst/>
          </a:prstGeom>
          <a:noFill/>
          <a:ln>
            <a:noFill/>
          </a:ln>
        </p:spPr>
      </p:pic>
      <p:sp>
        <p:nvSpPr>
          <p:cNvPr id="63" name="Google Shape;63;p26"/>
          <p:cNvSpPr/>
          <p:nvPr/>
        </p:nvSpPr>
        <p:spPr>
          <a:xfrm rot="5400000">
            <a:off x="663158" y="-698498"/>
            <a:ext cx="7087311" cy="843350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a:solidFill>
                <a:schemeClr val="lt1"/>
              </a:solidFill>
              <a:latin typeface="Avenir"/>
              <a:ea typeface="Avenir"/>
              <a:cs typeface="Avenir"/>
              <a:sym typeface="Avenir"/>
            </a:endParaRPr>
          </a:p>
        </p:txBody>
      </p:sp>
      <p:sp>
        <p:nvSpPr>
          <p:cNvPr id="64" name="Google Shape;64;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8.6.FSC-CLR-Training_Main-Course_Module-4.3_V1-0_ ES</a:t>
            </a:r>
            <a:endParaRPr/>
          </a:p>
        </p:txBody>
      </p:sp>
      <p:sp>
        <p:nvSpPr>
          <p:cNvPr id="66" name="Google Shape;66;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
        <p:nvSpPr>
          <p:cNvPr id="67" name="Google Shape;67;p26"/>
          <p:cNvSpPr txBox="1">
            <a:spLocks noGrp="1"/>
          </p:cNvSpPr>
          <p:nvPr>
            <p:ph type="ctrTitle"/>
          </p:nvPr>
        </p:nvSpPr>
        <p:spPr>
          <a:xfrm>
            <a:off x="1228147" y="606287"/>
            <a:ext cx="4188673" cy="536193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4400"/>
              <a:buNone/>
              <a:defRPr sz="4400" b="1" i="0">
                <a:solidFill>
                  <a:schemeClr val="lt1"/>
                </a:solidFill>
                <a:latin typeface="Avenir"/>
                <a:ea typeface="Avenir"/>
                <a:cs typeface="Avenir"/>
                <a:sym typeface="Avenir"/>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68" name="Google Shape;68;p26"/>
          <p:cNvCxnSpPr/>
          <p:nvPr/>
        </p:nvCxnSpPr>
        <p:spPr>
          <a:xfrm rot="10800000">
            <a:off x="650162" y="-25400"/>
            <a:ext cx="0" cy="5993627"/>
          </a:xfrm>
          <a:prstGeom prst="straightConnector1">
            <a:avLst/>
          </a:prstGeom>
          <a:noFill/>
          <a:ln w="57150" cap="flat" cmpd="sng">
            <a:solidFill>
              <a:schemeClr val="accent3"/>
            </a:solidFill>
            <a:prstDash val="solid"/>
            <a:round/>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2.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theme" Target="../theme/theme3.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8.6.FSC-CLR-Training_Main-Course_Module-4.3_V1-0_ ES</a:t>
            </a:r>
            <a:endParaRPr/>
          </a:p>
        </p:txBody>
      </p:sp>
      <p:sp>
        <p:nvSpPr>
          <p:cNvPr id="14" name="Google Shape;14;p15"/>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5"/>
        <p:cNvGrpSpPr/>
        <p:nvPr/>
      </p:nvGrpSpPr>
      <p:grpSpPr>
        <a:xfrm>
          <a:off x="0" y="0"/>
          <a:ext cx="0" cy="0"/>
          <a:chOff x="0" y="0"/>
          <a:chExt cx="0" cy="0"/>
        </a:xfrm>
      </p:grpSpPr>
      <p:sp>
        <p:nvSpPr>
          <p:cNvPr id="146" name="Google Shape;146;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7" name="Google Shape;147;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9" name="Google Shape;149;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8.6.FSC-CLR-Training_Main-Course_Module-4.3_V1-0_ ES</a:t>
            </a:r>
            <a:endParaRPr/>
          </a:p>
        </p:txBody>
      </p:sp>
      <p:sp>
        <p:nvSpPr>
          <p:cNvPr id="150" name="Google Shape;150;p18"/>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1"/>
        <p:cNvGrpSpPr/>
        <p:nvPr/>
      </p:nvGrpSpPr>
      <p:grpSpPr>
        <a:xfrm>
          <a:off x="0" y="0"/>
          <a:ext cx="0" cy="0"/>
          <a:chOff x="0" y="0"/>
          <a:chExt cx="0" cy="0"/>
        </a:xfrm>
      </p:grpSpPr>
      <p:sp>
        <p:nvSpPr>
          <p:cNvPr id="282" name="Google Shape;282;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83" name="Google Shape;283;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4" name="Google Shape;284;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85" name="Google Shape;285;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r>
              <a:rPr lang="en-US"/>
              <a:t>8.6.FSC-CLR-Training_Main-Course_Module-4.3_V1-0_ ES</a:t>
            </a:r>
            <a:endParaRPr/>
          </a:p>
        </p:txBody>
      </p:sp>
      <p:sp>
        <p:nvSpPr>
          <p:cNvPr id="286" name="Google Shape;286;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1"/>
          <p:cNvSpPr txBox="1"/>
          <p:nvPr/>
        </p:nvSpPr>
        <p:spPr>
          <a:xfrm>
            <a:off x="406884" y="1507603"/>
            <a:ext cx="11785116" cy="2337287"/>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None/>
            </a:pPr>
            <a:r>
              <a:rPr lang="en-US" sz="2800" b="1" i="0" u="none" strike="noStrike" cap="none">
                <a:solidFill>
                  <a:srgbClr val="000000"/>
                </a:solidFill>
                <a:latin typeface="Arial"/>
                <a:ea typeface="Arial"/>
                <a:cs typeface="Arial"/>
                <a:sym typeface="Arial"/>
              </a:rPr>
              <a:t>Formación de auditores sobre los </a:t>
            </a:r>
            <a:r>
              <a:rPr lang="en-US" sz="2800" b="1"/>
              <a:t>R</a:t>
            </a:r>
            <a:r>
              <a:rPr lang="en-US" sz="2800" b="1" i="0" u="none" strike="noStrike" cap="none">
                <a:solidFill>
                  <a:srgbClr val="000000"/>
                </a:solidFill>
                <a:latin typeface="Arial"/>
                <a:ea typeface="Arial"/>
                <a:cs typeface="Arial"/>
                <a:sym typeface="Arial"/>
              </a:rPr>
              <a:t>equisitos </a:t>
            </a:r>
            <a:r>
              <a:rPr lang="en-US" sz="2800" b="1"/>
              <a:t>L</a:t>
            </a:r>
            <a:r>
              <a:rPr lang="en-US" sz="2800" b="1" i="0" u="none" strike="noStrike" cap="none">
                <a:solidFill>
                  <a:srgbClr val="000000"/>
                </a:solidFill>
                <a:latin typeface="Arial"/>
                <a:ea typeface="Arial"/>
                <a:cs typeface="Arial"/>
                <a:sym typeface="Arial"/>
              </a:rPr>
              <a:t>aborales </a:t>
            </a:r>
            <a:r>
              <a:rPr lang="en-US" sz="2800" b="1"/>
              <a:t>Fundamentales</a:t>
            </a:r>
            <a:r>
              <a:rPr lang="en-US" sz="2800" b="1" i="0" u="none" strike="noStrike" cap="none">
                <a:solidFill>
                  <a:srgbClr val="000000"/>
                </a:solidFill>
                <a:latin typeface="Arial"/>
                <a:ea typeface="Arial"/>
                <a:cs typeface="Arial"/>
                <a:sym typeface="Arial"/>
              </a:rPr>
              <a:t> (RLF) de la C</a:t>
            </a:r>
            <a:r>
              <a:rPr lang="en-US" sz="2800" b="1"/>
              <a:t>o</a:t>
            </a:r>
            <a:r>
              <a:rPr lang="en-US" sz="2800" b="1" i="0" u="none" strike="noStrike" cap="none">
                <a:solidFill>
                  <a:srgbClr val="000000"/>
                </a:solidFill>
                <a:latin typeface="Arial"/>
                <a:ea typeface="Arial"/>
                <a:cs typeface="Arial"/>
                <a:sym typeface="Arial"/>
              </a:rPr>
              <a:t>C de FSC </a:t>
            </a:r>
            <a:r>
              <a:rPr lang="en-US" sz="2800" b="1" i="0" u="none" strike="noStrike" cap="none" baseline="30000">
                <a:solidFill>
                  <a:srgbClr val="000000"/>
                </a:solidFill>
                <a:latin typeface="Arial"/>
                <a:ea typeface="Arial"/>
                <a:cs typeface="Arial"/>
                <a:sym typeface="Arial"/>
              </a:rPr>
              <a:t>(R)</a:t>
            </a:r>
            <a:endParaRPr/>
          </a:p>
        </p:txBody>
      </p:sp>
      <p:sp>
        <p:nvSpPr>
          <p:cNvPr id="381" name="Google Shape;381;p1"/>
          <p:cNvSpPr txBox="1"/>
          <p:nvPr/>
        </p:nvSpPr>
        <p:spPr>
          <a:xfrm>
            <a:off x="395854" y="4396800"/>
            <a:ext cx="8657400" cy="953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Integración de</a:t>
            </a:r>
            <a:r>
              <a:rPr lang="en-US" sz="2400"/>
              <a:t> los RLF</a:t>
            </a:r>
            <a:r>
              <a:rPr lang="en-US" sz="2400" b="0" i="0" u="none" strike="noStrike" cap="none">
                <a:solidFill>
                  <a:srgbClr val="000000"/>
                </a:solidFill>
                <a:latin typeface="Arial"/>
                <a:ea typeface="Arial"/>
                <a:cs typeface="Arial"/>
                <a:sym typeface="Arial"/>
              </a:rPr>
              <a:t> FSC en una auditoría de </a:t>
            </a:r>
            <a:r>
              <a:rPr lang="en-US" sz="2400"/>
              <a:t>Cadena de Custodia (</a:t>
            </a:r>
            <a:r>
              <a:rPr lang="en-US" sz="2400" b="0" i="0" u="none" strike="noStrike" cap="none">
                <a:solidFill>
                  <a:srgbClr val="000000"/>
                </a:solidFill>
                <a:latin typeface="Arial"/>
                <a:ea typeface="Arial"/>
                <a:cs typeface="Arial"/>
                <a:sym typeface="Arial"/>
              </a:rPr>
              <a:t>CoC</a:t>
            </a:r>
            <a:r>
              <a:rPr lang="en-US" sz="2400"/>
              <a:t>, por sus siglas en inglés)</a:t>
            </a:r>
            <a:endParaRPr/>
          </a:p>
        </p:txBody>
      </p:sp>
      <p:sp>
        <p:nvSpPr>
          <p:cNvPr id="382" name="Google Shape;382;p1"/>
          <p:cNvSpPr txBox="1"/>
          <p:nvPr/>
        </p:nvSpPr>
        <p:spPr>
          <a:xfrm>
            <a:off x="406884" y="3480524"/>
            <a:ext cx="4995862" cy="42703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MÓDULO 4.3</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10"/>
          <p:cNvSpPr txBox="1">
            <a:spLocks noGrp="1"/>
          </p:cNvSpPr>
          <p:nvPr>
            <p:ph type="title" idx="4294967295"/>
          </p:nvPr>
        </p:nvSpPr>
        <p:spPr>
          <a:xfrm>
            <a:off x="586154" y="630971"/>
            <a:ext cx="10515600" cy="75247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Ejemplo de preguntas para una entrevista sobre RL</a:t>
            </a:r>
            <a:r>
              <a:rPr lang="en-US" sz="2800">
                <a:latin typeface="Arial"/>
                <a:ea typeface="Arial"/>
                <a:cs typeface="Arial"/>
                <a:sym typeface="Arial"/>
              </a:rPr>
              <a:t>F</a:t>
            </a:r>
            <a:r>
              <a:rPr lang="en-US" sz="2800">
                <a:solidFill>
                  <a:schemeClr val="dk1"/>
                </a:solidFill>
                <a:latin typeface="Arial"/>
                <a:ea typeface="Arial"/>
                <a:cs typeface="Arial"/>
                <a:sym typeface="Arial"/>
              </a:rPr>
              <a:t> - </a:t>
            </a:r>
            <a:br>
              <a:rPr lang="en-US" sz="2800">
                <a:solidFill>
                  <a:schemeClr val="dk1"/>
                </a:solidFill>
                <a:latin typeface="Arial"/>
                <a:ea typeface="Arial"/>
                <a:cs typeface="Arial"/>
                <a:sym typeface="Arial"/>
              </a:rPr>
            </a:br>
            <a:r>
              <a:rPr lang="en-US" sz="2800">
                <a:solidFill>
                  <a:schemeClr val="dk1"/>
                </a:solidFill>
                <a:latin typeface="Arial"/>
                <a:ea typeface="Arial"/>
                <a:cs typeface="Arial"/>
                <a:sym typeface="Arial"/>
              </a:rPr>
              <a:t>Libertad sindical y negociación colectiva</a:t>
            </a:r>
            <a:endParaRPr/>
          </a:p>
        </p:txBody>
      </p:sp>
      <p:graphicFrame>
        <p:nvGraphicFramePr>
          <p:cNvPr id="449" name="Google Shape;449;p10"/>
          <p:cNvGraphicFramePr/>
          <p:nvPr/>
        </p:nvGraphicFramePr>
        <p:xfrm>
          <a:off x="695324" y="1972845"/>
          <a:ext cx="10515600" cy="3942015"/>
        </p:xfrm>
        <a:graphic>
          <a:graphicData uri="http://schemas.openxmlformats.org/drawingml/2006/table">
            <a:tbl>
              <a:tblPr firstRow="1" bandRow="1">
                <a:noFill/>
                <a:tableStyleId>{B7C85395-4BA6-4AA6-ADE5-E8D27DFE5540}</a:tableStyleId>
              </a:tblPr>
              <a:tblGrid>
                <a:gridCol w="10515600">
                  <a:extLst>
                    <a:ext uri="{9D8B030D-6E8A-4147-A177-3AD203B41FA5}">
                      <a16:colId xmlns:a16="http://schemas.microsoft.com/office/drawing/2014/main" val="20000"/>
                    </a:ext>
                  </a:extLst>
                </a:gridCol>
              </a:tblGrid>
              <a:tr h="558725">
                <a:tc>
                  <a:txBody>
                    <a:bodyPr/>
                    <a:lstStyle/>
                    <a:p>
                      <a:pPr marL="0" marR="0" lvl="0" indent="0" algn="l" rtl="0">
                        <a:lnSpc>
                          <a:spcPct val="100000"/>
                        </a:lnSpc>
                        <a:spcBef>
                          <a:spcPts val="0"/>
                        </a:spcBef>
                        <a:spcAft>
                          <a:spcPts val="0"/>
                        </a:spcAft>
                        <a:buNone/>
                      </a:pPr>
                      <a:r>
                        <a:rPr lang="en-US" sz="2400" u="none" strike="noStrike" cap="none">
                          <a:latin typeface="Arial"/>
                          <a:ea typeface="Arial"/>
                          <a:cs typeface="Arial"/>
                          <a:sym typeface="Arial"/>
                        </a:rPr>
                        <a:t>Instrucciones</a:t>
                      </a:r>
                      <a:endParaRPr sz="2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3240575">
                <a:tc>
                  <a:txBody>
                    <a:bodyPr/>
                    <a:lstStyle/>
                    <a:p>
                      <a:pPr marL="50800" marR="0" lvl="0" indent="0" algn="l" rtl="0">
                        <a:lnSpc>
                          <a:spcPct val="100000"/>
                        </a:lnSpc>
                        <a:spcBef>
                          <a:spcPts val="0"/>
                        </a:spcBef>
                        <a:spcAft>
                          <a:spcPts val="0"/>
                        </a:spcAft>
                        <a:buClr>
                          <a:srgbClr val="000000"/>
                        </a:buClr>
                        <a:buSzPts val="2400"/>
                        <a:buFont typeface="Arial"/>
                        <a:buNone/>
                      </a:pPr>
                      <a:r>
                        <a:rPr lang="en-US" sz="2400" u="none" strike="noStrike" cap="none"/>
                        <a:t>Dé un ejemplo de una pregunta que formularía para evaluar la conformidad con </a:t>
                      </a:r>
                      <a:br>
                        <a:rPr lang="en-US" sz="2400" u="none" strike="noStrike" cap="none"/>
                      </a:br>
                      <a:r>
                        <a:rPr lang="en-US" sz="2400" u="none" strike="noStrike" cap="none"/>
                        <a:t>1) Libertad de asociación y </a:t>
                      </a:r>
                      <a:br>
                        <a:rPr lang="en-US" sz="2400" u="none" strike="noStrike" cap="none"/>
                      </a:br>
                      <a:r>
                        <a:rPr lang="en-US" sz="2400" u="none" strike="noStrike" cap="none"/>
                        <a:t>2) Negociación colectiva al siguiente tipo de parte interesada o entrevistado:</a:t>
                      </a:r>
                      <a:endParaRPr/>
                    </a:p>
                    <a:p>
                      <a:pPr marL="50800" marR="0" lvl="0" indent="0" algn="l" rtl="0">
                        <a:lnSpc>
                          <a:spcPct val="100000"/>
                        </a:lnSpc>
                        <a:spcBef>
                          <a:spcPts val="0"/>
                        </a:spcBef>
                        <a:spcAft>
                          <a:spcPts val="0"/>
                        </a:spcAft>
                        <a:buClr>
                          <a:srgbClr val="000000"/>
                        </a:buClr>
                        <a:buSzPts val="2400"/>
                        <a:buFont typeface="Arial"/>
                        <a:buNone/>
                      </a:pPr>
                      <a:endParaRPr sz="2400" u="none" strike="noStrike" cap="none"/>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Departamento de RRHH / Dirección</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Representantes de los trabajadores / Representantes sindicales </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Empleados / trabajadores</a:t>
                      </a:r>
                      <a:endParaRPr/>
                    </a:p>
                  </a:txBody>
                  <a:tcPr marL="91450" marR="91450" marT="45725" marB="45725"/>
                </a:tc>
                <a:extLst>
                  <a:ext uri="{0D108BD9-81ED-4DB2-BD59-A6C34878D82A}">
                    <a16:rowId xmlns:a16="http://schemas.microsoft.com/office/drawing/2014/main" val="10001"/>
                  </a:ext>
                </a:extLst>
              </a:tr>
            </a:tbl>
          </a:graphicData>
        </a:graphic>
      </p:graphicFrame>
      <p:sp>
        <p:nvSpPr>
          <p:cNvPr id="2" name="Footer Placeholder 1">
            <a:extLst>
              <a:ext uri="{FF2B5EF4-FFF2-40B4-BE49-F238E27FC236}">
                <a16:creationId xmlns:a16="http://schemas.microsoft.com/office/drawing/2014/main" id="{90333C9B-4E64-01A5-E2AC-686595E579DF}"/>
              </a:ext>
            </a:extLst>
          </p:cNvPr>
          <p:cNvSpPr>
            <a:spLocks noGrp="1"/>
          </p:cNvSpPr>
          <p:nvPr>
            <p:ph type="ftr" idx="11"/>
          </p:nvPr>
        </p:nvSpPr>
        <p:spPr/>
        <p:txBody>
          <a:bodyPr/>
          <a:lstStyle/>
          <a:p>
            <a:r>
              <a:rPr lang="en-US"/>
              <a:t>8.6.FSC-CLR-Training_Main-Course_Module-4.3_V1-0_ 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11"/>
          <p:cNvSpPr txBox="1">
            <a:spLocks noGrp="1"/>
          </p:cNvSpPr>
          <p:nvPr>
            <p:ph type="title" idx="4294967295"/>
          </p:nvPr>
        </p:nvSpPr>
        <p:spPr>
          <a:xfrm>
            <a:off x="656492" y="581025"/>
            <a:ext cx="11007969" cy="75247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Ejemplo de preguntas de entrevista para RL</a:t>
            </a:r>
            <a:r>
              <a:rPr lang="en-US" sz="2800">
                <a:latin typeface="Arial"/>
                <a:ea typeface="Arial"/>
                <a:cs typeface="Arial"/>
                <a:sym typeface="Arial"/>
              </a:rPr>
              <a:t>F</a:t>
            </a:r>
            <a:r>
              <a:rPr lang="en-US" sz="2800">
                <a:solidFill>
                  <a:schemeClr val="dk1"/>
                </a:solidFill>
                <a:latin typeface="Arial"/>
                <a:ea typeface="Arial"/>
                <a:cs typeface="Arial"/>
                <a:sym typeface="Arial"/>
              </a:rPr>
              <a:t> - Trabajo infantil</a:t>
            </a:r>
            <a:endParaRPr sz="2800">
              <a:solidFill>
                <a:schemeClr val="dk1"/>
              </a:solidFill>
              <a:latin typeface="Arial"/>
              <a:ea typeface="Arial"/>
              <a:cs typeface="Arial"/>
              <a:sym typeface="Arial"/>
            </a:endParaRPr>
          </a:p>
        </p:txBody>
      </p:sp>
      <p:sp>
        <p:nvSpPr>
          <p:cNvPr id="456" name="Google Shape;456;p11"/>
          <p:cNvSpPr txBox="1"/>
          <p:nvPr/>
        </p:nvSpPr>
        <p:spPr>
          <a:xfrm>
            <a:off x="5965276" y="2443796"/>
            <a:ext cx="5415149" cy="2765537"/>
          </a:xfrm>
          <a:prstGeom prst="rect">
            <a:avLst/>
          </a:prstGeom>
          <a:noFill/>
          <a:ln>
            <a:noFill/>
          </a:ln>
        </p:spPr>
        <p:txBody>
          <a:bodyPr spcFirstLastPara="1" wrap="square" lIns="91425" tIns="45700" rIns="91425" bIns="45700" anchor="t" anchorCtr="0">
            <a:normAutofit/>
          </a:bodyPr>
          <a:lstStyle/>
          <a:p>
            <a:pPr marL="50800" marR="0" lvl="1" indent="0" algn="l" rtl="0">
              <a:lnSpc>
                <a:spcPct val="90000"/>
              </a:lnSpc>
              <a:spcBef>
                <a:spcPts val="1000"/>
              </a:spcBef>
              <a:spcAft>
                <a:spcPts val="0"/>
              </a:spcAft>
              <a:buClr>
                <a:schemeClr val="dk1"/>
              </a:buClr>
              <a:buSzPts val="2800"/>
              <a:buFont typeface="Arial"/>
              <a:buNone/>
            </a:pPr>
            <a:endParaRPr sz="2400" b="0" i="0" u="none" strike="noStrike" cap="none">
              <a:solidFill>
                <a:schemeClr val="dk1"/>
              </a:solidFill>
              <a:latin typeface="Arial"/>
              <a:ea typeface="Arial"/>
              <a:cs typeface="Arial"/>
              <a:sym typeface="Arial"/>
            </a:endParaRPr>
          </a:p>
        </p:txBody>
      </p:sp>
      <p:graphicFrame>
        <p:nvGraphicFramePr>
          <p:cNvPr id="457" name="Google Shape;457;p11"/>
          <p:cNvGraphicFramePr/>
          <p:nvPr/>
        </p:nvGraphicFramePr>
        <p:xfrm>
          <a:off x="811575" y="1962150"/>
          <a:ext cx="10113600" cy="3247175"/>
        </p:xfrm>
        <a:graphic>
          <a:graphicData uri="http://schemas.openxmlformats.org/drawingml/2006/table">
            <a:tbl>
              <a:tblPr firstRow="1" bandRow="1">
                <a:noFill/>
                <a:tableStyleId>{B7C85395-4BA6-4AA6-ADE5-E8D27DFE5540}</a:tableStyleId>
              </a:tblPr>
              <a:tblGrid>
                <a:gridCol w="10113600">
                  <a:extLst>
                    <a:ext uri="{9D8B030D-6E8A-4147-A177-3AD203B41FA5}">
                      <a16:colId xmlns:a16="http://schemas.microsoft.com/office/drawing/2014/main" val="20000"/>
                    </a:ext>
                  </a:extLst>
                </a:gridCol>
              </a:tblGrid>
              <a:tr h="558725">
                <a:tc>
                  <a:txBody>
                    <a:bodyPr/>
                    <a:lstStyle/>
                    <a:p>
                      <a:pPr marL="0" marR="0" lvl="0" indent="0" algn="l" rtl="0">
                        <a:lnSpc>
                          <a:spcPct val="100000"/>
                        </a:lnSpc>
                        <a:spcBef>
                          <a:spcPts val="0"/>
                        </a:spcBef>
                        <a:spcAft>
                          <a:spcPts val="0"/>
                        </a:spcAft>
                        <a:buNone/>
                      </a:pPr>
                      <a:r>
                        <a:rPr lang="en-US" sz="2400" u="none" strike="noStrike" cap="none">
                          <a:latin typeface="Arial"/>
                          <a:ea typeface="Arial"/>
                          <a:cs typeface="Arial"/>
                          <a:sym typeface="Arial"/>
                        </a:rPr>
                        <a:t>Instrucciones</a:t>
                      </a:r>
                      <a:endParaRPr sz="2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2688450">
                <a:tc>
                  <a:txBody>
                    <a:bodyPr/>
                    <a:lstStyle/>
                    <a:p>
                      <a:pPr marL="50800" marR="0" lvl="0" indent="0" algn="l" rtl="0">
                        <a:lnSpc>
                          <a:spcPct val="100000"/>
                        </a:lnSpc>
                        <a:spcBef>
                          <a:spcPts val="0"/>
                        </a:spcBef>
                        <a:spcAft>
                          <a:spcPts val="0"/>
                        </a:spcAft>
                        <a:buClr>
                          <a:srgbClr val="000000"/>
                        </a:buClr>
                        <a:buSzPts val="2400"/>
                        <a:buFont typeface="Arial"/>
                        <a:buNone/>
                      </a:pPr>
                      <a:r>
                        <a:rPr lang="en-US" sz="2400" u="none" strike="noStrike" cap="none"/>
                        <a:t>Pon un ejemplo de pregunta que harías a cualquiera de estas partes interesadas para evaluar el Trabajo Infantil. </a:t>
                      </a:r>
                      <a:endParaRPr/>
                    </a:p>
                    <a:p>
                      <a:pPr marL="50800" marR="0" lvl="0" indent="0" algn="l" rtl="0">
                        <a:lnSpc>
                          <a:spcPct val="100000"/>
                        </a:lnSpc>
                        <a:spcBef>
                          <a:spcPts val="0"/>
                        </a:spcBef>
                        <a:spcAft>
                          <a:spcPts val="0"/>
                        </a:spcAft>
                        <a:buClr>
                          <a:srgbClr val="000000"/>
                        </a:buClr>
                        <a:buSzPts val="2400"/>
                        <a:buFont typeface="Arial"/>
                        <a:buNone/>
                      </a:pPr>
                      <a:endParaRPr sz="2400" u="none" strike="noStrike" cap="none"/>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Departamento de RRHH / Dirección</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Representantes de los trabajadores / Representantes sindicales </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Empleados / trabajadores</a:t>
                      </a:r>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12"/>
          <p:cNvSpPr txBox="1">
            <a:spLocks noGrp="1"/>
          </p:cNvSpPr>
          <p:nvPr>
            <p:ph type="title" idx="4294967295"/>
          </p:nvPr>
        </p:nvSpPr>
        <p:spPr>
          <a:xfrm>
            <a:off x="808892" y="682625"/>
            <a:ext cx="10515600" cy="752475"/>
          </a:xfrm>
          <a:prstGeom prst="rect">
            <a:avLst/>
          </a:prstGeom>
          <a:noFill/>
          <a:ln>
            <a:noFill/>
          </a:ln>
        </p:spPr>
        <p:txBody>
          <a:bodyPr spcFirstLastPara="1" wrap="square" lIns="91425" tIns="45700" rIns="91425" bIns="45700" anchor="ctr" anchorCtr="0">
            <a:normAutofit fontScale="90000"/>
          </a:bodyPr>
          <a:lstStyle/>
          <a:p>
            <a:pPr marL="0" marR="0" lvl="0" indent="0" algn="l" rtl="0">
              <a:lnSpc>
                <a:spcPct val="90000"/>
              </a:lnSpc>
              <a:spcBef>
                <a:spcPts val="0"/>
              </a:spcBef>
              <a:spcAft>
                <a:spcPts val="0"/>
              </a:spcAft>
              <a:buClr>
                <a:schemeClr val="dk1"/>
              </a:buClr>
              <a:buSzPct val="157142"/>
              <a:buFont typeface="Avenir"/>
              <a:buNone/>
            </a:pPr>
            <a:r>
              <a:rPr lang="en-US" sz="2800">
                <a:solidFill>
                  <a:schemeClr val="dk1"/>
                </a:solidFill>
                <a:latin typeface="Arial"/>
                <a:ea typeface="Arial"/>
                <a:cs typeface="Arial"/>
                <a:sym typeface="Arial"/>
              </a:rPr>
              <a:t>Ejemplo de preguntas de entrevista para RL</a:t>
            </a:r>
            <a:r>
              <a:rPr lang="en-US" sz="2800">
                <a:latin typeface="Arial"/>
                <a:ea typeface="Arial"/>
                <a:cs typeface="Arial"/>
                <a:sym typeface="Arial"/>
              </a:rPr>
              <a:t>F</a:t>
            </a:r>
            <a:r>
              <a:rPr lang="en-US" sz="2800">
                <a:solidFill>
                  <a:schemeClr val="dk1"/>
                </a:solidFill>
                <a:latin typeface="Arial"/>
                <a:ea typeface="Arial"/>
                <a:cs typeface="Arial"/>
                <a:sym typeface="Arial"/>
              </a:rPr>
              <a:t> - Trabajo forzoso</a:t>
            </a:r>
            <a:endParaRPr sz="2800">
              <a:solidFill>
                <a:schemeClr val="dk1"/>
              </a:solidFill>
              <a:latin typeface="Arial"/>
              <a:ea typeface="Arial"/>
              <a:cs typeface="Arial"/>
              <a:sym typeface="Arial"/>
            </a:endParaRPr>
          </a:p>
        </p:txBody>
      </p:sp>
      <p:sp>
        <p:nvSpPr>
          <p:cNvPr id="464" name="Google Shape;464;p12"/>
          <p:cNvSpPr txBox="1"/>
          <p:nvPr/>
        </p:nvSpPr>
        <p:spPr>
          <a:xfrm>
            <a:off x="6311640" y="2906342"/>
            <a:ext cx="5249497" cy="2765537"/>
          </a:xfrm>
          <a:prstGeom prst="rect">
            <a:avLst/>
          </a:prstGeom>
          <a:noFill/>
          <a:ln>
            <a:noFill/>
          </a:ln>
        </p:spPr>
        <p:txBody>
          <a:bodyPr spcFirstLastPara="1" wrap="square" lIns="91425" tIns="45700" rIns="91425" bIns="45700" anchor="t" anchorCtr="0">
            <a:normAutofit/>
          </a:bodyPr>
          <a:lstStyle/>
          <a:p>
            <a:pPr marL="50800" marR="0" lvl="1" indent="0" algn="l" rtl="0">
              <a:lnSpc>
                <a:spcPct val="90000"/>
              </a:lnSpc>
              <a:spcBef>
                <a:spcPts val="1000"/>
              </a:spcBef>
              <a:spcAft>
                <a:spcPts val="0"/>
              </a:spcAft>
              <a:buClr>
                <a:schemeClr val="dk1"/>
              </a:buClr>
              <a:buSzPts val="2800"/>
              <a:buFont typeface="Arial"/>
              <a:buNone/>
            </a:pPr>
            <a:endParaRPr sz="2400" b="0" i="0" u="none" strike="noStrike" cap="none">
              <a:solidFill>
                <a:schemeClr val="dk1"/>
              </a:solidFill>
              <a:latin typeface="Arial"/>
              <a:ea typeface="Arial"/>
              <a:cs typeface="Arial"/>
              <a:sym typeface="Arial"/>
            </a:endParaRPr>
          </a:p>
        </p:txBody>
      </p:sp>
      <p:graphicFrame>
        <p:nvGraphicFramePr>
          <p:cNvPr id="465" name="Google Shape;465;p12"/>
          <p:cNvGraphicFramePr/>
          <p:nvPr/>
        </p:nvGraphicFramePr>
        <p:xfrm>
          <a:off x="943217" y="1918635"/>
          <a:ext cx="10113600" cy="3247175"/>
        </p:xfrm>
        <a:graphic>
          <a:graphicData uri="http://schemas.openxmlformats.org/drawingml/2006/table">
            <a:tbl>
              <a:tblPr firstRow="1" bandRow="1">
                <a:noFill/>
                <a:tableStyleId>{B7C85395-4BA6-4AA6-ADE5-E8D27DFE5540}</a:tableStyleId>
              </a:tblPr>
              <a:tblGrid>
                <a:gridCol w="10113600">
                  <a:extLst>
                    <a:ext uri="{9D8B030D-6E8A-4147-A177-3AD203B41FA5}">
                      <a16:colId xmlns:a16="http://schemas.microsoft.com/office/drawing/2014/main" val="20000"/>
                    </a:ext>
                  </a:extLst>
                </a:gridCol>
              </a:tblGrid>
              <a:tr h="558725">
                <a:tc>
                  <a:txBody>
                    <a:bodyPr/>
                    <a:lstStyle/>
                    <a:p>
                      <a:pPr marL="0" marR="0" lvl="0" indent="0" algn="l" rtl="0">
                        <a:lnSpc>
                          <a:spcPct val="100000"/>
                        </a:lnSpc>
                        <a:spcBef>
                          <a:spcPts val="0"/>
                        </a:spcBef>
                        <a:spcAft>
                          <a:spcPts val="0"/>
                        </a:spcAft>
                        <a:buNone/>
                      </a:pPr>
                      <a:r>
                        <a:rPr lang="en-US" sz="2400" u="none" strike="noStrike" cap="none">
                          <a:latin typeface="Arial"/>
                          <a:ea typeface="Arial"/>
                          <a:cs typeface="Arial"/>
                          <a:sym typeface="Arial"/>
                        </a:rPr>
                        <a:t>Instrucciones</a:t>
                      </a:r>
                      <a:endParaRPr sz="2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2688450">
                <a:tc>
                  <a:txBody>
                    <a:bodyPr/>
                    <a:lstStyle/>
                    <a:p>
                      <a:pPr marL="50800" marR="0" lvl="0" indent="0" algn="l" rtl="0">
                        <a:lnSpc>
                          <a:spcPct val="100000"/>
                        </a:lnSpc>
                        <a:spcBef>
                          <a:spcPts val="0"/>
                        </a:spcBef>
                        <a:spcAft>
                          <a:spcPts val="0"/>
                        </a:spcAft>
                        <a:buClr>
                          <a:srgbClr val="000000"/>
                        </a:buClr>
                        <a:buSzPts val="2400"/>
                        <a:buFont typeface="Arial"/>
                        <a:buNone/>
                      </a:pPr>
                      <a:r>
                        <a:rPr lang="en-US" sz="2400" u="none" strike="noStrike" cap="none"/>
                        <a:t>Pon un ejemplo de pregunta que harías a cualquiera de estas partes interesadas para evaluar el Trabajo Forzoso. </a:t>
                      </a:r>
                      <a:endParaRPr/>
                    </a:p>
                    <a:p>
                      <a:pPr marL="50800" marR="0" lvl="0" indent="0" algn="l" rtl="0">
                        <a:lnSpc>
                          <a:spcPct val="100000"/>
                        </a:lnSpc>
                        <a:spcBef>
                          <a:spcPts val="0"/>
                        </a:spcBef>
                        <a:spcAft>
                          <a:spcPts val="0"/>
                        </a:spcAft>
                        <a:buClr>
                          <a:srgbClr val="000000"/>
                        </a:buClr>
                        <a:buSzPts val="2400"/>
                        <a:buFont typeface="Arial"/>
                        <a:buNone/>
                      </a:pPr>
                      <a:endParaRPr sz="2400" u="none" strike="noStrike" cap="none"/>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Departamento de RRHH / Dirección</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Representantes de los trabajadores / Representantes sindicales </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Empleados / trabajadores</a:t>
                      </a:r>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13"/>
          <p:cNvSpPr txBox="1">
            <a:spLocks noGrp="1"/>
          </p:cNvSpPr>
          <p:nvPr>
            <p:ph type="title" idx="4294967295"/>
          </p:nvPr>
        </p:nvSpPr>
        <p:spPr>
          <a:xfrm>
            <a:off x="808892" y="482112"/>
            <a:ext cx="10515600" cy="752475"/>
          </a:xfrm>
          <a:prstGeom prst="rect">
            <a:avLst/>
          </a:prstGeom>
          <a:noFill/>
          <a:ln>
            <a:noFill/>
          </a:ln>
        </p:spPr>
        <p:txBody>
          <a:bodyPr spcFirstLastPara="1" wrap="square" lIns="91425" tIns="45700" rIns="91425" bIns="45700" anchor="ctr" anchorCtr="0">
            <a:normAutofit fontScale="90000"/>
          </a:bodyPr>
          <a:lstStyle/>
          <a:p>
            <a:pPr marL="0" marR="0" lvl="0" indent="0" algn="l" rtl="0">
              <a:lnSpc>
                <a:spcPct val="90000"/>
              </a:lnSpc>
              <a:spcBef>
                <a:spcPts val="0"/>
              </a:spcBef>
              <a:spcAft>
                <a:spcPts val="0"/>
              </a:spcAft>
              <a:buClr>
                <a:schemeClr val="dk1"/>
              </a:buClr>
              <a:buSzPct val="122222"/>
              <a:buFont typeface="Avenir"/>
              <a:buNone/>
            </a:pPr>
            <a:r>
              <a:rPr lang="en-US" sz="3600">
                <a:solidFill>
                  <a:schemeClr val="dk2"/>
                </a:solidFill>
              </a:rPr>
              <a:t>Ejemplo de preguntas de la entrevista RLF - Discriminación</a:t>
            </a:r>
            <a:endParaRPr/>
          </a:p>
        </p:txBody>
      </p:sp>
      <p:sp>
        <p:nvSpPr>
          <p:cNvPr id="472" name="Google Shape;472;p13"/>
          <p:cNvSpPr txBox="1"/>
          <p:nvPr/>
        </p:nvSpPr>
        <p:spPr>
          <a:xfrm>
            <a:off x="6311640" y="2923919"/>
            <a:ext cx="5459101" cy="2765537"/>
          </a:xfrm>
          <a:prstGeom prst="rect">
            <a:avLst/>
          </a:prstGeom>
          <a:noFill/>
          <a:ln>
            <a:noFill/>
          </a:ln>
        </p:spPr>
        <p:txBody>
          <a:bodyPr spcFirstLastPara="1" wrap="square" lIns="91425" tIns="45700" rIns="91425" bIns="45700" anchor="t" anchorCtr="0">
            <a:normAutofit/>
          </a:bodyPr>
          <a:lstStyle/>
          <a:p>
            <a:pPr marL="50800" marR="0" lvl="1" indent="0" algn="l" rtl="0">
              <a:lnSpc>
                <a:spcPct val="90000"/>
              </a:lnSpc>
              <a:spcBef>
                <a:spcPts val="1000"/>
              </a:spcBef>
              <a:spcAft>
                <a:spcPts val="0"/>
              </a:spcAft>
              <a:buClr>
                <a:schemeClr val="dk1"/>
              </a:buClr>
              <a:buSzPts val="2800"/>
              <a:buFont typeface="Arial"/>
              <a:buNone/>
            </a:pPr>
            <a:endParaRPr sz="2400" b="0" i="0" u="none" strike="noStrike" cap="none">
              <a:solidFill>
                <a:schemeClr val="dk1"/>
              </a:solidFill>
              <a:latin typeface="Arial"/>
              <a:ea typeface="Arial"/>
              <a:cs typeface="Arial"/>
              <a:sym typeface="Arial"/>
            </a:endParaRPr>
          </a:p>
        </p:txBody>
      </p:sp>
      <p:graphicFrame>
        <p:nvGraphicFramePr>
          <p:cNvPr id="473" name="Google Shape;473;p13"/>
          <p:cNvGraphicFramePr/>
          <p:nvPr/>
        </p:nvGraphicFramePr>
        <p:xfrm>
          <a:off x="915617" y="1957388"/>
          <a:ext cx="10113600" cy="3247175"/>
        </p:xfrm>
        <a:graphic>
          <a:graphicData uri="http://schemas.openxmlformats.org/drawingml/2006/table">
            <a:tbl>
              <a:tblPr firstRow="1" bandRow="1">
                <a:noFill/>
                <a:tableStyleId>{B7C85395-4BA6-4AA6-ADE5-E8D27DFE5540}</a:tableStyleId>
              </a:tblPr>
              <a:tblGrid>
                <a:gridCol w="10113600">
                  <a:extLst>
                    <a:ext uri="{9D8B030D-6E8A-4147-A177-3AD203B41FA5}">
                      <a16:colId xmlns:a16="http://schemas.microsoft.com/office/drawing/2014/main" val="20000"/>
                    </a:ext>
                  </a:extLst>
                </a:gridCol>
              </a:tblGrid>
              <a:tr h="558725">
                <a:tc>
                  <a:txBody>
                    <a:bodyPr/>
                    <a:lstStyle/>
                    <a:p>
                      <a:pPr marL="0" marR="0" lvl="0" indent="0" algn="l" rtl="0">
                        <a:lnSpc>
                          <a:spcPct val="100000"/>
                        </a:lnSpc>
                        <a:spcBef>
                          <a:spcPts val="0"/>
                        </a:spcBef>
                        <a:spcAft>
                          <a:spcPts val="0"/>
                        </a:spcAft>
                        <a:buNone/>
                      </a:pPr>
                      <a:r>
                        <a:rPr lang="en-US" sz="2400" u="none" strike="noStrike" cap="none">
                          <a:latin typeface="Arial"/>
                          <a:ea typeface="Arial"/>
                          <a:cs typeface="Arial"/>
                          <a:sym typeface="Arial"/>
                        </a:rPr>
                        <a:t>Instrucciones</a:t>
                      </a:r>
                      <a:endParaRPr sz="24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2688450">
                <a:tc>
                  <a:txBody>
                    <a:bodyPr/>
                    <a:lstStyle/>
                    <a:p>
                      <a:pPr marL="50800" marR="0" lvl="0" indent="0" algn="l" rtl="0">
                        <a:lnSpc>
                          <a:spcPct val="100000"/>
                        </a:lnSpc>
                        <a:spcBef>
                          <a:spcPts val="0"/>
                        </a:spcBef>
                        <a:spcAft>
                          <a:spcPts val="0"/>
                        </a:spcAft>
                        <a:buClr>
                          <a:srgbClr val="000000"/>
                        </a:buClr>
                        <a:buSzPts val="2400"/>
                        <a:buFont typeface="Arial"/>
                        <a:buNone/>
                      </a:pPr>
                      <a:r>
                        <a:rPr lang="en-US" sz="2400" u="none" strike="noStrike" cap="none"/>
                        <a:t>Pon un ejemplo de pregunta que harías a cualquiera de estos interesados para evaluar la Discriminación.</a:t>
                      </a:r>
                      <a:endParaRPr/>
                    </a:p>
                    <a:p>
                      <a:pPr marL="50800" marR="0" lvl="0" indent="0" algn="l" rtl="0">
                        <a:lnSpc>
                          <a:spcPct val="100000"/>
                        </a:lnSpc>
                        <a:spcBef>
                          <a:spcPts val="0"/>
                        </a:spcBef>
                        <a:spcAft>
                          <a:spcPts val="0"/>
                        </a:spcAft>
                        <a:buClr>
                          <a:srgbClr val="000000"/>
                        </a:buClr>
                        <a:buSzPts val="2400"/>
                        <a:buFont typeface="Arial"/>
                        <a:buNone/>
                      </a:pPr>
                      <a:endParaRPr sz="2400" u="none" strike="noStrike" cap="none"/>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Departamento de RRHH / Dirección</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Representantes de los trabajadores / Representantes sindicales </a:t>
                      </a:r>
                      <a:endParaRPr/>
                    </a:p>
                    <a:p>
                      <a:pPr marL="508000" marR="0" lvl="0" indent="-457200" algn="l" rtl="0">
                        <a:lnSpc>
                          <a:spcPct val="100000"/>
                        </a:lnSpc>
                        <a:spcBef>
                          <a:spcPts val="0"/>
                        </a:spcBef>
                        <a:spcAft>
                          <a:spcPts val="0"/>
                        </a:spcAft>
                        <a:buClr>
                          <a:srgbClr val="000000"/>
                        </a:buClr>
                        <a:buSzPts val="2400"/>
                        <a:buFont typeface="Arial"/>
                        <a:buAutoNum type="arabicPeriod"/>
                      </a:pPr>
                      <a:r>
                        <a:rPr lang="en-US" sz="2400" u="none" strike="noStrike" cap="none"/>
                        <a:t>Empleados / trabajadores</a:t>
                      </a:r>
                      <a:endParaRPr/>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9" name="Google Shape;479;p14"/>
          <p:cNvSpPr txBox="1">
            <a:spLocks noGrp="1"/>
          </p:cNvSpPr>
          <p:nvPr>
            <p:ph type="ctrTitle" idx="4294967295"/>
          </p:nvPr>
        </p:nvSpPr>
        <p:spPr>
          <a:xfrm>
            <a:off x="713619" y="2457450"/>
            <a:ext cx="7273925" cy="1938338"/>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Avenir"/>
              <a:buNone/>
            </a:pPr>
            <a:r>
              <a:rPr lang="en-US" sz="3600" b="1" i="0" u="none" strike="noStrike" cap="none">
                <a:solidFill>
                  <a:schemeClr val="dk1"/>
                </a:solidFill>
                <a:latin typeface="Avenir"/>
                <a:ea typeface="Avenir"/>
                <a:cs typeface="Avenir"/>
                <a:sym typeface="Avenir"/>
              </a:rPr>
              <a:t>Gracias</a:t>
            </a:r>
            <a:br>
              <a:rPr lang="en-US" sz="3600" b="1" i="0" u="none" strike="noStrike" cap="none">
                <a:solidFill>
                  <a:schemeClr val="dk1"/>
                </a:solidFill>
                <a:latin typeface="Avenir"/>
                <a:ea typeface="Avenir"/>
                <a:cs typeface="Avenir"/>
                <a:sym typeface="Avenir"/>
              </a:rPr>
            </a:br>
            <a:br>
              <a:rPr lang="en-US" sz="3600" b="1" i="0" u="none" strike="noStrike" cap="none">
                <a:solidFill>
                  <a:schemeClr val="dk1"/>
                </a:solidFill>
                <a:latin typeface="Avenir"/>
                <a:ea typeface="Avenir"/>
                <a:cs typeface="Avenir"/>
                <a:sym typeface="Avenir"/>
              </a:rPr>
            </a:br>
            <a:br>
              <a:rPr lang="en-US" sz="3600" b="1" i="0" u="none" strike="noStrike" cap="none">
                <a:solidFill>
                  <a:schemeClr val="dk1"/>
                </a:solidFill>
                <a:latin typeface="Avenir"/>
                <a:ea typeface="Avenir"/>
                <a:cs typeface="Avenir"/>
                <a:sym typeface="Avenir"/>
              </a:rPr>
            </a:br>
            <a:r>
              <a:rPr lang="en-US" sz="3600" b="1" i="0" u="none" strike="noStrike" cap="none">
                <a:solidFill>
                  <a:schemeClr val="dk1"/>
                </a:solidFill>
                <a:latin typeface="Avenir"/>
                <a:ea typeface="Avenir"/>
                <a:cs typeface="Avenir"/>
                <a:sym typeface="Avenir"/>
              </a:rPr>
              <a:t>Fin del módulo 4.3</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2"/>
          <p:cNvSpPr txBox="1">
            <a:spLocks noGrp="1"/>
          </p:cNvSpPr>
          <p:nvPr>
            <p:ph type="ctrTitle" idx="4294967295"/>
          </p:nvPr>
        </p:nvSpPr>
        <p:spPr>
          <a:xfrm>
            <a:off x="931333" y="804810"/>
            <a:ext cx="6666523" cy="7239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400" b="1" i="0" u="none" strike="noStrike" cap="none">
                <a:solidFill>
                  <a:schemeClr val="dk1"/>
                </a:solidFill>
                <a:latin typeface="Arial"/>
                <a:ea typeface="Arial"/>
                <a:cs typeface="Arial"/>
                <a:sym typeface="Arial"/>
              </a:rPr>
              <a:t>Objetivos de este módulo</a:t>
            </a:r>
            <a:endParaRPr/>
          </a:p>
        </p:txBody>
      </p:sp>
      <p:sp>
        <p:nvSpPr>
          <p:cNvPr id="388" name="Google Shape;388;p2"/>
          <p:cNvSpPr txBox="1">
            <a:spLocks noGrp="1"/>
          </p:cNvSpPr>
          <p:nvPr>
            <p:ph type="body" idx="4294967295"/>
          </p:nvPr>
        </p:nvSpPr>
        <p:spPr>
          <a:xfrm>
            <a:off x="931333" y="1699480"/>
            <a:ext cx="10578245" cy="451961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800"/>
              <a:buNone/>
            </a:pPr>
            <a:r>
              <a:rPr lang="en-US" sz="2400">
                <a:solidFill>
                  <a:srgbClr val="2B2E2F"/>
                </a:solidFill>
                <a:latin typeface="Arial"/>
                <a:ea typeface="Arial"/>
                <a:cs typeface="Arial"/>
                <a:sym typeface="Arial"/>
              </a:rPr>
              <a:t>El módulo se basa en la experiencia de las EC y ASI y se inspira en los problemas más frecuentes y en un análisis de los resultados de las evaluaciones de ASI entre 2020 y 2024. </a:t>
            </a:r>
            <a:endParaRPr/>
          </a:p>
          <a:p>
            <a:pPr marL="0" lvl="0" indent="0" algn="l" rtl="0">
              <a:lnSpc>
                <a:spcPct val="90000"/>
              </a:lnSpc>
              <a:spcBef>
                <a:spcPts val="0"/>
              </a:spcBef>
              <a:spcAft>
                <a:spcPts val="0"/>
              </a:spcAft>
              <a:buSzPts val="2800"/>
              <a:buNone/>
            </a:pPr>
            <a:endParaRPr sz="1400">
              <a:solidFill>
                <a:srgbClr val="2B2E2F"/>
              </a:solidFill>
              <a:latin typeface="Arial"/>
              <a:ea typeface="Arial"/>
              <a:cs typeface="Arial"/>
              <a:sym typeface="Arial"/>
            </a:endParaRPr>
          </a:p>
          <a:p>
            <a:pPr marL="0" lvl="0" indent="0" algn="l" rtl="0">
              <a:lnSpc>
                <a:spcPct val="90000"/>
              </a:lnSpc>
              <a:spcBef>
                <a:spcPts val="1000"/>
              </a:spcBef>
              <a:spcAft>
                <a:spcPts val="0"/>
              </a:spcAft>
              <a:buSzPts val="2800"/>
              <a:buNone/>
            </a:pPr>
            <a:r>
              <a:rPr lang="en-US" sz="2400">
                <a:solidFill>
                  <a:srgbClr val="2B2E2F"/>
                </a:solidFill>
                <a:latin typeface="Arial"/>
                <a:ea typeface="Arial"/>
                <a:cs typeface="Arial"/>
                <a:sym typeface="Arial"/>
              </a:rPr>
              <a:t>El módulo reúne consejos prácticos sobre cómo incorporar los RLFs FSC en una auditoría FSC COC sin alterar la estructura/plan de auditoría y/o sin aumentar significativamente la duración de la auditoría. </a:t>
            </a:r>
            <a:endParaRPr/>
          </a:p>
          <a:p>
            <a:pPr marL="0" lvl="0" indent="0" algn="l" rtl="0">
              <a:lnSpc>
                <a:spcPct val="90000"/>
              </a:lnSpc>
              <a:spcBef>
                <a:spcPts val="0"/>
              </a:spcBef>
              <a:spcAft>
                <a:spcPts val="0"/>
              </a:spcAft>
              <a:buSzPts val="2800"/>
              <a:buNone/>
            </a:pPr>
            <a:endParaRPr sz="1200">
              <a:solidFill>
                <a:srgbClr val="2B2E2F"/>
              </a:solidFill>
              <a:latin typeface="Arial"/>
              <a:ea typeface="Arial"/>
              <a:cs typeface="Arial"/>
              <a:sym typeface="Arial"/>
            </a:endParaRPr>
          </a:p>
          <a:p>
            <a:pPr marL="0" lvl="0" indent="0" algn="l" rtl="0">
              <a:lnSpc>
                <a:spcPct val="90000"/>
              </a:lnSpc>
              <a:spcBef>
                <a:spcPts val="1000"/>
              </a:spcBef>
              <a:spcAft>
                <a:spcPts val="0"/>
              </a:spcAft>
              <a:buSzPts val="2800"/>
              <a:buNone/>
            </a:pPr>
            <a:r>
              <a:rPr lang="en-US" sz="2400">
                <a:solidFill>
                  <a:srgbClr val="2B2E2F"/>
                </a:solidFill>
                <a:latin typeface="Arial"/>
                <a:ea typeface="Arial"/>
                <a:cs typeface="Arial"/>
                <a:sym typeface="Arial"/>
              </a:rPr>
              <a:t>Al final del módulo, los auditores deberán ser capaces de generar planes de auditoría y ejecutar auditorías que incluyan la evaluación de los RLF FSC en los distintos puntos críticos de control.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4" name="Google Shape;394;p3"/>
          <p:cNvSpPr txBox="1">
            <a:spLocks noGrp="1"/>
          </p:cNvSpPr>
          <p:nvPr>
            <p:ph type="ctrTitle" idx="4294967295"/>
          </p:nvPr>
        </p:nvSpPr>
        <p:spPr>
          <a:xfrm>
            <a:off x="725713" y="1323975"/>
            <a:ext cx="10226674" cy="2657475"/>
          </a:xfrm>
          <a:prstGeom prst="rect">
            <a:avLst/>
          </a:prstGeom>
          <a:solidFill>
            <a:schemeClr val="lt2"/>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400" b="1" i="0" u="none" strike="noStrike" cap="none">
                <a:solidFill>
                  <a:schemeClr val="dk1"/>
                </a:solidFill>
                <a:latin typeface="Arial"/>
                <a:ea typeface="Arial"/>
                <a:cs typeface="Arial"/>
                <a:sym typeface="Arial"/>
              </a:rPr>
              <a:t>Entorno organizativo: </a:t>
            </a:r>
            <a:br>
              <a:rPr lang="en-US" sz="2400" b="1" i="0" u="none" strike="noStrike" cap="none">
                <a:solidFill>
                  <a:schemeClr val="dk1"/>
                </a:solidFill>
                <a:latin typeface="Arial"/>
                <a:ea typeface="Arial"/>
                <a:cs typeface="Arial"/>
                <a:sym typeface="Arial"/>
              </a:rPr>
            </a:br>
            <a:br>
              <a:rPr lang="en-US" sz="2400" b="1" i="0" u="none" strike="noStrike" cap="none">
                <a:solidFill>
                  <a:schemeClr val="dk1"/>
                </a:solidFill>
                <a:latin typeface="Arial"/>
                <a:ea typeface="Arial"/>
                <a:cs typeface="Arial"/>
                <a:sym typeface="Arial"/>
              </a:rPr>
            </a:br>
            <a:r>
              <a:rPr lang="en-US" sz="2400" b="1" i="1" u="none" strike="noStrike" cap="none">
                <a:solidFill>
                  <a:schemeClr val="dk1"/>
                </a:solidFill>
                <a:latin typeface="Arial"/>
                <a:ea typeface="Arial"/>
                <a:cs typeface="Arial"/>
                <a:sym typeface="Arial"/>
              </a:rPr>
              <a:t>- Fábrica de contrachapado</a:t>
            </a:r>
            <a:br>
              <a:rPr lang="en-US" sz="2400" b="1" i="1" u="none" strike="noStrike" cap="none">
                <a:solidFill>
                  <a:schemeClr val="dk1"/>
                </a:solidFill>
                <a:latin typeface="Arial"/>
                <a:ea typeface="Arial"/>
                <a:cs typeface="Arial"/>
                <a:sym typeface="Arial"/>
              </a:rPr>
            </a:br>
            <a:br>
              <a:rPr lang="en-US" sz="2400" b="1" i="1" u="none" strike="noStrike" cap="none">
                <a:solidFill>
                  <a:schemeClr val="dk1"/>
                </a:solidFill>
                <a:latin typeface="Arial"/>
                <a:ea typeface="Arial"/>
                <a:cs typeface="Arial"/>
                <a:sym typeface="Arial"/>
              </a:rPr>
            </a:br>
            <a:r>
              <a:rPr lang="en-US" sz="2400" b="1" i="1" u="none" strike="noStrike" cap="none">
                <a:solidFill>
                  <a:schemeClr val="dk1"/>
                </a:solidFill>
                <a:latin typeface="Arial"/>
                <a:ea typeface="Arial"/>
                <a:cs typeface="Arial"/>
                <a:sym typeface="Arial"/>
              </a:rPr>
              <a:t>- 175 trabajadores</a:t>
            </a:r>
            <a:br>
              <a:rPr lang="en-US" sz="2400" b="1" i="1" u="none" strike="noStrike" cap="none">
                <a:solidFill>
                  <a:schemeClr val="dk1"/>
                </a:solidFill>
                <a:latin typeface="Arial"/>
                <a:ea typeface="Arial"/>
                <a:cs typeface="Arial"/>
                <a:sym typeface="Arial"/>
              </a:rPr>
            </a:br>
            <a:br>
              <a:rPr lang="en-US" sz="2400" b="1" i="1" u="none" strike="noStrike" cap="none">
                <a:solidFill>
                  <a:schemeClr val="dk1"/>
                </a:solidFill>
                <a:latin typeface="Arial"/>
                <a:ea typeface="Arial"/>
                <a:cs typeface="Arial"/>
                <a:sym typeface="Arial"/>
              </a:rPr>
            </a:br>
            <a:r>
              <a:rPr lang="en-US" sz="2400" b="1" i="1" u="none" strike="noStrike" cap="none">
                <a:solidFill>
                  <a:schemeClr val="dk1"/>
                </a:solidFill>
                <a:latin typeface="Arial"/>
                <a:ea typeface="Arial"/>
                <a:cs typeface="Arial"/>
                <a:sym typeface="Arial"/>
              </a:rPr>
              <a:t>- 2 turnos (día y noche)</a:t>
            </a:r>
            <a:endParaRPr sz="2400" b="1" i="0" u="none" strike="noStrike" cap="none">
              <a:solidFill>
                <a:schemeClr val="dk1"/>
              </a:solidFill>
              <a:latin typeface="Arial"/>
              <a:ea typeface="Arial"/>
              <a:cs typeface="Arial"/>
              <a:sym typeface="Arial"/>
            </a:endParaRPr>
          </a:p>
        </p:txBody>
      </p:sp>
      <p:graphicFrame>
        <p:nvGraphicFramePr>
          <p:cNvPr id="395" name="Google Shape;395;p3"/>
          <p:cNvGraphicFramePr/>
          <p:nvPr/>
        </p:nvGraphicFramePr>
        <p:xfrm>
          <a:off x="725713" y="4634865"/>
          <a:ext cx="10226675" cy="1645940"/>
        </p:xfrm>
        <a:graphic>
          <a:graphicData uri="http://schemas.openxmlformats.org/drawingml/2006/table">
            <a:tbl>
              <a:tblPr firstRow="1" bandRow="1">
                <a:noFill/>
                <a:tableStyleId>{B7C85395-4BA6-4AA6-ADE5-E8D27DFE5540}</a:tableStyleId>
              </a:tblPr>
              <a:tblGrid>
                <a:gridCol w="10226675">
                  <a:extLst>
                    <a:ext uri="{9D8B030D-6E8A-4147-A177-3AD203B41FA5}">
                      <a16:colId xmlns:a16="http://schemas.microsoft.com/office/drawing/2014/main" val="20000"/>
                    </a:ext>
                  </a:extLst>
                </a:gridCol>
              </a:tblGrid>
              <a:tr h="370850">
                <a:tc>
                  <a:txBody>
                    <a:bodyPr/>
                    <a:lstStyle/>
                    <a:p>
                      <a:pPr marL="0" marR="0" lvl="0" indent="0" algn="l" rtl="0">
                        <a:lnSpc>
                          <a:spcPct val="100000"/>
                        </a:lnSpc>
                        <a:spcBef>
                          <a:spcPts val="0"/>
                        </a:spcBef>
                        <a:spcAft>
                          <a:spcPts val="0"/>
                        </a:spcAft>
                        <a:buNone/>
                      </a:pPr>
                      <a:r>
                        <a:rPr lang="en-US" sz="2400" u="none" strike="noStrike" cap="none"/>
                        <a:t>Debate</a:t>
                      </a:r>
                      <a:endParaRPr sz="240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None/>
                      </a:pPr>
                      <a:r>
                        <a:rPr lang="en-US" sz="2400" b="0" i="1" u="none" strike="noStrike" cap="none">
                          <a:solidFill>
                            <a:schemeClr val="dk1"/>
                          </a:solidFill>
                          <a:latin typeface="Arial"/>
                          <a:ea typeface="Arial"/>
                          <a:cs typeface="Arial"/>
                          <a:sym typeface="Arial"/>
                        </a:rPr>
                        <a:t>Considere el plan de auditoría de la siguiente diapositiva, que muestra cómo integrar los elementos de</a:t>
                      </a:r>
                      <a:r>
                        <a:rPr lang="en-US" sz="2400" i="1"/>
                        <a:t> los RLF</a:t>
                      </a:r>
                      <a:r>
                        <a:rPr lang="en-US" sz="2400" b="0" i="1" u="none" strike="noStrike" cap="none">
                          <a:solidFill>
                            <a:schemeClr val="dk1"/>
                          </a:solidFill>
                          <a:latin typeface="Arial"/>
                          <a:ea typeface="Arial"/>
                          <a:cs typeface="Arial"/>
                          <a:sym typeface="Arial"/>
                        </a:rPr>
                        <a:t> en su auditoría (Gestión del tiempo de auditoría)</a:t>
                      </a:r>
                      <a:endParaRPr sz="2400" u="none" strike="noStrike" cap="none"/>
                    </a:p>
                  </a:txBody>
                  <a:tcPr marL="91450" marR="91450" marT="45725" marB="45725"/>
                </a:tc>
                <a:extLst>
                  <a:ext uri="{0D108BD9-81ED-4DB2-BD59-A6C34878D82A}">
                    <a16:rowId xmlns:a16="http://schemas.microsoft.com/office/drawing/2014/main" val="10001"/>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graphicFrame>
        <p:nvGraphicFramePr>
          <p:cNvPr id="401" name="Google Shape;401;p4"/>
          <p:cNvGraphicFramePr/>
          <p:nvPr/>
        </p:nvGraphicFramePr>
        <p:xfrm>
          <a:off x="536480" y="859450"/>
          <a:ext cx="11119025" cy="6910469"/>
        </p:xfrm>
        <a:graphic>
          <a:graphicData uri="http://schemas.openxmlformats.org/drawingml/2006/table">
            <a:tbl>
              <a:tblPr firstRow="1" firstCol="1" bandRow="1">
                <a:noFill/>
                <a:tableStyleId>{B7C85395-4BA6-4AA6-ADE5-E8D27DFE5540}</a:tableStyleId>
              </a:tblPr>
              <a:tblGrid>
                <a:gridCol w="1446650">
                  <a:extLst>
                    <a:ext uri="{9D8B030D-6E8A-4147-A177-3AD203B41FA5}">
                      <a16:colId xmlns:a16="http://schemas.microsoft.com/office/drawing/2014/main" val="20000"/>
                    </a:ext>
                  </a:extLst>
                </a:gridCol>
                <a:gridCol w="2279850">
                  <a:extLst>
                    <a:ext uri="{9D8B030D-6E8A-4147-A177-3AD203B41FA5}">
                      <a16:colId xmlns:a16="http://schemas.microsoft.com/office/drawing/2014/main" val="20001"/>
                    </a:ext>
                  </a:extLst>
                </a:gridCol>
                <a:gridCol w="3770100">
                  <a:extLst>
                    <a:ext uri="{9D8B030D-6E8A-4147-A177-3AD203B41FA5}">
                      <a16:colId xmlns:a16="http://schemas.microsoft.com/office/drawing/2014/main" val="20002"/>
                    </a:ext>
                  </a:extLst>
                </a:gridCol>
                <a:gridCol w="3622425">
                  <a:extLst>
                    <a:ext uri="{9D8B030D-6E8A-4147-A177-3AD203B41FA5}">
                      <a16:colId xmlns:a16="http://schemas.microsoft.com/office/drawing/2014/main" val="20003"/>
                    </a:ext>
                  </a:extLst>
                </a:gridCol>
              </a:tblGrid>
              <a:tr h="234375">
                <a:tc>
                  <a:txBody>
                    <a:bodyPr/>
                    <a:lstStyle/>
                    <a:p>
                      <a:pPr marL="0" marR="0" lvl="0" indent="0" algn="l" rtl="0">
                        <a:lnSpc>
                          <a:spcPct val="107000"/>
                        </a:lnSpc>
                        <a:spcBef>
                          <a:spcPts val="0"/>
                        </a:spcBef>
                        <a:spcAft>
                          <a:spcPts val="0"/>
                        </a:spcAft>
                        <a:buNone/>
                      </a:pPr>
                      <a:r>
                        <a:rPr lang="en-US" sz="1200" b="1" u="none" strike="noStrike" cap="none">
                          <a:solidFill>
                            <a:schemeClr val="lt1"/>
                          </a:solidFill>
                        </a:rPr>
                        <a:t>Fase de auditoría</a:t>
                      </a:r>
                      <a:endParaRPr sz="120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200" b="1" u="none" strike="noStrike" cap="none">
                          <a:solidFill>
                            <a:schemeClr val="lt1"/>
                          </a:solidFill>
                        </a:rPr>
                        <a:t>Actividades</a:t>
                      </a:r>
                      <a:endParaRPr sz="120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200" b="1" u="none" strike="noStrike" cap="none">
                          <a:solidFill>
                            <a:schemeClr val="lt1"/>
                          </a:solidFill>
                        </a:rPr>
                        <a:t>Elementos RLF FSC que deben incluirse</a:t>
                      </a:r>
                      <a:endParaRPr sz="120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200" b="1" u="none" strike="noStrike" cap="none">
                          <a:solidFill>
                            <a:schemeClr val="lt1"/>
                          </a:solidFill>
                        </a:rPr>
                        <a:t>Tiempo estimado para cubrir los elementos del RLC</a:t>
                      </a:r>
                      <a:endParaRPr sz="1200" u="none" strike="noStrike" cap="none">
                        <a:solidFill>
                          <a:schemeClr val="lt1"/>
                        </a:solidFill>
                        <a:latin typeface="Avenir"/>
                        <a:ea typeface="Avenir"/>
                        <a:cs typeface="Avenir"/>
                        <a:sym typeface="Avenir"/>
                      </a:endParaRPr>
                    </a:p>
                  </a:txBody>
                  <a:tcPr marL="35825" marR="35825" marT="0" marB="0"/>
                </a:tc>
                <a:extLst>
                  <a:ext uri="{0D108BD9-81ED-4DB2-BD59-A6C34878D82A}">
                    <a16:rowId xmlns:a16="http://schemas.microsoft.com/office/drawing/2014/main" val="10000"/>
                  </a:ext>
                </a:extLst>
              </a:tr>
              <a:tr h="567575">
                <a:tc>
                  <a:txBody>
                    <a:bodyPr/>
                    <a:lstStyle/>
                    <a:p>
                      <a:pPr marL="0" marR="0" lvl="0" indent="0" algn="l" rtl="0">
                        <a:lnSpc>
                          <a:spcPct val="107000"/>
                        </a:lnSpc>
                        <a:spcBef>
                          <a:spcPts val="0"/>
                        </a:spcBef>
                        <a:spcAft>
                          <a:spcPts val="0"/>
                        </a:spcAft>
                        <a:buNone/>
                      </a:pPr>
                      <a:r>
                        <a:rPr lang="en-US" sz="1200" u="none" strike="noStrike" cap="none"/>
                        <a:t>Preparación (antes de ir a la empresa)</a:t>
                      </a:r>
                      <a:endParaRPr sz="12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200" u="none" strike="noStrike" cap="none"/>
                        <a:t>Revisión documental de los procedimientos de la empresa y de los documentos presentados</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Revisar la autoevaluación de la empresa y las políticas de RL</a:t>
                      </a:r>
                      <a:r>
                        <a:rPr lang="en-US" sz="1200"/>
                        <a:t>F</a:t>
                      </a:r>
                      <a:endParaRPr/>
                    </a:p>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Comprobar el sitio web</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200" b="1" u="none" strike="noStrike" cap="none"/>
                        <a:t>30 minutos </a:t>
                      </a:r>
                      <a:r>
                        <a:rPr lang="en-US" sz="1200" u="none" strike="noStrike" cap="none"/>
                        <a:t>adicionales para elementos CLR</a:t>
                      </a:r>
                      <a:endParaRPr sz="120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1"/>
                  </a:ext>
                </a:extLst>
              </a:tr>
              <a:tr h="894900">
                <a:tc rowSpan="7">
                  <a:txBody>
                    <a:bodyPr/>
                    <a:lstStyle/>
                    <a:p>
                      <a:pPr marL="0" marR="0" lvl="0" indent="0" algn="l" rtl="0">
                        <a:lnSpc>
                          <a:spcPct val="107000"/>
                        </a:lnSpc>
                        <a:spcBef>
                          <a:spcPts val="0"/>
                        </a:spcBef>
                        <a:spcAft>
                          <a:spcPts val="0"/>
                        </a:spcAft>
                        <a:buNone/>
                      </a:pPr>
                      <a:endParaRPr sz="1200" u="none" strike="noStrike" cap="none"/>
                    </a:p>
                    <a:p>
                      <a:pPr marL="0" marR="0" lvl="0" indent="0" algn="l" rtl="0">
                        <a:lnSpc>
                          <a:spcPct val="107000"/>
                        </a:lnSpc>
                        <a:spcBef>
                          <a:spcPts val="800"/>
                        </a:spcBef>
                        <a:spcAft>
                          <a:spcPts val="0"/>
                        </a:spcAft>
                        <a:buNone/>
                      </a:pPr>
                      <a:endParaRPr sz="1200" u="none" strike="noStrike" cap="none"/>
                    </a:p>
                    <a:p>
                      <a:pPr marL="0" marR="0" lvl="0" indent="0" algn="l" rtl="0">
                        <a:lnSpc>
                          <a:spcPct val="107000"/>
                        </a:lnSpc>
                        <a:spcBef>
                          <a:spcPts val="800"/>
                        </a:spcBef>
                        <a:spcAft>
                          <a:spcPts val="0"/>
                        </a:spcAft>
                        <a:buNone/>
                      </a:pPr>
                      <a:endParaRPr sz="1200" u="none" strike="noStrike" cap="none"/>
                    </a:p>
                    <a:p>
                      <a:pPr marL="0" marR="0" lvl="0" indent="0" algn="l" rtl="0">
                        <a:lnSpc>
                          <a:spcPct val="107000"/>
                        </a:lnSpc>
                        <a:spcBef>
                          <a:spcPts val="800"/>
                        </a:spcBef>
                        <a:spcAft>
                          <a:spcPts val="0"/>
                        </a:spcAft>
                        <a:buNone/>
                      </a:pPr>
                      <a:endParaRPr sz="1200" u="none" strike="noStrike" cap="none"/>
                    </a:p>
                    <a:p>
                      <a:pPr marL="0" marR="0" lvl="0" indent="0" algn="l" rtl="0">
                        <a:lnSpc>
                          <a:spcPct val="107000"/>
                        </a:lnSpc>
                        <a:spcBef>
                          <a:spcPts val="800"/>
                        </a:spcBef>
                        <a:spcAft>
                          <a:spcPts val="0"/>
                        </a:spcAft>
                        <a:buNone/>
                      </a:pPr>
                      <a:r>
                        <a:rPr lang="en-US" sz="1200" u="none" strike="noStrike" cap="none"/>
                        <a:t>  </a:t>
                      </a:r>
                      <a:endParaRPr/>
                    </a:p>
                    <a:p>
                      <a:pPr marL="0" marR="0" lvl="0" indent="0" algn="l" rtl="0">
                        <a:lnSpc>
                          <a:spcPct val="107000"/>
                        </a:lnSpc>
                        <a:spcBef>
                          <a:spcPts val="800"/>
                        </a:spcBef>
                        <a:spcAft>
                          <a:spcPts val="0"/>
                        </a:spcAft>
                        <a:buNone/>
                      </a:pPr>
                      <a:endParaRPr sz="1200" u="none" strike="noStrike" cap="none"/>
                    </a:p>
                    <a:p>
                      <a:pPr marL="0" marR="0" lvl="0" indent="0" algn="l" rtl="0">
                        <a:lnSpc>
                          <a:spcPct val="107000"/>
                        </a:lnSpc>
                        <a:spcBef>
                          <a:spcPts val="800"/>
                        </a:spcBef>
                        <a:spcAft>
                          <a:spcPts val="0"/>
                        </a:spcAft>
                        <a:buNone/>
                      </a:pPr>
                      <a:endParaRPr sz="1200" u="none" strike="noStrike" cap="none"/>
                    </a:p>
                    <a:p>
                      <a:pPr marL="0" marR="0" lvl="0" indent="0" algn="l" rtl="0">
                        <a:lnSpc>
                          <a:spcPct val="107000"/>
                        </a:lnSpc>
                        <a:spcBef>
                          <a:spcPts val="800"/>
                        </a:spcBef>
                        <a:spcAft>
                          <a:spcPts val="0"/>
                        </a:spcAft>
                        <a:buNone/>
                      </a:pPr>
                      <a:endParaRPr sz="1200" u="none" strike="noStrike" cap="none"/>
                    </a:p>
                    <a:p>
                      <a:pPr marL="0" marR="0" lvl="0" indent="0" algn="l" rtl="0">
                        <a:lnSpc>
                          <a:spcPct val="107000"/>
                        </a:lnSpc>
                        <a:spcBef>
                          <a:spcPts val="800"/>
                        </a:spcBef>
                        <a:spcAft>
                          <a:spcPts val="0"/>
                        </a:spcAft>
                        <a:buNone/>
                      </a:pPr>
                      <a:r>
                        <a:rPr lang="en-US" sz="1200" u="none" strike="noStrike" cap="none"/>
                        <a:t>En el sitio</a:t>
                      </a:r>
                      <a:endParaRPr sz="12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200" u="none" strike="noStrike" cap="none"/>
                        <a:t>Reunión de apertura</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Aclarar quién se encarga de qué elementos y políticas del RL</a:t>
                      </a:r>
                      <a:r>
                        <a:rPr lang="en-US" sz="1200"/>
                        <a:t>F</a:t>
                      </a:r>
                      <a:r>
                        <a:rPr lang="en-US" sz="1200" u="none" strike="noStrike" cap="none"/>
                        <a:t>. </a:t>
                      </a:r>
                      <a:endParaRPr/>
                    </a:p>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Comprobar la disponibilidad de los representantes sindicales y de los trabajadores y sus funciones</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200" b="1" u="none" strike="noStrike" cap="none"/>
                        <a:t>5 minutos </a:t>
                      </a:r>
                      <a:r>
                        <a:rPr lang="en-US" sz="1200" b="0" u="none" strike="noStrike" cap="none"/>
                        <a:t>adicionales</a:t>
                      </a:r>
                      <a:endParaRPr sz="1200" b="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2"/>
                  </a:ext>
                </a:extLst>
              </a:tr>
              <a:tr h="7031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200" u="none" strike="noStrike" cap="none"/>
                        <a:t>Revisión de documentos</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Debate sobre la autoevaluación y las políticas</a:t>
                      </a:r>
                      <a:endParaRPr/>
                    </a:p>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Revisar los documentos de la nómina</a:t>
                      </a:r>
                      <a:endParaRPr/>
                    </a:p>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Entrevistas con el departamento de Recursos Humanos o Jurídico</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200" b="1" u="none" strike="noStrike" cap="none"/>
                        <a:t>30 minutos </a:t>
                      </a:r>
                      <a:r>
                        <a:rPr lang="en-US" sz="1200" b="0" u="none" strike="noStrike" cap="none"/>
                        <a:t>adicionales </a:t>
                      </a:r>
                      <a:r>
                        <a:rPr lang="en-US" sz="1200" u="none" strike="noStrike" cap="none"/>
                        <a:t>a la auditoría habitual del C</a:t>
                      </a:r>
                      <a:r>
                        <a:rPr lang="en-US" sz="1200"/>
                        <a:t>o</a:t>
                      </a:r>
                      <a:r>
                        <a:rPr lang="en-US" sz="1200" u="none" strike="noStrike" cap="none"/>
                        <a:t>C</a:t>
                      </a:r>
                      <a:br>
                        <a:rPr lang="en-US" sz="1200" u="none" strike="noStrike" cap="none"/>
                      </a:br>
                      <a:r>
                        <a:rPr lang="en-US" sz="1200" u="none" strike="noStrike" cap="none"/>
                        <a:t>10 minutos para los documentos de nóminas, ya que otros forman parte del Manual.</a:t>
                      </a:r>
                      <a:br>
                        <a:rPr lang="en-US" sz="1200" u="none" strike="noStrike" cap="none"/>
                      </a:br>
                      <a:r>
                        <a:rPr lang="en-US" sz="1200" u="none" strike="noStrike" cap="none"/>
                        <a:t>20 minutos para el departamento de RRHH. </a:t>
                      </a:r>
                      <a:endParaRPr sz="120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3"/>
                  </a:ext>
                </a:extLst>
              </a:tr>
              <a:tr h="6711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200" u="none" strike="noStrike" cap="none"/>
                        <a:t>Visita guiada</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Observaciones "jóvenes trabajadores</a:t>
                      </a:r>
                      <a:endParaRPr/>
                    </a:p>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Entrevistas</a:t>
                      </a:r>
                      <a:endParaRPr/>
                    </a:p>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Comprobar los tablones de anuncios y la señalización </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200" u="none" strike="noStrike" cap="none"/>
                        <a:t>No se requiere tiempo adicional para los elementos </a:t>
                      </a:r>
                      <a:r>
                        <a:rPr lang="en-US" sz="1200"/>
                        <a:t>RLF</a:t>
                      </a:r>
                      <a:endParaRPr sz="120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4"/>
                  </a:ext>
                </a:extLst>
              </a:tr>
              <a:tr h="8629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200" u="none" strike="noStrike" cap="none"/>
                        <a:t>Entrevistas durante la visita a las instalaciones con los trabajadores de los puntos de control críticos</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Incluya preguntas de</a:t>
                      </a:r>
                      <a:r>
                        <a:rPr lang="en-US" sz="1200"/>
                        <a:t> </a:t>
                      </a:r>
                      <a:r>
                        <a:rPr lang="en-US" sz="1200" u="none" strike="noStrike" cap="none"/>
                        <a:t>R</a:t>
                      </a:r>
                      <a:r>
                        <a:rPr lang="en-US" sz="1200"/>
                        <a:t>LF</a:t>
                      </a:r>
                      <a:r>
                        <a:rPr lang="en-US" sz="1200" u="none" strike="noStrike" cap="none"/>
                        <a:t> cuando hable con CUALQUIER trabajador. </a:t>
                      </a:r>
                      <a:endParaRPr/>
                    </a:p>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Dirigirse a trabajadores que también formen parte de sindicatos o representantes. </a:t>
                      </a:r>
                      <a:endParaRPr sz="1200" u="none" strike="noStrike" cap="none">
                        <a:latin typeface="Avenir"/>
                        <a:ea typeface="Avenir"/>
                        <a:cs typeface="Avenir"/>
                        <a:sym typeface="Avenir"/>
                      </a:endParaRPr>
                    </a:p>
                  </a:txBody>
                  <a:tcPr marL="35825" marR="35825" marT="0" marB="0">
                    <a:solidFill>
                      <a:schemeClr val="lt2"/>
                    </a:solidFill>
                  </a:tcPr>
                </a:tc>
                <a:tc rowSpan="2">
                  <a:txBody>
                    <a:bodyPr/>
                    <a:lstStyle/>
                    <a:p>
                      <a:pPr marL="0" marR="0" lvl="0" indent="0" algn="l" rtl="0">
                        <a:lnSpc>
                          <a:spcPct val="107000"/>
                        </a:lnSpc>
                        <a:spcBef>
                          <a:spcPts val="0"/>
                        </a:spcBef>
                        <a:spcAft>
                          <a:spcPts val="0"/>
                        </a:spcAft>
                        <a:buNone/>
                      </a:pPr>
                      <a:r>
                        <a:rPr lang="en-US" sz="1200" b="1" u="none" strike="noStrike" cap="none"/>
                        <a:t>Entre 3 y 5 minutos por entrevista </a:t>
                      </a:r>
                      <a:r>
                        <a:rPr lang="en-US" sz="1200" u="none" strike="noStrike" cap="none"/>
                        <a:t>para tratar temas relacionados con </a:t>
                      </a:r>
                      <a:r>
                        <a:rPr lang="en-US" sz="1200"/>
                        <a:t>los RLF</a:t>
                      </a:r>
                      <a:r>
                        <a:rPr lang="en-US" sz="1200" u="none" strike="noStrike" cap="none"/>
                        <a:t>. </a:t>
                      </a:r>
                      <a:endParaRPr/>
                    </a:p>
                    <a:p>
                      <a:pPr marL="0" marR="0" lvl="0" indent="0" algn="l" rtl="0">
                        <a:lnSpc>
                          <a:spcPct val="107000"/>
                        </a:lnSpc>
                        <a:spcBef>
                          <a:spcPts val="800"/>
                        </a:spcBef>
                        <a:spcAft>
                          <a:spcPts val="0"/>
                        </a:spcAft>
                        <a:buNone/>
                      </a:pPr>
                      <a:r>
                        <a:rPr lang="en-US" sz="1200" u="none" strike="noStrike" cap="none"/>
                        <a:t>Pero las entrevistas a los trabajadores de los puntos críticos de control también deben incluir temas relacionados con </a:t>
                      </a:r>
                      <a:r>
                        <a:rPr lang="en-US" sz="1200"/>
                        <a:t>RLF</a:t>
                      </a:r>
                      <a:r>
                        <a:rPr lang="en-US" sz="1200" u="none" strike="noStrike" cap="none"/>
                        <a:t>. </a:t>
                      </a:r>
                      <a:br>
                        <a:rPr lang="en-US" sz="1200" u="none" strike="noStrike" cap="none"/>
                      </a:br>
                      <a:r>
                        <a:rPr lang="en-US" sz="1200" u="none" strike="noStrike" cap="none"/>
                        <a:t>Realice entrevistas sobre RL</a:t>
                      </a:r>
                      <a:r>
                        <a:rPr lang="en-US" sz="1200"/>
                        <a:t>F</a:t>
                      </a:r>
                      <a:r>
                        <a:rPr lang="en-US" sz="1200" u="none" strike="noStrike" cap="none"/>
                        <a:t> por separado sólo si los trabajadores de los puntos de control críticos no son representantes de los trabajadores ni representantes sindicales. </a:t>
                      </a:r>
                      <a:endParaRPr sz="120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5"/>
                  </a:ext>
                </a:extLst>
              </a:tr>
              <a:tr h="5433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200" u="none" strike="noStrike" cap="none"/>
                        <a:t>Subcontratación </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Lo mismo que para las entrevistas. Incluya preguntas del </a:t>
                      </a:r>
                      <a:r>
                        <a:rPr lang="en-US" sz="1200"/>
                        <a:t>RLF</a:t>
                      </a:r>
                      <a:r>
                        <a:rPr lang="en-US" sz="1200" u="none" strike="noStrike" cap="none"/>
                        <a:t> cuando hable con CUALQUIER trabajador. </a:t>
                      </a:r>
                      <a:endParaRPr sz="1200" u="none" strike="noStrike" cap="none">
                        <a:latin typeface="Avenir"/>
                        <a:ea typeface="Avenir"/>
                        <a:cs typeface="Avenir"/>
                        <a:sym typeface="Avenir"/>
                      </a:endParaRPr>
                    </a:p>
                  </a:txBody>
                  <a:tcPr marL="35825" marR="35825" marT="0" marB="0">
                    <a:solidFill>
                      <a:schemeClr val="lt2"/>
                    </a:solidFill>
                  </a:tcPr>
                </a:tc>
                <a:tc vMerge="1">
                  <a:txBody>
                    <a:bodyPr/>
                    <a:lstStyle/>
                    <a:p>
                      <a:endParaRPr lang="en-DE"/>
                    </a:p>
                  </a:txBody>
                  <a:tcPr/>
                </a:tc>
                <a:extLst>
                  <a:ext uri="{0D108BD9-81ED-4DB2-BD59-A6C34878D82A}">
                    <a16:rowId xmlns:a16="http://schemas.microsoft.com/office/drawing/2014/main" val="10006"/>
                  </a:ext>
                </a:extLst>
              </a:tr>
              <a:tr h="7883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200" u="none" strike="noStrike" cap="none"/>
                        <a:t>Revisión de documentos adicionales</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Triangular la información de las entrevistas (consultar las nóminas de los trabajadores, los contratos, etc.).</a:t>
                      </a:r>
                      <a:endParaRPr/>
                    </a:p>
                    <a:p>
                      <a:pPr marL="342900" marR="0" lvl="0" indent="-342900" algn="l" rtl="0">
                        <a:lnSpc>
                          <a:spcPct val="107000"/>
                        </a:lnSpc>
                        <a:spcBef>
                          <a:spcPts val="0"/>
                        </a:spcBef>
                        <a:spcAft>
                          <a:spcPts val="0"/>
                        </a:spcAft>
                        <a:buClr>
                          <a:srgbClr val="000000"/>
                        </a:buClr>
                        <a:buSzPts val="1200"/>
                        <a:buFont typeface="Noto Sans Symbols"/>
                        <a:buChar char="∙"/>
                      </a:pPr>
                      <a:r>
                        <a:rPr lang="en-US" sz="1200" u="none" strike="noStrike" cap="none"/>
                        <a:t>Revisar los registros de quejas o reclamaciones o los registros de representantes de los trabajadores</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200" b="1" u="none" strike="noStrike" cap="none"/>
                        <a:t>20 minutos adicionales para la triangulación</a:t>
                      </a:r>
                      <a:r>
                        <a:rPr lang="en-US" sz="1200" u="none" strike="noStrike" cap="none"/>
                        <a:t>, en función de los resultados de las entrevistas. </a:t>
                      </a:r>
                      <a:endParaRPr sz="120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7"/>
                  </a:ext>
                </a:extLst>
              </a:tr>
              <a:tr h="223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200" u="none" strike="noStrike" cap="none"/>
                        <a:t>Reunión de clausura</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200" u="none" strike="noStrike" cap="none"/>
                        <a:t>Cerrar la auditoría, incluidas las conclusiones de </a:t>
                      </a:r>
                      <a:r>
                        <a:rPr lang="en-US" sz="1200"/>
                        <a:t>RLF</a:t>
                      </a:r>
                      <a:endParaRPr sz="1200" u="none" strike="noStrike" cap="none">
                        <a:latin typeface="Avenir"/>
                        <a:ea typeface="Avenir"/>
                        <a:cs typeface="Avenir"/>
                        <a:sym typeface="Avenir"/>
                      </a:endParaRPr>
                    </a:p>
                  </a:txBody>
                  <a:tcPr marL="35825" marR="35825" marT="0" marB="0">
                    <a:solidFill>
                      <a:schemeClr val="lt2"/>
                    </a:solidFill>
                  </a:tcPr>
                </a:tc>
                <a:tc>
                  <a:txBody>
                    <a:bodyPr/>
                    <a:lstStyle/>
                    <a:p>
                      <a:pPr marL="0" marR="0" lvl="0" indent="0" algn="l" rtl="0">
                        <a:lnSpc>
                          <a:spcPct val="107000"/>
                        </a:lnSpc>
                        <a:spcBef>
                          <a:spcPts val="0"/>
                        </a:spcBef>
                        <a:spcAft>
                          <a:spcPts val="0"/>
                        </a:spcAft>
                        <a:buNone/>
                      </a:pPr>
                      <a:r>
                        <a:rPr lang="en-US" sz="1200" u="none" strike="noStrike" cap="none"/>
                        <a:t>Ninguno</a:t>
                      </a:r>
                      <a:endParaRPr sz="1200" u="none" strike="noStrike" cap="none">
                        <a:latin typeface="Avenir"/>
                        <a:ea typeface="Avenir"/>
                        <a:cs typeface="Avenir"/>
                        <a:sym typeface="Avenir"/>
                      </a:endParaRPr>
                    </a:p>
                  </a:txBody>
                  <a:tcPr marL="35825" marR="35825" marT="0" marB="0">
                    <a:solidFill>
                      <a:schemeClr val="lt2"/>
                    </a:solidFill>
                  </a:tcPr>
                </a:tc>
                <a:extLst>
                  <a:ext uri="{0D108BD9-81ED-4DB2-BD59-A6C34878D82A}">
                    <a16:rowId xmlns:a16="http://schemas.microsoft.com/office/drawing/2014/main" val="10008"/>
                  </a:ext>
                </a:extLst>
              </a:tr>
            </a:tbl>
          </a:graphicData>
        </a:graphic>
      </p:graphicFrame>
      <p:sp>
        <p:nvSpPr>
          <p:cNvPr id="402" name="Google Shape;402;p4"/>
          <p:cNvSpPr txBox="1"/>
          <p:nvPr/>
        </p:nvSpPr>
        <p:spPr>
          <a:xfrm>
            <a:off x="410308" y="234462"/>
            <a:ext cx="11113500" cy="507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700" b="1" i="0" u="none" strike="noStrike" cap="none">
                <a:solidFill>
                  <a:schemeClr val="dk1"/>
                </a:solidFill>
                <a:latin typeface="Arial"/>
                <a:ea typeface="Arial"/>
                <a:cs typeface="Arial"/>
                <a:sym typeface="Arial"/>
              </a:rPr>
              <a:t>Ejemplo de plan de auditoría: integración de RL</a:t>
            </a:r>
            <a:r>
              <a:rPr lang="en-US" sz="2700" b="1">
                <a:solidFill>
                  <a:schemeClr val="dk1"/>
                </a:solidFill>
              </a:rPr>
              <a:t>F</a:t>
            </a:r>
            <a:r>
              <a:rPr lang="en-US" sz="2700" b="1" i="0" u="none" strike="noStrike" cap="none">
                <a:solidFill>
                  <a:schemeClr val="dk1"/>
                </a:solidFill>
                <a:latin typeface="Arial"/>
                <a:ea typeface="Arial"/>
                <a:cs typeface="Arial"/>
                <a:sym typeface="Arial"/>
              </a:rPr>
              <a:t> en una auditoría</a:t>
            </a:r>
            <a:endParaRPr sz="2700">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9" name="Google Shape;409;p5"/>
          <p:cNvSpPr txBox="1"/>
          <p:nvPr/>
        </p:nvSpPr>
        <p:spPr>
          <a:xfrm>
            <a:off x="687870" y="1391821"/>
            <a:ext cx="7541730" cy="4401205"/>
          </a:xfrm>
          <a:prstGeom prst="rect">
            <a:avLst/>
          </a:prstGeom>
          <a:solidFill>
            <a:schemeClr val="lt2"/>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u="sng">
                <a:solidFill>
                  <a:schemeClr val="dk1"/>
                </a:solidFill>
                <a:latin typeface="Arial"/>
                <a:ea typeface="Arial"/>
                <a:cs typeface="Arial"/>
                <a:sym typeface="Arial"/>
              </a:rPr>
              <a:t>Grupo 1</a:t>
            </a:r>
            <a:r>
              <a:rPr lang="en-US" sz="2000">
                <a:solidFill>
                  <a:schemeClr val="dk1"/>
                </a:solidFill>
                <a:latin typeface="Arial"/>
                <a:ea typeface="Arial"/>
                <a:cs typeface="Arial"/>
                <a:sym typeface="Arial"/>
              </a:rPr>
              <a:t>: </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Una empresa titular de un certificado multisede con 4 sedes, con departamentos de RRHH separados y fuerzas de trabajo separadas. Representantes de los trabajadores separados. </a:t>
            </a:r>
            <a:endParaRPr/>
          </a:p>
          <a:p>
            <a:pPr marL="0" marR="0" lvl="0" indent="0" algn="l" rtl="0">
              <a:spcBef>
                <a:spcPts val="0"/>
              </a:spcBef>
              <a:spcAft>
                <a:spcPts val="0"/>
              </a:spcAft>
              <a:buNone/>
            </a:pPr>
            <a:endParaRPr sz="2000">
              <a:solidFill>
                <a:schemeClr val="dk1"/>
              </a:solidFill>
              <a:latin typeface="Arial"/>
              <a:ea typeface="Arial"/>
              <a:cs typeface="Arial"/>
              <a:sym typeface="Arial"/>
            </a:endParaRPr>
          </a:p>
          <a:p>
            <a:pPr marL="0" marR="0" lvl="0" indent="0" algn="l" rtl="0">
              <a:spcBef>
                <a:spcPts val="0"/>
              </a:spcBef>
              <a:spcAft>
                <a:spcPts val="0"/>
              </a:spcAft>
              <a:buNone/>
            </a:pPr>
            <a:r>
              <a:rPr lang="en-US" sz="2000" b="1" u="sng">
                <a:solidFill>
                  <a:schemeClr val="dk1"/>
                </a:solidFill>
                <a:latin typeface="Arial"/>
                <a:ea typeface="Arial"/>
                <a:cs typeface="Arial"/>
                <a:sym typeface="Arial"/>
              </a:rPr>
              <a:t>Grupo 2</a:t>
            </a:r>
            <a:r>
              <a:rPr lang="en-US" sz="2000">
                <a:solidFill>
                  <a:schemeClr val="dk1"/>
                </a:solidFill>
                <a:latin typeface="Arial"/>
                <a:ea typeface="Arial"/>
                <a:cs typeface="Arial"/>
                <a:sym typeface="Arial"/>
              </a:rPr>
              <a:t>: </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Un único certificado con un único centro, 10 trabajadores y 3 empresas de externalización. </a:t>
            </a:r>
            <a:endParaRPr/>
          </a:p>
          <a:p>
            <a:pPr marL="0" marR="0" lvl="0" indent="0" algn="l" rtl="0">
              <a:spcBef>
                <a:spcPts val="0"/>
              </a:spcBef>
              <a:spcAft>
                <a:spcPts val="0"/>
              </a:spcAft>
              <a:buNone/>
            </a:pPr>
            <a:endParaRPr sz="2000">
              <a:solidFill>
                <a:schemeClr val="dk1"/>
              </a:solidFill>
              <a:latin typeface="Arial"/>
              <a:ea typeface="Arial"/>
              <a:cs typeface="Arial"/>
              <a:sym typeface="Arial"/>
            </a:endParaRPr>
          </a:p>
          <a:p>
            <a:pPr marL="0" marR="0" lvl="0" indent="0" algn="l" rtl="0">
              <a:spcBef>
                <a:spcPts val="0"/>
              </a:spcBef>
              <a:spcAft>
                <a:spcPts val="0"/>
              </a:spcAft>
              <a:buNone/>
            </a:pPr>
            <a:r>
              <a:rPr lang="en-US" sz="2000" b="1" u="sng">
                <a:solidFill>
                  <a:schemeClr val="dk1"/>
                </a:solidFill>
                <a:latin typeface="Arial"/>
                <a:ea typeface="Arial"/>
                <a:cs typeface="Arial"/>
                <a:sym typeface="Arial"/>
              </a:rPr>
              <a:t>Grupo 3</a:t>
            </a:r>
            <a:r>
              <a:rPr lang="en-US" sz="2000">
                <a:solidFill>
                  <a:schemeClr val="dk1"/>
                </a:solidFill>
                <a:latin typeface="Arial"/>
                <a:ea typeface="Arial"/>
                <a:cs typeface="Arial"/>
                <a:sym typeface="Arial"/>
              </a:rPr>
              <a:t>: </a:t>
            </a:r>
            <a:br>
              <a:rPr lang="en-US" sz="2000">
                <a:solidFill>
                  <a:schemeClr val="dk1"/>
                </a:solidFill>
                <a:latin typeface="Arial"/>
                <a:ea typeface="Arial"/>
                <a:cs typeface="Arial"/>
                <a:sym typeface="Arial"/>
              </a:rPr>
            </a:br>
            <a:r>
              <a:rPr lang="en-US" sz="2000">
                <a:solidFill>
                  <a:schemeClr val="dk1"/>
                </a:solidFill>
                <a:latin typeface="Arial"/>
                <a:ea typeface="Arial"/>
                <a:cs typeface="Arial"/>
                <a:sym typeface="Arial"/>
              </a:rPr>
              <a:t>Un certificado de grupo con 20 miembros de grupo, que tiene aserraderos y fábricas de papel, así como un almacén de distribución. No existe sindicato de trabajadores. El trabajo en algunos de los miembros del grupo se realiza en 2 ó 3 turnos. </a:t>
            </a:r>
            <a:endParaRPr/>
          </a:p>
        </p:txBody>
      </p:sp>
      <p:sp>
        <p:nvSpPr>
          <p:cNvPr id="410" name="Google Shape;410;p5"/>
          <p:cNvSpPr txBox="1"/>
          <p:nvPr/>
        </p:nvSpPr>
        <p:spPr>
          <a:xfrm>
            <a:off x="687870" y="494701"/>
            <a:ext cx="4281043" cy="82471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None/>
            </a:pPr>
            <a:r>
              <a:rPr lang="en-US" sz="2800" b="1" i="0" u="none" strike="noStrike" cap="none">
                <a:solidFill>
                  <a:srgbClr val="000000"/>
                </a:solidFill>
                <a:latin typeface="Arial"/>
                <a:ea typeface="Arial"/>
                <a:cs typeface="Arial"/>
                <a:sym typeface="Arial"/>
              </a:rPr>
              <a:t>EJERCICIO</a:t>
            </a:r>
            <a:endParaRPr/>
          </a:p>
        </p:txBody>
      </p:sp>
      <p:graphicFrame>
        <p:nvGraphicFramePr>
          <p:cNvPr id="411" name="Google Shape;411;p5"/>
          <p:cNvGraphicFramePr/>
          <p:nvPr/>
        </p:nvGraphicFramePr>
        <p:xfrm>
          <a:off x="8343900" y="1391821"/>
          <a:ext cx="3552825" cy="2862900"/>
        </p:xfrm>
        <a:graphic>
          <a:graphicData uri="http://schemas.openxmlformats.org/drawingml/2006/table">
            <a:tbl>
              <a:tblPr firstRow="1" bandRow="1">
                <a:noFill/>
                <a:tableStyleId>{B7C85395-4BA6-4AA6-ADE5-E8D27DFE5540}</a:tableStyleId>
              </a:tblPr>
              <a:tblGrid>
                <a:gridCol w="3552825">
                  <a:extLst>
                    <a:ext uri="{9D8B030D-6E8A-4147-A177-3AD203B41FA5}">
                      <a16:colId xmlns:a16="http://schemas.microsoft.com/office/drawing/2014/main" val="20000"/>
                    </a:ext>
                  </a:extLst>
                </a:gridCol>
              </a:tblGrid>
              <a:tr h="438675">
                <a:tc>
                  <a:txBody>
                    <a:bodyPr/>
                    <a:lstStyle/>
                    <a:p>
                      <a:pPr marL="0" marR="0" lvl="0" indent="0" algn="l" rtl="0">
                        <a:lnSpc>
                          <a:spcPct val="100000"/>
                        </a:lnSpc>
                        <a:spcBef>
                          <a:spcPts val="0"/>
                        </a:spcBef>
                        <a:spcAft>
                          <a:spcPts val="0"/>
                        </a:spcAft>
                        <a:buNone/>
                      </a:pPr>
                      <a:r>
                        <a:rPr lang="en-US" sz="2000" u="none" strike="noStrike" cap="none">
                          <a:latin typeface="Arial"/>
                          <a:ea typeface="Arial"/>
                          <a:cs typeface="Arial"/>
                          <a:sym typeface="Arial"/>
                        </a:rPr>
                        <a:t>Instrucciones</a:t>
                      </a:r>
                      <a:endParaRPr sz="20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1113575">
                <a:tc>
                  <a:txBody>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al"/>
                          <a:ea typeface="Arial"/>
                          <a:cs typeface="Arial"/>
                          <a:sym typeface="Arial"/>
                        </a:rPr>
                        <a:t>1. </a:t>
                      </a:r>
                      <a:r>
                        <a:rPr lang="en-US" sz="2000" i="0" u="none" strike="noStrike" cap="none">
                          <a:solidFill>
                            <a:srgbClr val="2B2E2F"/>
                          </a:solidFill>
                          <a:latin typeface="Arial"/>
                          <a:ea typeface="Arial"/>
                          <a:cs typeface="Arial"/>
                          <a:sym typeface="Arial"/>
                        </a:rPr>
                        <a:t>Cada grupo elabora un plan de auditoría basado en los escenarios</a:t>
                      </a:r>
                      <a:endParaRPr/>
                    </a:p>
                  </a:txBody>
                  <a:tcPr marL="91450" marR="91450" marT="45725" marB="45725"/>
                </a:tc>
                <a:extLst>
                  <a:ext uri="{0D108BD9-81ED-4DB2-BD59-A6C34878D82A}">
                    <a16:rowId xmlns:a16="http://schemas.microsoft.com/office/drawing/2014/main" val="10001"/>
                  </a:ext>
                </a:extLst>
              </a:tr>
              <a:tr h="1113575">
                <a:tc>
                  <a:txBody>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latin typeface="Arial"/>
                          <a:ea typeface="Arial"/>
                          <a:cs typeface="Arial"/>
                          <a:sym typeface="Arial"/>
                        </a:rPr>
                        <a:t>2. </a:t>
                      </a:r>
                      <a:r>
                        <a:rPr lang="en-US" sz="2000" i="0" u="none" strike="noStrike" cap="none">
                          <a:solidFill>
                            <a:srgbClr val="2B2E2F"/>
                          </a:solidFill>
                          <a:latin typeface="Arial"/>
                          <a:ea typeface="Arial"/>
                          <a:cs typeface="Arial"/>
                          <a:sym typeface="Arial"/>
                        </a:rPr>
                        <a:t>Indique el tiempo de auditoría para cada parte teniendo en cuenta la inclusión de</a:t>
                      </a:r>
                      <a:r>
                        <a:rPr lang="en-US" sz="2000">
                          <a:solidFill>
                            <a:srgbClr val="2B2E2F"/>
                          </a:solidFill>
                        </a:rPr>
                        <a:t> RLF.</a:t>
                      </a:r>
                      <a:endParaRPr/>
                    </a:p>
                  </a:txBody>
                  <a:tcPr marL="91450" marR="91450" marT="45725" marB="45725"/>
                </a:tc>
                <a:extLst>
                  <a:ext uri="{0D108BD9-81ED-4DB2-BD59-A6C34878D82A}">
                    <a16:rowId xmlns:a16="http://schemas.microsoft.com/office/drawing/2014/main" val="10002"/>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graphicFrame>
        <p:nvGraphicFramePr>
          <p:cNvPr id="417" name="Google Shape;417;p6"/>
          <p:cNvGraphicFramePr/>
          <p:nvPr/>
        </p:nvGraphicFramePr>
        <p:xfrm>
          <a:off x="381733" y="868045"/>
          <a:ext cx="11623350" cy="6254071"/>
        </p:xfrm>
        <a:graphic>
          <a:graphicData uri="http://schemas.openxmlformats.org/drawingml/2006/table">
            <a:tbl>
              <a:tblPr firstRow="1" firstCol="1" bandRow="1">
                <a:noFill/>
                <a:tableStyleId>{B7C85395-4BA6-4AA6-ADE5-E8D27DFE5540}</a:tableStyleId>
              </a:tblPr>
              <a:tblGrid>
                <a:gridCol w="1487550">
                  <a:extLst>
                    <a:ext uri="{9D8B030D-6E8A-4147-A177-3AD203B41FA5}">
                      <a16:colId xmlns:a16="http://schemas.microsoft.com/office/drawing/2014/main" val="20000"/>
                    </a:ext>
                  </a:extLst>
                </a:gridCol>
                <a:gridCol w="2097950">
                  <a:extLst>
                    <a:ext uri="{9D8B030D-6E8A-4147-A177-3AD203B41FA5}">
                      <a16:colId xmlns:a16="http://schemas.microsoft.com/office/drawing/2014/main" val="20001"/>
                    </a:ext>
                  </a:extLst>
                </a:gridCol>
                <a:gridCol w="4906825">
                  <a:extLst>
                    <a:ext uri="{9D8B030D-6E8A-4147-A177-3AD203B41FA5}">
                      <a16:colId xmlns:a16="http://schemas.microsoft.com/office/drawing/2014/main" val="20002"/>
                    </a:ext>
                  </a:extLst>
                </a:gridCol>
                <a:gridCol w="3131025">
                  <a:extLst>
                    <a:ext uri="{9D8B030D-6E8A-4147-A177-3AD203B41FA5}">
                      <a16:colId xmlns:a16="http://schemas.microsoft.com/office/drawing/2014/main" val="20003"/>
                    </a:ext>
                  </a:extLst>
                </a:gridCol>
              </a:tblGrid>
              <a:tr h="234375">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Fase de auditoría</a:t>
                      </a:r>
                      <a:endParaRPr sz="100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Actividades</a:t>
                      </a:r>
                      <a:endParaRPr sz="100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Elementos </a:t>
                      </a:r>
                      <a:r>
                        <a:rPr lang="en-US" sz="1000"/>
                        <a:t>RLF FSC que deben incluirse</a:t>
                      </a:r>
                      <a:endParaRPr sz="100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Tiempo estimado para cubrir los elementos del RL</a:t>
                      </a:r>
                      <a:r>
                        <a:rPr lang="en-US" sz="1000"/>
                        <a:t>F</a:t>
                      </a:r>
                      <a:endParaRPr sz="1000" u="none" strike="noStrike" cap="none">
                        <a:solidFill>
                          <a:schemeClr val="lt1"/>
                        </a:solidFill>
                        <a:latin typeface="Avenir"/>
                        <a:ea typeface="Avenir"/>
                        <a:cs typeface="Avenir"/>
                        <a:sym typeface="Avenir"/>
                      </a:endParaRPr>
                    </a:p>
                  </a:txBody>
                  <a:tcPr marL="35825" marR="35825" marT="0" marB="0"/>
                </a:tc>
                <a:extLst>
                  <a:ext uri="{0D108BD9-81ED-4DB2-BD59-A6C34878D82A}">
                    <a16:rowId xmlns:a16="http://schemas.microsoft.com/office/drawing/2014/main" val="10000"/>
                  </a:ext>
                </a:extLst>
              </a:tr>
              <a:tr h="645225">
                <a:tc>
                  <a:txBody>
                    <a:bodyPr/>
                    <a:lstStyle/>
                    <a:p>
                      <a:pPr marL="0" marR="0" lvl="0" indent="0" algn="l" rtl="0">
                        <a:lnSpc>
                          <a:spcPct val="107000"/>
                        </a:lnSpc>
                        <a:spcBef>
                          <a:spcPts val="0"/>
                        </a:spcBef>
                        <a:spcAft>
                          <a:spcPts val="0"/>
                        </a:spcAft>
                        <a:buNone/>
                      </a:pPr>
                      <a:r>
                        <a:rPr lang="en-US" sz="1000" u="none" strike="noStrike" cap="none"/>
                        <a:t>Preparación (Offsite antes de ir a la empresa)</a:t>
                      </a:r>
                      <a:endParaRPr sz="10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Revisión documental de los procedimientos de la empresa y de los documentos presentados</a:t>
                      </a:r>
                      <a:endParaRPr sz="100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Revisar la autoevaluación de la empresa y las políticas de RL</a:t>
                      </a:r>
                      <a:r>
                        <a:rPr lang="en-US" sz="1000"/>
                        <a:t>F</a:t>
                      </a:r>
                      <a:r>
                        <a:rPr lang="en-US" sz="1000" u="none" strike="noStrike" cap="none"/>
                        <a:t> </a:t>
                      </a:r>
                      <a:r>
                        <a:rPr lang="en-US" sz="1000" u="none" strike="noStrike" cap="none">
                          <a:solidFill>
                            <a:srgbClr val="0070C0"/>
                          </a:solidFill>
                        </a:rPr>
                        <a:t>(¿son las mismas en todos los centros?)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Comprobar el sitio web, </a:t>
                      </a:r>
                      <a:r>
                        <a:rPr lang="en-US" sz="1000" u="none" strike="noStrike" cap="none">
                          <a:solidFill>
                            <a:srgbClr val="0070C0"/>
                          </a:solidFill>
                        </a:rPr>
                        <a:t>comprobar si el sistema está certificado (los mismos procedimientos para CLR en todos los sitios).</a:t>
                      </a:r>
                      <a:endParaRPr sz="1000" u="none" strike="noStrike" cap="none">
                        <a:solidFill>
                          <a:srgbClr val="0070C0"/>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t>30 minutos </a:t>
                      </a:r>
                      <a:r>
                        <a:rPr lang="en-US" sz="1000" u="none" strike="noStrike" cap="none"/>
                        <a:t>adicionales para elementos R</a:t>
                      </a:r>
                      <a:r>
                        <a:rPr lang="en-US" sz="1000"/>
                        <a:t>LF</a:t>
                      </a:r>
                      <a:r>
                        <a:rPr lang="en-US" sz="1000" u="none" strike="noStrike" cap="none"/>
                        <a:t> </a:t>
                      </a:r>
                      <a:r>
                        <a:rPr lang="en-US" sz="1000" u="none" strike="noStrike" cap="none">
                          <a:solidFill>
                            <a:srgbClr val="0070C0"/>
                          </a:solidFill>
                        </a:rPr>
                        <a:t>(añada otros 20-30 minutos en caso de procedimientos diferentes)</a:t>
                      </a:r>
                      <a:endParaRPr sz="100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1"/>
                  </a:ext>
                </a:extLst>
              </a:tr>
              <a:tr h="894900">
                <a:tc rowSpan="7">
                  <a:txBody>
                    <a:bodyPr/>
                    <a:lstStyle/>
                    <a:p>
                      <a:pPr marL="0" marR="0" lvl="0" indent="0" algn="l" rtl="0">
                        <a:lnSpc>
                          <a:spcPct val="107000"/>
                        </a:lnSpc>
                        <a:spcBef>
                          <a:spcPts val="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r>
                        <a:rPr lang="en-US" sz="1000" u="none" strike="noStrike" cap="none"/>
                        <a:t>  </a:t>
                      </a:r>
                      <a:endParaRPr/>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r>
                        <a:rPr lang="en-US" sz="1000" u="none" strike="noStrike" cap="none"/>
                        <a:t>En el sitio</a:t>
                      </a:r>
                      <a:endParaRPr sz="10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Reunión de apertura</a:t>
                      </a:r>
                      <a:endParaRPr sz="100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Aclarar quién se encarga de qué elementos y políticas de RL</a:t>
                      </a:r>
                      <a:r>
                        <a:rPr lang="en-US" sz="1000"/>
                        <a:t>F</a:t>
                      </a:r>
                      <a:r>
                        <a:rPr lang="en-US" sz="1000" u="none" strike="noStrike" cap="none"/>
                        <a:t> </a:t>
                      </a:r>
                      <a:r>
                        <a:rPr lang="en-US" sz="1000" u="none" strike="noStrike" cap="none">
                          <a:solidFill>
                            <a:srgbClr val="0070C0"/>
                          </a:solidFill>
                        </a:rPr>
                        <a:t>(¿control central o diferente por sitio?)</a:t>
                      </a:r>
                      <a:r>
                        <a:rPr lang="en-US" sz="1000" u="none" strike="noStrike" cap="none"/>
                        <a:t>. </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Comprobar la disponibilidad de los representantes sindicales y de los trabajadores y sus </a:t>
                      </a:r>
                      <a:r>
                        <a:rPr lang="en-US" sz="1000" u="none" strike="noStrike" cap="none">
                          <a:solidFill>
                            <a:schemeClr val="dk1"/>
                          </a:solidFill>
                        </a:rPr>
                        <a:t>funciones (</a:t>
                      </a:r>
                      <a:r>
                        <a:rPr lang="en-US" sz="1000" u="none" strike="noStrike" cap="none">
                          <a:solidFill>
                            <a:srgbClr val="0070C0"/>
                          </a:solidFill>
                        </a:rPr>
                        <a:t>comprobarlos para todos los centros seleccionados).</a:t>
                      </a:r>
                      <a:endParaRPr sz="1000" u="none" strike="noStrike" cap="none">
                        <a:solidFill>
                          <a:srgbClr val="0070C0"/>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t>5 minutos </a:t>
                      </a:r>
                      <a:r>
                        <a:rPr lang="en-US" sz="1000" b="0" u="none" strike="noStrike" cap="none"/>
                        <a:t>adicionales</a:t>
                      </a:r>
                      <a:endParaRPr sz="1000" b="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2"/>
                  </a:ext>
                </a:extLst>
              </a:tr>
              <a:tr h="7031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Revisión de documentos </a:t>
                      </a:r>
                      <a:r>
                        <a:rPr lang="en-US" sz="1000" u="none" strike="noStrike" cap="none">
                          <a:solidFill>
                            <a:srgbClr val="0070C0"/>
                          </a:solidFill>
                        </a:rPr>
                        <a:t>(para la oficina central y las sedes)</a:t>
                      </a:r>
                      <a:endParaRPr sz="1000" u="none" strike="noStrike" cap="none">
                        <a:solidFill>
                          <a:srgbClr val="0070C0"/>
                        </a:solidFill>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Debate sobre la autoevaluación y las políticas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Revisar los documentos de la nómina</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Entrevistas con el departamento de Recursos Humanos o Jurídico</a:t>
                      </a:r>
                      <a:endParaRPr sz="10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t>30 minutos </a:t>
                      </a:r>
                      <a:r>
                        <a:rPr lang="en-US" sz="1000" u="none" strike="noStrike" cap="none"/>
                        <a:t>adicionales a la auditoría habitual del C</a:t>
                      </a:r>
                      <a:r>
                        <a:rPr lang="en-US" sz="1000"/>
                        <a:t>o</a:t>
                      </a:r>
                      <a:r>
                        <a:rPr lang="en-US" sz="1000" u="none" strike="noStrike" cap="none"/>
                        <a:t>C (10 minutos para los documentos de nóminas, ya que los demás forman parte del Manual. Posiblemente 20 minutos adicionales para el departamento de </a:t>
                      </a:r>
                      <a:r>
                        <a:rPr lang="en-US" sz="1000" u="none" strike="noStrike" cap="none">
                          <a:solidFill>
                            <a:srgbClr val="0070C0"/>
                          </a:solidFill>
                        </a:rPr>
                        <a:t>RRHH</a:t>
                      </a:r>
                      <a:r>
                        <a:rPr lang="en-US" sz="1000" u="none" strike="noStrike" cap="none"/>
                        <a:t>) </a:t>
                      </a:r>
                      <a:r>
                        <a:rPr lang="en-US" sz="1000" u="none" strike="noStrike" cap="none">
                          <a:solidFill>
                            <a:srgbClr val="0070C0"/>
                          </a:solidFill>
                        </a:rPr>
                        <a:t>en la oficina central, considere 20 minutos adicionales en cada sede seleccionada, dados los distintos departamentos y representantes de RRHH. </a:t>
                      </a:r>
                      <a:endParaRPr sz="1000" u="none" strike="noStrike" cap="none"/>
                    </a:p>
                  </a:txBody>
                  <a:tcPr marL="35825" marR="35825" marT="0" marB="0"/>
                </a:tc>
                <a:extLst>
                  <a:ext uri="{0D108BD9-81ED-4DB2-BD59-A6C34878D82A}">
                    <a16:rowId xmlns:a16="http://schemas.microsoft.com/office/drawing/2014/main" val="10003"/>
                  </a:ext>
                </a:extLst>
              </a:tr>
              <a:tr h="6711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Visita a las instalaciones </a:t>
                      </a:r>
                      <a:r>
                        <a:rPr lang="en-US" sz="1000" u="none" strike="noStrike" cap="none">
                          <a:solidFill>
                            <a:srgbClr val="0070C0"/>
                          </a:solidFill>
                        </a:rPr>
                        <a:t>(oficina central y sedes)</a:t>
                      </a:r>
                      <a:endParaRPr sz="1000" u="none" strike="noStrike" cap="none">
                        <a:solidFill>
                          <a:srgbClr val="0070C0"/>
                        </a:solidFill>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solidFill>
                            <a:srgbClr val="0070C0"/>
                          </a:solidFill>
                        </a:rPr>
                        <a:t>La EC debe auditar los sitios de acuerdo con la cláusula 7.5 de la norma FSC-STD-20-011v4.2 (supuesto </a:t>
                      </a:r>
                      <a:r>
                        <a:rPr lang="en-US" sz="1000" b="0" u="none" strike="noStrike" cap="none">
                          <a:solidFill>
                            <a:srgbClr val="0070C0"/>
                          </a:solidFill>
                        </a:rPr>
                        <a:t>aquí: Se seleccionarán 2 sitios para una auditoría de vigilancia según la fórmula y = R √x, véase la tabla A en la cláusula 7.6 para más detalles)</a:t>
                      </a:r>
                      <a:endParaRPr sz="1000" b="0" u="none" strike="noStrike" cap="none">
                        <a:solidFill>
                          <a:srgbClr val="0070C0"/>
                        </a:solidFill>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Observaciones "jóvenes trabajadores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Entrevistas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Comprobar los tablones de anuncios y la señalización </a:t>
                      </a:r>
                      <a:endParaRPr sz="10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No se requiere tiempo adicional para los elementos de RL</a:t>
                      </a:r>
                      <a:r>
                        <a:rPr lang="en-US" sz="1000"/>
                        <a:t>F</a:t>
                      </a:r>
                      <a:r>
                        <a:rPr lang="en-US" sz="1000" u="none" strike="noStrike" cap="none"/>
                        <a:t> </a:t>
                      </a:r>
                      <a:r>
                        <a:rPr lang="en-US" sz="1000" u="none" strike="noStrike" cap="none">
                          <a:solidFill>
                            <a:srgbClr val="0070C0"/>
                          </a:solidFill>
                        </a:rPr>
                        <a:t>más allá del tiempo adicional ya necesario para las visitas sobre el terreno.</a:t>
                      </a:r>
                      <a:endParaRPr sz="1000" u="none" strike="noStrike" cap="none">
                        <a:solidFill>
                          <a:srgbClr val="0070C0"/>
                        </a:solidFill>
                        <a:latin typeface="Avenir"/>
                        <a:ea typeface="Avenir"/>
                        <a:cs typeface="Avenir"/>
                        <a:sym typeface="Avenir"/>
                      </a:endParaRPr>
                    </a:p>
                  </a:txBody>
                  <a:tcPr marL="35825" marR="35825" marT="0" marB="0"/>
                </a:tc>
                <a:extLst>
                  <a:ext uri="{0D108BD9-81ED-4DB2-BD59-A6C34878D82A}">
                    <a16:rowId xmlns:a16="http://schemas.microsoft.com/office/drawing/2014/main" val="10004"/>
                  </a:ext>
                </a:extLst>
              </a:tr>
              <a:tr h="8629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Entrevistas durante la visita a las instalaciones con los trabajadores de los puntos de control críticos</a:t>
                      </a:r>
                      <a:endParaRPr sz="100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Incluya preguntas de</a:t>
                      </a:r>
                      <a:r>
                        <a:rPr lang="en-US" sz="1000"/>
                        <a:t> RLF</a:t>
                      </a:r>
                      <a:r>
                        <a:rPr lang="en-US" sz="1000" u="none" strike="noStrike" cap="none"/>
                        <a:t> cuando hable con CUALQUIER trabajador. </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Dirigirse a trabajadores que también formen parte de sindicatos o representantes </a:t>
                      </a:r>
                      <a:endParaRPr sz="1000" u="none" strike="noStrike" cap="none">
                        <a:latin typeface="Avenir"/>
                        <a:ea typeface="Avenir"/>
                        <a:cs typeface="Avenir"/>
                        <a:sym typeface="Avenir"/>
                      </a:endParaRPr>
                    </a:p>
                  </a:txBody>
                  <a:tcPr marL="35825" marR="35825" marT="0" marB="0"/>
                </a:tc>
                <a:tc rowSpan="2">
                  <a:txBody>
                    <a:bodyPr/>
                    <a:lstStyle/>
                    <a:p>
                      <a:pPr marL="0" marR="0" lvl="0" indent="0" algn="l" rtl="0">
                        <a:lnSpc>
                          <a:spcPct val="107000"/>
                        </a:lnSpc>
                        <a:spcBef>
                          <a:spcPts val="0"/>
                        </a:spcBef>
                        <a:spcAft>
                          <a:spcPts val="0"/>
                        </a:spcAft>
                        <a:buNone/>
                      </a:pPr>
                      <a:r>
                        <a:rPr lang="en-US" sz="1000" b="1" u="none" strike="noStrike" cap="none"/>
                        <a:t>Entre 3 y 5 minutos por entrevista </a:t>
                      </a:r>
                      <a:r>
                        <a:rPr lang="en-US" sz="1000" u="none" strike="noStrike" cap="none"/>
                        <a:t>para tratar temas de R</a:t>
                      </a:r>
                      <a:r>
                        <a:rPr lang="en-US" sz="1000"/>
                        <a:t>LF</a:t>
                      </a:r>
                      <a:r>
                        <a:rPr lang="en-US" sz="1000" u="none" strike="noStrike" cap="none"/>
                        <a:t> </a:t>
                      </a:r>
                      <a:r>
                        <a:rPr lang="en-US" sz="1000" u="none" strike="noStrike" cap="none">
                          <a:solidFill>
                            <a:srgbClr val="0070C0"/>
                          </a:solidFill>
                        </a:rPr>
                        <a:t>en cada centro visitado</a:t>
                      </a:r>
                      <a:r>
                        <a:rPr lang="en-US" sz="1000" u="none" strike="noStrike" cap="none"/>
                        <a:t>. Pero las entrevistas a los trabajadores de los puntos de control críticos también deben incluir temas de RL</a:t>
                      </a:r>
                      <a:r>
                        <a:rPr lang="en-US" sz="1000"/>
                        <a:t>F</a:t>
                      </a:r>
                      <a:r>
                        <a:rPr lang="en-US" sz="1000" u="none" strike="noStrike" cap="none"/>
                        <a:t>. Realizar entrevistas sobre RL</a:t>
                      </a:r>
                      <a:r>
                        <a:rPr lang="en-US" sz="1000"/>
                        <a:t>F</a:t>
                      </a:r>
                      <a:r>
                        <a:rPr lang="en-US" sz="1000" u="none" strike="noStrike" cap="none"/>
                        <a:t> por separado sólo si los trabajadores de los puntos de control críticos no son representantes o sindicalistas.</a:t>
                      </a:r>
                      <a:endParaRPr sz="100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5"/>
                  </a:ext>
                </a:extLst>
              </a:tr>
              <a:tr h="4025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Subcontratista/ Subcontratación </a:t>
                      </a:r>
                      <a:endParaRPr sz="100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Lo mismo que para las entrevistas. Incluya preguntas de</a:t>
                      </a:r>
                      <a:r>
                        <a:rPr lang="en-US" sz="1000"/>
                        <a:t> </a:t>
                      </a:r>
                      <a:r>
                        <a:rPr lang="en-US" sz="1000" u="none" strike="noStrike" cap="none"/>
                        <a:t>RLF cuando hable con CUALQUIER trabajador. </a:t>
                      </a:r>
                      <a:endParaRPr sz="1000" u="none" strike="noStrike" cap="none">
                        <a:latin typeface="Avenir"/>
                        <a:ea typeface="Avenir"/>
                        <a:cs typeface="Avenir"/>
                        <a:sym typeface="Avenir"/>
                      </a:endParaRPr>
                    </a:p>
                  </a:txBody>
                  <a:tcPr marL="35825" marR="35825" marT="0" marB="0"/>
                </a:tc>
                <a:tc vMerge="1">
                  <a:txBody>
                    <a:bodyPr/>
                    <a:lstStyle/>
                    <a:p>
                      <a:endParaRPr lang="en-DE"/>
                    </a:p>
                  </a:txBody>
                  <a:tcPr/>
                </a:tc>
                <a:extLst>
                  <a:ext uri="{0D108BD9-81ED-4DB2-BD59-A6C34878D82A}">
                    <a16:rowId xmlns:a16="http://schemas.microsoft.com/office/drawing/2014/main" val="10006"/>
                  </a:ext>
                </a:extLst>
              </a:tr>
              <a:tr h="6038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Revisión de documentos adicionales</a:t>
                      </a:r>
                      <a:endParaRPr sz="100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Triangular la información de las entrevistas (consultar las nóminas de los trabajadores, los contratos, etc.).</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Revisar los registros de reclamaciones o quejas o los registros de representantes de los trabajadores</a:t>
                      </a:r>
                      <a:endParaRPr sz="10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solidFill>
                            <a:srgbClr val="0070C0"/>
                          </a:solidFill>
                        </a:rPr>
                        <a:t>20-40 minutos </a:t>
                      </a:r>
                      <a:r>
                        <a:rPr lang="en-US" sz="1000" b="0" u="none" strike="noStrike" cap="none">
                          <a:solidFill>
                            <a:schemeClr val="dk1"/>
                          </a:solidFill>
                        </a:rPr>
                        <a:t>adicionales </a:t>
                      </a:r>
                      <a:r>
                        <a:rPr lang="en-US" sz="1000" b="1" u="none" strike="noStrike" cap="none">
                          <a:solidFill>
                            <a:srgbClr val="0070C0"/>
                          </a:solidFill>
                        </a:rPr>
                        <a:t>para la triangulación en todos los sitios combinados</a:t>
                      </a:r>
                      <a:r>
                        <a:rPr lang="en-US" sz="1000" u="none" strike="noStrike" cap="none"/>
                        <a:t>, en función de lo que resulte de la entrevista.</a:t>
                      </a:r>
                      <a:endParaRPr sz="100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7"/>
                  </a:ext>
                </a:extLst>
              </a:tr>
              <a:tr h="223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Reunión de clausura</a:t>
                      </a:r>
                      <a:endParaRPr sz="10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Cerrar la auditoría, incluidas las conclusiones de</a:t>
                      </a:r>
                      <a:r>
                        <a:rPr lang="en-US" sz="1000"/>
                        <a:t> RLF</a:t>
                      </a:r>
                      <a:endParaRPr sz="100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Ninguno</a:t>
                      </a:r>
                      <a:endParaRPr sz="100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8"/>
                  </a:ext>
                </a:extLst>
              </a:tr>
            </a:tbl>
          </a:graphicData>
        </a:graphic>
      </p:graphicFrame>
      <p:sp>
        <p:nvSpPr>
          <p:cNvPr id="418" name="Google Shape;418;p6"/>
          <p:cNvSpPr txBox="1"/>
          <p:nvPr/>
        </p:nvSpPr>
        <p:spPr>
          <a:xfrm>
            <a:off x="315058" y="198465"/>
            <a:ext cx="11113500" cy="415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100" b="1">
                <a:solidFill>
                  <a:schemeClr val="dk1"/>
                </a:solidFill>
                <a:latin typeface="Arial"/>
                <a:ea typeface="Arial"/>
                <a:cs typeface="Arial"/>
                <a:sym typeface="Arial"/>
              </a:rPr>
              <a:t>Ejemplo de plan de auditoría: integración de RL</a:t>
            </a:r>
            <a:r>
              <a:rPr lang="en-US" sz="2100" b="1">
                <a:solidFill>
                  <a:schemeClr val="dk1"/>
                </a:solidFill>
              </a:rPr>
              <a:t>F</a:t>
            </a:r>
            <a:r>
              <a:rPr lang="en-US" sz="2100" b="1">
                <a:solidFill>
                  <a:schemeClr val="dk1"/>
                </a:solidFill>
                <a:latin typeface="Arial"/>
                <a:ea typeface="Arial"/>
                <a:cs typeface="Arial"/>
                <a:sym typeface="Arial"/>
              </a:rPr>
              <a:t> en una auditoría</a:t>
            </a:r>
            <a:endParaRPr sz="2100">
              <a:solidFill>
                <a:schemeClr val="dk1"/>
              </a:solidFill>
              <a:latin typeface="Arial"/>
              <a:ea typeface="Arial"/>
              <a:cs typeface="Arial"/>
              <a:sym typeface="Arial"/>
            </a:endParaRPr>
          </a:p>
        </p:txBody>
      </p:sp>
      <p:sp>
        <p:nvSpPr>
          <p:cNvPr id="419" name="Google Shape;419;p6"/>
          <p:cNvSpPr/>
          <p:nvPr/>
        </p:nvSpPr>
        <p:spPr>
          <a:xfrm>
            <a:off x="8886825" y="172528"/>
            <a:ext cx="3118268" cy="575094"/>
          </a:xfrm>
          <a:prstGeom prst="rect">
            <a:avLst/>
          </a:prstGeom>
          <a:solidFill>
            <a:srgbClr val="00B0F0"/>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2B2E2F"/>
                </a:solidFill>
                <a:latin typeface="Arial"/>
                <a:ea typeface="Arial"/>
                <a:cs typeface="Arial"/>
                <a:sym typeface="Arial"/>
              </a:rPr>
              <a:t>Respuesta Grupo 1</a:t>
            </a:r>
            <a:endParaRPr sz="2400">
              <a:solidFill>
                <a:srgbClr val="2B2E2F"/>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graphicFrame>
        <p:nvGraphicFramePr>
          <p:cNvPr id="425" name="Google Shape;425;p7"/>
          <p:cNvGraphicFramePr/>
          <p:nvPr/>
        </p:nvGraphicFramePr>
        <p:xfrm>
          <a:off x="391258" y="1132479"/>
          <a:ext cx="11717625" cy="5939505"/>
        </p:xfrm>
        <a:graphic>
          <a:graphicData uri="http://schemas.openxmlformats.org/drawingml/2006/table">
            <a:tbl>
              <a:tblPr firstRow="1" firstCol="1" bandRow="1">
                <a:noFill/>
                <a:tableStyleId>{B7C85395-4BA6-4AA6-ADE5-E8D27DFE5540}</a:tableStyleId>
              </a:tblPr>
              <a:tblGrid>
                <a:gridCol w="1499625">
                  <a:extLst>
                    <a:ext uri="{9D8B030D-6E8A-4147-A177-3AD203B41FA5}">
                      <a16:colId xmlns:a16="http://schemas.microsoft.com/office/drawing/2014/main" val="20000"/>
                    </a:ext>
                  </a:extLst>
                </a:gridCol>
                <a:gridCol w="2114975">
                  <a:extLst>
                    <a:ext uri="{9D8B030D-6E8A-4147-A177-3AD203B41FA5}">
                      <a16:colId xmlns:a16="http://schemas.microsoft.com/office/drawing/2014/main" val="20001"/>
                    </a:ext>
                  </a:extLst>
                </a:gridCol>
                <a:gridCol w="4874925">
                  <a:extLst>
                    <a:ext uri="{9D8B030D-6E8A-4147-A177-3AD203B41FA5}">
                      <a16:colId xmlns:a16="http://schemas.microsoft.com/office/drawing/2014/main" val="20002"/>
                    </a:ext>
                  </a:extLst>
                </a:gridCol>
                <a:gridCol w="3228100">
                  <a:extLst>
                    <a:ext uri="{9D8B030D-6E8A-4147-A177-3AD203B41FA5}">
                      <a16:colId xmlns:a16="http://schemas.microsoft.com/office/drawing/2014/main" val="20003"/>
                    </a:ext>
                  </a:extLst>
                </a:gridCol>
              </a:tblGrid>
              <a:tr h="226775">
                <a:tc>
                  <a:txBody>
                    <a:bodyPr/>
                    <a:lstStyle/>
                    <a:p>
                      <a:pPr marL="0" marR="0" lvl="0" indent="0" algn="l" rtl="0">
                        <a:lnSpc>
                          <a:spcPct val="107000"/>
                        </a:lnSpc>
                        <a:spcBef>
                          <a:spcPts val="0"/>
                        </a:spcBef>
                        <a:spcAft>
                          <a:spcPts val="0"/>
                        </a:spcAft>
                        <a:buNone/>
                      </a:pPr>
                      <a:r>
                        <a:rPr lang="en-US" sz="1050" b="1" u="none" strike="noStrike" cap="none">
                          <a:solidFill>
                            <a:schemeClr val="lt1"/>
                          </a:solidFill>
                        </a:rPr>
                        <a:t>Fase de auditoría</a:t>
                      </a:r>
                      <a:endParaRPr sz="1050" u="none" strike="noStrike" cap="none">
                        <a:solidFill>
                          <a:schemeClr val="lt1"/>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b="1" u="none" strike="noStrike" cap="none">
                          <a:solidFill>
                            <a:schemeClr val="lt1"/>
                          </a:solidFill>
                        </a:rPr>
                        <a:t>Actividades</a:t>
                      </a:r>
                      <a:endParaRPr sz="1050" u="none" strike="noStrike" cap="none">
                        <a:solidFill>
                          <a:schemeClr val="lt1"/>
                        </a:solidFill>
                        <a:latin typeface="Avenir"/>
                        <a:ea typeface="Avenir"/>
                        <a:cs typeface="Avenir"/>
                        <a:sym typeface="Avenir"/>
                      </a:endParaRPr>
                    </a:p>
                  </a:txBody>
                  <a:tcPr marL="35825" marR="35825" marT="0" marB="0">
                    <a:lnR w="12700" cap="flat" cmpd="sng">
                      <a:solidFill>
                        <a:schemeClr val="lt1"/>
                      </a:solidFill>
                      <a:prstDash val="solid"/>
                      <a:round/>
                      <a:headEnd type="none" w="sm" len="sm"/>
                      <a:tailEnd type="none" w="sm" len="sm"/>
                    </a:lnR>
                  </a:tcPr>
                </a:tc>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Elementos </a:t>
                      </a:r>
                      <a:r>
                        <a:rPr lang="en-US" sz="1000"/>
                        <a:t>RLF FSC que deben incluirse</a:t>
                      </a:r>
                      <a:endParaRPr sz="1000" u="none" strike="noStrike" cap="none">
                        <a:solidFill>
                          <a:schemeClr val="lt1"/>
                        </a:solidFill>
                        <a:latin typeface="Avenir"/>
                        <a:ea typeface="Avenir"/>
                        <a:cs typeface="Avenir"/>
                        <a:sym typeface="Avenir"/>
                      </a:endParaRPr>
                    </a:p>
                  </a:txBody>
                  <a:tcPr marL="35825" marR="3582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Tiempo estimado para cubrir los elementos del RL</a:t>
                      </a:r>
                      <a:r>
                        <a:rPr lang="en-US" sz="1000"/>
                        <a:t>F</a:t>
                      </a:r>
                      <a:endParaRPr sz="1000" u="none" strike="noStrike" cap="none">
                        <a:solidFill>
                          <a:schemeClr val="lt1"/>
                        </a:solidFill>
                        <a:latin typeface="Avenir"/>
                        <a:ea typeface="Avenir"/>
                        <a:cs typeface="Avenir"/>
                        <a:sym typeface="Avenir"/>
                      </a:endParaRPr>
                    </a:p>
                  </a:txBody>
                  <a:tcPr marL="35825" marR="3582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tcPr>
                </a:tc>
                <a:extLst>
                  <a:ext uri="{0D108BD9-81ED-4DB2-BD59-A6C34878D82A}">
                    <a16:rowId xmlns:a16="http://schemas.microsoft.com/office/drawing/2014/main" val="10000"/>
                  </a:ext>
                </a:extLst>
              </a:tr>
              <a:tr h="577250">
                <a:tc>
                  <a:txBody>
                    <a:bodyPr/>
                    <a:lstStyle/>
                    <a:p>
                      <a:pPr marL="0" marR="0" lvl="0" indent="0" algn="l" rtl="0">
                        <a:lnSpc>
                          <a:spcPct val="107000"/>
                        </a:lnSpc>
                        <a:spcBef>
                          <a:spcPts val="0"/>
                        </a:spcBef>
                        <a:spcAft>
                          <a:spcPts val="0"/>
                        </a:spcAft>
                        <a:buNone/>
                      </a:pPr>
                      <a:r>
                        <a:rPr lang="en-US" sz="1050" u="none" strike="noStrike" cap="none"/>
                        <a:t>Preparación (antes de ir a la empresa)</a:t>
                      </a:r>
                      <a:endParaRPr sz="105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u="none" strike="noStrike" cap="none"/>
                        <a:t>Revisión documental de los procedimientos de la empresa y de los documentos presentados</a:t>
                      </a:r>
                      <a:endParaRPr sz="105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Revisar la autoevaluación de la empresa y las políticas de RL</a:t>
                      </a:r>
                      <a:r>
                        <a:rPr lang="en-US" sz="1050"/>
                        <a:t>F</a:t>
                      </a:r>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Comprobar el sitio web, </a:t>
                      </a:r>
                      <a:r>
                        <a:rPr lang="en-US" sz="1050" u="none" strike="noStrike" cap="none">
                          <a:solidFill>
                            <a:srgbClr val="0070C0"/>
                          </a:solidFill>
                        </a:rPr>
                        <a:t>comprobar los acuerdos de subcontratación</a:t>
                      </a:r>
                      <a:endParaRPr sz="1050" u="none" strike="noStrike" cap="none">
                        <a:solidFill>
                          <a:srgbClr val="0070C0"/>
                        </a:solidFill>
                        <a:latin typeface="Avenir"/>
                        <a:ea typeface="Avenir"/>
                        <a:cs typeface="Avenir"/>
                        <a:sym typeface="Avenir"/>
                      </a:endParaRPr>
                    </a:p>
                  </a:txBody>
                  <a:tcPr marL="35825" marR="35825" marT="0" marB="0">
                    <a:lnT w="38100" cap="flat" cmpd="sng">
                      <a:solidFill>
                        <a:schemeClr val="lt1"/>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r>
                        <a:rPr lang="en-US" sz="1050" b="1" u="none" strike="noStrike" cap="none"/>
                        <a:t>30 minutos </a:t>
                      </a:r>
                      <a:r>
                        <a:rPr lang="en-US" sz="1050" u="none" strike="noStrike" cap="none"/>
                        <a:t>adicionales para los elementos de</a:t>
                      </a:r>
                      <a:r>
                        <a:rPr lang="en-US" sz="1050"/>
                        <a:t> </a:t>
                      </a:r>
                      <a:r>
                        <a:rPr lang="en-US" sz="1050" u="none" strike="noStrike" cap="none"/>
                        <a:t>RL</a:t>
                      </a:r>
                      <a:r>
                        <a:rPr lang="en-US" sz="1050"/>
                        <a:t>F</a:t>
                      </a:r>
                      <a:r>
                        <a:rPr lang="en-US" sz="1050" u="none" strike="noStrike" cap="none"/>
                        <a:t> </a:t>
                      </a:r>
                      <a:r>
                        <a:rPr lang="en-US" sz="1050" u="none" strike="noStrike" cap="none">
                          <a:solidFill>
                            <a:srgbClr val="0070C0"/>
                          </a:solidFill>
                        </a:rPr>
                        <a:t>(si las estructuras y los procedimientos son diferentes, 20-30 minutos adicionales)</a:t>
                      </a:r>
                      <a:endParaRPr sz="1050" u="none" strike="noStrike" cap="none">
                        <a:latin typeface="Avenir"/>
                        <a:ea typeface="Avenir"/>
                        <a:cs typeface="Avenir"/>
                        <a:sym typeface="Avenir"/>
                      </a:endParaRPr>
                    </a:p>
                  </a:txBody>
                  <a:tcPr marL="35825" marR="35825" marT="0" marB="0">
                    <a:lnT w="38100" cap="flat" cmpd="sng">
                      <a:solidFill>
                        <a:schemeClr val="lt1"/>
                      </a:solidFill>
                      <a:prstDash val="solid"/>
                      <a:round/>
                      <a:headEnd type="none" w="sm" len="sm"/>
                      <a:tailEnd type="none" w="sm" len="sm"/>
                    </a:lnT>
                  </a:tcPr>
                </a:tc>
                <a:extLst>
                  <a:ext uri="{0D108BD9-81ED-4DB2-BD59-A6C34878D82A}">
                    <a16:rowId xmlns:a16="http://schemas.microsoft.com/office/drawing/2014/main" val="10001"/>
                  </a:ext>
                </a:extLst>
              </a:tr>
              <a:tr h="865875">
                <a:tc rowSpan="7">
                  <a:txBody>
                    <a:bodyPr/>
                    <a:lstStyle/>
                    <a:p>
                      <a:pPr marL="0" marR="0" lvl="0" indent="0" algn="l" rtl="0">
                        <a:lnSpc>
                          <a:spcPct val="107000"/>
                        </a:lnSpc>
                        <a:spcBef>
                          <a:spcPts val="0"/>
                        </a:spcBef>
                        <a:spcAft>
                          <a:spcPts val="0"/>
                        </a:spcAft>
                        <a:buNone/>
                      </a:pPr>
                      <a:endParaRPr sz="1050" u="none" strike="noStrike" cap="none"/>
                    </a:p>
                    <a:p>
                      <a:pPr marL="0" marR="0" lvl="0" indent="0" algn="l" rtl="0">
                        <a:lnSpc>
                          <a:spcPct val="107000"/>
                        </a:lnSpc>
                        <a:spcBef>
                          <a:spcPts val="800"/>
                        </a:spcBef>
                        <a:spcAft>
                          <a:spcPts val="0"/>
                        </a:spcAft>
                        <a:buNone/>
                      </a:pPr>
                      <a:endParaRPr sz="1050" u="none" strike="noStrike" cap="none"/>
                    </a:p>
                    <a:p>
                      <a:pPr marL="0" marR="0" lvl="0" indent="0" algn="l" rtl="0">
                        <a:lnSpc>
                          <a:spcPct val="107000"/>
                        </a:lnSpc>
                        <a:spcBef>
                          <a:spcPts val="800"/>
                        </a:spcBef>
                        <a:spcAft>
                          <a:spcPts val="0"/>
                        </a:spcAft>
                        <a:buNone/>
                      </a:pPr>
                      <a:endParaRPr sz="1050" u="none" strike="noStrike" cap="none"/>
                    </a:p>
                    <a:p>
                      <a:pPr marL="0" marR="0" lvl="0" indent="0" algn="l" rtl="0">
                        <a:lnSpc>
                          <a:spcPct val="107000"/>
                        </a:lnSpc>
                        <a:spcBef>
                          <a:spcPts val="800"/>
                        </a:spcBef>
                        <a:spcAft>
                          <a:spcPts val="0"/>
                        </a:spcAft>
                        <a:buNone/>
                      </a:pPr>
                      <a:endParaRPr sz="1050" u="none" strike="noStrike" cap="none"/>
                    </a:p>
                    <a:p>
                      <a:pPr marL="0" marR="0" lvl="0" indent="0" algn="l" rtl="0">
                        <a:lnSpc>
                          <a:spcPct val="107000"/>
                        </a:lnSpc>
                        <a:spcBef>
                          <a:spcPts val="800"/>
                        </a:spcBef>
                        <a:spcAft>
                          <a:spcPts val="0"/>
                        </a:spcAft>
                        <a:buNone/>
                      </a:pPr>
                      <a:r>
                        <a:rPr lang="en-US" sz="1050" u="none" strike="noStrike" cap="none"/>
                        <a:t>  </a:t>
                      </a:r>
                      <a:endParaRPr/>
                    </a:p>
                    <a:p>
                      <a:pPr marL="0" marR="0" lvl="0" indent="0" algn="l" rtl="0">
                        <a:lnSpc>
                          <a:spcPct val="107000"/>
                        </a:lnSpc>
                        <a:spcBef>
                          <a:spcPts val="800"/>
                        </a:spcBef>
                        <a:spcAft>
                          <a:spcPts val="0"/>
                        </a:spcAft>
                        <a:buNone/>
                      </a:pPr>
                      <a:endParaRPr sz="1050" u="none" strike="noStrike" cap="none"/>
                    </a:p>
                    <a:p>
                      <a:pPr marL="0" marR="0" lvl="0" indent="0" algn="l" rtl="0">
                        <a:lnSpc>
                          <a:spcPct val="107000"/>
                        </a:lnSpc>
                        <a:spcBef>
                          <a:spcPts val="800"/>
                        </a:spcBef>
                        <a:spcAft>
                          <a:spcPts val="0"/>
                        </a:spcAft>
                        <a:buNone/>
                      </a:pPr>
                      <a:endParaRPr sz="1050" u="none" strike="noStrike" cap="none"/>
                    </a:p>
                    <a:p>
                      <a:pPr marL="0" marR="0" lvl="0" indent="0" algn="l" rtl="0">
                        <a:lnSpc>
                          <a:spcPct val="107000"/>
                        </a:lnSpc>
                        <a:spcBef>
                          <a:spcPts val="800"/>
                        </a:spcBef>
                        <a:spcAft>
                          <a:spcPts val="0"/>
                        </a:spcAft>
                        <a:buNone/>
                      </a:pPr>
                      <a:endParaRPr sz="1050" u="none" strike="noStrike" cap="none"/>
                    </a:p>
                    <a:p>
                      <a:pPr marL="0" marR="0" lvl="0" indent="0" algn="l" rtl="0">
                        <a:lnSpc>
                          <a:spcPct val="107000"/>
                        </a:lnSpc>
                        <a:spcBef>
                          <a:spcPts val="800"/>
                        </a:spcBef>
                        <a:spcAft>
                          <a:spcPts val="0"/>
                        </a:spcAft>
                        <a:buNone/>
                      </a:pPr>
                      <a:r>
                        <a:rPr lang="en-US" sz="1050" u="none" strike="noStrike" cap="none"/>
                        <a:t>En el sitio</a:t>
                      </a:r>
                      <a:endParaRPr sz="105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u="none" strike="noStrike" cap="none"/>
                        <a:t>Reunión de apertura</a:t>
                      </a:r>
                      <a:endParaRPr sz="105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Aclarar quién se encarga de qué elementos y políticas de RL</a:t>
                      </a:r>
                      <a:r>
                        <a:rPr lang="en-US" sz="1050"/>
                        <a:t>F</a:t>
                      </a:r>
                      <a:r>
                        <a:rPr lang="en-US" sz="1050" u="none" strike="noStrike" cap="none"/>
                        <a:t>. </a:t>
                      </a:r>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Comprobar la </a:t>
                      </a:r>
                      <a:r>
                        <a:rPr lang="en-US" sz="1050" u="none" strike="noStrike" cap="none">
                          <a:solidFill>
                            <a:srgbClr val="0070C0"/>
                          </a:solidFill>
                        </a:rPr>
                        <a:t>disponibilidad </a:t>
                      </a:r>
                      <a:r>
                        <a:rPr lang="en-US" sz="1050" u="none" strike="noStrike" cap="none"/>
                        <a:t>de </a:t>
                      </a:r>
                      <a:r>
                        <a:rPr lang="en-US" sz="1050" b="0" u="none" strike="noStrike" cap="none">
                          <a:solidFill>
                            <a:schemeClr val="dk1"/>
                          </a:solidFill>
                        </a:rPr>
                        <a:t>los representantes </a:t>
                      </a:r>
                      <a:r>
                        <a:rPr lang="en-US" sz="1050" u="none" strike="noStrike" cap="none"/>
                        <a:t>sindicales y de los trabajadores y </a:t>
                      </a:r>
                      <a:r>
                        <a:rPr lang="en-US" sz="1050" u="none" strike="noStrike" cap="none">
                          <a:solidFill>
                            <a:schemeClr val="dk1"/>
                          </a:solidFill>
                        </a:rPr>
                        <a:t>sus funciones, </a:t>
                      </a:r>
                      <a:r>
                        <a:rPr lang="en-US" sz="1050" u="none" strike="noStrike" cap="none">
                          <a:solidFill>
                            <a:srgbClr val="0070C0"/>
                          </a:solidFill>
                        </a:rPr>
                        <a:t>comprobar la disponibilidad de los subcontratistas y asegurarse de que pueden ser entrevistados</a:t>
                      </a:r>
                      <a:r>
                        <a:rPr lang="en-US" sz="1050" u="none" strike="noStrike" cap="none">
                          <a:solidFill>
                            <a:schemeClr val="dk1"/>
                          </a:solidFill>
                        </a:rPr>
                        <a:t>.</a:t>
                      </a:r>
                      <a:endParaRPr sz="1050" u="none" strike="noStrike" cap="none">
                        <a:solidFill>
                          <a:srgbClr val="0070C0"/>
                        </a:solidFill>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b="1" u="none" strike="noStrike" cap="none"/>
                        <a:t>5 minutos </a:t>
                      </a:r>
                      <a:r>
                        <a:rPr lang="en-US" sz="1050" b="0" u="none" strike="noStrike" cap="none"/>
                        <a:t>adicionales</a:t>
                      </a:r>
                      <a:endParaRPr sz="1050" b="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2"/>
                  </a:ext>
                </a:extLst>
              </a:tr>
              <a:tr h="6803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50" u="none" strike="noStrike" cap="none"/>
                        <a:t>Revisión de documentos </a:t>
                      </a:r>
                      <a:r>
                        <a:rPr lang="en-US" sz="1050" u="none" strike="noStrike" cap="none">
                          <a:solidFill>
                            <a:srgbClr val="0070C0"/>
                          </a:solidFill>
                        </a:rPr>
                        <a:t>(para actividades subcontratadas)</a:t>
                      </a:r>
                      <a:endParaRPr sz="1050" u="none" strike="noStrike" cap="none">
                        <a:solidFill>
                          <a:srgbClr val="0070C0"/>
                        </a:solidFill>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Debate sobre la autoevaluación y las políticas</a:t>
                      </a:r>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Revisar los documentos de la nómina</a:t>
                      </a:r>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Entrevistas con el departamento de Recursos Humanos o Jurídico</a:t>
                      </a:r>
                      <a:endParaRPr sz="105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b="1" u="none" strike="noStrike" cap="none"/>
                        <a:t>30 minutos </a:t>
                      </a:r>
                      <a:r>
                        <a:rPr lang="en-US" sz="1050" u="none" strike="noStrike" cap="none"/>
                        <a:t>adicionales a la auditoría habitual del C</a:t>
                      </a:r>
                      <a:r>
                        <a:rPr lang="en-US" sz="1050"/>
                        <a:t>o</a:t>
                      </a:r>
                      <a:r>
                        <a:rPr lang="en-US" sz="1050" u="none" strike="noStrike" cap="none"/>
                        <a:t>C (10 minutos para los documentos de nóminas, ya que otros forman parte del Manual. Posiblemente 20 minutos adicionales para el departamento de RRHH), </a:t>
                      </a:r>
                      <a:r>
                        <a:rPr lang="en-US" sz="1050" u="none" strike="noStrike" cap="none">
                          <a:solidFill>
                            <a:srgbClr val="0070C0"/>
                          </a:solidFill>
                        </a:rPr>
                        <a:t>considere otros 10 minutos para cada contratista seleccionado.</a:t>
                      </a:r>
                      <a:endParaRPr sz="1050" u="none" strike="noStrike" cap="none">
                        <a:solidFill>
                          <a:srgbClr val="0070C0"/>
                        </a:solidFill>
                        <a:latin typeface="Avenir"/>
                        <a:ea typeface="Avenir"/>
                        <a:cs typeface="Avenir"/>
                        <a:sym typeface="Avenir"/>
                      </a:endParaRPr>
                    </a:p>
                  </a:txBody>
                  <a:tcPr marL="35825" marR="35825" marT="0" marB="0"/>
                </a:tc>
                <a:extLst>
                  <a:ext uri="{0D108BD9-81ED-4DB2-BD59-A6C34878D82A}">
                    <a16:rowId xmlns:a16="http://schemas.microsoft.com/office/drawing/2014/main" val="10003"/>
                  </a:ext>
                </a:extLst>
              </a:tr>
              <a:tr h="9855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50" u="none" strike="noStrike" cap="none"/>
                        <a:t>Visita a las instalaciones </a:t>
                      </a:r>
                      <a:r>
                        <a:rPr lang="en-US" sz="1050" u="none" strike="noStrike" cap="none">
                          <a:solidFill>
                            <a:srgbClr val="0070C0"/>
                          </a:solidFill>
                        </a:rPr>
                        <a:t>(también visita a 2 empresas subcontratadas)</a:t>
                      </a:r>
                      <a:endParaRPr sz="1050" u="none" strike="noStrike" cap="none">
                        <a:solidFill>
                          <a:srgbClr val="0070C0"/>
                        </a:solidFill>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solidFill>
                            <a:srgbClr val="0070C0"/>
                          </a:solidFill>
                        </a:rPr>
                        <a:t>La EC debe auditar a las empresas subcontratadas de acuerdo con FSC-STD-20-011v4.2 sección 9 (supuesto aquí: 2 empresas a visitar debido a una situación de externalización de "alto riesgo" según la fórmula </a:t>
                      </a:r>
                      <a:r>
                        <a:rPr lang="en-US" sz="1050" b="0" u="none" strike="noStrike" cap="none">
                          <a:solidFill>
                            <a:srgbClr val="0070C0"/>
                          </a:solidFill>
                        </a:rPr>
                        <a:t>y = √x)</a:t>
                      </a:r>
                      <a:endParaRPr sz="1100" u="none" strike="noStrike" cap="none">
                        <a:solidFill>
                          <a:srgbClr val="0070C0"/>
                        </a:solidFill>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Observaciones "jóvenes trabajadores</a:t>
                      </a:r>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Entrevistas</a:t>
                      </a:r>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Comprobar los tablones de anuncios y la señalización </a:t>
                      </a:r>
                      <a:endParaRPr sz="105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u="none" strike="noStrike" cap="none"/>
                        <a:t>No se requiere tiempo adicional para los elementos del RL</a:t>
                      </a:r>
                      <a:r>
                        <a:rPr lang="en-US" sz="1050"/>
                        <a:t>f</a:t>
                      </a:r>
                      <a:r>
                        <a:rPr lang="en-US" sz="1050" u="none" strike="noStrike" cap="none"/>
                        <a:t> </a:t>
                      </a:r>
                      <a:r>
                        <a:rPr lang="en-US" sz="1050" u="none" strike="noStrike" cap="none">
                          <a:solidFill>
                            <a:srgbClr val="0070C0"/>
                          </a:solidFill>
                        </a:rPr>
                        <a:t>más allá del tiempo adicional ya necesario para las visitas a los contratistas. </a:t>
                      </a:r>
                      <a:endParaRPr sz="1050" u="none" strike="noStrike" cap="none">
                        <a:solidFill>
                          <a:srgbClr val="0070C0"/>
                        </a:solidFill>
                        <a:latin typeface="Avenir"/>
                        <a:ea typeface="Avenir"/>
                        <a:cs typeface="Avenir"/>
                        <a:sym typeface="Avenir"/>
                      </a:endParaRPr>
                    </a:p>
                  </a:txBody>
                  <a:tcPr marL="35825" marR="35825" marT="0" marB="0"/>
                </a:tc>
                <a:extLst>
                  <a:ext uri="{0D108BD9-81ED-4DB2-BD59-A6C34878D82A}">
                    <a16:rowId xmlns:a16="http://schemas.microsoft.com/office/drawing/2014/main" val="10004"/>
                  </a:ext>
                </a:extLst>
              </a:tr>
              <a:tr h="8349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50" u="none" strike="noStrike" cap="none"/>
                        <a:t>Entrevistas durante la visita a las instalaciones con los trabajadores de los puntos de control críticos</a:t>
                      </a:r>
                      <a:endParaRPr sz="105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Incluya preguntas de R</a:t>
                      </a:r>
                      <a:r>
                        <a:rPr lang="en-US" sz="1050"/>
                        <a:t>LF</a:t>
                      </a:r>
                      <a:r>
                        <a:rPr lang="en-US" sz="1050" u="none" strike="noStrike" cap="none"/>
                        <a:t> cuando hable con CUALQUIER trabajador. </a:t>
                      </a:r>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Dirigirse a trabajadores que también formen parte de sindicatos o representantes </a:t>
                      </a:r>
                      <a:endParaRPr sz="1050" u="none" strike="noStrike" cap="none">
                        <a:latin typeface="Avenir"/>
                        <a:ea typeface="Avenir"/>
                        <a:cs typeface="Avenir"/>
                        <a:sym typeface="Avenir"/>
                      </a:endParaRPr>
                    </a:p>
                  </a:txBody>
                  <a:tcPr marL="35825" marR="35825" marT="0" marB="0"/>
                </a:tc>
                <a:tc rowSpan="2">
                  <a:txBody>
                    <a:bodyPr/>
                    <a:lstStyle/>
                    <a:p>
                      <a:pPr marL="0" marR="0" lvl="0" indent="0" algn="l" rtl="0">
                        <a:lnSpc>
                          <a:spcPct val="107000"/>
                        </a:lnSpc>
                        <a:spcBef>
                          <a:spcPts val="0"/>
                        </a:spcBef>
                        <a:spcAft>
                          <a:spcPts val="0"/>
                        </a:spcAft>
                        <a:buNone/>
                      </a:pPr>
                      <a:r>
                        <a:rPr lang="en-US" sz="1050" b="1" u="none" strike="noStrike" cap="none"/>
                        <a:t>Entre 3 y 5 minutos por entrevista </a:t>
                      </a:r>
                      <a:r>
                        <a:rPr lang="en-US" sz="1050" u="none" strike="noStrike" cap="none"/>
                        <a:t>para tratar temas de RL</a:t>
                      </a:r>
                      <a:r>
                        <a:rPr lang="en-US" sz="1050"/>
                        <a:t>F</a:t>
                      </a:r>
                      <a:r>
                        <a:rPr lang="en-US" sz="1050" u="none" strike="noStrike" cap="none"/>
                        <a:t> </a:t>
                      </a:r>
                      <a:r>
                        <a:rPr lang="en-US" sz="1050" u="none" strike="noStrike" cap="none">
                          <a:solidFill>
                            <a:srgbClr val="0070C0"/>
                          </a:solidFill>
                        </a:rPr>
                        <a:t>en cada contratista visitado</a:t>
                      </a:r>
                      <a:r>
                        <a:rPr lang="en-US" sz="1050" u="none" strike="noStrike" cap="none"/>
                        <a:t>. Pero las entrevistas a los trabajadores de los puntos de control críticos también deben incluir temas de RL</a:t>
                      </a:r>
                      <a:r>
                        <a:rPr lang="en-US" sz="1050"/>
                        <a:t>F</a:t>
                      </a:r>
                      <a:r>
                        <a:rPr lang="en-US" sz="1050" u="none" strike="noStrike" cap="none"/>
                        <a:t>. Realizar entrevistas sobre RL</a:t>
                      </a:r>
                      <a:r>
                        <a:rPr lang="en-US" sz="1050"/>
                        <a:t>F</a:t>
                      </a:r>
                      <a:r>
                        <a:rPr lang="en-US" sz="1050" u="none" strike="noStrike" cap="none"/>
                        <a:t> por separado sólo si los trabajadores de los puntos de control críticos no son representantes o sindicalistas.</a:t>
                      </a:r>
                      <a:endParaRPr sz="105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5"/>
                  </a:ext>
                </a:extLst>
              </a:tr>
              <a:tr h="3895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50" u="none" strike="noStrike" cap="none"/>
                        <a:t>Subcontratista/ Subcontratación </a:t>
                      </a:r>
                      <a:endParaRPr sz="105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solidFill>
                            <a:srgbClr val="0070C0"/>
                          </a:solidFill>
                        </a:rPr>
                        <a:t>Ponga especial atención aquí: </a:t>
                      </a:r>
                      <a:r>
                        <a:rPr lang="en-US" sz="1050" u="none" strike="noStrike" cap="none"/>
                        <a:t>en general, lo mismo que arriba para las entrevistas. Incluya preguntas del </a:t>
                      </a:r>
                      <a:r>
                        <a:rPr lang="en-US" sz="1050"/>
                        <a:t>RLF</a:t>
                      </a:r>
                      <a:r>
                        <a:rPr lang="en-US" sz="1050" u="none" strike="noStrike" cap="none"/>
                        <a:t> cuando hable con CUALQUIER trabajador. </a:t>
                      </a:r>
                      <a:endParaRPr sz="1050" u="none" strike="noStrike" cap="none">
                        <a:latin typeface="Avenir"/>
                        <a:ea typeface="Avenir"/>
                        <a:cs typeface="Avenir"/>
                        <a:sym typeface="Avenir"/>
                      </a:endParaRPr>
                    </a:p>
                  </a:txBody>
                  <a:tcPr marL="35825" marR="35825" marT="0" marB="0"/>
                </a:tc>
                <a:tc vMerge="1">
                  <a:txBody>
                    <a:bodyPr/>
                    <a:lstStyle/>
                    <a:p>
                      <a:endParaRPr lang="en-DE"/>
                    </a:p>
                  </a:txBody>
                  <a:tcPr/>
                </a:tc>
                <a:extLst>
                  <a:ext uri="{0D108BD9-81ED-4DB2-BD59-A6C34878D82A}">
                    <a16:rowId xmlns:a16="http://schemas.microsoft.com/office/drawing/2014/main" val="10006"/>
                  </a:ext>
                </a:extLst>
              </a:tr>
              <a:tr h="5842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50" u="none" strike="noStrike" cap="none"/>
                        <a:t>Revisión de documentos adicionales</a:t>
                      </a:r>
                      <a:endParaRPr sz="1050" u="none" strike="noStrike" cap="none">
                        <a:latin typeface="Avenir"/>
                        <a:ea typeface="Avenir"/>
                        <a:cs typeface="Avenir"/>
                        <a:sym typeface="Avenir"/>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Triangular la información de las entrevistas (consultar las nóminas de los trabajadores, los contratos, etc.).</a:t>
                      </a:r>
                      <a:endParaRPr/>
                    </a:p>
                    <a:p>
                      <a:pPr marL="342900" marR="0" lvl="0" indent="-342900" algn="l" rtl="0">
                        <a:lnSpc>
                          <a:spcPct val="107000"/>
                        </a:lnSpc>
                        <a:spcBef>
                          <a:spcPts val="0"/>
                        </a:spcBef>
                        <a:spcAft>
                          <a:spcPts val="0"/>
                        </a:spcAft>
                        <a:buClr>
                          <a:srgbClr val="000000"/>
                        </a:buClr>
                        <a:buSzPts val="1050"/>
                        <a:buFont typeface="Noto Sans Symbols"/>
                        <a:buChar char="∙"/>
                      </a:pPr>
                      <a:r>
                        <a:rPr lang="en-US" sz="1050" u="none" strike="noStrike" cap="none"/>
                        <a:t>Revisar los registros de reclamaciones o quejas o los registros de representantes de los trabajadores</a:t>
                      </a:r>
                      <a:endParaRPr sz="105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b="1" u="none" strike="noStrike" cap="none">
                          <a:solidFill>
                            <a:srgbClr val="0070C0"/>
                          </a:solidFill>
                        </a:rPr>
                        <a:t>20-40 minutos </a:t>
                      </a:r>
                      <a:r>
                        <a:rPr lang="en-US" sz="1050" u="none" strike="noStrike" cap="none"/>
                        <a:t>adicionales </a:t>
                      </a:r>
                      <a:r>
                        <a:rPr lang="en-US" sz="1050" b="1" u="none" strike="noStrike" cap="none">
                          <a:solidFill>
                            <a:srgbClr val="0070C0"/>
                          </a:solidFill>
                        </a:rPr>
                        <a:t>para la triangulación con todos los contratistas juntos</a:t>
                      </a:r>
                      <a:r>
                        <a:rPr lang="en-US" sz="1050" u="none" strike="noStrike" cap="none"/>
                        <a:t>, dependiendo de lo que resulte de la entrevista.</a:t>
                      </a:r>
                      <a:endParaRPr sz="105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7"/>
                  </a:ext>
                </a:extLst>
              </a:tr>
              <a:tr h="2164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50" u="none" strike="noStrike" cap="none"/>
                        <a:t>Reunión de clausura</a:t>
                      </a:r>
                      <a:endParaRPr sz="105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u="none" strike="noStrike" cap="none"/>
                        <a:t>Cerrar la auditoría, incluidas las conclusiones de</a:t>
                      </a:r>
                      <a:r>
                        <a:rPr lang="en-US" sz="1050"/>
                        <a:t> RLF</a:t>
                      </a:r>
                      <a:endParaRPr sz="1050" u="none" strike="noStrike" cap="none">
                        <a:latin typeface="Avenir"/>
                        <a:ea typeface="Avenir"/>
                        <a:cs typeface="Avenir"/>
                        <a:sym typeface="Avenir"/>
                      </a:endParaRPr>
                    </a:p>
                  </a:txBody>
                  <a:tcPr marL="35825" marR="35825" marT="0" marB="0"/>
                </a:tc>
                <a:tc>
                  <a:txBody>
                    <a:bodyPr/>
                    <a:lstStyle/>
                    <a:p>
                      <a:pPr marL="0" marR="0" lvl="0" indent="0" algn="l" rtl="0">
                        <a:lnSpc>
                          <a:spcPct val="107000"/>
                        </a:lnSpc>
                        <a:spcBef>
                          <a:spcPts val="0"/>
                        </a:spcBef>
                        <a:spcAft>
                          <a:spcPts val="0"/>
                        </a:spcAft>
                        <a:buNone/>
                      </a:pPr>
                      <a:r>
                        <a:rPr lang="en-US" sz="1050" u="none" strike="noStrike" cap="none"/>
                        <a:t>Ninguno</a:t>
                      </a:r>
                      <a:endParaRPr sz="1050" u="none" strike="noStrike" cap="none">
                        <a:latin typeface="Avenir"/>
                        <a:ea typeface="Avenir"/>
                        <a:cs typeface="Avenir"/>
                        <a:sym typeface="Avenir"/>
                      </a:endParaRPr>
                    </a:p>
                  </a:txBody>
                  <a:tcPr marL="35825" marR="35825" marT="0" marB="0"/>
                </a:tc>
                <a:extLst>
                  <a:ext uri="{0D108BD9-81ED-4DB2-BD59-A6C34878D82A}">
                    <a16:rowId xmlns:a16="http://schemas.microsoft.com/office/drawing/2014/main" val="10008"/>
                  </a:ext>
                </a:extLst>
              </a:tr>
            </a:tbl>
          </a:graphicData>
        </a:graphic>
      </p:graphicFrame>
      <p:sp>
        <p:nvSpPr>
          <p:cNvPr id="426" name="Google Shape;426;p7"/>
          <p:cNvSpPr txBox="1"/>
          <p:nvPr/>
        </p:nvSpPr>
        <p:spPr>
          <a:xfrm>
            <a:off x="391258" y="444494"/>
            <a:ext cx="11113500" cy="415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100" b="1">
                <a:solidFill>
                  <a:schemeClr val="dk1"/>
                </a:solidFill>
                <a:latin typeface="Arial"/>
                <a:ea typeface="Arial"/>
                <a:cs typeface="Arial"/>
                <a:sym typeface="Arial"/>
              </a:rPr>
              <a:t>Ejemplo de plan de auditoría: integración de RL</a:t>
            </a:r>
            <a:r>
              <a:rPr lang="en-US" sz="2100" b="1">
                <a:solidFill>
                  <a:schemeClr val="dk1"/>
                </a:solidFill>
              </a:rPr>
              <a:t>F</a:t>
            </a:r>
            <a:r>
              <a:rPr lang="en-US" sz="2100" b="1">
                <a:solidFill>
                  <a:schemeClr val="dk1"/>
                </a:solidFill>
                <a:latin typeface="Arial"/>
                <a:ea typeface="Arial"/>
                <a:cs typeface="Arial"/>
                <a:sym typeface="Arial"/>
              </a:rPr>
              <a:t> en una auditoría</a:t>
            </a:r>
            <a:endParaRPr sz="2100">
              <a:solidFill>
                <a:schemeClr val="dk1"/>
              </a:solidFill>
              <a:latin typeface="Arial"/>
              <a:ea typeface="Arial"/>
              <a:cs typeface="Arial"/>
              <a:sym typeface="Arial"/>
            </a:endParaRPr>
          </a:p>
        </p:txBody>
      </p:sp>
      <p:sp>
        <p:nvSpPr>
          <p:cNvPr id="427" name="Google Shape;427;p7"/>
          <p:cNvSpPr/>
          <p:nvPr/>
        </p:nvSpPr>
        <p:spPr>
          <a:xfrm>
            <a:off x="8905792" y="444494"/>
            <a:ext cx="3203095" cy="575094"/>
          </a:xfrm>
          <a:prstGeom prst="rect">
            <a:avLst/>
          </a:prstGeom>
          <a:solidFill>
            <a:srgbClr val="00B0F0"/>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2B2E2F"/>
                </a:solidFill>
                <a:latin typeface="Arial"/>
                <a:ea typeface="Arial"/>
                <a:cs typeface="Arial"/>
                <a:sym typeface="Arial"/>
              </a:rPr>
              <a:t>Respuesta Grupo 2</a:t>
            </a:r>
            <a:endParaRPr sz="2400">
              <a:solidFill>
                <a:srgbClr val="2B2E2F"/>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graphicFrame>
        <p:nvGraphicFramePr>
          <p:cNvPr id="433" name="Google Shape;433;p8"/>
          <p:cNvGraphicFramePr/>
          <p:nvPr/>
        </p:nvGraphicFramePr>
        <p:xfrm>
          <a:off x="325120" y="1009650"/>
          <a:ext cx="11800225" cy="6044529"/>
        </p:xfrm>
        <a:graphic>
          <a:graphicData uri="http://schemas.openxmlformats.org/drawingml/2006/table">
            <a:tbl>
              <a:tblPr firstRow="1" firstCol="1" bandRow="1">
                <a:noFill/>
                <a:tableStyleId>{B7C85395-4BA6-4AA6-ADE5-E8D27DFE5540}</a:tableStyleId>
              </a:tblPr>
              <a:tblGrid>
                <a:gridCol w="1510200">
                  <a:extLst>
                    <a:ext uri="{9D8B030D-6E8A-4147-A177-3AD203B41FA5}">
                      <a16:colId xmlns:a16="http://schemas.microsoft.com/office/drawing/2014/main" val="20000"/>
                    </a:ext>
                  </a:extLst>
                </a:gridCol>
                <a:gridCol w="2129875">
                  <a:extLst>
                    <a:ext uri="{9D8B030D-6E8A-4147-A177-3AD203B41FA5}">
                      <a16:colId xmlns:a16="http://schemas.microsoft.com/office/drawing/2014/main" val="20001"/>
                    </a:ext>
                  </a:extLst>
                </a:gridCol>
                <a:gridCol w="5084875">
                  <a:extLst>
                    <a:ext uri="{9D8B030D-6E8A-4147-A177-3AD203B41FA5}">
                      <a16:colId xmlns:a16="http://schemas.microsoft.com/office/drawing/2014/main" val="20002"/>
                    </a:ext>
                  </a:extLst>
                </a:gridCol>
                <a:gridCol w="3075275">
                  <a:extLst>
                    <a:ext uri="{9D8B030D-6E8A-4147-A177-3AD203B41FA5}">
                      <a16:colId xmlns:a16="http://schemas.microsoft.com/office/drawing/2014/main" val="20003"/>
                    </a:ext>
                  </a:extLst>
                </a:gridCol>
              </a:tblGrid>
              <a:tr h="232200">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Fase de auditoría</a:t>
                      </a:r>
                      <a:endParaRPr sz="1000" u="none" strike="noStrike" cap="none">
                        <a:solidFill>
                          <a:schemeClr val="lt1"/>
                        </a:solidFill>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Actividades</a:t>
                      </a:r>
                      <a:endParaRPr sz="1000" u="none" strike="noStrike" cap="none">
                        <a:solidFill>
                          <a:schemeClr val="lt1"/>
                        </a:solidFill>
                        <a:latin typeface="Arial"/>
                        <a:ea typeface="Arial"/>
                        <a:cs typeface="Arial"/>
                        <a:sym typeface="Arial"/>
                      </a:endParaRPr>
                    </a:p>
                  </a:txBody>
                  <a:tcPr marL="35825" marR="35825" marT="0" marB="0">
                    <a:lnR w="12700" cap="flat" cmpd="sng">
                      <a:solidFill>
                        <a:schemeClr val="lt1"/>
                      </a:solidFill>
                      <a:prstDash val="solid"/>
                      <a:round/>
                      <a:headEnd type="none" w="sm" len="sm"/>
                      <a:tailEnd type="none" w="sm" len="sm"/>
                    </a:lnR>
                  </a:tcPr>
                </a:tc>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Elementos </a:t>
                      </a:r>
                      <a:r>
                        <a:rPr lang="en-US" sz="1000"/>
                        <a:t>RLF FSC que deben incluirse</a:t>
                      </a:r>
                      <a:endParaRPr sz="1000" u="none" strike="noStrike" cap="none">
                        <a:solidFill>
                          <a:schemeClr val="lt1"/>
                        </a:solidFill>
                        <a:latin typeface="Avenir"/>
                        <a:ea typeface="Avenir"/>
                        <a:cs typeface="Avenir"/>
                        <a:sym typeface="Avenir"/>
                      </a:endParaRPr>
                    </a:p>
                  </a:txBody>
                  <a:tcPr marL="35825" marR="3582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1000" b="1" u="none" strike="noStrike" cap="none">
                          <a:solidFill>
                            <a:schemeClr val="lt1"/>
                          </a:solidFill>
                        </a:rPr>
                        <a:t>Tiempo estimado para cubrir los elementos del RL</a:t>
                      </a:r>
                      <a:r>
                        <a:rPr lang="en-US" sz="1000"/>
                        <a:t>F</a:t>
                      </a:r>
                      <a:endParaRPr sz="1000" u="none" strike="noStrike" cap="none">
                        <a:solidFill>
                          <a:schemeClr val="lt1"/>
                        </a:solidFill>
                        <a:latin typeface="Avenir"/>
                        <a:ea typeface="Avenir"/>
                        <a:cs typeface="Avenir"/>
                        <a:sym typeface="Avenir"/>
                      </a:endParaRPr>
                    </a:p>
                  </a:txBody>
                  <a:tcPr marL="35825" marR="35825" marT="0"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tcPr>
                </a:tc>
                <a:extLst>
                  <a:ext uri="{0D108BD9-81ED-4DB2-BD59-A6C34878D82A}">
                    <a16:rowId xmlns:a16="http://schemas.microsoft.com/office/drawing/2014/main" val="10000"/>
                  </a:ext>
                </a:extLst>
              </a:tr>
              <a:tr h="591050">
                <a:tc>
                  <a:txBody>
                    <a:bodyPr/>
                    <a:lstStyle/>
                    <a:p>
                      <a:pPr marL="0" marR="0" lvl="0" indent="0" algn="l" rtl="0">
                        <a:lnSpc>
                          <a:spcPct val="107000"/>
                        </a:lnSpc>
                        <a:spcBef>
                          <a:spcPts val="0"/>
                        </a:spcBef>
                        <a:spcAft>
                          <a:spcPts val="0"/>
                        </a:spcAft>
                        <a:buNone/>
                      </a:pPr>
                      <a:r>
                        <a:rPr lang="en-US" sz="1000" u="none" strike="noStrike" cap="none"/>
                        <a:t>Preparación (Offsite antes de ir a la empresa)</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Revisión documental de los procedimientos de la empresa y de los documentos presentados</a:t>
                      </a:r>
                      <a:endParaRPr sz="1000" u="none" strike="noStrike" cap="none">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Revisar la autoevaluación de la empresa y las políticas de RL</a:t>
                      </a:r>
                      <a:r>
                        <a:rPr lang="en-US" sz="1000"/>
                        <a:t>F</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Comprobar el sitio web, </a:t>
                      </a:r>
                      <a:r>
                        <a:rPr lang="en-US" sz="1000" u="none" strike="noStrike" cap="none">
                          <a:solidFill>
                            <a:srgbClr val="0070C0"/>
                          </a:solidFill>
                        </a:rPr>
                        <a:t>comprobar el acuerdo con los miembros del grupo</a:t>
                      </a:r>
                      <a:endParaRPr sz="1000" u="none" strike="noStrike" cap="none">
                        <a:solidFill>
                          <a:srgbClr val="0070C0"/>
                        </a:solidFill>
                        <a:latin typeface="Arial"/>
                        <a:ea typeface="Arial"/>
                        <a:cs typeface="Arial"/>
                        <a:sym typeface="Arial"/>
                      </a:endParaRPr>
                    </a:p>
                  </a:txBody>
                  <a:tcPr marL="35825" marR="35825" marT="0" marB="0">
                    <a:lnT w="38100" cap="flat" cmpd="sng">
                      <a:solidFill>
                        <a:schemeClr val="lt1"/>
                      </a:solidFill>
                      <a:prstDash val="solid"/>
                      <a:round/>
                      <a:headEnd type="none" w="sm" len="sm"/>
                      <a:tailEnd type="none" w="sm" len="sm"/>
                    </a:lnT>
                  </a:tcPr>
                </a:tc>
                <a:tc>
                  <a:txBody>
                    <a:bodyPr/>
                    <a:lstStyle/>
                    <a:p>
                      <a:pPr marL="0" marR="0" lvl="0" indent="0" algn="l" rtl="0">
                        <a:lnSpc>
                          <a:spcPct val="107000"/>
                        </a:lnSpc>
                        <a:spcBef>
                          <a:spcPts val="0"/>
                        </a:spcBef>
                        <a:spcAft>
                          <a:spcPts val="0"/>
                        </a:spcAft>
                        <a:buNone/>
                      </a:pPr>
                      <a:r>
                        <a:rPr lang="en-US" sz="1000" b="1" u="none" strike="noStrike" cap="none"/>
                        <a:t>30 minutos </a:t>
                      </a:r>
                      <a:r>
                        <a:rPr lang="en-US" sz="1000" u="none" strike="noStrike" cap="none"/>
                        <a:t>adicionales para los elementos d</a:t>
                      </a:r>
                      <a:r>
                        <a:rPr lang="en-US" sz="1000"/>
                        <a:t>e RLF</a:t>
                      </a:r>
                      <a:r>
                        <a:rPr lang="en-US" sz="1000" u="none" strike="noStrike" cap="none"/>
                        <a:t> </a:t>
                      </a:r>
                      <a:r>
                        <a:rPr lang="en-US" sz="1000" u="none" strike="noStrike" cap="none">
                          <a:solidFill>
                            <a:srgbClr val="0070C0"/>
                          </a:solidFill>
                        </a:rPr>
                        <a:t>(añada otros 20-30 minutos en caso de acuerdos y procedimientos diferentes)</a:t>
                      </a:r>
                      <a:endParaRPr sz="1000" u="none" strike="noStrike" cap="none">
                        <a:latin typeface="Arial"/>
                        <a:ea typeface="Arial"/>
                        <a:cs typeface="Arial"/>
                        <a:sym typeface="Arial"/>
                      </a:endParaRPr>
                    </a:p>
                  </a:txBody>
                  <a:tcPr marL="35825" marR="35825" marT="0" marB="0">
                    <a:lnT w="38100" cap="flat" cmpd="sng">
                      <a:solidFill>
                        <a:schemeClr val="lt1"/>
                      </a:solidFill>
                      <a:prstDash val="solid"/>
                      <a:round/>
                      <a:headEnd type="none" w="sm" len="sm"/>
                      <a:tailEnd type="none" w="sm" len="sm"/>
                    </a:lnT>
                  </a:tcPr>
                </a:tc>
                <a:extLst>
                  <a:ext uri="{0D108BD9-81ED-4DB2-BD59-A6C34878D82A}">
                    <a16:rowId xmlns:a16="http://schemas.microsoft.com/office/drawing/2014/main" val="10001"/>
                  </a:ext>
                </a:extLst>
              </a:tr>
              <a:tr h="638150">
                <a:tc rowSpan="7">
                  <a:txBody>
                    <a:bodyPr/>
                    <a:lstStyle/>
                    <a:p>
                      <a:pPr marL="0" marR="0" lvl="0" indent="0" algn="l" rtl="0">
                        <a:lnSpc>
                          <a:spcPct val="107000"/>
                        </a:lnSpc>
                        <a:spcBef>
                          <a:spcPts val="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r>
                        <a:rPr lang="en-US" sz="1000" u="none" strike="noStrike" cap="none"/>
                        <a:t>  </a:t>
                      </a:r>
                      <a:endParaRPr/>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endParaRPr sz="1000" u="none" strike="noStrike" cap="none"/>
                    </a:p>
                    <a:p>
                      <a:pPr marL="0" marR="0" lvl="0" indent="0" algn="l" rtl="0">
                        <a:lnSpc>
                          <a:spcPct val="107000"/>
                        </a:lnSpc>
                        <a:spcBef>
                          <a:spcPts val="800"/>
                        </a:spcBef>
                        <a:spcAft>
                          <a:spcPts val="0"/>
                        </a:spcAft>
                        <a:buNone/>
                      </a:pPr>
                      <a:r>
                        <a:rPr lang="en-US" sz="1000" u="none" strike="noStrike" cap="none"/>
                        <a:t>En el sitio</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Reunión de apertura</a:t>
                      </a:r>
                      <a:endParaRPr sz="1000" u="none" strike="noStrike" cap="none">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Aclarar quién se encarga de qué elementos y políticas de RL</a:t>
                      </a:r>
                      <a:r>
                        <a:rPr lang="en-US" sz="1000"/>
                        <a:t>F</a:t>
                      </a:r>
                      <a:r>
                        <a:rPr lang="en-US" sz="1000" u="none" strike="noStrike" cap="none"/>
                        <a:t>. </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Comprobar la disponibilidad de los Representantes de los Trabajadores y sus funciones </a:t>
                      </a:r>
                      <a:r>
                        <a:rPr lang="en-US" sz="1000" u="none" strike="noStrike" cap="none">
                          <a:solidFill>
                            <a:srgbClr val="0070C0"/>
                          </a:solidFill>
                        </a:rPr>
                        <a:t>en todos los centros seleccionados (se seleccionarán 4 centros, véase también "visita a los centros").</a:t>
                      </a:r>
                      <a:endParaRPr sz="1000" u="none" strike="noStrike" cap="none">
                        <a:solidFill>
                          <a:srgbClr val="0070C0"/>
                        </a:solidFill>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t>5 minutos </a:t>
                      </a:r>
                      <a:r>
                        <a:rPr lang="en-US" sz="1000" u="none" strike="noStrike" cap="none"/>
                        <a:t>adicionales</a:t>
                      </a:r>
                      <a:endParaRPr sz="1000" u="none" strike="noStrike" cap="none">
                        <a:latin typeface="Arial"/>
                        <a:ea typeface="Arial"/>
                        <a:cs typeface="Arial"/>
                        <a:sym typeface="Arial"/>
                      </a:endParaRPr>
                    </a:p>
                  </a:txBody>
                  <a:tcPr marL="35825" marR="35825" marT="0" marB="0"/>
                </a:tc>
                <a:extLst>
                  <a:ext uri="{0D108BD9-81ED-4DB2-BD59-A6C34878D82A}">
                    <a16:rowId xmlns:a16="http://schemas.microsoft.com/office/drawing/2014/main" val="10002"/>
                  </a:ext>
                </a:extLst>
              </a:tr>
              <a:tr h="11493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Revisión de documentos </a:t>
                      </a:r>
                      <a:r>
                        <a:rPr lang="en-US" sz="1000" u="none" strike="noStrike" cap="none">
                          <a:solidFill>
                            <a:srgbClr val="0070C0"/>
                          </a:solidFill>
                        </a:rPr>
                        <a:t>(para la oficina central y 4 sedes)</a:t>
                      </a:r>
                      <a:endParaRPr sz="1000" u="none" strike="noStrike" cap="none">
                        <a:solidFill>
                          <a:srgbClr val="0070C0"/>
                        </a:solidFill>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Debate sobre la autoevaluación y las políticas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Revisar los documentos de la nómina</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Entrevistas con el departamento de Recursos Humanos o Jurídico</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b="1" u="none" strike="noStrike" cap="none"/>
                        <a:t>30 minutos </a:t>
                      </a:r>
                      <a:r>
                        <a:rPr lang="en-US" sz="1000" u="none" strike="noStrike" cap="none"/>
                        <a:t>adicionales a la auditoría habitual del C</a:t>
                      </a:r>
                      <a:r>
                        <a:rPr lang="en-US" sz="1000"/>
                        <a:t>o</a:t>
                      </a:r>
                      <a:r>
                        <a:rPr lang="en-US" sz="1000" u="none" strike="noStrike" cap="none"/>
                        <a:t>C (10 minutos para los documentos de nóminas, ya que otros forman parte del Manual. Posiblemente 20 minutos adicionales para el departamento de RRHH) </a:t>
                      </a:r>
                      <a:r>
                        <a:rPr lang="en-US" sz="1000" u="none" strike="noStrike" cap="none">
                          <a:solidFill>
                            <a:srgbClr val="0070C0"/>
                          </a:solidFill>
                        </a:rPr>
                        <a:t>en la oficina central, considerar 20 minutos adicionales en un lugar muy seleccionado para revisar la documentación de los miembros.</a:t>
                      </a:r>
                      <a:endParaRPr sz="1000" u="none" strike="noStrike" cap="none">
                        <a:solidFill>
                          <a:srgbClr val="0070C0"/>
                        </a:solidFill>
                        <a:latin typeface="Arial"/>
                        <a:ea typeface="Arial"/>
                        <a:cs typeface="Arial"/>
                        <a:sym typeface="Arial"/>
                      </a:endParaRPr>
                    </a:p>
                  </a:txBody>
                  <a:tcPr marL="35825" marR="35825" marT="0" marB="0"/>
                </a:tc>
                <a:extLst>
                  <a:ext uri="{0D108BD9-81ED-4DB2-BD59-A6C34878D82A}">
                    <a16:rowId xmlns:a16="http://schemas.microsoft.com/office/drawing/2014/main" val="10003"/>
                  </a:ext>
                </a:extLst>
              </a:tr>
              <a:tr h="9707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Visita a las sedes </a:t>
                      </a:r>
                      <a:r>
                        <a:rPr lang="en-US" sz="1000" u="none" strike="noStrike" cap="none">
                          <a:solidFill>
                            <a:srgbClr val="0070C0"/>
                          </a:solidFill>
                        </a:rPr>
                        <a:t>(oficina central y 4 sedes)</a:t>
                      </a:r>
                      <a:endParaRPr sz="1000" u="none" strike="noStrike" cap="none">
                        <a:solidFill>
                          <a:srgbClr val="0070C0"/>
                        </a:solidFill>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solidFill>
                            <a:srgbClr val="0070C0"/>
                          </a:solidFill>
                        </a:rPr>
                        <a:t>La EC debe auditar los sitios de acuerdo con la cláusula 7.5 de la norma FSC-STD-20-011v4.2 (supuesto </a:t>
                      </a:r>
                      <a:r>
                        <a:rPr lang="en-US" sz="1000" b="0" u="none" strike="noStrike" cap="none">
                          <a:solidFill>
                            <a:srgbClr val="0070C0"/>
                          </a:solidFill>
                        </a:rPr>
                        <a:t>aquí: Se seleccionarán 4 sitios para una auditoría de vigilancia según la fórmula y = R √x, véase la tabla A en la cláusula 7.6 para más detalles)</a:t>
                      </a:r>
                      <a:endParaRPr sz="1000" b="0" u="none" strike="noStrike" cap="none">
                        <a:solidFill>
                          <a:srgbClr val="0070C0"/>
                        </a:solidFill>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Observaciones "jóvenes trabajadores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Entrevistas</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Comprobar los tablones de anuncios y la señalización </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No se requiere tiempo adicional para los elementos de RL</a:t>
                      </a:r>
                      <a:r>
                        <a:rPr lang="en-US" sz="1000"/>
                        <a:t>F</a:t>
                      </a:r>
                      <a:r>
                        <a:rPr lang="en-US" sz="1000" u="none" strike="noStrike" cap="none"/>
                        <a:t> </a:t>
                      </a:r>
                      <a:r>
                        <a:rPr lang="en-US" sz="1000" u="none" strike="noStrike" cap="none">
                          <a:solidFill>
                            <a:srgbClr val="0070C0"/>
                          </a:solidFill>
                        </a:rPr>
                        <a:t>más allá del tiempo adicional ya necesario para las visitas sobre el terreno.</a:t>
                      </a:r>
                      <a:endParaRPr sz="1000" u="none" strike="noStrike" cap="none">
                        <a:solidFill>
                          <a:srgbClr val="0070C0"/>
                        </a:solidFill>
                        <a:latin typeface="Arial"/>
                        <a:ea typeface="Arial"/>
                        <a:cs typeface="Arial"/>
                        <a:sym typeface="Arial"/>
                      </a:endParaRPr>
                    </a:p>
                  </a:txBody>
                  <a:tcPr marL="35825" marR="35825" marT="0" marB="0"/>
                </a:tc>
                <a:extLst>
                  <a:ext uri="{0D108BD9-81ED-4DB2-BD59-A6C34878D82A}">
                    <a16:rowId xmlns:a16="http://schemas.microsoft.com/office/drawing/2014/main" val="10004"/>
                  </a:ext>
                </a:extLst>
              </a:tr>
              <a:tr h="9554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Entrevistas durante la visita a las instalaciones con los trabajadores de los puntos de control críticos</a:t>
                      </a:r>
                      <a:endParaRPr sz="1000" u="none" strike="noStrike" cap="none">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Incluya preguntas de</a:t>
                      </a:r>
                      <a:r>
                        <a:rPr lang="en-US" sz="1000"/>
                        <a:t> </a:t>
                      </a:r>
                      <a:r>
                        <a:rPr lang="en-US" sz="1000" u="none" strike="noStrike" cap="none"/>
                        <a:t>Rlf cuando hable con CUALQUIER trabajador. </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b="0" u="none" strike="noStrike" cap="none">
                          <a:solidFill>
                            <a:schemeClr val="dk1"/>
                          </a:solidFill>
                        </a:rPr>
                        <a:t>Representantes de los trabajadores destinatarios </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b="0" u="none" strike="noStrike" cap="none">
                          <a:solidFill>
                            <a:srgbClr val="0070C0"/>
                          </a:solidFill>
                        </a:rPr>
                        <a:t>Garantizar que las entrevistas se realicen con trabajadores de diferentes turnos y fases de procesamiento, y con un abanico diverso de trabajadores dado que no hay sindicato.</a:t>
                      </a:r>
                      <a:endParaRPr sz="1000" b="0" i="0" u="none" strike="noStrike" cap="none">
                        <a:solidFill>
                          <a:srgbClr val="0070C0"/>
                        </a:solidFill>
                        <a:latin typeface="Arial"/>
                        <a:ea typeface="Arial"/>
                        <a:cs typeface="Arial"/>
                        <a:sym typeface="Arial"/>
                      </a:endParaRPr>
                    </a:p>
                  </a:txBody>
                  <a:tcPr marL="35825" marR="35825" marT="0" marB="0"/>
                </a:tc>
                <a:tc rowSpan="2">
                  <a:txBody>
                    <a:bodyPr/>
                    <a:lstStyle/>
                    <a:p>
                      <a:pPr marL="0" marR="0" lvl="0" indent="0" algn="l" rtl="0">
                        <a:lnSpc>
                          <a:spcPct val="107000"/>
                        </a:lnSpc>
                        <a:spcBef>
                          <a:spcPts val="0"/>
                        </a:spcBef>
                        <a:spcAft>
                          <a:spcPts val="0"/>
                        </a:spcAft>
                        <a:buNone/>
                      </a:pPr>
                      <a:r>
                        <a:rPr lang="en-US" sz="1000" b="1" u="none" strike="noStrike" cap="none"/>
                        <a:t>Entre 3 y 5 minutos por entrevista </a:t>
                      </a:r>
                      <a:r>
                        <a:rPr lang="en-US" sz="1000" u="none" strike="noStrike" cap="none"/>
                        <a:t>para tratar temas de R</a:t>
                      </a:r>
                      <a:r>
                        <a:rPr lang="en-US" sz="1000"/>
                        <a:t>LF</a:t>
                      </a:r>
                      <a:r>
                        <a:rPr lang="en-US" sz="1000" u="none" strike="noStrike" cap="none"/>
                        <a:t> </a:t>
                      </a:r>
                      <a:r>
                        <a:rPr lang="en-US" sz="1000" u="none" strike="noStrike" cap="none">
                          <a:solidFill>
                            <a:srgbClr val="0070C0"/>
                          </a:solidFill>
                        </a:rPr>
                        <a:t>en cada centro visitado</a:t>
                      </a:r>
                      <a:r>
                        <a:rPr lang="en-US" sz="1000" u="none" strike="noStrike" cap="none"/>
                        <a:t>. Pero las entrevistas a los trabajadores de los puntos de control críticos también deben incluir temas de RL</a:t>
                      </a:r>
                      <a:r>
                        <a:rPr lang="en-US" sz="1000"/>
                        <a:t>F</a:t>
                      </a:r>
                      <a:r>
                        <a:rPr lang="en-US" sz="1000" u="none" strike="noStrike" cap="none"/>
                        <a:t>. Realizar entrevistas sobre RL</a:t>
                      </a:r>
                      <a:r>
                        <a:rPr lang="en-US" sz="1000"/>
                        <a:t>F</a:t>
                      </a:r>
                      <a:r>
                        <a:rPr lang="en-US" sz="1000" u="none" strike="noStrike" cap="none"/>
                        <a:t> por separado sólo si los trabajadores de los puntos de control críticos no son representantes o sindicalistas.</a:t>
                      </a:r>
                      <a:endParaRPr sz="1000" u="none" strike="noStrike" cap="none">
                        <a:latin typeface="Arial"/>
                        <a:ea typeface="Arial"/>
                        <a:cs typeface="Arial"/>
                        <a:sym typeface="Arial"/>
                      </a:endParaRPr>
                    </a:p>
                  </a:txBody>
                  <a:tcPr marL="35825" marR="35825" marT="0" marB="0"/>
                </a:tc>
                <a:extLst>
                  <a:ext uri="{0D108BD9-81ED-4DB2-BD59-A6C34878D82A}">
                    <a16:rowId xmlns:a16="http://schemas.microsoft.com/office/drawing/2014/main" val="10005"/>
                  </a:ext>
                </a:extLst>
              </a:tr>
              <a:tr h="3988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Subcontratista/ Subcontratación </a:t>
                      </a:r>
                      <a:endParaRPr sz="1000" u="none" strike="noStrike" cap="none">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Lo mismo que para las entrevistas. Incluya preguntas de</a:t>
                      </a:r>
                      <a:r>
                        <a:rPr lang="en-US" sz="1000"/>
                        <a:t> RLF</a:t>
                      </a:r>
                      <a:r>
                        <a:rPr lang="en-US" sz="1000" u="none" strike="noStrike" cap="none"/>
                        <a:t> cuando hable con CUALQUIER trabajador. </a:t>
                      </a:r>
                      <a:endParaRPr sz="1000" u="none" strike="noStrike" cap="none">
                        <a:latin typeface="Arial"/>
                        <a:ea typeface="Arial"/>
                        <a:cs typeface="Arial"/>
                        <a:sym typeface="Arial"/>
                      </a:endParaRPr>
                    </a:p>
                  </a:txBody>
                  <a:tcPr marL="35825" marR="35825" marT="0" marB="0"/>
                </a:tc>
                <a:tc vMerge="1">
                  <a:txBody>
                    <a:bodyPr/>
                    <a:lstStyle/>
                    <a:p>
                      <a:endParaRPr lang="en-DE"/>
                    </a:p>
                  </a:txBody>
                  <a:tcPr/>
                </a:tc>
                <a:extLst>
                  <a:ext uri="{0D108BD9-81ED-4DB2-BD59-A6C34878D82A}">
                    <a16:rowId xmlns:a16="http://schemas.microsoft.com/office/drawing/2014/main" val="10006"/>
                  </a:ext>
                </a:extLst>
              </a:tr>
              <a:tr h="5982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Revisión de documentos adicionales</a:t>
                      </a:r>
                      <a:endParaRPr sz="1000" u="none" strike="noStrike" cap="none">
                        <a:latin typeface="Arial"/>
                        <a:ea typeface="Arial"/>
                        <a:cs typeface="Arial"/>
                        <a:sym typeface="Arial"/>
                      </a:endParaRPr>
                    </a:p>
                  </a:txBody>
                  <a:tcPr marL="35825" marR="35825" marT="0" marB="0"/>
                </a:tc>
                <a:tc>
                  <a:txBody>
                    <a:bodyPr/>
                    <a:lstStyle/>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Triangular la información de las entrevistas (consultar las nóminas de los trabajadores, los contratos, etc.).</a:t>
                      </a:r>
                      <a:endParaRPr/>
                    </a:p>
                    <a:p>
                      <a:pPr marL="342900" marR="0" lvl="0" indent="-342900" algn="l" rtl="0">
                        <a:lnSpc>
                          <a:spcPct val="107000"/>
                        </a:lnSpc>
                        <a:spcBef>
                          <a:spcPts val="0"/>
                        </a:spcBef>
                        <a:spcAft>
                          <a:spcPts val="0"/>
                        </a:spcAft>
                        <a:buClr>
                          <a:srgbClr val="000000"/>
                        </a:buClr>
                        <a:buSzPts val="1000"/>
                        <a:buFont typeface="Noto Sans Symbols"/>
                        <a:buChar char="∙"/>
                      </a:pPr>
                      <a:r>
                        <a:rPr lang="en-US" sz="1000" u="none" strike="noStrike" cap="none"/>
                        <a:t>Revisar los registros de reclamaciones o quejas o los registros de representantes de los trabajadores</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b="0" u="none" strike="noStrike" cap="none">
                          <a:solidFill>
                            <a:srgbClr val="0070C0"/>
                          </a:solidFill>
                        </a:rPr>
                        <a:t>30-60 minutos </a:t>
                      </a:r>
                      <a:r>
                        <a:rPr lang="en-US" sz="1000" u="none" strike="noStrike" cap="none"/>
                        <a:t>adicionales </a:t>
                      </a:r>
                      <a:r>
                        <a:rPr lang="en-US" sz="1000" b="0" u="none" strike="noStrike" cap="none">
                          <a:solidFill>
                            <a:srgbClr val="0070C0"/>
                          </a:solidFill>
                        </a:rPr>
                        <a:t>para la triangulación en todos los sitios combinados</a:t>
                      </a:r>
                      <a:r>
                        <a:rPr lang="en-US" sz="1000" u="none" strike="noStrike" cap="none"/>
                        <a:t>, en función de lo que resulte de la entrevista.</a:t>
                      </a:r>
                      <a:endParaRPr sz="1000" u="none" strike="noStrike" cap="none">
                        <a:latin typeface="Arial"/>
                        <a:ea typeface="Arial"/>
                        <a:cs typeface="Arial"/>
                        <a:sym typeface="Arial"/>
                      </a:endParaRPr>
                    </a:p>
                  </a:txBody>
                  <a:tcPr marL="35825" marR="35825" marT="0" marB="0"/>
                </a:tc>
                <a:extLst>
                  <a:ext uri="{0D108BD9-81ED-4DB2-BD59-A6C34878D82A}">
                    <a16:rowId xmlns:a16="http://schemas.microsoft.com/office/drawing/2014/main" val="10007"/>
                  </a:ext>
                </a:extLst>
              </a:tr>
              <a:tr h="2216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000" u="none" strike="noStrike" cap="none"/>
                        <a:t>Reunión de clausura</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Cerrar la auditoría, incluidas las conclusiones de</a:t>
                      </a:r>
                      <a:r>
                        <a:rPr lang="en-US" sz="1000"/>
                        <a:t> RLF:</a:t>
                      </a:r>
                      <a:endParaRPr sz="1000" u="none" strike="noStrike" cap="none">
                        <a:latin typeface="Arial"/>
                        <a:ea typeface="Arial"/>
                        <a:cs typeface="Arial"/>
                        <a:sym typeface="Arial"/>
                      </a:endParaRPr>
                    </a:p>
                  </a:txBody>
                  <a:tcPr marL="35825" marR="35825" marT="0" marB="0"/>
                </a:tc>
                <a:tc>
                  <a:txBody>
                    <a:bodyPr/>
                    <a:lstStyle/>
                    <a:p>
                      <a:pPr marL="0" marR="0" lvl="0" indent="0" algn="l" rtl="0">
                        <a:lnSpc>
                          <a:spcPct val="107000"/>
                        </a:lnSpc>
                        <a:spcBef>
                          <a:spcPts val="0"/>
                        </a:spcBef>
                        <a:spcAft>
                          <a:spcPts val="0"/>
                        </a:spcAft>
                        <a:buNone/>
                      </a:pPr>
                      <a:r>
                        <a:rPr lang="en-US" sz="1000" u="none" strike="noStrike" cap="none"/>
                        <a:t>Ninguno</a:t>
                      </a:r>
                      <a:endParaRPr sz="1000" u="none" strike="noStrike" cap="none">
                        <a:latin typeface="Arial"/>
                        <a:ea typeface="Arial"/>
                        <a:cs typeface="Arial"/>
                        <a:sym typeface="Arial"/>
                      </a:endParaRPr>
                    </a:p>
                  </a:txBody>
                  <a:tcPr marL="35825" marR="35825" marT="0" marB="0"/>
                </a:tc>
                <a:extLst>
                  <a:ext uri="{0D108BD9-81ED-4DB2-BD59-A6C34878D82A}">
                    <a16:rowId xmlns:a16="http://schemas.microsoft.com/office/drawing/2014/main" val="10008"/>
                  </a:ext>
                </a:extLst>
              </a:tr>
            </a:tbl>
          </a:graphicData>
        </a:graphic>
      </p:graphicFrame>
      <p:sp>
        <p:nvSpPr>
          <p:cNvPr id="434" name="Google Shape;434;p8"/>
          <p:cNvSpPr txBox="1"/>
          <p:nvPr/>
        </p:nvSpPr>
        <p:spPr>
          <a:xfrm>
            <a:off x="220345" y="357039"/>
            <a:ext cx="11113500" cy="446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300" b="1">
                <a:solidFill>
                  <a:schemeClr val="dk1"/>
                </a:solidFill>
                <a:latin typeface="Arial"/>
                <a:ea typeface="Arial"/>
                <a:cs typeface="Arial"/>
                <a:sym typeface="Arial"/>
              </a:rPr>
              <a:t>Ejemplo de plan de auditoría: integración de RL</a:t>
            </a:r>
            <a:r>
              <a:rPr lang="en-US" sz="2300" b="1">
                <a:solidFill>
                  <a:schemeClr val="dk1"/>
                </a:solidFill>
              </a:rPr>
              <a:t>F</a:t>
            </a:r>
            <a:r>
              <a:rPr lang="en-US" sz="2300" b="1">
                <a:solidFill>
                  <a:schemeClr val="dk1"/>
                </a:solidFill>
                <a:latin typeface="Arial"/>
                <a:ea typeface="Arial"/>
                <a:cs typeface="Arial"/>
                <a:sym typeface="Arial"/>
              </a:rPr>
              <a:t> en una auditoría</a:t>
            </a:r>
            <a:endParaRPr sz="2300">
              <a:solidFill>
                <a:schemeClr val="dk1"/>
              </a:solidFill>
              <a:latin typeface="Arial"/>
              <a:ea typeface="Arial"/>
              <a:cs typeface="Arial"/>
              <a:sym typeface="Arial"/>
            </a:endParaRPr>
          </a:p>
        </p:txBody>
      </p:sp>
      <p:sp>
        <p:nvSpPr>
          <p:cNvPr id="435" name="Google Shape;435;p8"/>
          <p:cNvSpPr/>
          <p:nvPr/>
        </p:nvSpPr>
        <p:spPr>
          <a:xfrm>
            <a:off x="9640197" y="331102"/>
            <a:ext cx="2485127" cy="575094"/>
          </a:xfrm>
          <a:prstGeom prst="rect">
            <a:avLst/>
          </a:prstGeom>
          <a:solidFill>
            <a:srgbClr val="00B0F0"/>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a:solidFill>
                  <a:srgbClr val="2B2E2F"/>
                </a:solidFill>
                <a:latin typeface="Avenir"/>
                <a:ea typeface="Avenir"/>
                <a:cs typeface="Avenir"/>
                <a:sym typeface="Avenir"/>
              </a:rPr>
              <a:t>Respuesta Grupo 3</a:t>
            </a:r>
            <a:endParaRPr sz="2400">
              <a:solidFill>
                <a:srgbClr val="2B2E2F"/>
              </a:solidFill>
              <a:latin typeface="Avenir"/>
              <a:ea typeface="Avenir"/>
              <a:cs typeface="Avenir"/>
              <a:sym typeface="Aveni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2" name="Google Shape;442;p9"/>
          <p:cNvSpPr txBox="1">
            <a:spLocks noGrp="1"/>
          </p:cNvSpPr>
          <p:nvPr>
            <p:ph type="ctrTitle" idx="4294967295"/>
          </p:nvPr>
        </p:nvSpPr>
        <p:spPr>
          <a:xfrm>
            <a:off x="1088571" y="2078038"/>
            <a:ext cx="7627938" cy="195897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Debates a partir del material de pre-lectura</a:t>
            </a:r>
            <a:endParaRPr/>
          </a:p>
        </p:txBody>
      </p:sp>
    </p:spTree>
  </p:cSld>
  <p:clrMapOvr>
    <a:masterClrMapping/>
  </p:clrMapOvr>
</p:sld>
</file>

<file path=ppt/theme/theme1.xml><?xml version="1.0" encoding="utf-8"?>
<a:theme xmlns:a="http://schemas.openxmlformats.org/drawingml/2006/main" name="1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3625</Words>
  <Application>Microsoft Office PowerPoint</Application>
  <PresentationFormat>Widescreen</PresentationFormat>
  <Paragraphs>341</Paragraphs>
  <Slides>14</Slides>
  <Notes>14</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14</vt:i4>
      </vt:variant>
    </vt:vector>
  </HeadingPairs>
  <TitlesOfParts>
    <vt:vector size="22" baseType="lpstr">
      <vt:lpstr>Arial</vt:lpstr>
      <vt:lpstr>Arial Black</vt:lpstr>
      <vt:lpstr>Avenir</vt:lpstr>
      <vt:lpstr>Noto Sans Symbols</vt:lpstr>
      <vt:lpstr>Calibri</vt:lpstr>
      <vt:lpstr>1_Office Theme</vt:lpstr>
      <vt:lpstr>2_Office Theme</vt:lpstr>
      <vt:lpstr>Office Theme</vt:lpstr>
      <vt:lpstr>PowerPoint Presentation</vt:lpstr>
      <vt:lpstr>Objetivos de este módulo</vt:lpstr>
      <vt:lpstr>Entorno organizativo:   - Fábrica de contrachapado  - 175 trabajadores  - 2 turnos (día y noche)</vt:lpstr>
      <vt:lpstr>PowerPoint Presentation</vt:lpstr>
      <vt:lpstr>PowerPoint Presentation</vt:lpstr>
      <vt:lpstr>PowerPoint Presentation</vt:lpstr>
      <vt:lpstr>PowerPoint Presentation</vt:lpstr>
      <vt:lpstr>PowerPoint Presentation</vt:lpstr>
      <vt:lpstr>Debates a partir del material de pre-lectura</vt:lpstr>
      <vt:lpstr>Ejemplo de preguntas para una entrevista sobre RLF -  Libertad sindical y negociación colectiva</vt:lpstr>
      <vt:lpstr>Ejemplo de preguntas de entrevista para RLF - Trabajo infantil</vt:lpstr>
      <vt:lpstr>Ejemplo de preguntas de entrevista para RLF - Trabajo forzoso</vt:lpstr>
      <vt:lpstr>Ejemplo de preguntas de la entrevista RLF - Discriminación</vt:lpstr>
      <vt:lpstr>Gracias   Fin del módulo 4.3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1</cp:revision>
  <dcterms:created xsi:type="dcterms:W3CDTF">2024-06-25T15:11:09Z</dcterms:created>
  <dcterms:modified xsi:type="dcterms:W3CDTF">2025-06-20T12:29:24Z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Order">
    <vt:lpwstr>1100000.00000000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