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embeddedFontLst>
    <p:embeddedFont>
      <p:font typeface="Arial Black" panose="020B0A04020102020204" pitchFamily="34" charset="0"/>
      <p:regular r:id="rId10"/>
      <p:bold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4" roundtripDataSignature="AMtx7mhZ/9K1si9D3wA9XuQcq9Pex9hoM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42F6AE0-4887-4A7D-80D5-63E40459600A}">
  <a:tblStyle styleId="{B42F6AE0-4887-4A7D-80D5-63E40459600A}"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 name="Google Shape;3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Google Shape;3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 name="Google Shape;3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 name="Google Shape;4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 name="Google Shape;48;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1200"/>
              </a:spcBef>
              <a:spcAft>
                <a:spcPts val="0"/>
              </a:spcAft>
              <a:buClr>
                <a:schemeClr val="dk1"/>
              </a:buClr>
              <a:buSzPts val="1100"/>
              <a:buFont typeface="Calibri"/>
              <a:buChar char="-"/>
            </a:pPr>
            <a:r>
              <a:rPr lang="en-US">
                <a:latin typeface="Arial"/>
                <a:ea typeface="Arial"/>
                <a:cs typeface="Arial"/>
                <a:sym typeface="Arial"/>
              </a:rPr>
              <a:t>Realice una revisión documental antes de llevar a cabo cada auditoría. </a:t>
            </a:r>
            <a:endParaRPr/>
          </a:p>
          <a:p>
            <a:pPr marL="171450" lvl="0" indent="-171450" algn="l" rtl="0">
              <a:lnSpc>
                <a:spcPct val="115000"/>
              </a:lnSpc>
              <a:spcBef>
                <a:spcPts val="1200"/>
              </a:spcBef>
              <a:spcAft>
                <a:spcPts val="0"/>
              </a:spcAft>
              <a:buClr>
                <a:schemeClr val="dk1"/>
              </a:buClr>
              <a:buSzPts val="1100"/>
              <a:buFont typeface="Calibri"/>
              <a:buChar char="-"/>
            </a:pPr>
            <a:r>
              <a:rPr lang="en-US">
                <a:latin typeface="Arial"/>
                <a:ea typeface="Arial"/>
                <a:cs typeface="Arial"/>
                <a:sym typeface="Arial"/>
              </a:rPr>
              <a:t>Es importante dividir el equipo para no sobrecargar a los auditores. </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La planificación de la auditoría social es un paso especialmente importante para definir los objetivos, el alcance y los criterios de la auditoría. </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Una buena planificación y gestión del tiempo son fundamentales para lograr auditorías eficaces, ya que el tiempo disponible siempre será demasiado corto para lo que se desea abarcar durante una auditoría. Asigne tiempo suficiente para abordar todas las preguntas preparadas de antemano.</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Muestra representativa: Mezcla de sexos y representación de minorías (inmigrantes, trabajadoras embarazadas, trabajadores con hijos, trabajadores con discapacidades físicas, etc.).</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Compruebe el código de vestimenta antes de la visita al lugar, por razones prácticas, para estar preparado para tratar con la dirección y para ayudar a crear empatía con los trabajadores durante las entrevistas.</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Las entrevistas se tratarán en detalle en el próximo módulo.</a:t>
            </a:r>
            <a:endParaRPr/>
          </a:p>
        </p:txBody>
      </p:sp>
      <p:sp>
        <p:nvSpPr>
          <p:cNvPr id="49" name="Google Shape;49;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 name="Google Shape;60;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1200"/>
              </a:spcBef>
              <a:spcAft>
                <a:spcPts val="0"/>
              </a:spcAft>
              <a:buClr>
                <a:schemeClr val="dk1"/>
              </a:buClr>
              <a:buSzPts val="1100"/>
              <a:buFont typeface="Calibri"/>
              <a:buChar char="-"/>
            </a:pPr>
            <a:r>
              <a:rPr lang="en-US">
                <a:latin typeface="Arial"/>
                <a:ea typeface="Arial"/>
                <a:cs typeface="Arial"/>
                <a:sym typeface="Arial"/>
              </a:rPr>
              <a:t>Realice una revisión documental antes de llevar a cabo cada auditoría. </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Estudiar la información y los documentos requeridos presentados por el auditado.</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Es muy importante revisar la autoevaluación antes de la auditoría. Si no es enviada por el CH, puede provocar la interrupción o el aplazamiento de la auditoría. </a:t>
            </a:r>
            <a:endParaRPr/>
          </a:p>
        </p:txBody>
      </p:sp>
      <p:sp>
        <p:nvSpPr>
          <p:cNvPr id="61" name="Google Shape;61;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5</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 name="Google Shape;70;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Clr>
                <a:schemeClr val="dk1"/>
              </a:buClr>
              <a:buSzPts val="1400"/>
              <a:buFont typeface="Calibri"/>
              <a:buNone/>
            </a:pPr>
            <a:endParaRPr/>
          </a:p>
        </p:txBody>
      </p:sp>
      <p:sp>
        <p:nvSpPr>
          <p:cNvPr id="71" name="Google Shape;71;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Plan: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Tamaño de la población - Tamaño de la muestra (calculadora)</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Personas clave (sindicato, representantes de los trabajadores, funciones clave, denunciantes,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Datos demográficos clave (grupos, minorías, turnos, departamentos, sexo, edad, tema específico del contexto)</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Documentos (lista de trabajadores, niveles salariales, políticas,...)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Lugar de la entrevista</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Plan de auditoría (cuándo planifica las entrevistas, qué temas, cuál es el objetivo principal)</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Prepárate: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Línea de preguntas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¿Qué necesita confirmación?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¿Qué información puede compartir o no compartir?</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¿Qué necesita ver de antemano? (Producto, embalaje, declaración de bomba, alojamiento)</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Lo que hay que saber de antemano (política salarial, accidentes, conflictos, elección de representantes, nuevo convenio colectivo)</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Implicar y explicar</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Contar, aclarar y desafiar</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¿Qué puntos necesita aclarar?</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¿Dónde no está claro?</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¿Dónde se requiere confirmación? Preguntas cerradas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¿Dónde se cruzan los temas entre las diferentes entrevistas?</a:t>
            </a:r>
            <a:endParaRPr>
              <a:latin typeface="Arial"/>
              <a:ea typeface="Arial"/>
              <a:cs typeface="Arial"/>
              <a:sym typeface="Arial"/>
            </a:endParaRPr>
          </a:p>
          <a:p>
            <a:pPr marL="457200" lvl="0" indent="-317500" algn="l" rtl="0">
              <a:spcBef>
                <a:spcPts val="0"/>
              </a:spcBef>
              <a:spcAft>
                <a:spcPts val="0"/>
              </a:spcAft>
              <a:buClr>
                <a:schemeClr val="dk1"/>
              </a:buClr>
              <a:buSzPts val="1400"/>
              <a:buFont typeface="Arial"/>
              <a:buChar char="-"/>
            </a:pPr>
            <a:r>
              <a:rPr lang="en-US">
                <a:latin typeface="Arial"/>
                <a:ea typeface="Arial"/>
                <a:cs typeface="Arial"/>
                <a:sym typeface="Arial"/>
              </a:rPr>
              <a:t>Aplicar las "tres erres" durante la entrevista una vez identificado un problema potencial o real (Reconocer el problema, Registrar el problema y Responder al problema).</a:t>
            </a:r>
            <a:endParaRPr/>
          </a:p>
          <a:p>
            <a:pPr marL="0" lvl="0" indent="0" algn="l" rtl="0">
              <a:lnSpc>
                <a:spcPct val="100000"/>
              </a:lnSpc>
              <a:spcBef>
                <a:spcPts val="0"/>
              </a:spcBef>
              <a:spcAft>
                <a:spcPts val="0"/>
              </a:spcAft>
              <a:buClr>
                <a:schemeClr val="dk1"/>
              </a:buClr>
              <a:buSzPts val="1100"/>
              <a:buFont typeface="Arial"/>
              <a:buNone/>
            </a:pPr>
            <a:br>
              <a:rPr lang="en-US">
                <a:latin typeface="Arial"/>
                <a:ea typeface="Arial"/>
                <a:cs typeface="Arial"/>
                <a:sym typeface="Arial"/>
              </a:rPr>
            </a:br>
            <a:r>
              <a:rPr lang="en-US">
                <a:latin typeface="Arial"/>
                <a:ea typeface="Arial"/>
                <a:cs typeface="Arial"/>
                <a:sym typeface="Arial"/>
              </a:rPr>
              <a:t>Cierre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Apreciación del tiempo y el esfuerzo</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Importante para la reputación del proceso y la percepción de los trabajadores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Importante resumir y definir la acción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Permitir preguntas es también una manera de escuchar las áreas prioritarias - quizás no has hecho las preguntas correctas</a:t>
            </a:r>
            <a:endParaRPr>
              <a:latin typeface="Arial"/>
              <a:ea typeface="Arial"/>
              <a:cs typeface="Arial"/>
              <a:sym typeface="Arial"/>
            </a:endParaRPr>
          </a:p>
          <a:p>
            <a:pPr marL="45720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Evaluación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Hábito de evaluar cada entrevista y determinar la acción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Evalúe la entrevista para usted y la auditoría - Algunas entrevistas no le aportan mucho otras pueden estar fuera de lugar</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Ajuste su enfoque y evalúe si necesita hacer cambios.</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Calibri"/>
              <a:buNone/>
            </a:pPr>
            <a:endParaRPr/>
          </a:p>
        </p:txBody>
      </p:sp>
      <p:sp>
        <p:nvSpPr>
          <p:cNvPr id="79" name="Google Shape;79;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7</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6"/>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7"/>
        <p:cNvGrpSpPr/>
        <p:nvPr/>
      </p:nvGrpSpPr>
      <p:grpSpPr>
        <a:xfrm>
          <a:off x="0" y="0"/>
          <a:ext cx="0" cy="0"/>
          <a:chOff x="0" y="0"/>
          <a:chExt cx="0" cy="0"/>
        </a:xfrm>
      </p:grpSpPr>
      <p:sp>
        <p:nvSpPr>
          <p:cNvPr id="18" name="Google Shape;18;p11"/>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9" name="Google Shape;19;p11"/>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0" name="Google Shape;20;p11"/>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1" name="Google Shape;21;p11"/>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9.2.FSC-CLR-Training_Pre-Course_Module-3_V1-0_ ES</a:t>
            </a:r>
            <a:endParaRPr/>
          </a:p>
        </p:txBody>
      </p:sp>
      <p:sp>
        <p:nvSpPr>
          <p:cNvPr id="22" name="Google Shape;22;p11"/>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23"/>
        <p:cNvGrpSpPr/>
        <p:nvPr/>
      </p:nvGrpSpPr>
      <p:grpSpPr>
        <a:xfrm>
          <a:off x="0" y="0"/>
          <a:ext cx="0" cy="0"/>
          <a:chOff x="0" y="0"/>
          <a:chExt cx="0" cy="0"/>
        </a:xfrm>
      </p:grpSpPr>
      <p:sp>
        <p:nvSpPr>
          <p:cNvPr id="24" name="Google Shape;24;p12"/>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5" name="Google Shape;25;p12"/>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9.2.FSC-CLR-Training_Pre-Course_Module-3_V1-0_ ES</a:t>
            </a:r>
            <a:endParaRPr/>
          </a:p>
        </p:txBody>
      </p:sp>
      <p:sp>
        <p:nvSpPr>
          <p:cNvPr id="26" name="Google Shape;26;p12"/>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2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9.2.FSC-CLR-Training_Pre-Course_Module-3_V1-0_ ES</a:t>
            </a:r>
            <a:endParaRPr/>
          </a:p>
        </p:txBody>
      </p:sp>
      <p:sp>
        <p:nvSpPr>
          <p:cNvPr id="14" name="Google Shape;14;p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1"/>
          <p:cNvSpPr txBox="1">
            <a:spLocks noGrp="1"/>
          </p:cNvSpPr>
          <p:nvPr>
            <p:ph type="ctrTitle" idx="4294967295"/>
          </p:nvPr>
        </p:nvSpPr>
        <p:spPr>
          <a:xfrm>
            <a:off x="579543" y="1793663"/>
            <a:ext cx="10690437" cy="23368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Formación de auditores sobre los </a:t>
            </a:r>
            <a:r>
              <a:rPr lang="en-US" sz="2800">
                <a:latin typeface="Arial"/>
                <a:ea typeface="Arial"/>
                <a:cs typeface="Arial"/>
                <a:sym typeface="Arial"/>
              </a:rPr>
              <a:t>R</a:t>
            </a:r>
            <a:r>
              <a:rPr lang="en-US" sz="2800" b="1" i="0" u="none" strike="noStrike" cap="none">
                <a:solidFill>
                  <a:schemeClr val="dk1"/>
                </a:solidFill>
                <a:latin typeface="Arial"/>
                <a:ea typeface="Arial"/>
                <a:cs typeface="Arial"/>
                <a:sym typeface="Arial"/>
              </a:rPr>
              <a:t>equisitos </a:t>
            </a:r>
            <a:r>
              <a:rPr lang="en-US" sz="2800">
                <a:latin typeface="Arial"/>
                <a:ea typeface="Arial"/>
                <a:cs typeface="Arial"/>
                <a:sym typeface="Arial"/>
              </a:rPr>
              <a:t>L</a:t>
            </a:r>
            <a:r>
              <a:rPr lang="en-US" sz="2800" b="1" i="0" u="none" strike="noStrike" cap="none">
                <a:solidFill>
                  <a:schemeClr val="dk1"/>
                </a:solidFill>
                <a:latin typeface="Arial"/>
                <a:ea typeface="Arial"/>
                <a:cs typeface="Arial"/>
                <a:sym typeface="Arial"/>
              </a:rPr>
              <a:t>aborales </a:t>
            </a:r>
            <a:r>
              <a:rPr lang="en-US" sz="2800">
                <a:latin typeface="Arial"/>
                <a:ea typeface="Arial"/>
                <a:cs typeface="Arial"/>
                <a:sym typeface="Arial"/>
              </a:rPr>
              <a:t>Fundamentales</a:t>
            </a:r>
            <a:r>
              <a:rPr lang="en-US" sz="2800" b="1" i="0" u="none" strike="noStrike" cap="none">
                <a:solidFill>
                  <a:schemeClr val="dk1"/>
                </a:solidFill>
                <a:latin typeface="Arial"/>
                <a:ea typeface="Arial"/>
                <a:cs typeface="Arial"/>
                <a:sym typeface="Arial"/>
              </a:rPr>
              <a:t> (</a:t>
            </a:r>
            <a:r>
              <a:rPr lang="en-US" sz="2800">
                <a:latin typeface="Arial"/>
                <a:ea typeface="Arial"/>
                <a:cs typeface="Arial"/>
                <a:sym typeface="Arial"/>
              </a:rPr>
              <a:t>RLF</a:t>
            </a:r>
            <a:r>
              <a:rPr lang="en-US" sz="2800" b="1" i="0" u="none" strike="noStrike" cap="none">
                <a:solidFill>
                  <a:schemeClr val="dk1"/>
                </a:solidFill>
                <a:latin typeface="Arial"/>
                <a:ea typeface="Arial"/>
                <a:cs typeface="Arial"/>
                <a:sym typeface="Arial"/>
              </a:rPr>
              <a:t>) del FSC CoC</a:t>
            </a:r>
            <a:endParaRPr/>
          </a:p>
        </p:txBody>
      </p:sp>
      <p:sp>
        <p:nvSpPr>
          <p:cNvPr id="33" name="Google Shape;33;p1"/>
          <p:cNvSpPr txBox="1">
            <a:spLocks noGrp="1"/>
          </p:cNvSpPr>
          <p:nvPr>
            <p:ph type="body" idx="4294967295"/>
          </p:nvPr>
        </p:nvSpPr>
        <p:spPr>
          <a:xfrm>
            <a:off x="412750" y="3588808"/>
            <a:ext cx="8045450" cy="1538816"/>
          </a:xfrm>
          <a:prstGeom prst="rect">
            <a:avLst/>
          </a:prstGeom>
          <a:noFill/>
          <a:ln>
            <a:noFill/>
          </a:ln>
        </p:spPr>
        <p:txBody>
          <a:bodyPr spcFirstLastPara="1" wrap="square" lIns="91425" tIns="45700" rIns="91425" bIns="45700" anchor="t" anchorCtr="0">
            <a:noAutofit/>
          </a:bodyPr>
          <a:lstStyle/>
          <a:p>
            <a:pPr marL="177800" lvl="0" indent="0" algn="l" rtl="0">
              <a:lnSpc>
                <a:spcPct val="90000"/>
              </a:lnSpc>
              <a:spcBef>
                <a:spcPts val="1000"/>
              </a:spcBef>
              <a:spcAft>
                <a:spcPts val="0"/>
              </a:spcAft>
              <a:buSzPts val="2800"/>
              <a:buNone/>
            </a:pPr>
            <a:r>
              <a:rPr lang="en-US" sz="2400">
                <a:latin typeface="Arial"/>
                <a:ea typeface="Arial"/>
                <a:cs typeface="Arial"/>
                <a:sym typeface="Arial"/>
              </a:rPr>
              <a:t>Lectura preparatoria previa al curso</a:t>
            </a:r>
            <a:endParaRPr/>
          </a:p>
          <a:p>
            <a:pPr marL="177800" lvl="0" indent="0" algn="l" rtl="0">
              <a:lnSpc>
                <a:spcPct val="90000"/>
              </a:lnSpc>
              <a:spcBef>
                <a:spcPts val="1000"/>
              </a:spcBef>
              <a:spcAft>
                <a:spcPts val="0"/>
              </a:spcAft>
              <a:buSzPts val="2800"/>
              <a:buNone/>
            </a:pPr>
            <a:endParaRPr sz="2400" u="sng">
              <a:latin typeface="Arial"/>
              <a:ea typeface="Arial"/>
              <a:cs typeface="Arial"/>
              <a:sym typeface="Arial"/>
            </a:endParaRPr>
          </a:p>
          <a:p>
            <a:pPr marL="177800" lvl="0" indent="0" algn="l" rtl="0">
              <a:lnSpc>
                <a:spcPct val="90000"/>
              </a:lnSpc>
              <a:spcBef>
                <a:spcPts val="1000"/>
              </a:spcBef>
              <a:spcAft>
                <a:spcPts val="0"/>
              </a:spcAft>
              <a:buSzPts val="2800"/>
              <a:buNone/>
            </a:pPr>
            <a:r>
              <a:rPr lang="en-US" sz="2400">
                <a:latin typeface="Arial"/>
                <a:ea typeface="Arial"/>
                <a:cs typeface="Arial"/>
                <a:sym typeface="Arial"/>
              </a:rPr>
              <a:t>Módulo 3: Preparación y planificación de auditorías sociales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9" name="Google Shape;39;p2"/>
          <p:cNvSpPr txBox="1">
            <a:spLocks noGrp="1"/>
          </p:cNvSpPr>
          <p:nvPr>
            <p:ph type="ctrTitle" idx="4294967295"/>
          </p:nvPr>
        </p:nvSpPr>
        <p:spPr>
          <a:xfrm>
            <a:off x="532190" y="1323900"/>
            <a:ext cx="11136085" cy="421428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En el Módulo 3, los participantes aprenderán a preparar y planificar eficazmente las auditorías sociales identificando y priorizando los riesgos potenciales relacionados con los titulares de certificados (CH</a:t>
            </a:r>
            <a:r>
              <a:rPr lang="en-US" sz="2800">
                <a:latin typeface="Arial"/>
                <a:ea typeface="Arial"/>
                <a:cs typeface="Arial"/>
                <a:sym typeface="Arial"/>
              </a:rPr>
              <a:t>, por sus siglas en inglés)</a:t>
            </a:r>
            <a:r>
              <a:rPr lang="en-US" sz="2800" b="1" i="0" u="none" strike="noStrike" cap="none">
                <a:solidFill>
                  <a:schemeClr val="dk1"/>
                </a:solidFill>
                <a:latin typeface="Arial"/>
                <a:ea typeface="Arial"/>
                <a:cs typeface="Arial"/>
                <a:sym typeface="Arial"/>
              </a:rPr>
              <a:t>. </a:t>
            </a:r>
            <a:br>
              <a:rPr lang="en-US" sz="2800" b="1" i="0" u="none" strike="noStrike" cap="none">
                <a:solidFill>
                  <a:schemeClr val="dk1"/>
                </a:solidFill>
                <a:latin typeface="Arial"/>
                <a:ea typeface="Arial"/>
                <a:cs typeface="Arial"/>
                <a:sym typeface="Arial"/>
              </a:rPr>
            </a:b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También aprenderán a evaluar la credibilidad de las fuentes de información y a desarrollar estrategias de investigación eficaces.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5" name="Google Shape;45;p3"/>
          <p:cNvSpPr txBox="1">
            <a:spLocks noGrp="1"/>
          </p:cNvSpPr>
          <p:nvPr>
            <p:ph type="ctrTitle" idx="4294967295"/>
          </p:nvPr>
        </p:nvSpPr>
        <p:spPr>
          <a:xfrm>
            <a:off x="766716" y="2182964"/>
            <a:ext cx="11166203" cy="28368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Este material de pre-lectura le proporciona algunos elementos clave del Módulo 3 que se discutirán en persona durante el curso.</a:t>
            </a:r>
            <a:br>
              <a:rPr lang="en-US" sz="2800" b="1" i="0" u="none" strike="noStrike" cap="none">
                <a:solidFill>
                  <a:schemeClr val="dk1"/>
                </a:solidFill>
                <a:latin typeface="Arial"/>
                <a:ea typeface="Arial"/>
                <a:cs typeface="Arial"/>
                <a:sym typeface="Arial"/>
              </a:rPr>
            </a:br>
            <a:endParaRPr sz="2800" b="1" i="1" u="none" strike="noStrike" cap="non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2" name="Google Shape;52;p4"/>
          <p:cNvSpPr txBox="1"/>
          <p:nvPr/>
        </p:nvSpPr>
        <p:spPr>
          <a:xfrm>
            <a:off x="350599" y="250250"/>
            <a:ext cx="7068000" cy="672600"/>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703"/>
              <a:buFont typeface="Arial"/>
              <a:buNone/>
            </a:pPr>
            <a:r>
              <a:rPr lang="en-US" sz="3200" b="1" i="0" u="none" strike="noStrike" cap="none">
                <a:solidFill>
                  <a:schemeClr val="accent5"/>
                </a:solidFill>
                <a:latin typeface="Avenir"/>
                <a:ea typeface="Avenir"/>
                <a:cs typeface="Avenir"/>
                <a:sym typeface="Avenir"/>
              </a:rPr>
              <a:t>Preparación de auditorías</a:t>
            </a:r>
            <a:endParaRPr sz="3200" b="1" i="0" u="none" strike="noStrike" cap="none">
              <a:solidFill>
                <a:schemeClr val="accent5"/>
              </a:solidFill>
              <a:latin typeface="Avenir"/>
              <a:ea typeface="Avenir"/>
              <a:cs typeface="Avenir"/>
              <a:sym typeface="Avenir"/>
            </a:endParaRPr>
          </a:p>
        </p:txBody>
      </p:sp>
      <p:sp>
        <p:nvSpPr>
          <p:cNvPr id="53" name="Google Shape;53;p4"/>
          <p:cNvSpPr txBox="1"/>
          <p:nvPr/>
        </p:nvSpPr>
        <p:spPr>
          <a:xfrm>
            <a:off x="350601" y="922829"/>
            <a:ext cx="5028482" cy="55476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300" b="1" i="0" u="none" strike="noStrike" cap="none">
                <a:solidFill>
                  <a:srgbClr val="2B2E2F"/>
                </a:solidFill>
                <a:latin typeface="Arial"/>
                <a:ea typeface="Arial"/>
                <a:cs typeface="Arial"/>
                <a:sym typeface="Arial"/>
              </a:rPr>
              <a:t>Revisión de escritorio</a:t>
            </a:r>
            <a:endParaRPr sz="23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2200"/>
              <a:buFont typeface="Calibri"/>
              <a:buNone/>
            </a:pPr>
            <a:endParaRPr sz="2300" b="0" i="0" u="none" strike="noStrike" cap="none">
              <a:solidFill>
                <a:srgbClr val="009C9C"/>
              </a:solidFill>
              <a:latin typeface="Arial"/>
              <a:ea typeface="Arial"/>
              <a:cs typeface="Arial"/>
              <a:sym typeface="Arial"/>
            </a:endParaRPr>
          </a:p>
        </p:txBody>
      </p:sp>
      <p:sp>
        <p:nvSpPr>
          <p:cNvPr id="54" name="Google Shape;54;p4"/>
          <p:cNvSpPr/>
          <p:nvPr/>
        </p:nvSpPr>
        <p:spPr>
          <a:xfrm rot="5400000">
            <a:off x="5584752" y="1576852"/>
            <a:ext cx="1768427" cy="1690565"/>
          </a:xfrm>
          <a:prstGeom prst="bentArrow">
            <a:avLst>
              <a:gd name="adj1" fmla="val 18694"/>
              <a:gd name="adj2" fmla="val 26126"/>
              <a:gd name="adj3" fmla="val 25000"/>
              <a:gd name="adj4" fmla="val 38795"/>
            </a:avLst>
          </a:prstGeom>
          <a:solidFill>
            <a:schemeClr val="dk1"/>
          </a:solidFill>
          <a:ln w="25400" cap="flat" cmpd="sng">
            <a:solidFill>
              <a:srgbClr val="1633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2B2E2F"/>
              </a:solidFill>
              <a:latin typeface="Arial"/>
              <a:ea typeface="Arial"/>
              <a:cs typeface="Arial"/>
              <a:sym typeface="Arial"/>
            </a:endParaRPr>
          </a:p>
        </p:txBody>
      </p:sp>
      <p:graphicFrame>
        <p:nvGraphicFramePr>
          <p:cNvPr id="55" name="Google Shape;55;p4"/>
          <p:cNvGraphicFramePr/>
          <p:nvPr/>
        </p:nvGraphicFramePr>
        <p:xfrm>
          <a:off x="350601" y="1477597"/>
          <a:ext cx="5125450" cy="2931180"/>
        </p:xfrm>
        <a:graphic>
          <a:graphicData uri="http://schemas.openxmlformats.org/drawingml/2006/table">
            <a:tbl>
              <a:tblPr firstRow="1" bandRow="1">
                <a:noFill/>
                <a:tableStyleId>{B42F6AE0-4887-4A7D-80D5-63E40459600A}</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1800" u="none" strike="noStrike" cap="none"/>
                        <a:t>Elementos a cubrir:</a:t>
                      </a:r>
                      <a:endParaRPr sz="18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73050" algn="l" rtl="0">
                        <a:lnSpc>
                          <a:spcPct val="100000"/>
                        </a:lnSpc>
                        <a:spcBef>
                          <a:spcPts val="0"/>
                        </a:spcBef>
                        <a:spcAft>
                          <a:spcPts val="0"/>
                        </a:spcAft>
                        <a:buClr>
                          <a:srgbClr val="2B2E2F"/>
                        </a:buClr>
                        <a:buSzPts val="2000"/>
                        <a:buFont typeface="Arial"/>
                        <a:buChar char="•"/>
                      </a:pPr>
                      <a:r>
                        <a:rPr lang="en-US" sz="1800" b="0" u="none" strike="noStrike" cap="none">
                          <a:solidFill>
                            <a:srgbClr val="2B2E2F"/>
                          </a:solidFill>
                        </a:rPr>
                        <a:t>Identificación previa de </a:t>
                      </a:r>
                      <a:r>
                        <a:rPr lang="en-US" sz="1800" u="none" strike="noStrike" cap="none">
                          <a:solidFill>
                            <a:srgbClr val="2B2E2F"/>
                          </a:solidFill>
                        </a:rPr>
                        <a:t>riesgos </a:t>
                      </a:r>
                      <a:r>
                        <a:rPr lang="en-US" sz="1800" b="0" u="none" strike="noStrike" cap="none">
                          <a:solidFill>
                            <a:srgbClr val="2B2E2F"/>
                          </a:solidFill>
                        </a:rPr>
                        <a:t>y </a:t>
                      </a:r>
                      <a:r>
                        <a:rPr lang="en-US" sz="1800" u="none" strike="noStrike" cap="none">
                          <a:solidFill>
                            <a:srgbClr val="2B2E2F"/>
                          </a:solidFill>
                        </a:rPr>
                        <a:t>problemas</a:t>
                      </a:r>
                      <a:endParaRPr sz="1200"/>
                    </a:p>
                    <a:p>
                      <a:pPr marL="374650" marR="0" lvl="0" indent="-273050" algn="l" rtl="0">
                        <a:lnSpc>
                          <a:spcPct val="100000"/>
                        </a:lnSpc>
                        <a:spcBef>
                          <a:spcPts val="0"/>
                        </a:spcBef>
                        <a:spcAft>
                          <a:spcPts val="0"/>
                        </a:spcAft>
                        <a:buClr>
                          <a:srgbClr val="2B2E2F"/>
                        </a:buClr>
                        <a:buSzPts val="2000"/>
                        <a:buFont typeface="Arial"/>
                        <a:buChar char="•"/>
                      </a:pPr>
                      <a:r>
                        <a:rPr lang="en-US" sz="1800" b="0" u="none" strike="noStrike" cap="none">
                          <a:solidFill>
                            <a:srgbClr val="2B2E2F"/>
                          </a:solidFill>
                        </a:rPr>
                        <a:t>Comprender </a:t>
                      </a:r>
                      <a:r>
                        <a:rPr lang="en-US" sz="1800" u="none" strike="noStrike" cap="none">
                          <a:solidFill>
                            <a:srgbClr val="2B2E2F"/>
                          </a:solidFill>
                        </a:rPr>
                        <a:t>los documentos pertinentes</a:t>
                      </a:r>
                      <a:endParaRPr sz="1800" b="0" u="none" strike="noStrike" cap="none">
                        <a:solidFill>
                          <a:srgbClr val="2B2E2F"/>
                        </a:solidFill>
                      </a:endParaRPr>
                    </a:p>
                    <a:p>
                      <a:pPr marL="374650" marR="0" lvl="0" indent="-273050" algn="l" rtl="0">
                        <a:lnSpc>
                          <a:spcPct val="100000"/>
                        </a:lnSpc>
                        <a:spcBef>
                          <a:spcPts val="0"/>
                        </a:spcBef>
                        <a:spcAft>
                          <a:spcPts val="0"/>
                        </a:spcAft>
                        <a:buClr>
                          <a:srgbClr val="2B2E2F"/>
                        </a:buClr>
                        <a:buSzPts val="2000"/>
                        <a:buFont typeface="Arial"/>
                        <a:buChar char="•"/>
                      </a:pPr>
                      <a:r>
                        <a:rPr lang="en-US" sz="1800" b="0" u="none" strike="noStrike" cap="none">
                          <a:solidFill>
                            <a:srgbClr val="2B2E2F"/>
                          </a:solidFill>
                        </a:rPr>
                        <a:t>Comprender el perfil de la empresa</a:t>
                      </a:r>
                      <a:endParaRPr sz="1200"/>
                    </a:p>
                    <a:p>
                      <a:pPr marL="374650" marR="0" lvl="0" indent="-273050" algn="l" rtl="0">
                        <a:lnSpc>
                          <a:spcPct val="100000"/>
                        </a:lnSpc>
                        <a:spcBef>
                          <a:spcPts val="0"/>
                        </a:spcBef>
                        <a:spcAft>
                          <a:spcPts val="0"/>
                        </a:spcAft>
                        <a:buClr>
                          <a:srgbClr val="2B2E2F"/>
                        </a:buClr>
                        <a:buSzPts val="2000"/>
                        <a:buFont typeface="Arial"/>
                        <a:buChar char="•"/>
                      </a:pPr>
                      <a:r>
                        <a:rPr lang="en-US" sz="1800" b="0" u="none" strike="noStrike" cap="none">
                          <a:solidFill>
                            <a:srgbClr val="2B2E2F"/>
                          </a:solidFill>
                        </a:rPr>
                        <a:t>Informar al equipo auditor y al auditado de las actividades de auditoría.</a:t>
                      </a:r>
                      <a:endParaRPr sz="1200"/>
                    </a:p>
                    <a:p>
                      <a:pPr marL="374650" marR="0" lvl="0" indent="-273050" algn="l" rtl="0">
                        <a:lnSpc>
                          <a:spcPct val="100000"/>
                        </a:lnSpc>
                        <a:spcBef>
                          <a:spcPts val="0"/>
                        </a:spcBef>
                        <a:spcAft>
                          <a:spcPts val="0"/>
                        </a:spcAft>
                        <a:buClr>
                          <a:srgbClr val="2B2E2F"/>
                        </a:buClr>
                        <a:buSzPts val="2000"/>
                        <a:buFont typeface="Arial"/>
                        <a:buChar char="•"/>
                      </a:pPr>
                      <a:r>
                        <a:rPr lang="en-US" sz="1800" b="0" u="none" strike="noStrike" cap="none">
                          <a:solidFill>
                            <a:srgbClr val="2B2E2F"/>
                          </a:solidFill>
                        </a:rPr>
                        <a:t>Planificación, programación y coordinación de actividades</a:t>
                      </a:r>
                      <a:endParaRPr sz="1200"/>
                    </a:p>
                    <a:p>
                      <a:pPr marL="374650" marR="0" lvl="0" indent="-273050" algn="l" rtl="0">
                        <a:lnSpc>
                          <a:spcPct val="100000"/>
                        </a:lnSpc>
                        <a:spcBef>
                          <a:spcPts val="0"/>
                        </a:spcBef>
                        <a:spcAft>
                          <a:spcPts val="0"/>
                        </a:spcAft>
                        <a:buClr>
                          <a:srgbClr val="2B2E2F"/>
                        </a:buClr>
                        <a:buSzPts val="2000"/>
                        <a:buFont typeface="Arial"/>
                        <a:buChar char="•"/>
                      </a:pPr>
                      <a:r>
                        <a:rPr lang="en-US" sz="1800" b="0" u="none" strike="noStrike" cap="none">
                          <a:solidFill>
                            <a:srgbClr val="2B2E2F"/>
                          </a:solidFill>
                        </a:rPr>
                        <a:t>Mejorar la eficacia del proceso de auditoría</a:t>
                      </a:r>
                      <a:endParaRPr sz="1200"/>
                    </a:p>
                    <a:p>
                      <a:pPr marL="0" marR="0" lvl="0" indent="0" algn="l" rtl="0">
                        <a:lnSpc>
                          <a:spcPct val="100000"/>
                        </a:lnSpc>
                        <a:spcBef>
                          <a:spcPts val="0"/>
                        </a:spcBef>
                        <a:spcAft>
                          <a:spcPts val="0"/>
                        </a:spcAft>
                        <a:buNone/>
                      </a:pPr>
                      <a:endParaRPr sz="18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56" name="Google Shape;56;p4"/>
          <p:cNvGraphicFramePr/>
          <p:nvPr/>
        </p:nvGraphicFramePr>
        <p:xfrm>
          <a:off x="6459504" y="3368309"/>
          <a:ext cx="5125450" cy="3200420"/>
        </p:xfrm>
        <a:graphic>
          <a:graphicData uri="http://schemas.openxmlformats.org/drawingml/2006/table">
            <a:tbl>
              <a:tblPr firstRow="1" bandRow="1">
                <a:noFill/>
                <a:tableStyleId>{B42F6AE0-4887-4A7D-80D5-63E40459600A}</a:tableStyleId>
              </a:tblPr>
              <a:tblGrid>
                <a:gridCol w="5125450">
                  <a:extLst>
                    <a:ext uri="{9D8B030D-6E8A-4147-A177-3AD203B41FA5}">
                      <a16:colId xmlns:a16="http://schemas.microsoft.com/office/drawing/2014/main" val="20000"/>
                    </a:ext>
                  </a:extLst>
                </a:gridCol>
              </a:tblGrid>
              <a:tr h="370850">
                <a:tc>
                  <a:txBody>
                    <a:bodyPr/>
                    <a:lstStyle/>
                    <a:p>
                      <a:pPr marL="92075" marR="0" lvl="0" indent="-15875" algn="l" rtl="0">
                        <a:lnSpc>
                          <a:spcPct val="100000"/>
                        </a:lnSpc>
                        <a:spcBef>
                          <a:spcPts val="0"/>
                        </a:spcBef>
                        <a:spcAft>
                          <a:spcPts val="0"/>
                        </a:spcAft>
                        <a:buClr>
                          <a:srgbClr val="000000"/>
                        </a:buClr>
                        <a:buSzPts val="2200"/>
                        <a:buFont typeface="Arial"/>
                        <a:buNone/>
                      </a:pPr>
                      <a:r>
                        <a:rPr lang="en-US" sz="1800" b="1" i="0" u="none" strike="noStrike" cap="none">
                          <a:solidFill>
                            <a:schemeClr val="lt1"/>
                          </a:solidFill>
                          <a:latin typeface="Arial"/>
                          <a:ea typeface="Arial"/>
                          <a:cs typeface="Arial"/>
                          <a:sym typeface="Arial"/>
                        </a:rPr>
                        <a:t>Información clave con la que debe estar preparado:</a:t>
                      </a:r>
                      <a:endParaRPr sz="1000" b="0" i="0" u="none" strike="noStrike" cap="none">
                        <a:solidFill>
                          <a:schemeClr val="lt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444500" marR="0" lvl="0" indent="-355600" algn="l" rtl="0">
                        <a:lnSpc>
                          <a:spcPct val="100000"/>
                        </a:lnSpc>
                        <a:spcBef>
                          <a:spcPts val="0"/>
                        </a:spcBef>
                        <a:spcAft>
                          <a:spcPts val="0"/>
                        </a:spcAft>
                        <a:buClr>
                          <a:srgbClr val="2B2E2F"/>
                        </a:buClr>
                        <a:buSzPts val="2000"/>
                        <a:buFont typeface="Arial"/>
                        <a:buChar char="•"/>
                      </a:pPr>
                      <a:r>
                        <a:rPr lang="en-US" sz="1800" b="0" i="0" u="none" strike="noStrike" cap="none">
                          <a:solidFill>
                            <a:srgbClr val="2B2E2F"/>
                          </a:solidFill>
                          <a:latin typeface="Arial"/>
                          <a:ea typeface="Arial"/>
                          <a:cs typeface="Arial"/>
                          <a:sym typeface="Arial"/>
                        </a:rPr>
                        <a:t>Conocimiento de la legislación nacional</a:t>
                      </a:r>
                      <a:endParaRPr sz="1200"/>
                    </a:p>
                    <a:p>
                      <a:pPr marL="444500" marR="0" lvl="0" indent="-355600" algn="l" rtl="0">
                        <a:lnSpc>
                          <a:spcPct val="100000"/>
                        </a:lnSpc>
                        <a:spcBef>
                          <a:spcPts val="0"/>
                        </a:spcBef>
                        <a:spcAft>
                          <a:spcPts val="0"/>
                        </a:spcAft>
                        <a:buClr>
                          <a:srgbClr val="2B2E2F"/>
                        </a:buClr>
                        <a:buSzPts val="2000"/>
                        <a:buFont typeface="Arial"/>
                        <a:buChar char="•"/>
                      </a:pPr>
                      <a:r>
                        <a:rPr lang="en-US" sz="1800" u="none" strike="noStrike" cap="none">
                          <a:solidFill>
                            <a:srgbClr val="2B2E2F"/>
                          </a:solidFill>
                          <a:latin typeface="Arial"/>
                          <a:ea typeface="Arial"/>
                          <a:cs typeface="Arial"/>
                          <a:sym typeface="Arial"/>
                        </a:rPr>
                        <a:t>No conformidades </a:t>
                      </a:r>
                      <a:r>
                        <a:rPr lang="en-US" sz="1800" b="0" i="0" u="none" strike="noStrike" cap="none">
                          <a:solidFill>
                            <a:srgbClr val="2B2E2F"/>
                          </a:solidFill>
                          <a:latin typeface="Arial"/>
                          <a:ea typeface="Arial"/>
                          <a:cs typeface="Arial"/>
                          <a:sym typeface="Arial"/>
                        </a:rPr>
                        <a:t>e informes anteriores</a:t>
                      </a:r>
                      <a:endParaRPr sz="1200"/>
                    </a:p>
                    <a:p>
                      <a:pPr marL="444500" marR="0" lvl="0" indent="-355600" algn="l" rtl="0">
                        <a:lnSpc>
                          <a:spcPct val="100000"/>
                        </a:lnSpc>
                        <a:spcBef>
                          <a:spcPts val="0"/>
                        </a:spcBef>
                        <a:spcAft>
                          <a:spcPts val="0"/>
                        </a:spcAft>
                        <a:buClr>
                          <a:srgbClr val="2B2E2F"/>
                        </a:buClr>
                        <a:buSzPts val="2000"/>
                        <a:buFont typeface="Arial"/>
                        <a:buChar char="•"/>
                      </a:pPr>
                      <a:r>
                        <a:rPr lang="en-US" sz="1800" u="none" strike="noStrike" cap="none">
                          <a:solidFill>
                            <a:srgbClr val="2B2E2F"/>
                          </a:solidFill>
                          <a:latin typeface="Arial"/>
                          <a:ea typeface="Arial"/>
                          <a:cs typeface="Arial"/>
                          <a:sym typeface="Arial"/>
                        </a:rPr>
                        <a:t>Riesgos </a:t>
                      </a:r>
                      <a:r>
                        <a:rPr lang="en-US" sz="1800" b="0" i="0" u="none" strike="noStrike" cap="none">
                          <a:solidFill>
                            <a:srgbClr val="2B2E2F"/>
                          </a:solidFill>
                          <a:latin typeface="Arial"/>
                          <a:ea typeface="Arial"/>
                          <a:cs typeface="Arial"/>
                          <a:sym typeface="Arial"/>
                        </a:rPr>
                        <a:t>del sector</a:t>
                      </a:r>
                      <a:endParaRPr sz="1800" b="0" i="0" u="none" strike="noStrike" cap="none">
                        <a:solidFill>
                          <a:srgbClr val="2B2E2F"/>
                        </a:solidFill>
                        <a:latin typeface="Arial"/>
                        <a:ea typeface="Arial"/>
                        <a:cs typeface="Arial"/>
                        <a:sym typeface="Arial"/>
                      </a:endParaRPr>
                    </a:p>
                    <a:p>
                      <a:pPr marL="444500" marR="0" lvl="0" indent="-355600" algn="l" rtl="0">
                        <a:lnSpc>
                          <a:spcPct val="100000"/>
                        </a:lnSpc>
                        <a:spcBef>
                          <a:spcPts val="0"/>
                        </a:spcBef>
                        <a:spcAft>
                          <a:spcPts val="0"/>
                        </a:spcAft>
                        <a:buClr>
                          <a:srgbClr val="2B2E2F"/>
                        </a:buClr>
                        <a:buSzPts val="2000"/>
                        <a:buFont typeface="Arial"/>
                        <a:buChar char="•"/>
                      </a:pPr>
                      <a:r>
                        <a:rPr lang="en-US" sz="1800" b="0" i="0" u="none" strike="noStrike" cap="none">
                          <a:solidFill>
                            <a:srgbClr val="2B2E2F"/>
                          </a:solidFill>
                          <a:latin typeface="Arial"/>
                          <a:ea typeface="Arial"/>
                          <a:cs typeface="Arial"/>
                          <a:sym typeface="Arial"/>
                        </a:rPr>
                        <a:t>Perfil y mapa de riesgos por países y regiones</a:t>
                      </a:r>
                      <a:endParaRPr sz="1200"/>
                    </a:p>
                    <a:p>
                      <a:pPr marL="444500" marR="0" lvl="0" indent="-355600" algn="l" rtl="0">
                        <a:lnSpc>
                          <a:spcPct val="100000"/>
                        </a:lnSpc>
                        <a:spcBef>
                          <a:spcPts val="0"/>
                        </a:spcBef>
                        <a:spcAft>
                          <a:spcPts val="0"/>
                        </a:spcAft>
                        <a:buClr>
                          <a:srgbClr val="2B2E2F"/>
                        </a:buClr>
                        <a:buSzPts val="2000"/>
                        <a:buFont typeface="Arial"/>
                        <a:buChar char="•"/>
                      </a:pPr>
                      <a:r>
                        <a:rPr lang="en-US" sz="1800" b="0" i="0" u="none" strike="noStrike" cap="none">
                          <a:solidFill>
                            <a:srgbClr val="2B2E2F"/>
                          </a:solidFill>
                          <a:latin typeface="Arial"/>
                          <a:ea typeface="Arial"/>
                          <a:cs typeface="Arial"/>
                          <a:sym typeface="Arial"/>
                        </a:rPr>
                        <a:t>Perfil de los trabajadores</a:t>
                      </a:r>
                      <a:endParaRPr sz="1200"/>
                    </a:p>
                    <a:p>
                      <a:pPr marL="444500" marR="0" lvl="0" indent="-355600" algn="l" rtl="0">
                        <a:lnSpc>
                          <a:spcPct val="100000"/>
                        </a:lnSpc>
                        <a:spcBef>
                          <a:spcPts val="0"/>
                        </a:spcBef>
                        <a:spcAft>
                          <a:spcPts val="0"/>
                        </a:spcAft>
                        <a:buClr>
                          <a:srgbClr val="2B2E2F"/>
                        </a:buClr>
                        <a:buSzPts val="2000"/>
                        <a:buFont typeface="Arial"/>
                        <a:buChar char="•"/>
                      </a:pPr>
                      <a:r>
                        <a:rPr lang="en-US" sz="1800" b="0" i="0" u="none" strike="noStrike" cap="none">
                          <a:solidFill>
                            <a:srgbClr val="2B2E2F"/>
                          </a:solidFill>
                          <a:latin typeface="Arial"/>
                          <a:ea typeface="Arial"/>
                          <a:cs typeface="Arial"/>
                          <a:sym typeface="Arial"/>
                        </a:rPr>
                        <a:t>Lagunas conocidas y violaciones de </a:t>
                      </a:r>
                      <a:r>
                        <a:rPr lang="en-US" sz="1800" u="none" strike="noStrike" cap="none">
                          <a:solidFill>
                            <a:srgbClr val="2B2E2F"/>
                          </a:solidFill>
                          <a:latin typeface="Arial"/>
                          <a:ea typeface="Arial"/>
                          <a:cs typeface="Arial"/>
                          <a:sym typeface="Arial"/>
                        </a:rPr>
                        <a:t>los derechos humanos</a:t>
                      </a:r>
                      <a:endParaRPr sz="1200"/>
                    </a:p>
                    <a:p>
                      <a:pPr marL="444500" marR="0" lvl="0" indent="-355600" algn="l" rtl="0">
                        <a:lnSpc>
                          <a:spcPct val="100000"/>
                        </a:lnSpc>
                        <a:spcBef>
                          <a:spcPts val="0"/>
                        </a:spcBef>
                        <a:spcAft>
                          <a:spcPts val="0"/>
                        </a:spcAft>
                        <a:buClr>
                          <a:srgbClr val="2B2E2F"/>
                        </a:buClr>
                        <a:buSzPts val="2000"/>
                        <a:buFont typeface="Arial"/>
                        <a:buChar char="•"/>
                      </a:pPr>
                      <a:r>
                        <a:rPr lang="en-US" sz="1800" b="0" i="0" u="none" strike="noStrike" cap="none">
                          <a:solidFill>
                            <a:srgbClr val="2B2E2F"/>
                          </a:solidFill>
                          <a:latin typeface="Arial"/>
                          <a:ea typeface="Arial"/>
                          <a:cs typeface="Arial"/>
                          <a:sym typeface="Arial"/>
                        </a:rPr>
                        <a:t>Presencia sindical y postura de la empresa</a:t>
                      </a:r>
                      <a:endParaRPr sz="18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
        <p:nvSpPr>
          <p:cNvPr id="57" name="Google Shape;57;p4"/>
          <p:cNvSpPr txBox="1"/>
          <p:nvPr/>
        </p:nvSpPr>
        <p:spPr>
          <a:xfrm>
            <a:off x="7314248" y="1676407"/>
            <a:ext cx="4270800" cy="923400"/>
          </a:xfrm>
          <a:prstGeom prst="rect">
            <a:avLst/>
          </a:prstGeom>
          <a:noFill/>
          <a:ln>
            <a:noFill/>
          </a:ln>
        </p:spPr>
        <p:txBody>
          <a:bodyPr spcFirstLastPara="1" wrap="square" lIns="91425" tIns="45700" rIns="91425" bIns="45700" anchor="t" anchorCtr="0">
            <a:spAutoFit/>
          </a:bodyPr>
          <a:lstStyle/>
          <a:p>
            <a:pPr marL="92075" marR="0" lvl="0" indent="-15875" algn="l" rtl="0">
              <a:lnSpc>
                <a:spcPct val="100000"/>
              </a:lnSpc>
              <a:spcBef>
                <a:spcPts val="0"/>
              </a:spcBef>
              <a:spcAft>
                <a:spcPts val="0"/>
              </a:spcAft>
              <a:buClr>
                <a:srgbClr val="000000"/>
              </a:buClr>
              <a:buSzPts val="2200"/>
              <a:buFont typeface="Arial"/>
              <a:buNone/>
            </a:pPr>
            <a:r>
              <a:rPr lang="en-US" sz="1800" b="1" i="0" u="none" strike="noStrike" cap="none">
                <a:solidFill>
                  <a:schemeClr val="accent5"/>
                </a:solidFill>
                <a:latin typeface="Arial"/>
                <a:ea typeface="Arial"/>
                <a:cs typeface="Arial"/>
                <a:sym typeface="Arial"/>
              </a:rPr>
              <a:t>El trabajo previo te </a:t>
            </a:r>
            <a:r>
              <a:rPr lang="en-US" sz="1800" b="1">
                <a:solidFill>
                  <a:schemeClr val="accent5"/>
                </a:solidFill>
              </a:rPr>
              <a:t>permite estar </a:t>
            </a:r>
            <a:r>
              <a:rPr lang="en-US" sz="1800" b="1" i="0" u="none" strike="noStrike" cap="none">
                <a:solidFill>
                  <a:schemeClr val="accent5"/>
                </a:solidFill>
                <a:latin typeface="Arial"/>
                <a:ea typeface="Arial"/>
                <a:cs typeface="Arial"/>
                <a:sym typeface="Arial"/>
              </a:rPr>
              <a:t>más preparado</a:t>
            </a:r>
            <a:r>
              <a:rPr lang="en-US" sz="1800" b="1">
                <a:solidFill>
                  <a:schemeClr val="accent5"/>
                </a:solidFill>
              </a:rPr>
              <a:t> </a:t>
            </a:r>
            <a:r>
              <a:rPr lang="en-US" sz="1800" b="1" i="0" u="none" strike="noStrike" cap="none">
                <a:solidFill>
                  <a:schemeClr val="accent5"/>
                </a:solidFill>
                <a:latin typeface="Arial"/>
                <a:ea typeface="Arial"/>
                <a:cs typeface="Arial"/>
                <a:sym typeface="Arial"/>
              </a:rPr>
              <a:t>y con la mentalidad adecuada para la parte presencial. </a:t>
            </a:r>
            <a:endParaRPr sz="1100" b="0" i="0" u="none" strike="noStrike" cap="none">
              <a:solidFill>
                <a:schemeClr val="accent5"/>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4" name="Google Shape;64;p5"/>
          <p:cNvSpPr txBox="1"/>
          <p:nvPr/>
        </p:nvSpPr>
        <p:spPr>
          <a:xfrm>
            <a:off x="540000" y="496675"/>
            <a:ext cx="10865700" cy="578400"/>
          </a:xfrm>
          <a:prstGeom prst="rect">
            <a:avLst/>
          </a:prstGeom>
          <a:noFill/>
          <a:ln>
            <a:noFill/>
          </a:ln>
        </p:spPr>
        <p:txBody>
          <a:bodyPr spcFirstLastPara="1" wrap="square" lIns="0" tIns="0" rIns="0" bIns="0" anchor="t" anchorCtr="0">
            <a:normAutofit fontScale="92500" lnSpcReduction="20000"/>
          </a:bodyPr>
          <a:lstStyle/>
          <a:p>
            <a:pPr marL="0" marR="0" lvl="0" indent="0" algn="l" rtl="0">
              <a:lnSpc>
                <a:spcPct val="120000"/>
              </a:lnSpc>
              <a:spcBef>
                <a:spcPts val="0"/>
              </a:spcBef>
              <a:spcAft>
                <a:spcPts val="0"/>
              </a:spcAft>
              <a:buClr>
                <a:srgbClr val="000000"/>
              </a:buClr>
              <a:buSzPct val="96535"/>
              <a:buFont typeface="Arial"/>
              <a:buNone/>
            </a:pPr>
            <a:r>
              <a:rPr lang="en-US" sz="2800" b="1" i="0" u="none" strike="noStrike" cap="none">
                <a:solidFill>
                  <a:schemeClr val="accent5"/>
                </a:solidFill>
                <a:latin typeface="Arial"/>
                <a:ea typeface="Arial"/>
                <a:cs typeface="Arial"/>
                <a:sym typeface="Arial"/>
              </a:rPr>
              <a:t>Auditorías sociales: Lista de comprobación previa a la auditoría FSC RLF</a:t>
            </a:r>
            <a:endParaRPr sz="2800" b="1" i="0" u="none" strike="noStrike" cap="none">
              <a:solidFill>
                <a:schemeClr val="accent5"/>
              </a:solidFill>
              <a:latin typeface="Arial"/>
              <a:ea typeface="Arial"/>
              <a:cs typeface="Arial"/>
              <a:sym typeface="Arial"/>
            </a:endParaRPr>
          </a:p>
        </p:txBody>
      </p:sp>
      <p:sp>
        <p:nvSpPr>
          <p:cNvPr id="65" name="Google Shape;65;p5"/>
          <p:cNvSpPr txBox="1"/>
          <p:nvPr/>
        </p:nvSpPr>
        <p:spPr>
          <a:xfrm>
            <a:off x="523360" y="4629520"/>
            <a:ext cx="10773927" cy="1573553"/>
          </a:xfrm>
          <a:prstGeom prst="rect">
            <a:avLst/>
          </a:prstGeom>
          <a:solidFill>
            <a:schemeClr val="dk1"/>
          </a:solid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000000"/>
              </a:buClr>
              <a:buSzPts val="2200"/>
              <a:buFont typeface="Arial"/>
              <a:buChar char="•"/>
            </a:pPr>
            <a:r>
              <a:rPr lang="en-US" sz="2000" b="0" i="0" u="none" strike="noStrike" cap="none">
                <a:solidFill>
                  <a:schemeClr val="lt1"/>
                </a:solidFill>
                <a:latin typeface="Arial"/>
                <a:ea typeface="Arial"/>
                <a:cs typeface="Arial"/>
                <a:sym typeface="Arial"/>
              </a:rPr>
              <a:t>Es muy importante revisar la autoevaluación antes de la auditoría. </a:t>
            </a:r>
            <a:endParaRPr/>
          </a:p>
          <a:p>
            <a:pPr marL="342900" marR="0" lvl="0" indent="-342900" algn="l" rtl="0">
              <a:spcBef>
                <a:spcPts val="0"/>
              </a:spcBef>
              <a:spcAft>
                <a:spcPts val="0"/>
              </a:spcAft>
              <a:buClr>
                <a:srgbClr val="000000"/>
              </a:buClr>
              <a:buSzPts val="2200"/>
              <a:buFont typeface="Arial"/>
              <a:buChar char="•"/>
            </a:pPr>
            <a:r>
              <a:rPr lang="en-US" sz="2000" b="0" i="0" u="none" strike="noStrike" cap="none">
                <a:solidFill>
                  <a:schemeClr val="lt1"/>
                </a:solidFill>
                <a:latin typeface="Arial"/>
                <a:ea typeface="Arial"/>
                <a:cs typeface="Arial"/>
                <a:sym typeface="Arial"/>
              </a:rPr>
              <a:t>Si </a:t>
            </a:r>
            <a:r>
              <a:rPr lang="en-US" sz="2000">
                <a:solidFill>
                  <a:schemeClr val="lt1"/>
                </a:solidFill>
              </a:rPr>
              <a:t>no es enviada por el</a:t>
            </a:r>
            <a:r>
              <a:rPr lang="en-US" sz="2000" b="0" i="0" u="none" strike="noStrike" cap="none">
                <a:solidFill>
                  <a:schemeClr val="lt1"/>
                </a:solidFill>
                <a:latin typeface="Arial"/>
                <a:ea typeface="Arial"/>
                <a:cs typeface="Arial"/>
                <a:sym typeface="Arial"/>
              </a:rPr>
              <a:t> CH, puede provocar la detención o el aplazamiento de la auditoría...</a:t>
            </a:r>
            <a:endParaRPr sz="2000" b="0" i="0" u="none" strike="noStrike" cap="none">
              <a:solidFill>
                <a:schemeClr val="lt1"/>
              </a:solidFill>
              <a:latin typeface="Arial"/>
              <a:ea typeface="Arial"/>
              <a:cs typeface="Arial"/>
              <a:sym typeface="Arial"/>
            </a:endParaRPr>
          </a:p>
          <a:p>
            <a:pPr marL="354013" marR="0" lvl="0" indent="0" algn="l" rtl="0">
              <a:spcBef>
                <a:spcPts val="0"/>
              </a:spcBef>
              <a:spcAft>
                <a:spcPts val="0"/>
              </a:spcAft>
              <a:buNone/>
            </a:pPr>
            <a:r>
              <a:rPr lang="en-US" sz="2000" b="1" i="0" u="none" strike="noStrike" cap="none">
                <a:solidFill>
                  <a:schemeClr val="lt1"/>
                </a:solidFill>
                <a:latin typeface="Arial"/>
                <a:ea typeface="Arial"/>
                <a:cs typeface="Arial"/>
                <a:sym typeface="Arial"/>
              </a:rPr>
              <a:t>¿Cree que falta algún resultado o información?</a:t>
            </a:r>
            <a:endParaRPr sz="2000" b="1" i="0" u="none" strike="noStrike" cap="none">
              <a:solidFill>
                <a:schemeClr val="lt1"/>
              </a:solidFill>
              <a:latin typeface="Arial"/>
              <a:ea typeface="Arial"/>
              <a:cs typeface="Arial"/>
              <a:sym typeface="Arial"/>
            </a:endParaRPr>
          </a:p>
        </p:txBody>
      </p:sp>
      <p:graphicFrame>
        <p:nvGraphicFramePr>
          <p:cNvPr id="66" name="Google Shape;66;p5"/>
          <p:cNvGraphicFramePr/>
          <p:nvPr/>
        </p:nvGraphicFramePr>
        <p:xfrm>
          <a:off x="539999" y="1441703"/>
          <a:ext cx="5125450" cy="2926100"/>
        </p:xfrm>
        <a:graphic>
          <a:graphicData uri="http://schemas.openxmlformats.org/drawingml/2006/table">
            <a:tbl>
              <a:tblPr firstRow="1" bandRow="1">
                <a:noFill/>
                <a:tableStyleId>{B42F6AE0-4887-4A7D-80D5-63E40459600A}</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000" u="none" strike="noStrike" cap="none"/>
                        <a:t>Documentos para revisar antes:</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Autoevaluación</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Políticas y procedimientos de la empresa</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Leyes y requisitos jurídicos pertinentes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Lista de documentos y permisos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Compromiso sindical y Convenio Colectivo (C</a:t>
                      </a:r>
                      <a:r>
                        <a:rPr lang="en-US" sz="2000">
                          <a:solidFill>
                            <a:srgbClr val="2B2E2F"/>
                          </a:solidFill>
                        </a:rPr>
                        <a:t>C</a:t>
                      </a:r>
                      <a:r>
                        <a:rPr lang="en-US" sz="2000" b="0" u="none" strike="noStrike" cap="none">
                          <a:solidFill>
                            <a:srgbClr val="2B2E2F"/>
                          </a:solidFill>
                        </a:rPr>
                        <a:t>) cuando exista</a:t>
                      </a:r>
                      <a:endParaRPr/>
                    </a:p>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67" name="Google Shape;67;p5"/>
          <p:cNvGraphicFramePr/>
          <p:nvPr/>
        </p:nvGraphicFramePr>
        <p:xfrm>
          <a:off x="5910324" y="1060703"/>
          <a:ext cx="5403600" cy="3230900"/>
        </p:xfrm>
        <a:graphic>
          <a:graphicData uri="http://schemas.openxmlformats.org/drawingml/2006/table">
            <a:tbl>
              <a:tblPr firstRow="1" bandRow="1">
                <a:noFill/>
                <a:tableStyleId>{B42F6AE0-4887-4A7D-80D5-63E40459600A}</a:tableStyleId>
              </a:tblPr>
              <a:tblGrid>
                <a:gridCol w="5403600">
                  <a:extLst>
                    <a:ext uri="{9D8B030D-6E8A-4147-A177-3AD203B41FA5}">
                      <a16:colId xmlns:a16="http://schemas.microsoft.com/office/drawing/2014/main" val="20000"/>
                    </a:ext>
                  </a:extLst>
                </a:gridCol>
              </a:tblGrid>
              <a:tr h="404800">
                <a:tc>
                  <a:txBody>
                    <a:bodyPr/>
                    <a:lstStyle/>
                    <a:p>
                      <a:pPr marL="0" marR="0" lvl="0" indent="0" algn="l" rtl="0">
                        <a:lnSpc>
                          <a:spcPct val="100000"/>
                        </a:lnSpc>
                        <a:spcBef>
                          <a:spcPts val="0"/>
                        </a:spcBef>
                        <a:spcAft>
                          <a:spcPts val="0"/>
                        </a:spcAft>
                        <a:buNone/>
                      </a:pPr>
                      <a:r>
                        <a:rPr lang="en-US" sz="2000" u="none" strike="noStrike" cap="none"/>
                        <a:t>Consideraciones para las entrevistas y el muestreo:</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521275">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Planificar considerando un tiempo de auditoría adecuado</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Piense en la representatividad de la muestra seleccionada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Empiece a planificar sus entrevistas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Empiece a pensar qué registros necesitará </a:t>
                      </a:r>
                      <a:r>
                        <a:rPr lang="en-US" sz="2000">
                          <a:solidFill>
                            <a:srgbClr val="2B2E2F"/>
                          </a:solidFill>
                        </a:rPr>
                        <a:t>revisar.</a:t>
                      </a:r>
                      <a:endParaRPr/>
                    </a:p>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6"/>
          <p:cNvSpPr txBox="1"/>
          <p:nvPr/>
        </p:nvSpPr>
        <p:spPr>
          <a:xfrm>
            <a:off x="804900" y="525615"/>
            <a:ext cx="10582200" cy="543164"/>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600"/>
              <a:buFont typeface="Arial"/>
              <a:buNone/>
            </a:pPr>
            <a:r>
              <a:rPr lang="en-US" sz="2800" b="1" i="0" u="none" strike="noStrike" cap="none">
                <a:solidFill>
                  <a:schemeClr val="dk1"/>
                </a:solidFill>
                <a:latin typeface="Arial"/>
                <a:ea typeface="Arial"/>
                <a:cs typeface="Arial"/>
                <a:sym typeface="Arial"/>
              </a:rPr>
              <a:t>¿Cuáles son las características de un entrevistador de éxito?</a:t>
            </a:r>
            <a:endParaRPr sz="2800" b="0" i="0" u="none" strike="noStrike" cap="none">
              <a:solidFill>
                <a:schemeClr val="dk1"/>
              </a:solidFill>
              <a:latin typeface="Arial"/>
              <a:ea typeface="Arial"/>
              <a:cs typeface="Arial"/>
              <a:sym typeface="Arial"/>
            </a:endParaRPr>
          </a:p>
        </p:txBody>
      </p:sp>
      <p:sp>
        <p:nvSpPr>
          <p:cNvPr id="74" name="Google Shape;74;p6"/>
          <p:cNvSpPr txBox="1"/>
          <p:nvPr/>
        </p:nvSpPr>
        <p:spPr>
          <a:xfrm>
            <a:off x="804900" y="1311767"/>
            <a:ext cx="8510550" cy="5020618"/>
          </a:xfrm>
          <a:prstGeom prst="rect">
            <a:avLst/>
          </a:prstGeom>
          <a:noFill/>
          <a:ln>
            <a:noFill/>
          </a:ln>
        </p:spPr>
        <p:txBody>
          <a:bodyPr spcFirstLastPara="1" wrap="square" lIns="0" tIns="0" rIns="0" bIns="0" anchor="t" anchorCtr="0">
            <a:noAutofit/>
          </a:bodyPr>
          <a:lstStyle/>
          <a:p>
            <a:pPr marL="457200" marR="0" lvl="0" indent="-336550" algn="l" rtl="0">
              <a:lnSpc>
                <a:spcPct val="100000"/>
              </a:lnSpc>
              <a:spcBef>
                <a:spcPts val="0"/>
              </a:spcBef>
              <a:spcAft>
                <a:spcPts val="0"/>
              </a:spcAft>
              <a:buClr>
                <a:srgbClr val="2B2E2F"/>
              </a:buClr>
              <a:buSzPts val="1700"/>
              <a:buFont typeface="Arial"/>
              <a:buChar char="•"/>
            </a:pPr>
            <a:r>
              <a:rPr lang="en-US" sz="1900" b="0" i="0" u="none" strike="noStrike" cap="none">
                <a:solidFill>
                  <a:srgbClr val="2B2E2F"/>
                </a:solidFill>
                <a:latin typeface="Arial"/>
                <a:ea typeface="Arial"/>
                <a:cs typeface="Arial"/>
                <a:sym typeface="Arial"/>
              </a:rPr>
              <a:t>Fuertes habilidades </a:t>
            </a:r>
            <a:r>
              <a:rPr lang="en-US" sz="1900" b="1" i="0" u="none" strike="noStrike" cap="none">
                <a:solidFill>
                  <a:srgbClr val="2B2E2F"/>
                </a:solidFill>
                <a:latin typeface="Arial"/>
                <a:ea typeface="Arial"/>
                <a:cs typeface="Arial"/>
                <a:sym typeface="Arial"/>
              </a:rPr>
              <a:t>interpersonales.</a:t>
            </a:r>
            <a:endParaRPr sz="1900" b="0"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b="0" i="0" u="none" strike="noStrike" cap="none">
                <a:solidFill>
                  <a:srgbClr val="2B2E2F"/>
                </a:solidFill>
                <a:latin typeface="Arial"/>
                <a:ea typeface="Arial"/>
                <a:cs typeface="Arial"/>
                <a:sym typeface="Arial"/>
              </a:rPr>
              <a:t>Otros están </a:t>
            </a:r>
            <a:r>
              <a:rPr lang="en-US" sz="1900" b="1" i="0" u="none" strike="noStrike" cap="none">
                <a:solidFill>
                  <a:srgbClr val="2B2E2F"/>
                </a:solidFill>
                <a:latin typeface="Arial"/>
                <a:ea typeface="Arial"/>
                <a:cs typeface="Arial"/>
                <a:sym typeface="Arial"/>
              </a:rPr>
              <a:t>dispuestos </a:t>
            </a:r>
            <a:r>
              <a:rPr lang="en-US" sz="1900" b="0" i="0" u="none" strike="noStrike" cap="none">
                <a:solidFill>
                  <a:srgbClr val="2B2E2F"/>
                </a:solidFill>
                <a:latin typeface="Arial"/>
                <a:ea typeface="Arial"/>
                <a:cs typeface="Arial"/>
                <a:sym typeface="Arial"/>
              </a:rPr>
              <a:t>a compartir información</a:t>
            </a:r>
            <a:r>
              <a:rPr lang="en-US" sz="1900">
                <a:solidFill>
                  <a:srgbClr val="2B2E2F"/>
                </a:solidFill>
              </a:rPr>
              <a:t> con él/ella</a:t>
            </a:r>
            <a:r>
              <a:rPr lang="en-US" sz="1900" b="0" i="0" u="none" strike="noStrike" cap="none">
                <a:solidFill>
                  <a:srgbClr val="2B2E2F"/>
                </a:solidFill>
                <a:latin typeface="Arial"/>
                <a:ea typeface="Arial"/>
                <a:cs typeface="Arial"/>
                <a:sym typeface="Arial"/>
              </a:rPr>
              <a:t>.</a:t>
            </a:r>
            <a:endParaRPr sz="1900" b="0"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b="0" i="0" u="none" strike="noStrike" cap="none">
                <a:solidFill>
                  <a:srgbClr val="2B2E2F"/>
                </a:solidFill>
                <a:latin typeface="Arial"/>
                <a:ea typeface="Arial"/>
                <a:cs typeface="Arial"/>
                <a:sym typeface="Arial"/>
              </a:rPr>
              <a:t>No interrump</a:t>
            </a:r>
            <a:r>
              <a:rPr lang="en-US" sz="1900">
                <a:solidFill>
                  <a:srgbClr val="2B2E2F"/>
                </a:solidFill>
              </a:rPr>
              <a:t>e</a:t>
            </a:r>
            <a:r>
              <a:rPr lang="en-US" sz="1900" b="0" i="0" u="none" strike="noStrike" cap="none">
                <a:solidFill>
                  <a:srgbClr val="2B2E2F"/>
                </a:solidFill>
                <a:latin typeface="Arial"/>
                <a:ea typeface="Arial"/>
                <a:cs typeface="Arial"/>
                <a:sym typeface="Arial"/>
              </a:rPr>
              <a:t> con preguntas </a:t>
            </a:r>
            <a:r>
              <a:rPr lang="en-US" sz="1900" b="1" i="0" u="none" strike="noStrike" cap="none">
                <a:solidFill>
                  <a:srgbClr val="2B2E2F"/>
                </a:solidFill>
                <a:latin typeface="Arial"/>
                <a:ea typeface="Arial"/>
                <a:cs typeface="Arial"/>
                <a:sym typeface="Arial"/>
              </a:rPr>
              <a:t>innecesarias.</a:t>
            </a:r>
            <a:endParaRPr sz="1900" b="0"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b="0" i="0" u="none" strike="noStrike" cap="none">
                <a:solidFill>
                  <a:srgbClr val="2B2E2F"/>
                </a:solidFill>
                <a:latin typeface="Arial"/>
                <a:ea typeface="Arial"/>
                <a:cs typeface="Arial"/>
                <a:sym typeface="Arial"/>
              </a:rPr>
              <a:t>Permite a las personas compartir </a:t>
            </a:r>
            <a:r>
              <a:rPr lang="en-US" sz="1900" b="1" i="0" u="none" strike="noStrike" cap="none">
                <a:solidFill>
                  <a:srgbClr val="2B2E2F"/>
                </a:solidFill>
                <a:latin typeface="Arial"/>
                <a:ea typeface="Arial"/>
                <a:cs typeface="Arial"/>
                <a:sym typeface="Arial"/>
              </a:rPr>
              <a:t>voluntariamente </a:t>
            </a:r>
            <a:r>
              <a:rPr lang="en-US" sz="1900" b="0" i="0" u="none" strike="noStrike" cap="none">
                <a:solidFill>
                  <a:srgbClr val="2B2E2F"/>
                </a:solidFill>
                <a:latin typeface="Arial"/>
                <a:ea typeface="Arial"/>
                <a:cs typeface="Arial"/>
                <a:sym typeface="Arial"/>
              </a:rPr>
              <a:t>información relevante.</a:t>
            </a:r>
            <a:endParaRPr sz="1900" b="1"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b="0" i="0" u="none" strike="noStrike" cap="none">
                <a:solidFill>
                  <a:srgbClr val="2B2E2F"/>
                </a:solidFill>
                <a:latin typeface="Arial"/>
                <a:ea typeface="Arial"/>
                <a:cs typeface="Arial"/>
                <a:sym typeface="Arial"/>
              </a:rPr>
              <a:t>Muestra un </a:t>
            </a:r>
            <a:r>
              <a:rPr lang="en-US" sz="1900" b="1" i="0" u="none" strike="noStrike" cap="none">
                <a:solidFill>
                  <a:srgbClr val="2B2E2F"/>
                </a:solidFill>
                <a:latin typeface="Arial"/>
                <a:ea typeface="Arial"/>
                <a:cs typeface="Arial"/>
                <a:sym typeface="Arial"/>
              </a:rPr>
              <a:t>interés sincero </a:t>
            </a:r>
            <a:r>
              <a:rPr lang="en-US" sz="1900" b="0" i="0" u="none" strike="noStrike" cap="none">
                <a:solidFill>
                  <a:srgbClr val="2B2E2F"/>
                </a:solidFill>
                <a:latin typeface="Arial"/>
                <a:ea typeface="Arial"/>
                <a:cs typeface="Arial"/>
                <a:sym typeface="Arial"/>
              </a:rPr>
              <a:t>por la persona y el tema.</a:t>
            </a:r>
            <a:endParaRPr sz="1900" b="0"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a:solidFill>
                  <a:srgbClr val="2B2E2F"/>
                </a:solidFill>
              </a:rPr>
              <a:t>D</a:t>
            </a:r>
            <a:r>
              <a:rPr lang="en-US" sz="1900" b="0" i="0" u="none" strike="noStrike" cap="none">
                <a:solidFill>
                  <a:srgbClr val="2B2E2F"/>
                </a:solidFill>
                <a:latin typeface="Arial"/>
                <a:ea typeface="Arial"/>
                <a:cs typeface="Arial"/>
                <a:sym typeface="Arial"/>
              </a:rPr>
              <a:t>em</a:t>
            </a:r>
            <a:r>
              <a:rPr lang="en-US" sz="1900">
                <a:solidFill>
                  <a:srgbClr val="2B2E2F"/>
                </a:solidFill>
              </a:rPr>
              <a:t>uestra</a:t>
            </a:r>
            <a:r>
              <a:rPr lang="en-US" sz="1900" b="0" i="0" u="none" strike="noStrike" cap="none">
                <a:solidFill>
                  <a:srgbClr val="2B2E2F"/>
                </a:solidFill>
                <a:latin typeface="Arial"/>
                <a:ea typeface="Arial"/>
                <a:cs typeface="Arial"/>
                <a:sym typeface="Arial"/>
              </a:rPr>
              <a:t> </a:t>
            </a:r>
            <a:r>
              <a:rPr lang="en-US" sz="1900" b="1" i="0" u="none" strike="noStrike" cap="none">
                <a:solidFill>
                  <a:srgbClr val="2B2E2F"/>
                </a:solidFill>
                <a:latin typeface="Arial"/>
                <a:ea typeface="Arial"/>
                <a:cs typeface="Arial"/>
                <a:sym typeface="Arial"/>
              </a:rPr>
              <a:t>imparcialidad </a:t>
            </a:r>
            <a:r>
              <a:rPr lang="en-US" sz="1900" b="0" i="0" u="none" strike="noStrike" cap="none">
                <a:solidFill>
                  <a:srgbClr val="2B2E2F"/>
                </a:solidFill>
                <a:latin typeface="Arial"/>
                <a:ea typeface="Arial"/>
                <a:cs typeface="Arial"/>
                <a:sym typeface="Arial"/>
              </a:rPr>
              <a:t>al intentar obtener información.</a:t>
            </a:r>
            <a:endParaRPr sz="1900" b="0"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b="0" i="0" u="none" strike="noStrike" cap="none">
                <a:solidFill>
                  <a:srgbClr val="2B2E2F"/>
                </a:solidFill>
                <a:latin typeface="Arial"/>
                <a:ea typeface="Arial"/>
                <a:cs typeface="Arial"/>
                <a:sym typeface="Arial"/>
              </a:rPr>
              <a:t>Los entrevistadores eficaces trabajan </a:t>
            </a:r>
            <a:r>
              <a:rPr lang="en-US" sz="1900" b="1" i="0" u="none" strike="noStrike" cap="none">
                <a:solidFill>
                  <a:srgbClr val="2B2E2F"/>
                </a:solidFill>
                <a:latin typeface="Arial"/>
                <a:ea typeface="Arial"/>
                <a:cs typeface="Arial"/>
                <a:sym typeface="Arial"/>
              </a:rPr>
              <a:t>de manera </a:t>
            </a:r>
            <a:r>
              <a:rPr lang="en-US" sz="1900" b="1">
                <a:solidFill>
                  <a:srgbClr val="2B2E2F"/>
                </a:solidFill>
              </a:rPr>
              <a:t>flexible y natural</a:t>
            </a:r>
            <a:r>
              <a:rPr lang="en-US" sz="1900" b="1" i="0" u="none" strike="noStrike" cap="none">
                <a:solidFill>
                  <a:srgbClr val="2B2E2F"/>
                </a:solidFill>
                <a:latin typeface="Arial"/>
                <a:ea typeface="Arial"/>
                <a:cs typeface="Arial"/>
                <a:sym typeface="Arial"/>
              </a:rPr>
              <a:t>,</a:t>
            </a:r>
            <a:r>
              <a:rPr lang="en-US" sz="1900" b="1">
                <a:solidFill>
                  <a:srgbClr val="2B2E2F"/>
                </a:solidFill>
              </a:rPr>
              <a:t> sin rigidez</a:t>
            </a:r>
            <a:r>
              <a:rPr lang="en-US" sz="1900" b="1" i="0" u="none" strike="noStrike" cap="none">
                <a:solidFill>
                  <a:srgbClr val="2B2E2F"/>
                </a:solidFill>
                <a:latin typeface="Arial"/>
                <a:ea typeface="Arial"/>
                <a:cs typeface="Arial"/>
                <a:sym typeface="Arial"/>
              </a:rPr>
              <a:t>.</a:t>
            </a:r>
            <a:endParaRPr sz="1900" b="1"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b="0" i="0" u="none" strike="noStrike" cap="none">
                <a:solidFill>
                  <a:srgbClr val="2B2E2F"/>
                </a:solidFill>
                <a:latin typeface="Arial"/>
                <a:ea typeface="Arial"/>
                <a:cs typeface="Arial"/>
                <a:sym typeface="Arial"/>
              </a:rPr>
              <a:t>Ausencia de </a:t>
            </a:r>
            <a:r>
              <a:rPr lang="en-US" sz="1900" b="1" i="0" u="none" strike="noStrike" cap="none">
                <a:solidFill>
                  <a:srgbClr val="2B2E2F"/>
                </a:solidFill>
                <a:latin typeface="Arial"/>
                <a:ea typeface="Arial"/>
                <a:cs typeface="Arial"/>
                <a:sym typeface="Arial"/>
              </a:rPr>
              <a:t>prejuicios (objetividad).</a:t>
            </a:r>
            <a:endParaRPr sz="1900" b="1"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b="0" i="0" u="none" strike="noStrike" cap="none">
                <a:solidFill>
                  <a:srgbClr val="2B2E2F"/>
                </a:solidFill>
                <a:latin typeface="Arial"/>
                <a:ea typeface="Arial"/>
                <a:cs typeface="Arial"/>
                <a:sym typeface="Arial"/>
              </a:rPr>
              <a:t>Proyecta </a:t>
            </a:r>
            <a:r>
              <a:rPr lang="en-US" sz="1900" b="1" i="0" u="none" strike="noStrike" cap="none">
                <a:solidFill>
                  <a:srgbClr val="2B2E2F"/>
                </a:solidFill>
                <a:latin typeface="Arial"/>
                <a:ea typeface="Arial"/>
                <a:cs typeface="Arial"/>
                <a:sym typeface="Arial"/>
              </a:rPr>
              <a:t>profesionalidad </a:t>
            </a:r>
            <a:r>
              <a:rPr lang="en-US" sz="1900" b="0" i="0" u="none" strike="noStrike" cap="none">
                <a:solidFill>
                  <a:srgbClr val="2B2E2F"/>
                </a:solidFill>
                <a:latin typeface="Arial"/>
                <a:ea typeface="Arial"/>
                <a:cs typeface="Arial"/>
                <a:sym typeface="Arial"/>
              </a:rPr>
              <a:t>y excelencia (actitud y aspecto)</a:t>
            </a:r>
            <a:endParaRPr sz="1900" b="0"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b="1" i="0" u="none" strike="noStrike" cap="none">
                <a:solidFill>
                  <a:srgbClr val="2B2E2F"/>
                </a:solidFill>
                <a:latin typeface="Arial"/>
                <a:ea typeface="Arial"/>
                <a:cs typeface="Arial"/>
                <a:sym typeface="Arial"/>
              </a:rPr>
              <a:t>No </a:t>
            </a:r>
            <a:r>
              <a:rPr lang="en-US" sz="1900" b="0" i="0" u="none" strike="noStrike" cap="none">
                <a:solidFill>
                  <a:srgbClr val="2B2E2F"/>
                </a:solidFill>
                <a:latin typeface="Arial"/>
                <a:ea typeface="Arial"/>
                <a:cs typeface="Arial"/>
                <a:sym typeface="Arial"/>
              </a:rPr>
              <a:t>representa </a:t>
            </a:r>
            <a:r>
              <a:rPr lang="en-US" sz="1900" b="1" i="0" u="none" strike="noStrike" cap="none">
                <a:solidFill>
                  <a:srgbClr val="2B2E2F"/>
                </a:solidFill>
                <a:latin typeface="Arial"/>
                <a:ea typeface="Arial"/>
                <a:cs typeface="Arial"/>
                <a:sym typeface="Arial"/>
              </a:rPr>
              <a:t>una amenaza </a:t>
            </a:r>
            <a:r>
              <a:rPr lang="en-US" sz="1900" b="0" i="0" u="none" strike="noStrike" cap="none">
                <a:solidFill>
                  <a:srgbClr val="2B2E2F"/>
                </a:solidFill>
                <a:latin typeface="Arial"/>
                <a:ea typeface="Arial"/>
                <a:cs typeface="Arial"/>
                <a:sym typeface="Arial"/>
              </a:rPr>
              <a:t>para el entrevistado</a:t>
            </a:r>
            <a:endParaRPr sz="1900" b="0" i="0" u="none" strike="noStrike" cap="none">
              <a:solidFill>
                <a:srgbClr val="2B2E2F"/>
              </a:solidFill>
              <a:latin typeface="Arial"/>
              <a:ea typeface="Arial"/>
              <a:cs typeface="Arial"/>
              <a:sym typeface="Arial"/>
            </a:endParaRPr>
          </a:p>
          <a:p>
            <a:pPr marL="457200" marR="0" lvl="0" indent="-336550" algn="l" rtl="0">
              <a:lnSpc>
                <a:spcPct val="100000"/>
              </a:lnSpc>
              <a:spcBef>
                <a:spcPts val="1000"/>
              </a:spcBef>
              <a:spcAft>
                <a:spcPts val="0"/>
              </a:spcAft>
              <a:buClr>
                <a:srgbClr val="2B2E2F"/>
              </a:buClr>
              <a:buSzPts val="1700"/>
              <a:buFont typeface="Arial"/>
              <a:buChar char="•"/>
            </a:pPr>
            <a:r>
              <a:rPr lang="en-US" sz="1900" b="0" i="0" u="none" strike="noStrike" cap="none">
                <a:solidFill>
                  <a:srgbClr val="2B2E2F"/>
                </a:solidFill>
                <a:latin typeface="Arial"/>
                <a:ea typeface="Arial"/>
                <a:cs typeface="Arial"/>
                <a:sym typeface="Arial"/>
              </a:rPr>
              <a:t>Garantizar </a:t>
            </a:r>
            <a:r>
              <a:rPr lang="en-US" sz="1900" b="1" i="0" u="none" strike="noStrike" cap="none">
                <a:solidFill>
                  <a:srgbClr val="2B2E2F"/>
                </a:solidFill>
                <a:latin typeface="Arial"/>
                <a:ea typeface="Arial"/>
                <a:cs typeface="Arial"/>
                <a:sym typeface="Arial"/>
              </a:rPr>
              <a:t>la confidencialidad </a:t>
            </a:r>
            <a:r>
              <a:rPr lang="en-US" sz="1900" b="0" i="0" u="none" strike="noStrike" cap="none">
                <a:solidFill>
                  <a:srgbClr val="2B2E2F"/>
                </a:solidFill>
                <a:latin typeface="Arial"/>
                <a:ea typeface="Arial"/>
                <a:cs typeface="Arial"/>
                <a:sym typeface="Arial"/>
              </a:rPr>
              <a:t>durante y después de la entrevista y la auditoría.</a:t>
            </a:r>
            <a:endParaRPr sz="1900" b="1" i="0" u="none" strike="noStrike" cap="none">
              <a:solidFill>
                <a:srgbClr val="2B2E2F"/>
              </a:solidFill>
              <a:latin typeface="Arial"/>
              <a:ea typeface="Arial"/>
              <a:cs typeface="Arial"/>
              <a:sym typeface="Arial"/>
            </a:endParaRPr>
          </a:p>
        </p:txBody>
      </p:sp>
      <p:pic>
        <p:nvPicPr>
          <p:cNvPr id="75" name="Google Shape;75;p6"/>
          <p:cNvPicPr preferRelativeResize="0"/>
          <p:nvPr/>
        </p:nvPicPr>
        <p:blipFill rotWithShape="1">
          <a:blip r:embed="rId3">
            <a:alphaModFix/>
          </a:blip>
          <a:srcRect/>
          <a:stretch/>
        </p:blipFill>
        <p:spPr>
          <a:xfrm>
            <a:off x="8930357" y="1805940"/>
            <a:ext cx="3128293" cy="331865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4">
                                            <p:txEl>
                                              <p:pRg st="0" end="0"/>
                                            </p:txEl>
                                          </p:spTgt>
                                        </p:tgtEl>
                                        <p:attrNameLst>
                                          <p:attrName>style.visibility</p:attrName>
                                        </p:attrNameLst>
                                      </p:cBhvr>
                                      <p:to>
                                        <p:strVal val="visible"/>
                                      </p:to>
                                    </p:set>
                                    <p:anim calcmode="lin" valueType="num">
                                      <p:cBhvr additive="base">
                                        <p:cTn id="7" dur="1000"/>
                                        <p:tgtEl>
                                          <p:spTgt spid="74">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74">
                                            <p:txEl>
                                              <p:pRg st="1" end="1"/>
                                            </p:txEl>
                                          </p:spTgt>
                                        </p:tgtEl>
                                        <p:attrNameLst>
                                          <p:attrName>style.visibility</p:attrName>
                                        </p:attrNameLst>
                                      </p:cBhvr>
                                      <p:to>
                                        <p:strVal val="visible"/>
                                      </p:to>
                                    </p:set>
                                    <p:anim calcmode="lin" valueType="num">
                                      <p:cBhvr additive="base">
                                        <p:cTn id="12" dur="1000"/>
                                        <p:tgtEl>
                                          <p:spTgt spid="74">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74">
                                            <p:txEl>
                                              <p:pRg st="2" end="2"/>
                                            </p:txEl>
                                          </p:spTgt>
                                        </p:tgtEl>
                                        <p:attrNameLst>
                                          <p:attrName>style.visibility</p:attrName>
                                        </p:attrNameLst>
                                      </p:cBhvr>
                                      <p:to>
                                        <p:strVal val="visible"/>
                                      </p:to>
                                    </p:set>
                                    <p:anim calcmode="lin" valueType="num">
                                      <p:cBhvr additive="base">
                                        <p:cTn id="17" dur="1000"/>
                                        <p:tgtEl>
                                          <p:spTgt spid="74">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74">
                                            <p:txEl>
                                              <p:pRg st="3" end="3"/>
                                            </p:txEl>
                                          </p:spTgt>
                                        </p:tgtEl>
                                        <p:attrNameLst>
                                          <p:attrName>style.visibility</p:attrName>
                                        </p:attrNameLst>
                                      </p:cBhvr>
                                      <p:to>
                                        <p:strVal val="visible"/>
                                      </p:to>
                                    </p:set>
                                    <p:anim calcmode="lin" valueType="num">
                                      <p:cBhvr additive="base">
                                        <p:cTn id="22" dur="1000"/>
                                        <p:tgtEl>
                                          <p:spTgt spid="74">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74">
                                            <p:txEl>
                                              <p:pRg st="4" end="4"/>
                                            </p:txEl>
                                          </p:spTgt>
                                        </p:tgtEl>
                                        <p:attrNameLst>
                                          <p:attrName>style.visibility</p:attrName>
                                        </p:attrNameLst>
                                      </p:cBhvr>
                                      <p:to>
                                        <p:strVal val="visible"/>
                                      </p:to>
                                    </p:set>
                                    <p:anim calcmode="lin" valueType="num">
                                      <p:cBhvr additive="base">
                                        <p:cTn id="27" dur="1000"/>
                                        <p:tgtEl>
                                          <p:spTgt spid="74">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74">
                                            <p:txEl>
                                              <p:pRg st="5" end="5"/>
                                            </p:txEl>
                                          </p:spTgt>
                                        </p:tgtEl>
                                        <p:attrNameLst>
                                          <p:attrName>style.visibility</p:attrName>
                                        </p:attrNameLst>
                                      </p:cBhvr>
                                      <p:to>
                                        <p:strVal val="visible"/>
                                      </p:to>
                                    </p:set>
                                    <p:anim calcmode="lin" valueType="num">
                                      <p:cBhvr additive="base">
                                        <p:cTn id="32" dur="1000"/>
                                        <p:tgtEl>
                                          <p:spTgt spid="74">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74">
                                            <p:txEl>
                                              <p:pRg st="6" end="6"/>
                                            </p:txEl>
                                          </p:spTgt>
                                        </p:tgtEl>
                                        <p:attrNameLst>
                                          <p:attrName>style.visibility</p:attrName>
                                        </p:attrNameLst>
                                      </p:cBhvr>
                                      <p:to>
                                        <p:strVal val="visible"/>
                                      </p:to>
                                    </p:set>
                                    <p:anim calcmode="lin" valueType="num">
                                      <p:cBhvr additive="base">
                                        <p:cTn id="37" dur="1000"/>
                                        <p:tgtEl>
                                          <p:spTgt spid="74">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74">
                                            <p:txEl>
                                              <p:pRg st="7" end="7"/>
                                            </p:txEl>
                                          </p:spTgt>
                                        </p:tgtEl>
                                        <p:attrNameLst>
                                          <p:attrName>style.visibility</p:attrName>
                                        </p:attrNameLst>
                                      </p:cBhvr>
                                      <p:to>
                                        <p:strVal val="visible"/>
                                      </p:to>
                                    </p:set>
                                    <p:anim calcmode="lin" valueType="num">
                                      <p:cBhvr additive="base">
                                        <p:cTn id="42" dur="1000"/>
                                        <p:tgtEl>
                                          <p:spTgt spid="74">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74">
                                            <p:txEl>
                                              <p:pRg st="8" end="8"/>
                                            </p:txEl>
                                          </p:spTgt>
                                        </p:tgtEl>
                                        <p:attrNameLst>
                                          <p:attrName>style.visibility</p:attrName>
                                        </p:attrNameLst>
                                      </p:cBhvr>
                                      <p:to>
                                        <p:strVal val="visible"/>
                                      </p:to>
                                    </p:set>
                                    <p:anim calcmode="lin" valueType="num">
                                      <p:cBhvr additive="base">
                                        <p:cTn id="47" dur="1000"/>
                                        <p:tgtEl>
                                          <p:spTgt spid="74">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74">
                                            <p:txEl>
                                              <p:pRg st="9" end="9"/>
                                            </p:txEl>
                                          </p:spTgt>
                                        </p:tgtEl>
                                        <p:attrNameLst>
                                          <p:attrName>style.visibility</p:attrName>
                                        </p:attrNameLst>
                                      </p:cBhvr>
                                      <p:to>
                                        <p:strVal val="visible"/>
                                      </p:to>
                                    </p:set>
                                    <p:anim calcmode="lin" valueType="num">
                                      <p:cBhvr additive="base">
                                        <p:cTn id="52" dur="1000"/>
                                        <p:tgtEl>
                                          <p:spTgt spid="74">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74">
                                            <p:txEl>
                                              <p:pRg st="10" end="10"/>
                                            </p:txEl>
                                          </p:spTgt>
                                        </p:tgtEl>
                                        <p:attrNameLst>
                                          <p:attrName>style.visibility</p:attrName>
                                        </p:attrNameLst>
                                      </p:cBhvr>
                                      <p:to>
                                        <p:strVal val="visible"/>
                                      </p:to>
                                    </p:set>
                                    <p:anim calcmode="lin" valueType="num">
                                      <p:cBhvr additive="base">
                                        <p:cTn id="57" dur="1000"/>
                                        <p:tgtEl>
                                          <p:spTgt spid="74">
                                            <p:txEl>
                                              <p:pRg st="10" end="10"/>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2" name="Google Shape;82;p7"/>
          <p:cNvSpPr txBox="1"/>
          <p:nvPr/>
        </p:nvSpPr>
        <p:spPr>
          <a:xfrm>
            <a:off x="495349" y="497575"/>
            <a:ext cx="9607800" cy="600900"/>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500"/>
              <a:buFont typeface="Arial"/>
              <a:buNone/>
            </a:pPr>
            <a:r>
              <a:rPr lang="en-US" sz="2500" b="1" i="0" u="none" strike="noStrike" cap="none">
                <a:solidFill>
                  <a:schemeClr val="dk1"/>
                </a:solidFill>
                <a:latin typeface="Arial"/>
                <a:ea typeface="Arial"/>
                <a:cs typeface="Arial"/>
                <a:sym typeface="Arial"/>
              </a:rPr>
              <a:t>Procedimiento básico para las entrevistas</a:t>
            </a:r>
            <a:endParaRPr sz="2500" b="1" i="0" u="none" strike="noStrike" cap="none">
              <a:solidFill>
                <a:schemeClr val="dk1"/>
              </a:solidFill>
              <a:latin typeface="Arial"/>
              <a:ea typeface="Arial"/>
              <a:cs typeface="Arial"/>
              <a:sym typeface="Arial"/>
            </a:endParaRPr>
          </a:p>
        </p:txBody>
      </p:sp>
      <p:sp>
        <p:nvSpPr>
          <p:cNvPr id="83" name="Google Shape;83;p7"/>
          <p:cNvSpPr/>
          <p:nvPr/>
        </p:nvSpPr>
        <p:spPr>
          <a:xfrm>
            <a:off x="2507451" y="1264467"/>
            <a:ext cx="2815602" cy="872738"/>
          </a:xfrm>
          <a:prstGeom prst="chevron">
            <a:avLst>
              <a:gd name="adj" fmla="val 50000"/>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Implicar y explicar</a:t>
            </a:r>
            <a:endParaRPr sz="1800" b="0" i="0" u="none" strike="noStrike" cap="none">
              <a:solidFill>
                <a:srgbClr val="FFFFFF"/>
              </a:solidFill>
              <a:latin typeface="Arial"/>
              <a:ea typeface="Arial"/>
              <a:cs typeface="Arial"/>
              <a:sym typeface="Arial"/>
            </a:endParaRPr>
          </a:p>
        </p:txBody>
      </p:sp>
      <p:sp>
        <p:nvSpPr>
          <p:cNvPr id="84" name="Google Shape;84;p7"/>
          <p:cNvSpPr/>
          <p:nvPr/>
        </p:nvSpPr>
        <p:spPr>
          <a:xfrm>
            <a:off x="-179" y="1264747"/>
            <a:ext cx="3020706" cy="872738"/>
          </a:xfrm>
          <a:prstGeom prst="homePlate">
            <a:avLst>
              <a:gd name="adj" fmla="val 50000"/>
            </a:avLst>
          </a:prstGeom>
          <a:solidFill>
            <a:srgbClr val="A5A5A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Planificar y preparar</a:t>
            </a:r>
            <a:endParaRPr sz="1800" b="0" i="0" u="none" strike="noStrike" cap="none">
              <a:solidFill>
                <a:srgbClr val="FFFFFF"/>
              </a:solidFill>
              <a:latin typeface="Arial"/>
              <a:ea typeface="Arial"/>
              <a:cs typeface="Arial"/>
              <a:sym typeface="Arial"/>
            </a:endParaRPr>
          </a:p>
        </p:txBody>
      </p:sp>
      <p:sp>
        <p:nvSpPr>
          <p:cNvPr id="85" name="Google Shape;85;p7"/>
          <p:cNvSpPr/>
          <p:nvPr/>
        </p:nvSpPr>
        <p:spPr>
          <a:xfrm>
            <a:off x="9376568" y="1264467"/>
            <a:ext cx="2815602" cy="872738"/>
          </a:xfrm>
          <a:prstGeom prst="chevron">
            <a:avLst>
              <a:gd name="adj" fmla="val 50000"/>
            </a:avLst>
          </a:prstGeom>
          <a:solidFill>
            <a:srgbClr val="A5A5A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Evaluación</a:t>
            </a:r>
            <a:endParaRPr sz="1800" b="0" i="0" u="none" strike="noStrike" cap="none">
              <a:solidFill>
                <a:srgbClr val="FFFFFF"/>
              </a:solidFill>
              <a:latin typeface="Arial"/>
              <a:ea typeface="Arial"/>
              <a:cs typeface="Arial"/>
              <a:sym typeface="Arial"/>
            </a:endParaRPr>
          </a:p>
        </p:txBody>
      </p:sp>
      <p:sp>
        <p:nvSpPr>
          <p:cNvPr id="86" name="Google Shape;86;p7"/>
          <p:cNvSpPr/>
          <p:nvPr/>
        </p:nvSpPr>
        <p:spPr>
          <a:xfrm>
            <a:off x="7086715" y="1264467"/>
            <a:ext cx="2815602" cy="872738"/>
          </a:xfrm>
          <a:prstGeom prst="chevron">
            <a:avLst>
              <a:gd name="adj" fmla="val 50000"/>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Cierre</a:t>
            </a:r>
            <a:endParaRPr sz="1800" b="0" i="0" u="none" strike="noStrike" cap="none">
              <a:solidFill>
                <a:srgbClr val="FFFFFF"/>
              </a:solidFill>
              <a:latin typeface="Arial"/>
              <a:ea typeface="Arial"/>
              <a:cs typeface="Arial"/>
              <a:sym typeface="Arial"/>
            </a:endParaRPr>
          </a:p>
        </p:txBody>
      </p:sp>
      <p:grpSp>
        <p:nvGrpSpPr>
          <p:cNvPr id="87" name="Google Shape;87;p7"/>
          <p:cNvGrpSpPr/>
          <p:nvPr/>
        </p:nvGrpSpPr>
        <p:grpSpPr>
          <a:xfrm>
            <a:off x="4796939" y="1264555"/>
            <a:ext cx="2815602" cy="4671129"/>
            <a:chOff x="3699899" y="1162967"/>
            <a:chExt cx="1890300" cy="3063638"/>
          </a:xfrm>
        </p:grpSpPr>
        <p:sp>
          <p:nvSpPr>
            <p:cNvPr id="88" name="Google Shape;88;p7"/>
            <p:cNvSpPr/>
            <p:nvPr/>
          </p:nvSpPr>
          <p:spPr>
            <a:xfrm>
              <a:off x="3699899" y="1162967"/>
              <a:ext cx="1890300" cy="572700"/>
            </a:xfrm>
            <a:prstGeom prst="chevron">
              <a:avLst>
                <a:gd name="adj" fmla="val 50000"/>
              </a:avLst>
            </a:prstGeom>
            <a:solidFill>
              <a:srgbClr val="A5A5A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Contar, aclarar y desafiar</a:t>
              </a:r>
              <a:endParaRPr sz="1800" b="0" i="0" u="none" strike="noStrike" cap="none">
                <a:solidFill>
                  <a:srgbClr val="FFFFFF"/>
                </a:solidFill>
                <a:latin typeface="Arial"/>
                <a:ea typeface="Arial"/>
                <a:cs typeface="Arial"/>
                <a:sym typeface="Arial"/>
              </a:endParaRPr>
            </a:p>
          </p:txBody>
        </p:sp>
        <p:grpSp>
          <p:nvGrpSpPr>
            <p:cNvPr id="89" name="Google Shape;89;p7"/>
            <p:cNvGrpSpPr/>
            <p:nvPr/>
          </p:nvGrpSpPr>
          <p:grpSpPr>
            <a:xfrm>
              <a:off x="3699908" y="1911486"/>
              <a:ext cx="1779602" cy="2315119"/>
              <a:chOff x="3699908" y="1911486"/>
              <a:chExt cx="1779602" cy="2315119"/>
            </a:xfrm>
          </p:grpSpPr>
          <p:sp>
            <p:nvSpPr>
              <p:cNvPr id="90" name="Google Shape;90;p7"/>
              <p:cNvSpPr/>
              <p:nvPr/>
            </p:nvSpPr>
            <p:spPr>
              <a:xfrm rot="10800000">
                <a:off x="5018974" y="2771133"/>
                <a:ext cx="355800" cy="1272300"/>
              </a:xfrm>
              <a:prstGeom prst="bentArrow">
                <a:avLst>
                  <a:gd name="adj1" fmla="val 25000"/>
                  <a:gd name="adj2" fmla="val 25000"/>
                  <a:gd name="adj3" fmla="val 25000"/>
                  <a:gd name="adj4" fmla="val 4375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7"/>
              <p:cNvSpPr/>
              <p:nvPr/>
            </p:nvSpPr>
            <p:spPr>
              <a:xfrm>
                <a:off x="3804597" y="2057305"/>
                <a:ext cx="380100" cy="966000"/>
              </a:xfrm>
              <a:prstGeom prst="bentArrow">
                <a:avLst>
                  <a:gd name="adj1" fmla="val 25000"/>
                  <a:gd name="adj2" fmla="val 25000"/>
                  <a:gd name="adj3" fmla="val 25000"/>
                  <a:gd name="adj4" fmla="val 4375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7"/>
              <p:cNvSpPr/>
              <p:nvPr/>
            </p:nvSpPr>
            <p:spPr>
              <a:xfrm rot="10800000" flipH="1">
                <a:off x="5043577" y="2207279"/>
                <a:ext cx="380100" cy="473100"/>
              </a:xfrm>
              <a:prstGeom prst="bentUpArrow">
                <a:avLst>
                  <a:gd name="adj1" fmla="val 25000"/>
                  <a:gd name="adj2" fmla="val 20687"/>
                  <a:gd name="adj3" fmla="val 2500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7"/>
              <p:cNvSpPr txBox="1"/>
              <p:nvPr/>
            </p:nvSpPr>
            <p:spPr>
              <a:xfrm>
                <a:off x="4184927" y="1911486"/>
                <a:ext cx="914100" cy="412500"/>
              </a:xfrm>
              <a:prstGeom prst="rect">
                <a:avLst/>
              </a:prstGeom>
              <a:solidFill>
                <a:srgbClr val="A5A5A5"/>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Introducir el tema</a:t>
                </a:r>
                <a:endParaRPr sz="1400" b="0" i="0" u="none" strike="noStrike" cap="none">
                  <a:solidFill>
                    <a:srgbClr val="000000"/>
                  </a:solidFill>
                  <a:latin typeface="Arial"/>
                  <a:ea typeface="Arial"/>
                  <a:cs typeface="Arial"/>
                  <a:sym typeface="Arial"/>
                </a:endParaRPr>
              </a:p>
            </p:txBody>
          </p:sp>
          <p:sp>
            <p:nvSpPr>
              <p:cNvPr id="94" name="Google Shape;94;p7"/>
              <p:cNvSpPr txBox="1"/>
              <p:nvPr/>
            </p:nvSpPr>
            <p:spPr>
              <a:xfrm>
                <a:off x="4115143" y="3918867"/>
                <a:ext cx="914100" cy="307738"/>
              </a:xfrm>
              <a:prstGeom prst="rect">
                <a:avLst/>
              </a:prstGeom>
              <a:solidFill>
                <a:srgbClr val="A5A5A5"/>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Tema de revisión</a:t>
                </a:r>
                <a:endParaRPr sz="1400" b="0" i="0" u="none" strike="noStrike" cap="none">
                  <a:solidFill>
                    <a:srgbClr val="000000"/>
                  </a:solidFill>
                  <a:latin typeface="Arial"/>
                  <a:ea typeface="Arial"/>
                  <a:cs typeface="Arial"/>
                  <a:sym typeface="Arial"/>
                </a:endParaRPr>
              </a:p>
            </p:txBody>
          </p:sp>
          <p:sp>
            <p:nvSpPr>
              <p:cNvPr id="95" name="Google Shape;95;p7"/>
              <p:cNvSpPr txBox="1"/>
              <p:nvPr/>
            </p:nvSpPr>
            <p:spPr>
              <a:xfrm>
                <a:off x="4368910" y="2517313"/>
                <a:ext cx="1110600" cy="325800"/>
              </a:xfrm>
              <a:prstGeom prst="rect">
                <a:avLst/>
              </a:prstGeom>
              <a:solidFill>
                <a:srgbClr val="E9EDEE"/>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Aclaración</a:t>
                </a:r>
                <a:endParaRPr sz="1400" b="0" i="0" u="none" strike="noStrike" cap="none">
                  <a:solidFill>
                    <a:srgbClr val="000000"/>
                  </a:solidFill>
                  <a:latin typeface="Arial"/>
                  <a:ea typeface="Arial"/>
                  <a:cs typeface="Arial"/>
                  <a:sym typeface="Arial"/>
                </a:endParaRPr>
              </a:p>
            </p:txBody>
          </p:sp>
          <p:sp>
            <p:nvSpPr>
              <p:cNvPr id="96" name="Google Shape;96;p7"/>
              <p:cNvSpPr txBox="1"/>
              <p:nvPr/>
            </p:nvSpPr>
            <p:spPr>
              <a:xfrm>
                <a:off x="3699908" y="2952873"/>
                <a:ext cx="1329300" cy="678000"/>
              </a:xfrm>
              <a:prstGeom prst="rect">
                <a:avLst/>
              </a:prstGeom>
              <a:solidFill>
                <a:srgbClr val="E9EDEE"/>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Detalle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Hechos comprobables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Confidencialidad</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Confirmación</a:t>
                </a:r>
                <a:endParaRPr sz="1400" b="0" i="0" u="none" strike="noStrike" cap="none">
                  <a:solidFill>
                    <a:srgbClr val="000000"/>
                  </a:solidFill>
                  <a:latin typeface="Arial"/>
                  <a:ea typeface="Arial"/>
                  <a:cs typeface="Arial"/>
                  <a:sym typeface="Arial"/>
                </a:endParaRPr>
              </a:p>
            </p:txBody>
          </p:sp>
          <p:sp>
            <p:nvSpPr>
              <p:cNvPr id="97" name="Google Shape;97;p7"/>
              <p:cNvSpPr/>
              <p:nvPr/>
            </p:nvSpPr>
            <p:spPr>
              <a:xfrm flipH="1">
                <a:off x="3804650" y="3630869"/>
                <a:ext cx="310500" cy="459900"/>
              </a:xfrm>
              <a:prstGeom prst="bentUpArrow">
                <a:avLst>
                  <a:gd name="adj1" fmla="val 25000"/>
                  <a:gd name="adj2" fmla="val 20687"/>
                  <a:gd name="adj3" fmla="val 2500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98" name="Google Shape;98;p7"/>
          <p:cNvSpPr txBox="1"/>
          <p:nvPr/>
        </p:nvSpPr>
        <p:spPr>
          <a:xfrm>
            <a:off x="172700" y="2289075"/>
            <a:ext cx="2334900" cy="2135700"/>
          </a:xfrm>
          <a:prstGeom prst="rect">
            <a:avLst/>
          </a:prstGeom>
          <a:noFill/>
          <a:ln>
            <a:noFill/>
          </a:ln>
        </p:spPr>
        <p:txBody>
          <a:bodyPr spcFirstLastPara="1" wrap="square" lIns="91425" tIns="91425" rIns="91425" bIns="91425" anchor="t" anchorCtr="0">
            <a:noAutofit/>
          </a:bodyPr>
          <a:lstStyle/>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Dedicar tiempo a la planificación</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Disposiciones prácticas (sala, notas, lista, documentos)</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1" i="0" u="none" strike="noStrike" cap="none">
                <a:solidFill>
                  <a:srgbClr val="000000"/>
                </a:solidFill>
                <a:latin typeface="Arial"/>
                <a:ea typeface="Arial"/>
                <a:cs typeface="Arial"/>
                <a:sym typeface="Arial"/>
              </a:rPr>
              <a:t>Plan de entrevistas </a:t>
            </a:r>
            <a:endParaRPr sz="1300" b="1"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¿Qué pretende conseguir </a:t>
            </a:r>
            <a:r>
              <a:rPr lang="en-US" sz="1300" b="1" i="0" u="none" strike="noStrike" cap="none">
                <a:solidFill>
                  <a:srgbClr val="000000"/>
                </a:solidFill>
                <a:latin typeface="Arial"/>
                <a:ea typeface="Arial"/>
                <a:cs typeface="Arial"/>
                <a:sym typeface="Arial"/>
              </a:rPr>
              <a:t>(objetivo)</a:t>
            </a:r>
            <a:r>
              <a:rPr lang="en-US" sz="1300" b="0" i="0" u="none" strike="noStrike" cap="none">
                <a:solidFill>
                  <a:srgbClr val="000000"/>
                </a:solidFill>
                <a:latin typeface="Arial"/>
                <a:ea typeface="Arial"/>
                <a:cs typeface="Arial"/>
                <a:sym typeface="Arial"/>
              </a:rPr>
              <a:t>?</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a:t>¿</a:t>
            </a:r>
            <a:r>
              <a:rPr lang="en-US" sz="1300" b="0" i="0" u="none" strike="noStrike" cap="none">
                <a:solidFill>
                  <a:srgbClr val="000000"/>
                </a:solidFill>
                <a:latin typeface="Arial"/>
                <a:ea typeface="Arial"/>
                <a:cs typeface="Arial"/>
                <a:sym typeface="Arial"/>
              </a:rPr>
              <a:t>Quién, dónde y cuándo debe ser entrevistado?</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¿Qué necesita saber de antemano </a:t>
            </a:r>
            <a:r>
              <a:rPr lang="en-US" sz="1300" b="1" i="0" u="none" strike="noStrike" cap="none">
                <a:solidFill>
                  <a:srgbClr val="000000"/>
                </a:solidFill>
                <a:latin typeface="Arial"/>
                <a:ea typeface="Arial"/>
                <a:cs typeface="Arial"/>
                <a:sym typeface="Arial"/>
              </a:rPr>
              <a:t>(cantidad y calidad)</a:t>
            </a:r>
            <a:r>
              <a:rPr lang="en-US" sz="1300" b="0" i="0" u="none" strike="noStrike" cap="none">
                <a:solidFill>
                  <a:srgbClr val="000000"/>
                </a:solidFill>
                <a:latin typeface="Arial"/>
                <a:ea typeface="Arial"/>
                <a:cs typeface="Arial"/>
                <a:sym typeface="Arial"/>
              </a:rPr>
              <a:t>?</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¿Qué y cómo va a cuestionar </a:t>
            </a:r>
            <a:r>
              <a:rPr lang="en-US" sz="1300" b="1" i="0" u="none" strike="noStrike" cap="none">
                <a:solidFill>
                  <a:srgbClr val="000000"/>
                </a:solidFill>
                <a:latin typeface="Arial"/>
                <a:ea typeface="Arial"/>
                <a:cs typeface="Arial"/>
                <a:sym typeface="Arial"/>
              </a:rPr>
              <a:t>(estrategia)</a:t>
            </a:r>
            <a:r>
              <a:rPr lang="en-US" sz="1300" b="0" i="0" u="none" strike="noStrike" cap="none">
                <a:solidFill>
                  <a:srgbClr val="000000"/>
                </a:solidFill>
                <a:latin typeface="Arial"/>
                <a:ea typeface="Arial"/>
                <a:cs typeface="Arial"/>
                <a:sym typeface="Arial"/>
              </a:rPr>
              <a:t>?</a:t>
            </a:r>
            <a:endParaRPr sz="1300" b="0" i="0" u="none" strike="noStrike" cap="none">
              <a:solidFill>
                <a:srgbClr val="000000"/>
              </a:solidFill>
              <a:latin typeface="Arial"/>
              <a:ea typeface="Arial"/>
              <a:cs typeface="Arial"/>
              <a:sym typeface="Arial"/>
            </a:endParaRPr>
          </a:p>
        </p:txBody>
      </p:sp>
      <p:sp>
        <p:nvSpPr>
          <p:cNvPr id="99" name="Google Shape;99;p7"/>
          <p:cNvSpPr txBox="1"/>
          <p:nvPr/>
        </p:nvSpPr>
        <p:spPr>
          <a:xfrm>
            <a:off x="2616525" y="2289075"/>
            <a:ext cx="2071500" cy="3026400"/>
          </a:xfrm>
          <a:prstGeom prst="rect">
            <a:avLst/>
          </a:prstGeom>
          <a:noFill/>
          <a:ln>
            <a:noFill/>
          </a:ln>
        </p:spPr>
        <p:txBody>
          <a:bodyPr spcFirstLastPara="1" wrap="square" lIns="91425" tIns="91425" rIns="91425" bIns="91425" anchor="t" anchorCtr="0">
            <a:noAutofit/>
          </a:bodyPr>
          <a:lstStyle/>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¿Cómo se presenta usted y la entrevista?</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¿Cómo generar confianza?</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Enfoque cultural apropiado.</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Escucha</a:t>
            </a:r>
            <a:r>
              <a:rPr lang="en-US" sz="1300"/>
              <a:t>r </a:t>
            </a:r>
            <a:r>
              <a:rPr lang="en-US" sz="1300" b="0" i="0" u="none" strike="noStrike" cap="none">
                <a:solidFill>
                  <a:srgbClr val="000000"/>
                </a:solidFill>
                <a:latin typeface="Arial"/>
                <a:ea typeface="Arial"/>
                <a:cs typeface="Arial"/>
                <a:sym typeface="Arial"/>
              </a:rPr>
              <a:t>activamente</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¿En qué tema centrarse?</a:t>
            </a:r>
            <a:endParaRPr sz="1300" b="1" i="0" u="none" strike="noStrike" cap="none">
              <a:solidFill>
                <a:srgbClr val="000000"/>
              </a:solidFill>
              <a:latin typeface="Arial"/>
              <a:ea typeface="Arial"/>
              <a:cs typeface="Arial"/>
              <a:sym typeface="Arial"/>
            </a:endParaRPr>
          </a:p>
        </p:txBody>
      </p:sp>
      <p:sp>
        <p:nvSpPr>
          <p:cNvPr id="100" name="Google Shape;100;p7"/>
          <p:cNvSpPr txBox="1"/>
          <p:nvPr/>
        </p:nvSpPr>
        <p:spPr>
          <a:xfrm>
            <a:off x="7458775" y="2289075"/>
            <a:ext cx="2071500" cy="2025139"/>
          </a:xfrm>
          <a:prstGeom prst="rect">
            <a:avLst/>
          </a:prstGeom>
          <a:noFill/>
          <a:ln>
            <a:noFill/>
          </a:ln>
        </p:spPr>
        <p:txBody>
          <a:bodyPr spcFirstLastPara="1" wrap="square" lIns="91425" tIns="91425" rIns="91425" bIns="91425" anchor="t" anchorCtr="0">
            <a:spAutoFit/>
          </a:bodyPr>
          <a:lstStyle/>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Sin cierre abrupto.</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Lo que hay que resumir.</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Turno de preguntas.</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Agradecimiento por el tiempo y la información.</a:t>
            </a:r>
            <a:endParaRPr sz="1400" b="0" i="0" u="none" strike="noStrike" cap="none">
              <a:solidFill>
                <a:srgbClr val="000000"/>
              </a:solidFill>
              <a:latin typeface="Arial"/>
              <a:ea typeface="Arial"/>
              <a:cs typeface="Arial"/>
              <a:sym typeface="Arial"/>
            </a:endParaRPr>
          </a:p>
        </p:txBody>
      </p:sp>
      <p:sp>
        <p:nvSpPr>
          <p:cNvPr id="101" name="Google Shape;101;p7"/>
          <p:cNvSpPr txBox="1"/>
          <p:nvPr/>
        </p:nvSpPr>
        <p:spPr>
          <a:xfrm>
            <a:off x="9461825" y="2289075"/>
            <a:ext cx="2645100" cy="2916000"/>
          </a:xfrm>
          <a:prstGeom prst="rect">
            <a:avLst/>
          </a:prstGeom>
          <a:noFill/>
          <a:ln>
            <a:noFill/>
          </a:ln>
        </p:spPr>
        <p:txBody>
          <a:bodyPr spcFirstLastPara="1" wrap="square" lIns="91425" tIns="91425" rIns="91425" bIns="91425" anchor="t" anchorCtr="0">
            <a:spAutoFit/>
          </a:bodyPr>
          <a:lstStyle/>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Determinación de nuevas medidas.</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Cómo </a:t>
            </a:r>
            <a:r>
              <a:rPr lang="en-US" sz="1300">
                <a:solidFill>
                  <a:srgbClr val="2B2E2F"/>
                </a:solidFill>
              </a:rPr>
              <a:t>se articula</a:t>
            </a:r>
            <a:r>
              <a:rPr lang="en-US" sz="1300" b="0" i="0" u="none" strike="noStrike" cap="none">
                <a:solidFill>
                  <a:srgbClr val="2B2E2F"/>
                </a:solidFill>
                <a:latin typeface="Arial"/>
                <a:ea typeface="Arial"/>
                <a:cs typeface="Arial"/>
                <a:sym typeface="Arial"/>
              </a:rPr>
              <a:t> la entrevista con el resto de la auditoría.</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Evaluación de la actuación de entrevistadores y entrevistados.</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Garantizar la confidencialidad de los pasos siguientes.</a:t>
            </a:r>
            <a:endParaRPr sz="1300" b="0" i="0" u="none" strike="noStrike" cap="none">
              <a:solidFill>
                <a:srgbClr val="2B2E2F"/>
              </a:solidFill>
              <a:latin typeface="Arial"/>
              <a:ea typeface="Arial"/>
              <a:cs typeface="Arial"/>
              <a:sym typeface="Arial"/>
            </a:endParaRPr>
          </a:p>
          <a:p>
            <a:pPr marL="457200" marR="0" lvl="0" indent="-228600" algn="l" rtl="0">
              <a:lnSpc>
                <a:spcPct val="115000"/>
              </a:lnSpc>
              <a:spcBef>
                <a:spcPts val="0"/>
              </a:spcBef>
              <a:spcAft>
                <a:spcPts val="0"/>
              </a:spcAft>
              <a:buClr>
                <a:srgbClr val="2B2E2F"/>
              </a:buClr>
              <a:buSzPts val="1300"/>
              <a:buFont typeface="Avenir"/>
              <a:buNone/>
            </a:pPr>
            <a:endParaRPr sz="1300" b="0" i="0" u="none" strike="noStrike" cap="none">
              <a:solidFill>
                <a:srgbClr val="2B2E2F"/>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1150</Words>
  <Application>Microsoft Office PowerPoint</Application>
  <PresentationFormat>Widescreen</PresentationFormat>
  <Paragraphs>133</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Black</vt:lpstr>
      <vt:lpstr>Avenir</vt:lpstr>
      <vt:lpstr>Calibri</vt:lpstr>
      <vt:lpstr>1_Office Theme</vt:lpstr>
      <vt:lpstr>Formación de auditores sobre los Requisitos Laborales Fundamentales (RLF) del FSC CoC</vt:lpstr>
      <vt:lpstr>En el Módulo 3, los participantes aprenderán a preparar y planificar eficazmente las auditorías sociales identificando y priorizando los riesgos potenciales relacionados con los titulares de certificados (CH, por sus siglas en inglés).   También aprenderán a evaluar la credibilidad de las fuentes de información y a desarrollar estrategias de investigación eficaces. </vt:lpstr>
      <vt:lpstr>Este material de pre-lectura le proporciona algunos elementos clave del Módulo 3 que se discutirán en persona durante el curso.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2024-11-12T10:54:20Z</dcterms:created>
  <dcterms:modified xsi:type="dcterms:W3CDTF">2025-06-20T12:32:48Z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1100700.00000000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