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8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embeddedFontLst>
    <p:embeddedFont>
      <p:font typeface="Arial Black" panose="020B0A04020102020204" pitchFamily="34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59KP61J9swu6h7WgLYqmaDb/D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F3B2BC-62E1-43A7-BB71-2A4F0568E53E}">
  <a:tblStyle styleId="{CBF3B2BC-62E1-43A7-BB71-2A4F0568E53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4C83ABA-6CB9-42C5-9CE7-75FE3DB0886A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7E7"/>
          </a:solidFill>
        </a:fill>
      </a:tcStyle>
    </a:wholeTbl>
    <a:band1H>
      <a:tcTxStyle/>
      <a:tcStyle>
        <a:tcBdr/>
        <a:fill>
          <a:solidFill>
            <a:srgbClr val="CBCC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CCCC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Primero deja que el grupo lea en voz alta la pregunta y luego pide respuestas a una o dos personas. A continuación, pasa a la siguiente diapositiva para sugerir respuestas y debatirlas.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FSC-STD-20-011 V4-2, cláusulas 2.6 (</a:t>
            </a: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evaluación in situ y entrevistas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) o 11.3 (</a:t>
            </a: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orientación del CAB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), o 12.1 (</a:t>
            </a: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presentación de informes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).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25" name="Google Shape;22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Destacar el hecho de que las políticas pueden ser muchos documentos diferentes y no necesariamente una copia exacta de los requisitos normativos, sin embargo todos los RLFs deben estar cubiertos en las Políticas.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Hacer hincapié en el hecho de que las EC debe comprobar si los trabajadores son conscientes.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Compruebe si los trabajadores conocen estas políticas (ahí es donde empieza la aplicación) a través de: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685800" lvl="0" indent="-29845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Formación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685800" lvl="0" indent="-29845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Tablones de anuncios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685800" lvl="0" indent="-29845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Páginas web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685800" lvl="0" indent="-29845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Actas de la reunión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NOTA: No es aceptable la opción "Disponible previa solicitud", ya que los trabajadores deben conocer dichas políticas para poder remitirse a ellas o garantizar su cumplimiento.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Debe existir una política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Podrían ser muchos documentos diferentes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just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No debe ser una copia exacta del texto del requisito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Este es uno de los requisitos en los que ASI ha detectado más problemas en las auditorías COC, sobre todo en torno a las palabras clave resaltadas. 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r>
              <a:rPr lang="en-US" sz="1100">
                <a:latin typeface="Arial"/>
                <a:ea typeface="Arial"/>
                <a:cs typeface="Arial"/>
                <a:sym typeface="Arial"/>
              </a:rPr>
              <a:t>Estas palabras clave se tratan en la siguiente diapositiva (diapositiva 6). 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r>
              <a:rPr lang="en-US" sz="1100">
                <a:latin typeface="Arial"/>
                <a:ea typeface="Arial"/>
                <a:cs typeface="Arial"/>
                <a:sym typeface="Arial"/>
              </a:rPr>
              <a:t>Tenga en cuenta que la Cláusula 2.6 de la norma FSC-STD-20-011 V4-2 es específica para la evaluación a nivel del emplazamiento operativo, esto no es específico del CLR sino general para las evaluaciones de la CdC.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Se trata de definiciones o aclaraciones sobre lo que se espera en torno a cada una de estas palabras.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Se trata de palabras clave de los requisitos de acreditación FSC-STD-20-011 relevantes para la evaluación de RLF.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Esto es un recordatorio para los becarios.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Primero, deja que el grupo lea en voz alta la pregunta y luego pide respuestas a uno o dos participantes. A continuación, pasa a la siguiente diapositiva para sugerir respuestas y debatirlas.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2" name="Google Shape;19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Es una NC contra FSC-STD-20-011 v4.2 cláusula 2.6b) (</a:t>
            </a:r>
            <a:r>
              <a:rPr lang="en-US" sz="1100" i="1" u="sng">
                <a:latin typeface="Arial"/>
                <a:ea typeface="Arial"/>
                <a:cs typeface="Arial"/>
                <a:sym typeface="Arial"/>
              </a:rPr>
              <a:t>no entrevistó a suficientes trabajadores y no evaluó suficientes muestras para hacer observaciones objetivas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).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o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cláusula 11.3 (</a:t>
            </a: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no ha implantado un sistema para evaluar la pertinencia y la eficacia del RLC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)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200" name="Google Shape;200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Haga hincapié en la presentación de pruebas objetivas. Por ejemplo, la presentación de pruebas procedentes de entrevistas también debe ser clara, aunque se presenten de forma anónima. </a:t>
            </a:r>
            <a:r>
              <a:rPr lang="en-US" sz="1100" i="1">
                <a:latin typeface="Arial"/>
                <a:ea typeface="Arial"/>
                <a:cs typeface="Arial"/>
                <a:sym typeface="Arial"/>
              </a:rPr>
              <a:t>P. ej. Entrevistas con trabajadores del departamento de envíos....Entrevista con el representante sindical reveló que....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En cuanto a los nombres, el sistema del CAC debe contener información sobre quién fue entrevistado, incluso si se anonimiza en los informes. O bien hay una lista en apéndice que no se incluye directamente en el informe, pero que está disponible en el sistema del CAC si se solicita.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En los documentos revisados, debe citarse la referencia (por ejemplo, la nómina del trabajador ABC del mes de julio de 2023 o la factura nº 9865 o el procedimiento XYD versión 2).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Los informes del CAC DEBEN dar información sobre cómo cumple el CH con el requisito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Los informes del CAC DEBEN aportar las pruebas utilizadas para evaluar el cumplimiento (documentos, entrevistas, etc.).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457200" lvl="0" indent="-29845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PRUEBAS OBJETIVAS (rastreables, tangibles, verificables).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6b">
  <p:cSld name="2_Section Separator - 6b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3"/>
          <p:cNvSpPr/>
          <p:nvPr/>
        </p:nvSpPr>
        <p:spPr>
          <a:xfrm>
            <a:off x="-38912" y="-127000"/>
            <a:ext cx="12404144" cy="71513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23"/>
          <p:cNvSpPr/>
          <p:nvPr/>
        </p:nvSpPr>
        <p:spPr>
          <a:xfrm rot="5400000">
            <a:off x="-238558" y="386935"/>
            <a:ext cx="6534186" cy="6134893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7" name="Google Shape;87;p23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4540473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8" name="Google Shape;88;p23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mple slide - two columns">
  <p:cSld name="1_Simple slide - two column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4" name="Google Shape;94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">
  <p:cSld name="Simple slid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7" name="Google Shape;97;p25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8" name="Google Shape;98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101" name="Google Shape;101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slide - half block">
  <p:cSld name="Simple slide - half bloc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6"/>
          <p:cNvSpPr/>
          <p:nvPr/>
        </p:nvSpPr>
        <p:spPr>
          <a:xfrm>
            <a:off x="-29410" y="0"/>
            <a:ext cx="785261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6"/>
          <p:cNvSpPr/>
          <p:nvPr/>
        </p:nvSpPr>
        <p:spPr>
          <a:xfrm>
            <a:off x="-29410" y="6181859"/>
            <a:ext cx="12233767" cy="7018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5" name="Google Shape;105;p26"/>
          <p:cNvCxnSpPr/>
          <p:nvPr/>
        </p:nvCxnSpPr>
        <p:spPr>
          <a:xfrm>
            <a:off x="11353800" y="6527583"/>
            <a:ext cx="833906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6" name="Google Shape;106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93097" y="6381893"/>
            <a:ext cx="607006" cy="2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1"/>
          </p:nvPr>
        </p:nvSpPr>
        <p:spPr>
          <a:xfrm>
            <a:off x="839787" y="632178"/>
            <a:ext cx="4984542" cy="523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2"/>
          </p:nvPr>
        </p:nvSpPr>
        <p:spPr>
          <a:xfrm>
            <a:off x="6367673" y="630347"/>
            <a:ext cx="5169571" cy="524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7"/>
          <p:cNvCxnSpPr/>
          <p:nvPr/>
        </p:nvCxnSpPr>
        <p:spPr>
          <a:xfrm rot="5400000">
            <a:off x="1658675" y="3454385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8627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14" name="Google Shape;114;p27"/>
          <p:cNvCxnSpPr/>
          <p:nvPr/>
        </p:nvCxnSpPr>
        <p:spPr>
          <a:xfrm rot="5400000">
            <a:off x="5748077" y="3454383"/>
            <a:ext cx="4753600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8627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5867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9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121" name="Google Shape;121;p29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3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125" name="Google Shape;125;p30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ty white copy" type="tx">
  <p:cSld name="TITLE_AND_BOD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losing slide">
  <p:cSld name="3_Closing slid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32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-146798" y="-11282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2"/>
          <p:cNvSpPr/>
          <p:nvPr/>
        </p:nvSpPr>
        <p:spPr>
          <a:xfrm>
            <a:off x="6029088" y="-11289"/>
            <a:ext cx="6175886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130" name="Google Shape;130;p32"/>
          <p:cNvCxnSpPr/>
          <p:nvPr/>
        </p:nvCxnSpPr>
        <p:spPr>
          <a:xfrm>
            <a:off x="6029088" y="5059403"/>
            <a:ext cx="2550468" cy="0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1" name="Google Shape;13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66625" y="5681608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2"/>
          <p:cNvSpPr txBox="1"/>
          <p:nvPr/>
        </p:nvSpPr>
        <p:spPr>
          <a:xfrm>
            <a:off x="7223398" y="2672695"/>
            <a:ext cx="366888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asi-info@asi-assurance.org</a:t>
            </a: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www.asi-assurance.org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assurance-services-international</a:t>
            </a: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33" name="Google Shape;133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9131" y="2686787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87341" y="4072419"/>
            <a:ext cx="492923" cy="49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87341" y="3379603"/>
            <a:ext cx="492923" cy="49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32"/>
          <p:cNvSpPr txBox="1"/>
          <p:nvPr/>
        </p:nvSpPr>
        <p:spPr>
          <a:xfrm>
            <a:off x="6445956" y="1717453"/>
            <a:ext cx="407528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venir"/>
              <a:buNone/>
            </a:pPr>
            <a:r>
              <a:rPr lang="en-US" sz="44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Get in touch</a:t>
            </a:r>
            <a:endParaRPr sz="44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over page 1">
  <p:cSld name="6_Cover page 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 l="16995" r="16995"/>
          <a:stretch/>
        </p:blipFill>
        <p:spPr>
          <a:xfrm>
            <a:off x="6096000" y="-11289"/>
            <a:ext cx="6175886" cy="7017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5"/>
          <p:cNvSpPr/>
          <p:nvPr/>
        </p:nvSpPr>
        <p:spPr>
          <a:xfrm>
            <a:off x="-79886" y="-11289"/>
            <a:ext cx="6363954" cy="7017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" name="Google Shape;19;p15"/>
          <p:cNvSpPr txBox="1">
            <a:spLocks noGrp="1"/>
          </p:cNvSpPr>
          <p:nvPr>
            <p:ph type="ctrTitle"/>
          </p:nvPr>
        </p:nvSpPr>
        <p:spPr>
          <a:xfrm>
            <a:off x="350659" y="1392059"/>
            <a:ext cx="4995862" cy="233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0" name="Google Shape;20;p15"/>
          <p:cNvCxnSpPr/>
          <p:nvPr/>
        </p:nvCxnSpPr>
        <p:spPr>
          <a:xfrm>
            <a:off x="-79886" y="5059403"/>
            <a:ext cx="5527375" cy="0"/>
          </a:xfrm>
          <a:prstGeom prst="straightConnector1">
            <a:avLst/>
          </a:prstGeom>
          <a:noFill/>
          <a:ln w="57150" cap="flat" cmpd="sng">
            <a:solidFill>
              <a:srgbClr val="E821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111" y="5591296"/>
            <a:ext cx="1314450" cy="62380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5"/>
          <p:cNvSpPr txBox="1">
            <a:spLocks noGrp="1"/>
          </p:cNvSpPr>
          <p:nvPr>
            <p:ph type="body" idx="1"/>
          </p:nvPr>
        </p:nvSpPr>
        <p:spPr>
          <a:xfrm>
            <a:off x="357188" y="4156074"/>
            <a:ext cx="4989512" cy="823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16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2"/>
          </p:nvPr>
        </p:nvSpPr>
        <p:spPr>
          <a:xfrm>
            <a:off x="350838" y="3729038"/>
            <a:ext cx="4995862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2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">
  <p:cSld name="Tasks / Poin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Google Shape;141;p35"/>
          <p:cNvCxnSpPr/>
          <p:nvPr/>
        </p:nvCxnSpPr>
        <p:spPr>
          <a:xfrm rot="5400000">
            <a:off x="1658616" y="3454444"/>
            <a:ext cx="4753717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803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42" name="Google Shape;142;p35"/>
          <p:cNvCxnSpPr/>
          <p:nvPr/>
        </p:nvCxnSpPr>
        <p:spPr>
          <a:xfrm rot="5400000">
            <a:off x="5748015" y="3454444"/>
            <a:ext cx="4753724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803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sks / Points 2">
  <p:cSld name="Tasks / Points 2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Google Shape;144;p36"/>
          <p:cNvCxnSpPr/>
          <p:nvPr/>
        </p:nvCxnSpPr>
        <p:spPr>
          <a:xfrm rot="5400000">
            <a:off x="3743058" y="3452025"/>
            <a:ext cx="4753717" cy="0"/>
          </a:xfrm>
          <a:prstGeom prst="straightConnector1">
            <a:avLst/>
          </a:prstGeom>
          <a:noFill/>
          <a:ln w="9525" cap="flat" cmpd="sng">
            <a:solidFill>
              <a:srgbClr val="DD1C24">
                <a:alpha val="29803"/>
              </a:srgbClr>
            </a:solidFill>
            <a:prstDash val="solid"/>
            <a:miter lim="4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1a">
  <p:cSld name="2_Section Separator - 1a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6"/>
          <p:cNvPicPr preferRelativeResize="0"/>
          <p:nvPr/>
        </p:nvPicPr>
        <p:blipFill rotWithShape="1">
          <a:blip r:embed="rId2">
            <a:alphaModFix/>
          </a:blip>
          <a:srcRect t="9022" b="9021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6"/>
          <p:cNvSpPr/>
          <p:nvPr/>
        </p:nvSpPr>
        <p:spPr>
          <a:xfrm>
            <a:off x="0" y="1286439"/>
            <a:ext cx="9302044" cy="4689485"/>
          </a:xfrm>
          <a:prstGeom prst="rect">
            <a:avLst/>
          </a:prstGeom>
          <a:solidFill>
            <a:srgbClr val="030608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27" name="Google Shape;27;p16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" name="Google Shape;2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ctrTitle"/>
          </p:nvPr>
        </p:nvSpPr>
        <p:spPr>
          <a:xfrm>
            <a:off x="838200" y="1448225"/>
            <a:ext cx="8345557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1b">
  <p:cSld name="Section Separator - 1b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17"/>
          <p:cNvPicPr preferRelativeResize="0"/>
          <p:nvPr/>
        </p:nvPicPr>
        <p:blipFill rotWithShape="1">
          <a:blip r:embed="rId2">
            <a:alphaModFix/>
          </a:blip>
          <a:srcRect b="16588"/>
          <a:stretch/>
        </p:blipFill>
        <p:spPr>
          <a:xfrm>
            <a:off x="1" y="0"/>
            <a:ext cx="12192000" cy="749399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17"/>
          <p:cNvSpPr/>
          <p:nvPr/>
        </p:nvSpPr>
        <p:spPr>
          <a:xfrm>
            <a:off x="6095999" y="136524"/>
            <a:ext cx="6117107" cy="714480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" name="Google Shape;35;p17"/>
          <p:cNvCxnSpPr/>
          <p:nvPr/>
        </p:nvCxnSpPr>
        <p:spPr>
          <a:xfrm>
            <a:off x="9369778" y="961884"/>
            <a:ext cx="2843328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" name="Google Shape;36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ctrTitle"/>
          </p:nvPr>
        </p:nvSpPr>
        <p:spPr>
          <a:xfrm>
            <a:off x="6666092" y="2260190"/>
            <a:ext cx="5085641" cy="182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Avenir"/>
              <a:buNone/>
              <a:defRPr sz="55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2">
  <p:cSld name="Section Separator - 2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9664" y="-19665"/>
            <a:ext cx="12232770" cy="7267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8"/>
          <p:cNvSpPr/>
          <p:nvPr/>
        </p:nvSpPr>
        <p:spPr>
          <a:xfrm rot="5400000">
            <a:off x="3354730" y="-760062"/>
            <a:ext cx="2967944" cy="9753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6" name="Google Shape;46;p18"/>
          <p:cNvCxnSpPr/>
          <p:nvPr/>
        </p:nvCxnSpPr>
        <p:spPr>
          <a:xfrm>
            <a:off x="6096000" y="961884"/>
            <a:ext cx="6117106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" name="Google Shape;47;p18"/>
          <p:cNvSpPr txBox="1">
            <a:spLocks noGrp="1"/>
          </p:cNvSpPr>
          <p:nvPr>
            <p:ph type="ctrTitle"/>
          </p:nvPr>
        </p:nvSpPr>
        <p:spPr>
          <a:xfrm>
            <a:off x="877956" y="3238499"/>
            <a:ext cx="8345557" cy="1832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3">
  <p:cSld name="Section Separator - 3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2453" y="-910604"/>
            <a:ext cx="13686266" cy="778130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9"/>
          <p:cNvSpPr/>
          <p:nvPr/>
        </p:nvSpPr>
        <p:spPr>
          <a:xfrm rot="5400000">
            <a:off x="3327395" y="12706"/>
            <a:ext cx="2159010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ctrTitle"/>
          </p:nvPr>
        </p:nvSpPr>
        <p:spPr>
          <a:xfrm>
            <a:off x="879613" y="3429000"/>
            <a:ext cx="7275444" cy="1938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5" name="Google Shape;55;p19"/>
          <p:cNvCxnSpPr/>
          <p:nvPr/>
        </p:nvCxnSpPr>
        <p:spPr>
          <a:xfrm>
            <a:off x="-82453" y="6030953"/>
            <a:ext cx="823585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Separator - 4a">
  <p:cSld name="2_Section Separator - 4a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20" descr="A view of a forest with mountains in th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59316" y="-12701"/>
            <a:ext cx="10302568" cy="688340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0"/>
          <p:cNvSpPr/>
          <p:nvPr/>
        </p:nvSpPr>
        <p:spPr>
          <a:xfrm rot="5400000">
            <a:off x="663158" y="-698498"/>
            <a:ext cx="7087311" cy="8433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" name="Google Shape;59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4188673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3" name="Google Shape;63;p20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Separator - 4c">
  <p:cSld name="1_Section Separator - 4c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21" descr="A bird standing on the edge of a po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2857" y="-1"/>
            <a:ext cx="4704999" cy="706191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1"/>
          <p:cNvSpPr/>
          <p:nvPr/>
        </p:nvSpPr>
        <p:spPr>
          <a:xfrm rot="5400000">
            <a:off x="-1503249" y="1389811"/>
            <a:ext cx="7087311" cy="42568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7" name="Google Shape;6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ctrTitle"/>
          </p:nvPr>
        </p:nvSpPr>
        <p:spPr>
          <a:xfrm>
            <a:off x="1228147" y="606287"/>
            <a:ext cx="2568589" cy="53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1" name="Google Shape;71;p21"/>
          <p:cNvCxnSpPr/>
          <p:nvPr/>
        </p:nvCxnSpPr>
        <p:spPr>
          <a:xfrm rot="10800000">
            <a:off x="650162" y="-254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" name="Google Shape;72;p21"/>
          <p:cNvSpPr/>
          <p:nvPr/>
        </p:nvSpPr>
        <p:spPr>
          <a:xfrm rot="5400000">
            <a:off x="2688514" y="1324686"/>
            <a:ext cx="7087311" cy="43871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Separator - 6a">
  <p:cSld name="Section Separator - 6a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22"/>
          <p:cNvPicPr preferRelativeResize="0"/>
          <p:nvPr/>
        </p:nvPicPr>
        <p:blipFill rotWithShape="1">
          <a:blip r:embed="rId2">
            <a:alphaModFix/>
          </a:blip>
          <a:srcRect t="-1254" b="13799"/>
          <a:stretch/>
        </p:blipFill>
        <p:spPr>
          <a:xfrm>
            <a:off x="-38910" y="-127987"/>
            <a:ext cx="12404144" cy="715135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22"/>
          <p:cNvSpPr/>
          <p:nvPr/>
        </p:nvSpPr>
        <p:spPr>
          <a:xfrm rot="5400000">
            <a:off x="1975738" y="-698758"/>
            <a:ext cx="4767749" cy="8991599"/>
          </a:xfrm>
          <a:prstGeom prst="rect">
            <a:avLst/>
          </a:prstGeom>
          <a:solidFill>
            <a:srgbClr val="171616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2"/>
          <p:cNvSpPr txBox="1">
            <a:spLocks noGrp="1"/>
          </p:cNvSpPr>
          <p:nvPr>
            <p:ph type="ctrTitle"/>
          </p:nvPr>
        </p:nvSpPr>
        <p:spPr>
          <a:xfrm>
            <a:off x="1228147" y="4152900"/>
            <a:ext cx="7627266" cy="1958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venir"/>
              <a:buNone/>
              <a:defRPr sz="600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0" name="Google Shape;80;p22"/>
          <p:cNvCxnSpPr/>
          <p:nvPr/>
        </p:nvCxnSpPr>
        <p:spPr>
          <a:xfrm rot="10800000">
            <a:off x="650162" y="-127000"/>
            <a:ext cx="0" cy="5993627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8.4.FSC-CLR-Training_Main-Course_Module-4.1_V1-0_ ES</a:t>
            </a:r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15637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C8C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3"/>
          <p:cNvSpPr txBox="1"/>
          <p:nvPr/>
        </p:nvSpPr>
        <p:spPr>
          <a:xfrm>
            <a:off x="287501" y="210363"/>
            <a:ext cx="135842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67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1067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' ASI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>
            <a:spLocks noGrp="1"/>
          </p:cNvSpPr>
          <p:nvPr>
            <p:ph type="ctrTitle" idx="4294967295"/>
          </p:nvPr>
        </p:nvSpPr>
        <p:spPr>
          <a:xfrm>
            <a:off x="683012" y="877888"/>
            <a:ext cx="8241983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Formación de auditores sobre los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Requisitos Laborales Fundamentales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RLF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de la C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 de FSC </a:t>
            </a:r>
            <a:r>
              <a:rPr lang="en-US" sz="2800" b="1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(R)</a:t>
            </a:r>
            <a:endParaRPr/>
          </a:p>
        </p:txBody>
      </p:sp>
      <p:sp>
        <p:nvSpPr>
          <p:cNvPr id="150" name="Google Shape;150;p1"/>
          <p:cNvSpPr txBox="1">
            <a:spLocks noGrp="1"/>
          </p:cNvSpPr>
          <p:nvPr>
            <p:ph type="body" idx="4294967295"/>
          </p:nvPr>
        </p:nvSpPr>
        <p:spPr>
          <a:xfrm>
            <a:off x="571500" y="4081656"/>
            <a:ext cx="11736917" cy="954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177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84084"/>
              <a:buNone/>
            </a:pPr>
            <a:r>
              <a:rPr lang="en-US" sz="3600">
                <a:latin typeface="Arial"/>
                <a:ea typeface="Arial"/>
                <a:cs typeface="Arial"/>
                <a:sym typeface="Arial"/>
              </a:rPr>
              <a:t>Guía de mejores prácticas FSC para los requisitos de acreditación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 txBox="1">
            <a:spLocks noGrp="1"/>
          </p:cNvSpPr>
          <p:nvPr>
            <p:ph type="body" idx="4294967295"/>
          </p:nvPr>
        </p:nvSpPr>
        <p:spPr>
          <a:xfrm>
            <a:off x="571500" y="3214688"/>
            <a:ext cx="4995863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MÓDULO 4.1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>
            <a:spLocks noGrp="1"/>
          </p:cNvSpPr>
          <p:nvPr>
            <p:ph type="body" idx="4294967295"/>
          </p:nvPr>
        </p:nvSpPr>
        <p:spPr>
          <a:xfrm>
            <a:off x="589472" y="1684180"/>
            <a:ext cx="7985125" cy="2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Al comprobar el informe de auditoría y la lista de comprobación, se constató que no se habían realizado entrevistas a los trabajadores y que no había traductor, a pesar de que el auditor no hablaba la lengua principal de la empresa (griego).</a:t>
            </a:r>
            <a:endParaRPr/>
          </a:p>
          <a:p>
            <a:pPr marL="50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400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0"/>
          <p:cNvSpPr txBox="1"/>
          <p:nvPr/>
        </p:nvSpPr>
        <p:spPr>
          <a:xfrm>
            <a:off x="589472" y="814870"/>
            <a:ext cx="9420225" cy="62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EJERCICIO</a:t>
            </a:r>
            <a:endParaRPr/>
          </a:p>
        </p:txBody>
      </p:sp>
      <p:graphicFrame>
        <p:nvGraphicFramePr>
          <p:cNvPr id="221" name="Google Shape;221;p10"/>
          <p:cNvGraphicFramePr/>
          <p:nvPr/>
        </p:nvGraphicFramePr>
        <p:xfrm>
          <a:off x="8689192" y="1684180"/>
          <a:ext cx="3189400" cy="2067610"/>
        </p:xfrm>
        <a:graphic>
          <a:graphicData uri="http://schemas.openxmlformats.org/drawingml/2006/table">
            <a:tbl>
              <a:tblPr firstRow="1" bandRow="1">
                <a:noFill/>
                <a:tableStyleId>{24C83ABA-6CB9-42C5-9CE7-75FE3DB0886A}</a:tableStyleId>
              </a:tblPr>
              <a:tblGrid>
                <a:gridCol w="318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/>
                        <a:t>Debate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0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</a:rPr>
                        <a:t>Q1. </a:t>
                      </a:r>
                      <a:r>
                        <a:rPr lang="en-US" sz="2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¿Qué problemas ve en relación con estas observaciones?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"/>
          <p:cNvSpPr txBox="1">
            <a:spLocks noGrp="1"/>
          </p:cNvSpPr>
          <p:nvPr>
            <p:ph type="ctrTitle" idx="4294967295"/>
          </p:nvPr>
        </p:nvSpPr>
        <p:spPr>
          <a:xfrm>
            <a:off x="506473" y="1575689"/>
            <a:ext cx="11335169" cy="1279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2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Esto es una NC.</a:t>
            </a:r>
            <a:br>
              <a:rPr lang="en-US" sz="22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¿POR QUÉ?</a:t>
            </a:r>
            <a:endParaRPr sz="2200" b="1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1"/>
          <p:cNvSpPr txBox="1"/>
          <p:nvPr/>
        </p:nvSpPr>
        <p:spPr>
          <a:xfrm>
            <a:off x="506473" y="689611"/>
            <a:ext cx="21082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RESPUESTA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1"/>
          <p:cNvSpPr txBox="1"/>
          <p:nvPr/>
        </p:nvSpPr>
        <p:spPr>
          <a:xfrm>
            <a:off x="506473" y="2684894"/>
            <a:ext cx="10654989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El cumplimiento de los requisitos se evaluó únicamente sobre la base de una revisión de documentos/registros, que se considera inadecuada. </a:t>
            </a:r>
            <a:r>
              <a:rPr lang="en-US" sz="2400" b="0" i="0" u="sng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No hubo triangulación mediante entrevistas</a:t>
            </a: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Las entrevistas con los trabajadores son un aspecto crucial para garantizar la conformidad (</a:t>
            </a:r>
            <a:r>
              <a:rPr lang="en-US" sz="2400" b="0" i="0" u="sng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aplicación</a:t>
            </a: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), </a:t>
            </a: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Las políticas pueden ser buenas, pero si no se aplican, sigue habiendo un problema. </a:t>
            </a: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Sin traducción, la calidad de las entrevistas se ve comprometida (el entrevistado no habla en su lengua más cómoda)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"/>
          <p:cNvSpPr txBox="1">
            <a:spLocks noGrp="1"/>
          </p:cNvSpPr>
          <p:nvPr>
            <p:ph type="ctrTitle" idx="4294967295"/>
          </p:nvPr>
        </p:nvSpPr>
        <p:spPr>
          <a:xfrm>
            <a:off x="1495245" y="2451340"/>
            <a:ext cx="7275513" cy="1938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 del módulo 4.1</a:t>
            </a:r>
            <a:endParaRPr/>
          </a:p>
        </p:txBody>
      </p:sp>
      <p:sp>
        <p:nvSpPr>
          <p:cNvPr id="237" name="Google Shape;237;p12"/>
          <p:cNvSpPr txBox="1"/>
          <p:nvPr/>
        </p:nvSpPr>
        <p:spPr>
          <a:xfrm>
            <a:off x="1495245" y="2188737"/>
            <a:ext cx="3467039" cy="7694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GRACIAS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"/>
          <p:cNvSpPr txBox="1">
            <a:spLocks noGrp="1"/>
          </p:cNvSpPr>
          <p:nvPr>
            <p:ph type="ctrTitle" idx="4294967295"/>
          </p:nvPr>
        </p:nvSpPr>
        <p:spPr>
          <a:xfrm>
            <a:off x="979714" y="936776"/>
            <a:ext cx="7635341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 de este módulo</a:t>
            </a:r>
            <a:endParaRPr/>
          </a:p>
        </p:txBody>
      </p:sp>
      <p:sp>
        <p:nvSpPr>
          <p:cNvPr id="157" name="Google Shape;157;p2"/>
          <p:cNvSpPr txBox="1">
            <a:spLocks noGrp="1"/>
          </p:cNvSpPr>
          <p:nvPr>
            <p:ph type="body" idx="4294967295"/>
          </p:nvPr>
        </p:nvSpPr>
        <p:spPr>
          <a:xfrm>
            <a:off x="979714" y="2086665"/>
            <a:ext cx="88392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Este módulo aborda los requisitos clave e importantes de la acreditación FSC que rigen la evaluación de los RLF FSC CoC por parte de las EC y sus equipos de auditoría.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400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Este módulo proporciona directrices u orientaciones del FSC sobre la forma en que la EC deberá aplicar los requisitos de acreditación.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"/>
          <p:cNvSpPr txBox="1">
            <a:spLocks noGrp="1"/>
          </p:cNvSpPr>
          <p:nvPr>
            <p:ph type="title" idx="4294967295"/>
          </p:nvPr>
        </p:nvSpPr>
        <p:spPr>
          <a:xfrm>
            <a:off x="338371" y="439549"/>
            <a:ext cx="1151525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Requisitos clave/relevantes de la acreditación FSC para el FSC CoC CLR? </a:t>
            </a:r>
            <a:endParaRPr/>
          </a:p>
        </p:txBody>
      </p:sp>
      <p:sp>
        <p:nvSpPr>
          <p:cNvPr id="164" name="Google Shape;164;p3"/>
          <p:cNvSpPr txBox="1">
            <a:spLocks noGrp="1"/>
          </p:cNvSpPr>
          <p:nvPr>
            <p:ph type="body" idx="4294967295"/>
          </p:nvPr>
        </p:nvSpPr>
        <p:spPr>
          <a:xfrm>
            <a:off x="3687279" y="1733777"/>
            <a:ext cx="8166350" cy="440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Se espera que los titulares de certificado (CH, por sus siglas en inglés) cumplan todos los requisitos de acreditación aplicables durante todas sus actividades. </a:t>
            </a:r>
            <a:endParaRPr/>
          </a:p>
          <a:p>
            <a:pPr marL="508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Los siguientes requisitos de Acreditación FSC son indispensables para garantizar una evaluación completa de los RLF FSC CoC:</a:t>
            </a:r>
            <a:endParaRPr/>
          </a:p>
          <a:p>
            <a: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FSC-STD-20-011 v4.2 sección 11 (Evaluación de los CLR FSC)</a:t>
            </a:r>
            <a:endParaRPr/>
          </a:p>
          <a:p>
            <a: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FSC-STD-20-011 v4.2 sección 2 (Evaluación in situ especialmente 2.6)</a:t>
            </a:r>
            <a:endParaRPr/>
          </a:p>
          <a:p>
            <a: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FSC-STD-20-011 v4.2 sección 12 (informes)</a:t>
            </a:r>
            <a:endParaRPr/>
          </a:p>
        </p:txBody>
      </p:sp>
      <p:pic>
        <p:nvPicPr>
          <p:cNvPr id="165" name="Google Shape;16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8371" y="1702444"/>
            <a:ext cx="3210322" cy="4464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"/>
          <p:cNvSpPr txBox="1">
            <a:spLocks noGrp="1"/>
          </p:cNvSpPr>
          <p:nvPr>
            <p:ph type="title" idx="4294967295"/>
          </p:nvPr>
        </p:nvSpPr>
        <p:spPr>
          <a:xfrm>
            <a:off x="626895" y="555051"/>
            <a:ext cx="81788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7142"/>
              <a:buFont typeface="Avenir"/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Auditoría de 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los RLF</a:t>
            </a: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Lo que dice la norma FSC-STD-20-011...</a:t>
            </a:r>
            <a:endParaRPr/>
          </a:p>
        </p:txBody>
      </p:sp>
      <p:graphicFrame>
        <p:nvGraphicFramePr>
          <p:cNvPr id="172" name="Google Shape;172;p4"/>
          <p:cNvGraphicFramePr/>
          <p:nvPr/>
        </p:nvGraphicFramePr>
        <p:xfrm>
          <a:off x="626895" y="1522770"/>
          <a:ext cx="6075000" cy="5185881"/>
        </p:xfrm>
        <a:graphic>
          <a:graphicData uri="http://schemas.openxmlformats.org/drawingml/2006/table">
            <a:tbl>
              <a:tblPr>
                <a:noFill/>
                <a:tableStyleId>{CBF3B2BC-62E1-43A7-BB71-2A4F0568E53E}</a:tableStyleId>
              </a:tblPr>
              <a:tblGrid>
                <a:gridCol w="60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2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Requisito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11.1 </a:t>
                      </a:r>
                      <a:r>
                        <a:rPr lang="en-US" sz="2400"/>
                        <a:t>La entidad de certificación deberá verificar que la organización haya adoptado8 e implementado una</a:t>
                      </a:r>
                      <a:r>
                        <a:rPr lang="en-US" sz="2400" b="1" u="sng"/>
                        <a:t> declaración o varias declaraciones de política</a:t>
                      </a:r>
                      <a:r>
                        <a:rPr lang="en-US" sz="2400"/>
                        <a:t> que abarquen los requisitos laborales fundamentales del FSC.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11.2 </a:t>
                      </a:r>
                      <a:r>
                        <a:rPr lang="en-US" sz="2400"/>
                        <a:t>La entidad de certificación deberá verificar que las declaraciones de política se pongan a </a:t>
                      </a:r>
                      <a:r>
                        <a:rPr lang="en-US" sz="2400" b="1" u="sng"/>
                        <a:t>disposición de los actores sociales.</a:t>
                      </a:r>
                      <a:endParaRPr b="1" u="sng"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3" name="Google Shape;173;p4"/>
          <p:cNvGraphicFramePr/>
          <p:nvPr/>
        </p:nvGraphicFramePr>
        <p:xfrm>
          <a:off x="6849947" y="1522770"/>
          <a:ext cx="4981500" cy="3240570"/>
        </p:xfrm>
        <a:graphic>
          <a:graphicData uri="http://schemas.openxmlformats.org/drawingml/2006/table">
            <a:tbl>
              <a:tblPr firstRow="1" bandRow="1">
                <a:noFill/>
                <a:tableStyleId>{24C83ABA-6CB9-42C5-9CE7-75FE3DB0886A}</a:tableStyleId>
              </a:tblPr>
              <a:tblGrid>
                <a:gridCol w="498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7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/>
                        <a:t>Debate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</a:rPr>
                        <a:t>Q1. </a:t>
                      </a:r>
                      <a:r>
                        <a:rPr lang="en-US" sz="2400" b="0" u="none" strike="noStrike" cap="none">
                          <a:solidFill>
                            <a:schemeClr val="dk1"/>
                          </a:solidFill>
                        </a:rPr>
                        <a:t>¿Cuáles son algunas de las formas en que la CH puede poner la política a disposición de las partes interesadas?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</a:rPr>
                        <a:t>Q2. </a:t>
                      </a:r>
                      <a:r>
                        <a:rPr lang="en-US" sz="2400" b="0" u="none" strike="noStrike" cap="none">
                          <a:solidFill>
                            <a:schemeClr val="dk1"/>
                          </a:solidFill>
                        </a:rPr>
                        <a:t>¿La declaración política debe ser un documento único? ¿Cuál debe ser su contenido? </a:t>
                      </a:r>
                      <a:endParaRPr sz="2400" b="0" i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"/>
          <p:cNvSpPr txBox="1">
            <a:spLocks noGrp="1"/>
          </p:cNvSpPr>
          <p:nvPr>
            <p:ph type="title" idx="4294967295"/>
          </p:nvPr>
        </p:nvSpPr>
        <p:spPr>
          <a:xfrm>
            <a:off x="287547" y="486254"/>
            <a:ext cx="8521700" cy="6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Auditoría de CLRs - Lo que dice FSC-STD-20-011..</a:t>
            </a:r>
            <a:endParaRPr/>
          </a:p>
        </p:txBody>
      </p:sp>
      <p:graphicFrame>
        <p:nvGraphicFramePr>
          <p:cNvPr id="180" name="Google Shape;180;p5"/>
          <p:cNvGraphicFramePr/>
          <p:nvPr/>
        </p:nvGraphicFramePr>
        <p:xfrm>
          <a:off x="376820" y="1159354"/>
          <a:ext cx="8432425" cy="5759625"/>
        </p:xfrm>
        <a:graphic>
          <a:graphicData uri="http://schemas.openxmlformats.org/drawingml/2006/table">
            <a:tbl>
              <a:tblPr>
                <a:noFill/>
                <a:tableStyleId>{CBF3B2BC-62E1-43A7-BB71-2A4F0568E53E}</a:tableStyleId>
              </a:tblPr>
              <a:tblGrid>
                <a:gridCol w="30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5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Requisito</a:t>
                      </a:r>
                      <a:endParaRPr sz="1000"/>
                    </a:p>
                  </a:txBody>
                  <a:tcPr marL="29275" marR="292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Incluye</a:t>
                      </a:r>
                      <a:endParaRPr sz="1000"/>
                    </a:p>
                  </a:txBody>
                  <a:tcPr marL="29275" marR="292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3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2.6 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La entidad de certificación deberá evaluar cada uno de los sitios operativos dentro del alcance de la evaluación (incluyendo una muestra de sitios participantes de certificados de multisitio y de grupo y miembros del proyecto no certificados FSC en el caso de certificados de proyectos) con el fin de </a:t>
                      </a:r>
                      <a:r>
                        <a:rPr lang="en-US" b="1">
                          <a:solidFill>
                            <a:schemeClr val="dk1"/>
                          </a:solidFill>
                        </a:rPr>
                        <a:t>hacer observaciones directas y basadas en hechos</a:t>
                      </a:r>
                      <a:r>
                        <a:rPr lang="en-US">
                          <a:solidFill>
                            <a:schemeClr val="dk1"/>
                          </a:solidFill>
                        </a:rPr>
                        <a:t> para verificar la conformidad de la organización con respecto a todos los requisitos de certificación aplicables. Esta evaluación deberá incluir: </a:t>
                      </a:r>
                      <a:endParaRPr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9275" marR="292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lphaLcParenR"/>
                      </a:pPr>
                      <a:r>
                        <a:rPr lang="en-US"/>
                        <a:t>Identificación y evaluación de la documentación administrativa y una variedad y </a:t>
                      </a:r>
                      <a:r>
                        <a:rPr lang="en-US" b="1"/>
                        <a:t>cantidad suficientes de registros en cada sitio operativo</a:t>
                      </a:r>
                      <a:r>
                        <a:rPr lang="en-US"/>
                        <a:t> que haya sido elegido para evaluar, con el fin de confirmar que la administración está funcionando eficazmente y de la manera descrita, en particular con respecto a los puntos críticos de control que se hayan identificado;</a:t>
                      </a:r>
                      <a:endParaRPr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lphaLcParenR"/>
                      </a:pPr>
                      <a:r>
                        <a:rPr lang="en-US" b="1"/>
                        <a:t>Entrevistas a una diversidad y número suficiente de empleados</a:t>
                      </a:r>
                      <a:r>
                        <a:rPr lang="en-US"/>
                        <a:t> y a sus representantes, incluyendo a las organizaciones de trabajadores, a los representantes del empleador y a contratistas en cada sitio operativo que haya sido elegido para evaluarse con el fin de verificar la conformidad de la organización con todos los requisitos de certificación aplicables. El entrevistador</a:t>
                      </a:r>
                      <a:r>
                        <a:rPr lang="en-US" b="1"/>
                        <a:t> deberá asegurarse que todos los comentarios puedan hacerse manteniendo la confidencialidad; </a:t>
                      </a:r>
                      <a:endParaRPr b="1"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AutoNum type="alphaLcParenR"/>
                      </a:pPr>
                      <a:endParaRPr b="1" u="sng"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lphaLcParenR"/>
                      </a:pPr>
                      <a:r>
                        <a:rPr lang="en-US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...</a:t>
                      </a:r>
                      <a:endParaRPr sz="1000"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lphaLcParenR"/>
                      </a:pPr>
                      <a:r>
                        <a:rPr lang="en-US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...</a:t>
                      </a:r>
                      <a:endParaRPr sz="1000"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lphaLcParenR"/>
                      </a:pPr>
                      <a:r>
                        <a:rPr lang="en-US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...</a:t>
                      </a:r>
                      <a:endParaRPr sz="1000"/>
                    </a:p>
                    <a:p>
                      <a:pPr marL="3429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AutoNum type="alphaLcParenR"/>
                      </a:pPr>
                      <a:r>
                        <a:rPr lang="en-US" b="1"/>
                        <a:t>inspección física de todos los sitios </a:t>
                      </a:r>
                      <a:r>
                        <a:rPr lang="en-US"/>
                        <a:t>seleccionados para evaluación, incluyendo la inspección de todos los lugares en donde se están realizando las actividades operativas incluidas en el alcance del certificado.</a:t>
                      </a:r>
                      <a:endParaRPr sz="10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9275" marR="292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1" name="Google Shape;181;p5"/>
          <p:cNvGraphicFramePr/>
          <p:nvPr/>
        </p:nvGraphicFramePr>
        <p:xfrm>
          <a:off x="8898521" y="1159353"/>
          <a:ext cx="3189400" cy="3108980"/>
        </p:xfrm>
        <a:graphic>
          <a:graphicData uri="http://schemas.openxmlformats.org/drawingml/2006/table">
            <a:tbl>
              <a:tblPr firstRow="1" bandRow="1">
                <a:noFill/>
                <a:tableStyleId>{24C83ABA-6CB9-42C5-9CE7-75FE3DB0886A}</a:tableStyleId>
              </a:tblPr>
              <a:tblGrid>
                <a:gridCol w="318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/>
                        <a:t>Debate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0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Q1. </a:t>
                      </a: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¿Cuáles son algunos de los elementos que debe tener en cuenta a la hora de decidir su muestra (variedad y número suficientes)?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"/>
          <p:cNvSpPr txBox="1">
            <a:spLocks noGrp="1"/>
          </p:cNvSpPr>
          <p:nvPr>
            <p:ph type="title" idx="4294967295"/>
          </p:nvPr>
        </p:nvSpPr>
        <p:spPr>
          <a:xfrm>
            <a:off x="347996" y="373810"/>
            <a:ext cx="10520632" cy="693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Auditoría de los CLR - Recuerde estas palabras clave ...</a:t>
            </a:r>
            <a:endParaRPr/>
          </a:p>
        </p:txBody>
      </p:sp>
      <p:graphicFrame>
        <p:nvGraphicFramePr>
          <p:cNvPr id="188" name="Google Shape;188;p6"/>
          <p:cNvGraphicFramePr/>
          <p:nvPr/>
        </p:nvGraphicFramePr>
        <p:xfrm>
          <a:off x="347996" y="1067548"/>
          <a:ext cx="11416550" cy="5731945"/>
        </p:xfrm>
        <a:graphic>
          <a:graphicData uri="http://schemas.openxmlformats.org/drawingml/2006/table">
            <a:tbl>
              <a:tblPr>
                <a:noFill/>
                <a:tableStyleId>{CBF3B2BC-62E1-43A7-BB71-2A4F0568E53E}</a:tableStyleId>
              </a:tblPr>
              <a:tblGrid>
                <a:gridCol w="339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500">
                <a:tc>
                  <a:txBody>
                    <a:bodyPr/>
                    <a:lstStyle/>
                    <a:p>
                      <a:pPr marL="228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Palabras / frases clave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88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Recordatorios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625">
                <a:tc>
                  <a:txBody>
                    <a:bodyPr/>
                    <a:lstStyle/>
                    <a:p>
                      <a:pPr marL="228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Declaración o declaraciones políticas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Los compromisos de CH deben estar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escritos/documentados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 algún lugar. Por eso el requisito habla de "declaración". </a:t>
                      </a:r>
                      <a:endParaRPr/>
                    </a:p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También pueden incluirse en los procedimientos disponibles.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500">
                <a:tc>
                  <a:txBody>
                    <a:bodyPr/>
                    <a:lstStyle/>
                    <a:p>
                      <a:pPr marL="17653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Puesta a disposición de las partes interesadas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Las partes interesadas afectadas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deben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conocer las políticas.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7025">
                <a:tc>
                  <a:txBody>
                    <a:bodyPr/>
                    <a:lstStyle/>
                    <a:p>
                      <a:pPr marL="1746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Verificación de las autoevaluaciones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El Auditor no sólo mira si se firma la autoevaluación. </a:t>
                      </a:r>
                      <a:endParaRPr/>
                    </a:p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Debe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evaluar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detalladamente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 aplicación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100">
                <a:tc>
                  <a:txBody>
                    <a:bodyPr/>
                    <a:lstStyle/>
                    <a:p>
                      <a:pPr marL="1746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Pruebas corroborantes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Esto significa que debe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triangular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 asegurarse de que las pruebas utilizadas son veraces y exactas, comprobándolas con otras fuentes independientes.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8100">
                <a:tc>
                  <a:txBody>
                    <a:bodyPr/>
                    <a:lstStyle/>
                    <a:p>
                      <a:pPr marL="11874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Variedad y número suficientes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existe un umbral de suficiencia, pero la intención es que la muestra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sea representativa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(tanto en número como en variedad).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8100">
                <a:tc>
                  <a:txBody>
                    <a:bodyPr/>
                    <a:lstStyle/>
                    <a:p>
                      <a:pPr marL="1746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Entrevistas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Los auditores deben hablar con las personas y los trabajadores. </a:t>
                      </a:r>
                      <a:b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Las técnicas de entrevista son fundamentales en este caso; asegúrese de que se realizan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 forma confidencial.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8100">
                <a:tc>
                  <a:txBody>
                    <a:bodyPr/>
                    <a:lstStyle/>
                    <a:p>
                      <a:pPr marL="1746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Inspección física de todos los emplazamientos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Los auditores </a:t>
                      </a:r>
                      <a:r>
                        <a:rPr lang="en-US" sz="1600" b="1" i="0" u="sng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deben </a:t>
                      </a: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desplazarse a las instalaciones operativas reales (fábrica, aserradero, almacén, etc.) para realizar observaciones directas de los hechos y no limitarse a permanecer en la oficina. </a:t>
                      </a:r>
                      <a:endParaRPr/>
                    </a:p>
                  </a:txBody>
                  <a:tcPr marL="7625" marR="7625" marT="7625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"/>
          <p:cNvSpPr txBox="1">
            <a:spLocks noGrp="1"/>
          </p:cNvSpPr>
          <p:nvPr>
            <p:ph type="body" idx="4294967295"/>
          </p:nvPr>
        </p:nvSpPr>
        <p:spPr>
          <a:xfrm>
            <a:off x="558326" y="1443951"/>
            <a:ext cx="8220075" cy="47577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400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Durante una auditoría, usted observa lo siguiente: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</a:pPr>
            <a:r>
              <a:rPr lang="en-US" sz="2000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En la autoevaluación, la respuesta a la mayoría de los requisitos es "no emplea a trabajadores", sin embargo, en la mayoría de los sitios/miembros visitados durante esta auditoría, se observó que los miembros han empleado a trabajadores (a tiempo completo/parcial). </a:t>
            </a:r>
            <a:endParaRPr/>
          </a:p>
          <a:p>
            <a:pPr marL="457200" lvl="2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A lo largo de la auditoría, sólo se entrevistó a un (1) trabajador de un centro de más de 50, y no se entrevistó a ningún trabajador en las instalaciones de subcontratación. </a:t>
            </a:r>
            <a:endParaRPr/>
          </a:p>
          <a:p>
            <a:pPr marL="457200" lvl="2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Durante la fiscalización no se examinaron registros de horarios, ni de salarios u horas de trabajo, incluidas las horas extraordinarias. Tampoco se comprobaron los registros de los trabajadores a tiempo parcial. La evaluación se limitó a comprobar los contratos de trabajo.</a:t>
            </a:r>
            <a:endParaRPr/>
          </a:p>
        </p:txBody>
      </p:sp>
      <p:sp>
        <p:nvSpPr>
          <p:cNvPr id="195" name="Google Shape;195;p7"/>
          <p:cNvSpPr txBox="1"/>
          <p:nvPr/>
        </p:nvSpPr>
        <p:spPr>
          <a:xfrm>
            <a:off x="488830" y="513787"/>
            <a:ext cx="9420225" cy="62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EJERCICIO</a:t>
            </a:r>
            <a:endParaRPr/>
          </a:p>
        </p:txBody>
      </p:sp>
      <p:graphicFrame>
        <p:nvGraphicFramePr>
          <p:cNvPr id="196" name="Google Shape;196;p7"/>
          <p:cNvGraphicFramePr/>
          <p:nvPr/>
        </p:nvGraphicFramePr>
        <p:xfrm>
          <a:off x="8778401" y="1580548"/>
          <a:ext cx="3189400" cy="2067610"/>
        </p:xfrm>
        <a:graphic>
          <a:graphicData uri="http://schemas.openxmlformats.org/drawingml/2006/table">
            <a:tbl>
              <a:tblPr firstRow="1" bandRow="1">
                <a:noFill/>
                <a:tableStyleId>{24C83ABA-6CB9-42C5-9CE7-75FE3DB0886A}</a:tableStyleId>
              </a:tblPr>
              <a:tblGrid>
                <a:gridCol w="318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Debate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0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Q1. </a:t>
                      </a: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¿Qué problemas ve en relación con estas observaciones?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8"/>
          <p:cNvSpPr txBox="1">
            <a:spLocks noGrp="1"/>
          </p:cNvSpPr>
          <p:nvPr>
            <p:ph type="ctrTitle" idx="4294967295"/>
          </p:nvPr>
        </p:nvSpPr>
        <p:spPr>
          <a:xfrm>
            <a:off x="646980" y="911284"/>
            <a:ext cx="11414664" cy="3761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Existe una NC: </a:t>
            </a:r>
            <a:b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El equipo de auditoría de la entidad de certificación no implementó apropiadamente un sistema para evaluar la pertinencia, eficacia y adecuación de la autoevaluación de la organización y la conformidad con la Sección 7 de la norma FSC-STD-40-004.</a:t>
            </a:r>
            <a:b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¿POR QUÉ?</a:t>
            </a:r>
            <a:b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8"/>
          <p:cNvSpPr txBox="1"/>
          <p:nvPr/>
        </p:nvSpPr>
        <p:spPr>
          <a:xfrm>
            <a:off x="645552" y="905775"/>
            <a:ext cx="2743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RESPUESTA</a:t>
            </a:r>
            <a:endParaRPr sz="1800" b="1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8"/>
          <p:cNvSpPr txBox="1"/>
          <p:nvPr/>
        </p:nvSpPr>
        <p:spPr>
          <a:xfrm>
            <a:off x="645542" y="3828651"/>
            <a:ext cx="10899600" cy="1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Entrevistas insuficientes (1 de 50 no es representativo ni en variedad ni en número);</a:t>
            </a: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No se comprobaron los documentos para corroborar y evaluar la aplicación de los requisitos;</a:t>
            </a:r>
            <a:endParaRPr sz="2400" b="0" i="0" u="none" strike="noStrike" cap="none">
              <a:solidFill>
                <a:srgbClr val="2B2E2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B2E2F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2B2E2F"/>
                </a:solidFill>
                <a:latin typeface="Arial"/>
                <a:ea typeface="Arial"/>
                <a:cs typeface="Arial"/>
                <a:sym typeface="Arial"/>
              </a:rPr>
              <a:t>La autoevaluación no se evaluó o no se abordó.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"/>
          <p:cNvSpPr txBox="1">
            <a:spLocks noGrp="1"/>
          </p:cNvSpPr>
          <p:nvPr>
            <p:ph type="title" idx="4294967295"/>
          </p:nvPr>
        </p:nvSpPr>
        <p:spPr>
          <a:xfrm>
            <a:off x="718868" y="458152"/>
            <a:ext cx="9105900" cy="658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Auditoría de CLR - Lo que dice la norma FSC-STD-20-011...</a:t>
            </a:r>
            <a:endParaRPr/>
          </a:p>
        </p:txBody>
      </p:sp>
      <p:graphicFrame>
        <p:nvGraphicFramePr>
          <p:cNvPr id="212" name="Google Shape;212;p9"/>
          <p:cNvGraphicFramePr/>
          <p:nvPr/>
        </p:nvGraphicFramePr>
        <p:xfrm>
          <a:off x="718868" y="111696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{CBF3B2BC-62E1-43A7-BB71-2A4F0568E53E}</a:tableStyleId>
              </a:tblPr>
              <a:tblGrid>
                <a:gridCol w="8168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0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Informes</a:t>
                      </a:r>
                      <a:endParaRPr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8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12.1 </a:t>
                      </a:r>
                      <a:r>
                        <a:rPr lang="en-US" sz="2200"/>
                        <a:t>La entidad de certificación deberá documentar los resultados y conclusiones de su evaluación en un informe de acuerdo con los requisitos señalados en este estándar, sin importar si se expide o no el certificado de cadena de custodia. Los informes de evaluación deberán enviarse a la organización y deberán incluir al menos la información señalada en la siguiente Tabla B.</a:t>
                      </a:r>
                      <a:endParaRPr sz="2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Cuadro B. Contenido mínimo de los informes de evaluación Punto 4 c) </a:t>
                      </a:r>
                      <a:endParaRPr sz="120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u="sng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Presentación sistemática de los hallazgos </a:t>
                      </a:r>
                      <a:r>
                        <a:rPr lang="en-US" sz="2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que demuestren la conformidad o no conformidad con </a:t>
                      </a:r>
                      <a:r>
                        <a:rPr lang="en-US" sz="2200" u="sng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cada elemento de todos los documentos normativos FSC aplicables </a:t>
                      </a:r>
                      <a:r>
                        <a:rPr lang="en-US" sz="2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utilizados para la evaluación (por ejemplo, FSC-STD-40-004, FSC-STD-40-005).</a:t>
                      </a:r>
                      <a:endParaRPr sz="1200"/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3" name="Google Shape;213;p9"/>
          <p:cNvGraphicFramePr/>
          <p:nvPr/>
        </p:nvGraphicFramePr>
        <p:xfrm>
          <a:off x="9054790" y="111696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{24C83ABA-6CB9-42C5-9CE7-75FE3DB0886A}</a:tableStyleId>
              </a:tblPr>
              <a:tblGrid>
                <a:gridCol w="297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Debate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4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Q1. </a:t>
                      </a: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¿Qué significa "presentación clara y sistemática de las observaciones y conclusiones"?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2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Q2. </a:t>
                      </a:r>
                      <a:r>
                        <a:rPr lang="en-US" sz="2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¿Cuáles son los ejemplos de pruebas objetivas en relación con los temas del RRC? 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B2E2F"/>
      </a:dk1>
      <a:lt1>
        <a:srgbClr val="FFFFFF"/>
      </a:lt1>
      <a:dk2>
        <a:srgbClr val="214452"/>
      </a:dk2>
      <a:lt2>
        <a:srgbClr val="E7E6E6"/>
      </a:lt2>
      <a:accent1>
        <a:srgbClr val="1F4652"/>
      </a:accent1>
      <a:accent2>
        <a:srgbClr val="EA2728"/>
      </a:accent2>
      <a:accent3>
        <a:srgbClr val="99D6C8"/>
      </a:accent3>
      <a:accent4>
        <a:srgbClr val="1D4653"/>
      </a:accent4>
      <a:accent5>
        <a:srgbClr val="2A2F30"/>
      </a:accent5>
      <a:accent6>
        <a:srgbClr val="97D6C7"/>
      </a:accent6>
      <a:hlink>
        <a:srgbClr val="EA2628"/>
      </a:hlink>
      <a:folHlink>
        <a:srgbClr val="99D6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tion Body">
  <a:themeElements>
    <a:clrScheme name="Custom 2">
      <a:dk1>
        <a:srgbClr val="000000"/>
      </a:dk1>
      <a:lt1>
        <a:srgbClr val="FFFFFF"/>
      </a:lt1>
      <a:dk2>
        <a:srgbClr val="656565"/>
      </a:dk2>
      <a:lt2>
        <a:srgbClr val="EEECE1"/>
      </a:lt2>
      <a:accent1>
        <a:srgbClr val="FE2823"/>
      </a:accent1>
      <a:accent2>
        <a:srgbClr val="2FC276"/>
      </a:accent2>
      <a:accent3>
        <a:srgbClr val="BF2121"/>
      </a:accent3>
      <a:accent4>
        <a:srgbClr val="FDADAC"/>
      </a:accent4>
      <a:accent5>
        <a:srgbClr val="D1D1CE"/>
      </a:accent5>
      <a:accent6>
        <a:srgbClr val="656565"/>
      </a:accent6>
      <a:hlink>
        <a:srgbClr val="2FC276"/>
      </a:hlink>
      <a:folHlink>
        <a:srgbClr val="2B18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1949</Words>
  <Application>Microsoft Office PowerPoint</Application>
  <PresentationFormat>Widescreen</PresentationFormat>
  <Paragraphs>121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Avenir</vt:lpstr>
      <vt:lpstr>Calibri</vt:lpstr>
      <vt:lpstr>1_Office Theme</vt:lpstr>
      <vt:lpstr>1_Presentation Body</vt:lpstr>
      <vt:lpstr>Formación de auditores sobre los Requisitos Laborales Fundamentales (RLF) de la CoC de FSC (R)</vt:lpstr>
      <vt:lpstr>Objetivos de este módulo</vt:lpstr>
      <vt:lpstr>Requisitos clave/relevantes de la acreditación FSC para el FSC CoC CLR? </vt:lpstr>
      <vt:lpstr>Auditoría de los RLF - Lo que dice la norma FSC-STD-20-011...</vt:lpstr>
      <vt:lpstr>Auditoría de CLRs - Lo que dice FSC-STD-20-011..</vt:lpstr>
      <vt:lpstr>Auditoría de los CLR - Recuerde estas palabras clave ...</vt:lpstr>
      <vt:lpstr>PowerPoint Presentation</vt:lpstr>
      <vt:lpstr>Existe una NC:  El equipo de auditoría de la entidad de certificación no implementó apropiadamente un sistema para evaluar la pertinencia, eficacia y adecuación de la autoevaluación de la organización y la conformidad con la Sección 7 de la norma FSC-STD-40-004.  ¿POR QUÉ? </vt:lpstr>
      <vt:lpstr>Auditoría de CLR - Lo que dice la norma FSC-STD-20-011...</vt:lpstr>
      <vt:lpstr>PowerPoint Presentation</vt:lpstr>
      <vt:lpstr>Esto es una NC.  ¿POR QUÉ?</vt:lpstr>
      <vt:lpstr>Fin del módulo 4.1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Emily White</cp:lastModifiedBy>
  <cp:revision>1</cp:revision>
  <dcterms:created xsi:type="dcterms:W3CDTF">2024-06-25T08:57:25Z</dcterms:created>
  <dcterms:modified xsi:type="dcterms:W3CDTF">2025-06-20T11:28:45Z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lpwstr>1100200.00000000</vt:lpwstr>
  </property>
  <property fmtid="{D5CDD505-2E9C-101B-9397-08002B2CF9AE}" pid="4" name="ComplianceAssetId">
    <vt:lpwstr/>
  </property>
  <property fmtid="{D5CDD505-2E9C-101B-9397-08002B2CF9AE}" pid="5" name="_activity">
    <vt:lpwstr>{"FileActivityType":"6","FileActivityTimeStamp":"2025-03-25T16:16:00.483Z","FileActivityUsersOnPage":[{"DisplayName":"Emily White","Id":"e.white@fsc.org"}],"FileActivityNavigationId":null}</vt:lpwstr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