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6858000" cx="12192000"/>
  <p:notesSz cx="6858000" cy="9144000"/>
  <p:embeddedFontLst>
    <p:embeddedFont>
      <p:font typeface="Arial Black"/>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hVzJ4FYiQeNgyy8XElb5VwA8V+a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C60A11-18DF-4612-90D8-7355DE4887F7}">
  <a:tblStyle styleId="{29C60A11-18DF-4612-90D8-7355DE4887F7}"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E7E7"/>
          </a:solidFill>
        </a:fill>
      </a:tcStyle>
    </a:wholeTbl>
    <a:band1H>
      <a:tcTxStyle/>
      <a:tcStyle>
        <a:fill>
          <a:solidFill>
            <a:srgbClr val="CBCCCC"/>
          </a:solidFill>
        </a:fill>
      </a:tcStyle>
    </a:band1H>
    <a:band2H>
      <a:tcTxStyle/>
    </a:band2H>
    <a:band1V>
      <a:tcTxStyle/>
      <a:tcStyle>
        <a:fill>
          <a:solidFill>
            <a:srgbClr val="CBCCCC"/>
          </a:solidFill>
        </a:fill>
      </a:tcStyle>
    </a:band1V>
    <a:band2V>
      <a:tcTxStyle/>
    </a:band2V>
    <a:lastCol>
      <a:tcTxStyle b="on" i="off">
        <a:font>
          <a:latin typeface="Arial"/>
          <a:ea typeface="Arial"/>
          <a:cs typeface="Arial"/>
        </a:font>
        <a:schemeClr val="lt1"/>
      </a:tcTxStyle>
      <a:tcStyle>
        <a:fill>
          <a:solidFill>
            <a:schemeClr val="dk1"/>
          </a:solidFill>
        </a:fill>
      </a:tcStyle>
    </a:lastCol>
    <a:firstCol>
      <a:tcTxStyle b="on" i="off">
        <a:font>
          <a:latin typeface="Arial"/>
          <a:ea typeface="Arial"/>
          <a:cs typeface="Arial"/>
        </a:font>
        <a:schemeClr val="lt1"/>
      </a:tcTxStyle>
      <a:tcStyle>
        <a:fill>
          <a:solidFill>
            <a:schemeClr val="dk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dk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dk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ArialBlack-regular.fntdata"/><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356f235ada6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g356f235ada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7916"/>
              </a:lnSpc>
              <a:spcBef>
                <a:spcPts val="0"/>
              </a:spcBef>
              <a:spcAft>
                <a:spcPts val="0"/>
              </a:spcAft>
              <a:buClr>
                <a:schemeClr val="dk1"/>
              </a:buClr>
              <a:buSzPts val="1100"/>
              <a:buFont typeface="Arial"/>
              <a:buNone/>
            </a:pPr>
            <a:r>
              <a:rPr b="1" lang="en-US" sz="1100">
                <a:latin typeface="Arial"/>
                <a:ea typeface="Arial"/>
                <a:cs typeface="Arial"/>
                <a:sym typeface="Arial"/>
              </a:rPr>
              <a:t>Ratification : </a:t>
            </a:r>
            <a:r>
              <a:rPr lang="en-US" sz="1100">
                <a:latin typeface="Arial"/>
                <a:ea typeface="Arial"/>
                <a:cs typeface="Arial"/>
                <a:sym typeface="Arial"/>
              </a:rPr>
              <a:t>la ratification fait référence à l'approbation formelle d'une convention de l'OIT par un État membre. Lorsqu'un pays ratifie une convention de l'OIT, il s'engage juridiquement à mettre en œuvre ses dispositions et à aligner ses lois et politiques nationales sur les normes de la convention.</a:t>
            </a:r>
            <a:endParaRPr sz="1100">
              <a:latin typeface="Arial"/>
              <a:ea typeface="Arial"/>
              <a:cs typeface="Arial"/>
              <a:sym typeface="Arial"/>
            </a:endParaRPr>
          </a:p>
          <a:p>
            <a:pPr indent="0" lvl="0" marL="0" rtl="0" algn="l">
              <a:spcBef>
                <a:spcPts val="800"/>
              </a:spcBef>
              <a:spcAft>
                <a:spcPts val="0"/>
              </a:spcAft>
              <a:buNone/>
            </a:pPr>
            <a:r>
              <a:t/>
            </a:r>
            <a:endParaRPr/>
          </a:p>
        </p:txBody>
      </p:sp>
      <p:sp>
        <p:nvSpPr>
          <p:cNvPr id="138" name="Google Shape;13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Cette liste de questions n'est pas exhaustive. Il ne s'agit que de quelques exemples pour illustrer les questions potentielles. Bien entendu, chacune de ces questions peut être posée à d'autres parties prenantes en fonction du contexte.  </a:t>
            </a:r>
            <a:endParaRPr sz="1100">
              <a:latin typeface="Arial"/>
              <a:ea typeface="Arial"/>
              <a:cs typeface="Arial"/>
              <a:sym typeface="Arial"/>
            </a:endParaRPr>
          </a:p>
          <a:p>
            <a:pPr indent="0" lvl="0" marL="0" rtl="0" algn="just">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Le fait d'utiliser le mot "enfants" et de ne pas préciser "moins de 18 ans" permet d'attirer l'attention et de rendre la situation moins formelle. Cela permet de briser la glace. </a:t>
            </a:r>
            <a:endParaRPr/>
          </a:p>
        </p:txBody>
      </p:sp>
      <p:sp>
        <p:nvSpPr>
          <p:cNvPr id="208" name="Google Shape;208;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Cette liste de questions n'est pas exhaustive. </a:t>
            </a:r>
            <a:br>
              <a:rPr lang="en-US" sz="1100">
                <a:latin typeface="Arial"/>
                <a:ea typeface="Arial"/>
                <a:cs typeface="Arial"/>
                <a:sym typeface="Arial"/>
              </a:rPr>
            </a:br>
            <a:r>
              <a:rPr lang="en-US" sz="1100">
                <a:latin typeface="Arial"/>
                <a:ea typeface="Arial"/>
                <a:cs typeface="Arial"/>
                <a:sym typeface="Arial"/>
              </a:rPr>
              <a:t>Il ne s'agit que de quelques exemples pour illustrer les questions potentielles. </a:t>
            </a:r>
            <a:endParaRPr/>
          </a:p>
        </p:txBody>
      </p:sp>
      <p:sp>
        <p:nvSpPr>
          <p:cNvPr id="216" name="Google Shape;21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 name="Google Shape;5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Aucune note n'est fournie pour ce module.</a:t>
            </a:r>
            <a:endParaRPr/>
          </a:p>
        </p:txBody>
      </p:sp>
      <p:sp>
        <p:nvSpPr>
          <p:cNvPr id="65" name="Google Shape;6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 name="Google Shape;7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 name="Google Shape;8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15" name="Shape 15"/>
        <p:cNvGrpSpPr/>
        <p:nvPr/>
      </p:nvGrpSpPr>
      <p:grpSpPr>
        <a:xfrm>
          <a:off x="0" y="0"/>
          <a:ext cx="0" cy="0"/>
          <a:chOff x="0" y="0"/>
          <a:chExt cx="0" cy="0"/>
        </a:xfrm>
      </p:grpSpPr>
      <p:sp>
        <p:nvSpPr>
          <p:cNvPr id="16" name="Google Shape;16;p27"/>
          <p:cNvSpPr txBox="1"/>
          <p:nvPr>
            <p:ph idx="10" type="dt"/>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17" name="Google Shape;17;p27"/>
          <p:cNvSpPr txBox="1"/>
          <p:nvPr>
            <p:ph idx="11" type="ftr"/>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18" name="Google Shape;18;p27"/>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0" lvl="0"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1pPr>
            <a:lvl2pPr indent="0" lvl="1"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2pPr>
            <a:lvl3pPr indent="0" lvl="2"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3pPr>
            <a:lvl4pPr indent="0" lvl="3"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4pPr>
            <a:lvl5pPr indent="0" lvl="4"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5pPr>
            <a:lvl6pPr indent="0" lvl="5"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6pPr>
            <a:lvl7pPr indent="0" lvl="6"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7pPr>
            <a:lvl8pPr indent="0" lvl="7"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8pPr>
            <a:lvl9pPr indent="0" lvl="8"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9" name="Shape 1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20" name="Shape 20"/>
        <p:cNvGrpSpPr/>
        <p:nvPr/>
      </p:nvGrpSpPr>
      <p:grpSpPr>
        <a:xfrm>
          <a:off x="0" y="0"/>
          <a:ext cx="0" cy="0"/>
          <a:chOff x="0" y="0"/>
          <a:chExt cx="0" cy="0"/>
        </a:xfrm>
      </p:grpSpPr>
      <p:sp>
        <p:nvSpPr>
          <p:cNvPr id="21" name="Google Shape;21;p29"/>
          <p:cNvSpPr txBox="1"/>
          <p:nvPr>
            <p:ph type="title"/>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ctr">
              <a:lnSpc>
                <a:spcPct val="100000"/>
              </a:lnSpc>
              <a:spcBef>
                <a:spcPts val="0"/>
              </a:spcBef>
              <a:spcAft>
                <a:spcPts val="0"/>
              </a:spcAft>
              <a:buClr>
                <a:schemeClr val="dk1"/>
              </a:buClr>
              <a:buSzPts val="4400"/>
              <a:buFont typeface="Arial Black"/>
              <a:buNone/>
              <a:defRPr b="0" i="0" sz="5867" u="none" cap="none" strike="noStrike">
                <a:solidFill>
                  <a:schemeClr val="dk1"/>
                </a:solidFill>
                <a:latin typeface="Arial Black"/>
                <a:ea typeface="Arial Black"/>
                <a:cs typeface="Arial Black"/>
                <a:sym typeface="Arial Black"/>
              </a:defRPr>
            </a:lvl1pPr>
            <a:lvl2pPr lvl="1"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9pPr>
          </a:lstStyle>
          <a:p/>
        </p:txBody>
      </p:sp>
      <p:sp>
        <p:nvSpPr>
          <p:cNvPr id="22" name="Google Shape;22;p29"/>
          <p:cNvSpPr txBox="1"/>
          <p:nvPr>
            <p:ph idx="1" type="body"/>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853"/>
              </a:spcBef>
              <a:spcAft>
                <a:spcPts val="0"/>
              </a:spcAft>
              <a:buClr>
                <a:schemeClr val="dk1"/>
              </a:buClr>
              <a:buSzPts val="3200"/>
              <a:buFont typeface="Arial"/>
              <a:buChar char="•"/>
              <a:defRPr b="0" i="0" sz="4267" u="none" cap="none" strike="noStrike">
                <a:solidFill>
                  <a:schemeClr val="dk1"/>
                </a:solidFill>
                <a:latin typeface="Avenir"/>
                <a:ea typeface="Avenir"/>
                <a:cs typeface="Avenir"/>
                <a:sym typeface="Avenir"/>
              </a:defRPr>
            </a:lvl1pPr>
            <a:lvl2pPr indent="-406400" lvl="1" marL="914400" marR="0" algn="l">
              <a:lnSpc>
                <a:spcPct val="100000"/>
              </a:lnSpc>
              <a:spcBef>
                <a:spcPts val="747"/>
              </a:spcBef>
              <a:spcAft>
                <a:spcPts val="0"/>
              </a:spcAft>
              <a:buClr>
                <a:schemeClr val="dk1"/>
              </a:buClr>
              <a:buSzPts val="2800"/>
              <a:buFont typeface="Arial"/>
              <a:buChar char="–"/>
              <a:defRPr b="0" i="0" sz="3733" u="none" cap="none" strike="noStrike">
                <a:solidFill>
                  <a:schemeClr val="dk1"/>
                </a:solidFill>
                <a:latin typeface="Arial"/>
                <a:ea typeface="Arial"/>
                <a:cs typeface="Arial"/>
                <a:sym typeface="Arial"/>
              </a:defRPr>
            </a:lvl2pPr>
            <a:lvl3pPr indent="-381000" lvl="2" marL="1371600" marR="0" algn="l">
              <a:lnSpc>
                <a:spcPct val="100000"/>
              </a:lnSpc>
              <a:spcBef>
                <a:spcPts val="640"/>
              </a:spcBef>
              <a:spcAft>
                <a:spcPts val="0"/>
              </a:spcAft>
              <a:buClr>
                <a:schemeClr val="dk1"/>
              </a:buClr>
              <a:buSzPts val="2400"/>
              <a:buFont typeface="Arial"/>
              <a:buChar char="•"/>
              <a:defRPr b="0" i="0" sz="3200" u="none" cap="none" strike="noStrike">
                <a:solidFill>
                  <a:schemeClr val="dk1"/>
                </a:solidFill>
                <a:latin typeface="Arial"/>
                <a:ea typeface="Arial"/>
                <a:cs typeface="Arial"/>
                <a:sym typeface="Arial"/>
              </a:defRPr>
            </a:lvl3pPr>
            <a:lvl4pPr indent="-355600" lvl="3" marL="18288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4pPr>
            <a:lvl5pPr indent="-355600" lvl="4" marL="22860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5pPr>
            <a:lvl6pPr indent="-355600" lvl="5" marL="27432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6pPr>
            <a:lvl7pPr indent="-355600" lvl="6" marL="32004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7pPr>
            <a:lvl8pPr indent="-355600" lvl="7" marL="36576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8pPr>
            <a:lvl9pPr indent="-355600" lvl="8" marL="41148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9pPr>
          </a:lstStyle>
          <a:p/>
        </p:txBody>
      </p:sp>
      <p:sp>
        <p:nvSpPr>
          <p:cNvPr id="23" name="Google Shape;23;p29"/>
          <p:cNvSpPr txBox="1"/>
          <p:nvPr>
            <p:ph idx="10" type="dt"/>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24" name="Google Shape;24;p29"/>
          <p:cNvSpPr txBox="1"/>
          <p:nvPr>
            <p:ph idx="11" type="ftr"/>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25" name="Google Shape;25;p29"/>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0" lvl="0"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1pPr>
            <a:lvl2pPr indent="0" lvl="1"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2pPr>
            <a:lvl3pPr indent="0" lvl="2"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3pPr>
            <a:lvl4pPr indent="0" lvl="3"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4pPr>
            <a:lvl5pPr indent="0" lvl="4"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5pPr>
            <a:lvl6pPr indent="0" lvl="5"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6pPr>
            <a:lvl7pPr indent="0" lvl="6"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7pPr>
            <a:lvl8pPr indent="0" lvl="7"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8pPr>
            <a:lvl9pPr indent="0" lvl="8"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ty white copy" type="tx">
  <p:cSld name="TITLE_AND_BODY">
    <p:spTree>
      <p:nvGrpSpPr>
        <p:cNvPr id="26" name="Shape 2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3" name="Shape 3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34" name="Shape 34"/>
        <p:cNvGrpSpPr/>
        <p:nvPr/>
      </p:nvGrpSpPr>
      <p:grpSpPr>
        <a:xfrm>
          <a:off x="0" y="0"/>
          <a:ext cx="0" cy="0"/>
          <a:chOff x="0" y="0"/>
          <a:chExt cx="0" cy="0"/>
        </a:xfrm>
      </p:grpSpPr>
      <p:sp>
        <p:nvSpPr>
          <p:cNvPr id="35" name="Google Shape;35;p33"/>
          <p:cNvSpPr txBox="1"/>
          <p:nvPr>
            <p:ph type="title"/>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ctr">
              <a:lnSpc>
                <a:spcPct val="100000"/>
              </a:lnSpc>
              <a:spcBef>
                <a:spcPts val="0"/>
              </a:spcBef>
              <a:spcAft>
                <a:spcPts val="0"/>
              </a:spcAft>
              <a:buClr>
                <a:schemeClr val="dk1"/>
              </a:buClr>
              <a:buSzPts val="4400"/>
              <a:buFont typeface="Arial Black"/>
              <a:buNone/>
              <a:defRPr b="0" i="0" sz="5867" u="none" cap="none" strike="noStrike">
                <a:solidFill>
                  <a:schemeClr val="dk1"/>
                </a:solidFill>
                <a:latin typeface="Arial Black"/>
                <a:ea typeface="Arial Black"/>
                <a:cs typeface="Arial Black"/>
                <a:sym typeface="Arial Black"/>
              </a:defRPr>
            </a:lvl1pPr>
            <a:lvl2pPr lvl="1"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rgbClr val="000000"/>
                </a:solidFill>
                <a:latin typeface="Arial"/>
                <a:ea typeface="Arial"/>
                <a:cs typeface="Arial"/>
                <a:sym typeface="Arial"/>
              </a:defRPr>
            </a:lvl9pPr>
          </a:lstStyle>
          <a:p/>
        </p:txBody>
      </p:sp>
      <p:sp>
        <p:nvSpPr>
          <p:cNvPr id="36" name="Google Shape;36;p33"/>
          <p:cNvSpPr txBox="1"/>
          <p:nvPr>
            <p:ph idx="1" type="body"/>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431800" lvl="0" marL="457200" marR="0" algn="l">
              <a:lnSpc>
                <a:spcPct val="100000"/>
              </a:lnSpc>
              <a:spcBef>
                <a:spcPts val="853"/>
              </a:spcBef>
              <a:spcAft>
                <a:spcPts val="0"/>
              </a:spcAft>
              <a:buClr>
                <a:schemeClr val="dk1"/>
              </a:buClr>
              <a:buSzPts val="3200"/>
              <a:buFont typeface="Arial"/>
              <a:buChar char="•"/>
              <a:defRPr b="0" i="0" sz="4267" u="none" cap="none" strike="noStrike">
                <a:solidFill>
                  <a:schemeClr val="dk1"/>
                </a:solidFill>
                <a:latin typeface="Avenir"/>
                <a:ea typeface="Avenir"/>
                <a:cs typeface="Avenir"/>
                <a:sym typeface="Avenir"/>
              </a:defRPr>
            </a:lvl1pPr>
            <a:lvl2pPr indent="-406400" lvl="1" marL="914400" marR="0" algn="l">
              <a:lnSpc>
                <a:spcPct val="100000"/>
              </a:lnSpc>
              <a:spcBef>
                <a:spcPts val="747"/>
              </a:spcBef>
              <a:spcAft>
                <a:spcPts val="0"/>
              </a:spcAft>
              <a:buClr>
                <a:schemeClr val="dk1"/>
              </a:buClr>
              <a:buSzPts val="2800"/>
              <a:buFont typeface="Arial"/>
              <a:buChar char="–"/>
              <a:defRPr b="0" i="0" sz="3733" u="none" cap="none" strike="noStrike">
                <a:solidFill>
                  <a:schemeClr val="dk1"/>
                </a:solidFill>
                <a:latin typeface="Arial"/>
                <a:ea typeface="Arial"/>
                <a:cs typeface="Arial"/>
                <a:sym typeface="Arial"/>
              </a:defRPr>
            </a:lvl2pPr>
            <a:lvl3pPr indent="-381000" lvl="2" marL="1371600" marR="0" algn="l">
              <a:lnSpc>
                <a:spcPct val="100000"/>
              </a:lnSpc>
              <a:spcBef>
                <a:spcPts val="640"/>
              </a:spcBef>
              <a:spcAft>
                <a:spcPts val="0"/>
              </a:spcAft>
              <a:buClr>
                <a:schemeClr val="dk1"/>
              </a:buClr>
              <a:buSzPts val="2400"/>
              <a:buFont typeface="Arial"/>
              <a:buChar char="•"/>
              <a:defRPr b="0" i="0" sz="3200" u="none" cap="none" strike="noStrike">
                <a:solidFill>
                  <a:schemeClr val="dk1"/>
                </a:solidFill>
                <a:latin typeface="Arial"/>
                <a:ea typeface="Arial"/>
                <a:cs typeface="Arial"/>
                <a:sym typeface="Arial"/>
              </a:defRPr>
            </a:lvl3pPr>
            <a:lvl4pPr indent="-355600" lvl="3" marL="18288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4pPr>
            <a:lvl5pPr indent="-355600" lvl="4" marL="22860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5pPr>
            <a:lvl6pPr indent="-355600" lvl="5" marL="27432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6pPr>
            <a:lvl7pPr indent="-355600" lvl="6" marL="32004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7pPr>
            <a:lvl8pPr indent="-355600" lvl="7" marL="36576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8pPr>
            <a:lvl9pPr indent="-355600" lvl="8" marL="4114800" marR="0" algn="l">
              <a:lnSpc>
                <a:spcPct val="100000"/>
              </a:lnSpc>
              <a:spcBef>
                <a:spcPts val="533"/>
              </a:spcBef>
              <a:spcAft>
                <a:spcPts val="0"/>
              </a:spcAft>
              <a:buClr>
                <a:schemeClr val="dk1"/>
              </a:buClr>
              <a:buSzPts val="2000"/>
              <a:buFont typeface="Arial"/>
              <a:buChar char="•"/>
              <a:defRPr b="0" i="0" sz="2667" u="none" cap="none" strike="noStrike">
                <a:solidFill>
                  <a:schemeClr val="dk1"/>
                </a:solidFill>
                <a:latin typeface="Arial"/>
                <a:ea typeface="Arial"/>
                <a:cs typeface="Arial"/>
                <a:sym typeface="Arial"/>
              </a:defRPr>
            </a:lvl9pPr>
          </a:lstStyle>
          <a:p/>
        </p:txBody>
      </p:sp>
      <p:sp>
        <p:nvSpPr>
          <p:cNvPr id="37" name="Google Shape;37;p33"/>
          <p:cNvSpPr txBox="1"/>
          <p:nvPr>
            <p:ph idx="10" type="dt"/>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38" name="Google Shape;38;p33"/>
          <p:cNvSpPr txBox="1"/>
          <p:nvPr>
            <p:ph idx="11" type="ftr"/>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39" name="Google Shape;39;p33"/>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0" lvl="0"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1pPr>
            <a:lvl2pPr indent="0" lvl="1"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2pPr>
            <a:lvl3pPr indent="0" lvl="2"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3pPr>
            <a:lvl4pPr indent="0" lvl="3"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4pPr>
            <a:lvl5pPr indent="0" lvl="4"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5pPr>
            <a:lvl6pPr indent="0" lvl="5"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6pPr>
            <a:lvl7pPr indent="0" lvl="6"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7pPr>
            <a:lvl8pPr indent="0" lvl="7"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8pPr>
            <a:lvl9pPr indent="0" lvl="8"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40" name="Shape 40"/>
        <p:cNvGrpSpPr/>
        <p:nvPr/>
      </p:nvGrpSpPr>
      <p:grpSpPr>
        <a:xfrm>
          <a:off x="0" y="0"/>
          <a:ext cx="0" cy="0"/>
          <a:chOff x="0" y="0"/>
          <a:chExt cx="0" cy="0"/>
        </a:xfrm>
      </p:grpSpPr>
      <p:sp>
        <p:nvSpPr>
          <p:cNvPr id="41" name="Google Shape;41;p34"/>
          <p:cNvSpPr txBox="1"/>
          <p:nvPr>
            <p:ph idx="10" type="dt"/>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42" name="Google Shape;42;p34"/>
          <p:cNvSpPr txBox="1"/>
          <p:nvPr>
            <p:ph idx="11" type="ftr"/>
          </p:nvPr>
        </p:nvSpPr>
        <p:spPr>
          <a:xfrm>
            <a:off x="0" y="0"/>
            <a:ext cx="4000000" cy="4000000"/>
          </a:xfrm>
          <a:prstGeom prst="rect">
            <a:avLst/>
          </a:prstGeom>
          <a:noFill/>
          <a:ln>
            <a:noFill/>
          </a:ln>
        </p:spPr>
        <p:txBody>
          <a:bodyPr anchorCtr="0" anchor="t"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venir"/>
                <a:ea typeface="Avenir"/>
                <a:cs typeface="Avenir"/>
                <a:sym typeface="Avenir"/>
              </a:defRPr>
            </a:lvl1pPr>
            <a:lvl2pPr lvl="1"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Arial"/>
                <a:ea typeface="Arial"/>
                <a:cs typeface="Arial"/>
                <a:sym typeface="Arial"/>
              </a:defRPr>
            </a:lvl9pPr>
          </a:lstStyle>
          <a:p/>
        </p:txBody>
      </p:sp>
      <p:sp>
        <p:nvSpPr>
          <p:cNvPr id="43" name="Google Shape;43;p34"/>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lvl1pPr indent="0" lvl="0"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1pPr>
            <a:lvl2pPr indent="0" lvl="1"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2pPr>
            <a:lvl3pPr indent="0" lvl="2"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3pPr>
            <a:lvl4pPr indent="0" lvl="3"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4pPr>
            <a:lvl5pPr indent="0" lvl="4"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5pPr>
            <a:lvl6pPr indent="0" lvl="5"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6pPr>
            <a:lvl7pPr indent="0" lvl="6"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7pPr>
            <a:lvl8pPr indent="0" lvl="7"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8pPr>
            <a:lvl9pPr indent="0" lvl="8" marL="0" marR="0" algn="l">
              <a:lnSpc>
                <a:spcPct val="100000"/>
              </a:lnSpc>
              <a:spcBef>
                <a:spcPts val="0"/>
              </a:spcBef>
              <a:spcAft>
                <a:spcPts val="0"/>
              </a:spcAft>
              <a:buClr>
                <a:srgbClr val="000000"/>
              </a:buClr>
              <a:buSzPts val="1800"/>
              <a:buFont typeface="Arial"/>
              <a:buNone/>
              <a:defRPr b="0" i="0" sz="2400" u="none" cap="none" strike="noStrike">
                <a:solidFill>
                  <a:schemeClr val="dk1"/>
                </a:solidFill>
                <a:latin typeface="Avenir"/>
                <a:ea typeface="Avenir"/>
                <a:cs typeface="Avenir"/>
                <a:sym typeface="Avenir"/>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ty white copy" showMasterSp="0" type="tx">
  <p:cSld name="TITLE_AND_BODY">
    <p:spTree>
      <p:nvGrpSpPr>
        <p:cNvPr id="44" name="Shape 4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venir"/>
              <a:buNone/>
              <a:defRPr b="1" i="0" sz="4400" u="none" cap="none" strike="noStrike">
                <a:solidFill>
                  <a:schemeClr val="dk1"/>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venir"/>
                <a:ea typeface="Avenir"/>
                <a:cs typeface="Avenir"/>
                <a:sym typeface="Avenir"/>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B8C8C"/>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B8C8C"/>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6"/>
          <p:cNvSpPr txBox="1"/>
          <p:nvPr>
            <p:ph idx="12" type="sldNum"/>
          </p:nvPr>
        </p:nvSpPr>
        <p:spPr>
          <a:xfrm>
            <a:off x="8610600" y="6356350"/>
            <a:ext cx="156371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 name="Shape 27"/>
        <p:cNvGrpSpPr/>
        <p:nvPr/>
      </p:nvGrpSpPr>
      <p:grpSpPr>
        <a:xfrm>
          <a:off x="0" y="0"/>
          <a:ext cx="0" cy="0"/>
          <a:chOff x="0" y="0"/>
          <a:chExt cx="0" cy="0"/>
        </a:xfrm>
      </p:grpSpPr>
      <p:sp>
        <p:nvSpPr>
          <p:cNvPr id="28" name="Google Shape;28;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venir"/>
              <a:buNone/>
              <a:defRPr b="1" i="0" sz="4400" u="none" cap="none" strike="noStrike">
                <a:solidFill>
                  <a:schemeClr val="dk1"/>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9" name="Google Shape;29;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venir"/>
                <a:ea typeface="Avenir"/>
                <a:cs typeface="Avenir"/>
                <a:sym typeface="Avenir"/>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0" name="Google Shape;30;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B8C8C"/>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31" name="Google Shape;31;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B8C8C"/>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32" name="Google Shape;32;p31"/>
          <p:cNvSpPr txBox="1"/>
          <p:nvPr>
            <p:ph idx="12" type="sldNum"/>
          </p:nvPr>
        </p:nvSpPr>
        <p:spPr>
          <a:xfrm>
            <a:off x="8610600" y="6356350"/>
            <a:ext cx="156371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B8C8C"/>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356f235ada6_0_0"/>
          <p:cNvSpPr txBox="1"/>
          <p:nvPr>
            <p:ph idx="4294967295" type="ctrTitle"/>
          </p:nvPr>
        </p:nvSpPr>
        <p:spPr>
          <a:xfrm>
            <a:off x="614812" y="1921055"/>
            <a:ext cx="11434200" cy="2336700"/>
          </a:xfrm>
          <a:prstGeom prst="rect">
            <a:avLst/>
          </a:prstGeom>
          <a:noFill/>
          <a:ln>
            <a:noFill/>
          </a:ln>
        </p:spPr>
        <p:txBody>
          <a:bodyPr anchorCtr="0" anchor="ctr" bIns="45700" lIns="91425" spcFirstLastPara="1" rIns="91425" wrap="square" tIns="45700">
            <a:normAutofit/>
          </a:bodyPr>
          <a:lstStyle/>
          <a:p>
            <a:pPr indent="0" lvl="0" marL="177800" rtl="0" algn="l">
              <a:spcBef>
                <a:spcPts val="1000"/>
              </a:spcBef>
              <a:spcAft>
                <a:spcPts val="0"/>
              </a:spcAft>
              <a:buNone/>
            </a:pPr>
            <a:r>
              <a:rPr lang="en-US" sz="2800">
                <a:latin typeface="Arial"/>
                <a:ea typeface="Arial"/>
                <a:cs typeface="Arial"/>
                <a:sym typeface="Arial"/>
              </a:rPr>
              <a:t>Formation d'auditeur sur les exigences fondamentales du travail (CLR) CoC FSC(R)</a:t>
            </a:r>
            <a:endParaRPr sz="2800">
              <a:latin typeface="Arial"/>
              <a:ea typeface="Arial"/>
              <a:cs typeface="Arial"/>
              <a:sym typeface="Arial"/>
            </a:endParaRPr>
          </a:p>
        </p:txBody>
      </p:sp>
      <p:sp>
        <p:nvSpPr>
          <p:cNvPr id="50" name="Google Shape;50;g356f235ada6_0_0"/>
          <p:cNvSpPr txBox="1"/>
          <p:nvPr>
            <p:ph idx="4294967295" type="body"/>
          </p:nvPr>
        </p:nvSpPr>
        <p:spPr>
          <a:xfrm>
            <a:off x="646981" y="4041056"/>
            <a:ext cx="11135400" cy="1379400"/>
          </a:xfrm>
          <a:prstGeom prst="rect">
            <a:avLst/>
          </a:prstGeom>
          <a:noFill/>
          <a:ln>
            <a:noFill/>
          </a:ln>
        </p:spPr>
        <p:txBody>
          <a:bodyPr anchorCtr="0" anchor="t" bIns="45700" lIns="91425" spcFirstLastPara="1" rIns="91425" wrap="square" tIns="45700">
            <a:normAutofit/>
          </a:bodyPr>
          <a:lstStyle/>
          <a:p>
            <a:pPr indent="0" lvl="0" marL="177800" marR="0" rtl="0" algn="l">
              <a:lnSpc>
                <a:spcPct val="90000"/>
              </a:lnSpc>
              <a:spcBef>
                <a:spcPts val="1000"/>
              </a:spcBef>
              <a:spcAft>
                <a:spcPts val="0"/>
              </a:spcAft>
              <a:buNone/>
            </a:pPr>
            <a:r>
              <a:rPr lang="en-US">
                <a:latin typeface="Arial"/>
                <a:ea typeface="Arial"/>
                <a:cs typeface="Arial"/>
                <a:sym typeface="Arial"/>
              </a:rPr>
              <a:t>Lecture préparatoire préalable au cours</a:t>
            </a:r>
            <a:endParaRPr>
              <a:latin typeface="Arial"/>
              <a:ea typeface="Arial"/>
              <a:cs typeface="Arial"/>
              <a:sym typeface="Arial"/>
            </a:endParaRPr>
          </a:p>
          <a:p>
            <a:pPr indent="0" lvl="0" marL="177800" marR="0" rtl="0" algn="l">
              <a:lnSpc>
                <a:spcPct val="90000"/>
              </a:lnSpc>
              <a:spcBef>
                <a:spcPts val="1000"/>
              </a:spcBef>
              <a:spcAft>
                <a:spcPts val="0"/>
              </a:spcAft>
              <a:buNone/>
            </a:pPr>
            <a:r>
              <a:rPr lang="en-US">
                <a:latin typeface="Arial"/>
                <a:ea typeface="Arial"/>
                <a:cs typeface="Arial"/>
                <a:sym typeface="Arial"/>
              </a:rPr>
              <a:t>Module 4 : Évaluation des CLR FSC</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9"/>
          <p:cNvSpPr txBox="1"/>
          <p:nvPr>
            <p:ph idx="4294967295" type="ctrTitle"/>
          </p:nvPr>
        </p:nvSpPr>
        <p:spPr>
          <a:xfrm>
            <a:off x="736120" y="2767012"/>
            <a:ext cx="10103329" cy="132397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b="1" i="0" lang="en-US" sz="2800" u="none" cap="none" strike="noStrike">
                <a:solidFill>
                  <a:schemeClr val="dk1"/>
                </a:solidFill>
                <a:latin typeface="Arial"/>
                <a:ea typeface="Arial"/>
                <a:cs typeface="Arial"/>
                <a:sym typeface="Arial"/>
              </a:rPr>
              <a:t>Module 4.2 </a:t>
            </a:r>
            <a:br>
              <a:rPr b="1" i="0" lang="en-US" sz="2800" u="none" cap="none" strike="noStrike">
                <a:solidFill>
                  <a:schemeClr val="dk1"/>
                </a:solidFill>
                <a:latin typeface="Arial"/>
                <a:ea typeface="Arial"/>
                <a:cs typeface="Arial"/>
                <a:sym typeface="Arial"/>
              </a:rPr>
            </a:br>
            <a:r>
              <a:rPr b="1" i="0" lang="en-US" sz="2800" u="none" cap="none" strike="noStrike">
                <a:solidFill>
                  <a:schemeClr val="dk1"/>
                </a:solidFill>
                <a:latin typeface="Arial"/>
                <a:ea typeface="Arial"/>
                <a:cs typeface="Arial"/>
                <a:sym typeface="Arial"/>
              </a:rPr>
              <a:t>Guide des exigences de certification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0"/>
          <p:cNvSpPr txBox="1"/>
          <p:nvPr>
            <p:ph idx="4294967295" type="title"/>
          </p:nvPr>
        </p:nvSpPr>
        <p:spPr>
          <a:xfrm>
            <a:off x="704100" y="448210"/>
            <a:ext cx="10402500" cy="14463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Exigences </a:t>
            </a:r>
            <a:r>
              <a:rPr lang="en-US" sz="2800">
                <a:latin typeface="Arial"/>
                <a:ea typeface="Arial"/>
                <a:cs typeface="Arial"/>
                <a:sym typeface="Arial"/>
              </a:rPr>
              <a:t>CLR FSC CoC </a:t>
            </a:r>
            <a:r>
              <a:rPr lang="en-US" sz="2800">
                <a:solidFill>
                  <a:schemeClr val="dk1"/>
                </a:solidFill>
                <a:latin typeface="Arial"/>
                <a:ea typeface="Arial"/>
                <a:cs typeface="Arial"/>
                <a:sym typeface="Arial"/>
              </a:rPr>
              <a:t>clés/pertinentes</a:t>
            </a:r>
            <a:endParaRPr/>
          </a:p>
        </p:txBody>
      </p:sp>
      <p:sp>
        <p:nvSpPr>
          <p:cNvPr id="109" name="Google Shape;109;p10"/>
          <p:cNvSpPr txBox="1"/>
          <p:nvPr>
            <p:ph idx="4294967295" type="body"/>
          </p:nvPr>
        </p:nvSpPr>
        <p:spPr>
          <a:xfrm>
            <a:off x="704104" y="1543405"/>
            <a:ext cx="7029990" cy="4736891"/>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2800"/>
              <a:buNone/>
            </a:pPr>
            <a:r>
              <a:rPr lang="en-US" sz="2400">
                <a:latin typeface="Arial"/>
                <a:ea typeface="Arial"/>
                <a:cs typeface="Arial"/>
                <a:sym typeface="Arial"/>
              </a:rPr>
              <a:t>Les OC doivent auditer au regard de toutes les exigences de certification actualisées applicables au champ d'application de l'organisation auditée. </a:t>
            </a:r>
            <a:endParaRPr/>
          </a:p>
          <a:p>
            <a:pPr indent="-228600" lvl="0" marL="457200" marR="0" rtl="0" algn="l">
              <a:lnSpc>
                <a:spcPct val="90000"/>
              </a:lnSpc>
              <a:spcBef>
                <a:spcPts val="1000"/>
              </a:spcBef>
              <a:spcAft>
                <a:spcPts val="0"/>
              </a:spcAft>
              <a:buClr>
                <a:schemeClr val="dk1"/>
              </a:buClr>
              <a:buSzPts val="2800"/>
              <a:buFont typeface="Arial"/>
              <a:buNone/>
            </a:pPr>
            <a:r>
              <a:t/>
            </a:r>
            <a:endParaRPr sz="2400">
              <a:latin typeface="Arial"/>
              <a:ea typeface="Arial"/>
              <a:cs typeface="Arial"/>
              <a:sym typeface="Arial"/>
            </a:endParaRPr>
          </a:p>
          <a:p>
            <a:pPr indent="0" lvl="0" marL="50800" rtl="0" algn="l">
              <a:lnSpc>
                <a:spcPct val="90000"/>
              </a:lnSpc>
              <a:spcBef>
                <a:spcPts val="1000"/>
              </a:spcBef>
              <a:spcAft>
                <a:spcPts val="0"/>
              </a:spcAft>
              <a:buSzPts val="2800"/>
              <a:buNone/>
            </a:pPr>
            <a:r>
              <a:rPr lang="en-US" sz="2400">
                <a:latin typeface="Arial"/>
                <a:ea typeface="Arial"/>
                <a:cs typeface="Arial"/>
                <a:sym typeface="Arial"/>
              </a:rPr>
              <a:t>Cependant, les exigences suivantes sont indispensables pour garantir une évaluation complète des CLR FSC CoC :</a:t>
            </a:r>
            <a:endParaRPr/>
          </a:p>
          <a:p>
            <a:pPr indent="-381000" lvl="1" marL="914400" rtl="0" algn="l">
              <a:lnSpc>
                <a:spcPct val="90000"/>
              </a:lnSpc>
              <a:spcBef>
                <a:spcPts val="500"/>
              </a:spcBef>
              <a:spcAft>
                <a:spcPts val="0"/>
              </a:spcAft>
              <a:buSzPts val="2400"/>
              <a:buChar char="•"/>
            </a:pPr>
            <a:r>
              <a:rPr lang="en-US">
                <a:latin typeface="Arial"/>
                <a:ea typeface="Arial"/>
                <a:cs typeface="Arial"/>
                <a:sym typeface="Arial"/>
              </a:rPr>
              <a:t>FSC-STD-40-004 V3-1, Section 1 </a:t>
            </a:r>
            <a:endParaRPr/>
          </a:p>
          <a:p>
            <a:pPr indent="-381000" lvl="1" marL="914400" rtl="0" algn="l">
              <a:lnSpc>
                <a:spcPct val="90000"/>
              </a:lnSpc>
              <a:spcBef>
                <a:spcPts val="500"/>
              </a:spcBef>
              <a:spcAft>
                <a:spcPts val="0"/>
              </a:spcAft>
              <a:buSzPts val="2400"/>
              <a:buChar char="•"/>
            </a:pPr>
            <a:r>
              <a:rPr lang="en-US">
                <a:latin typeface="Arial"/>
                <a:ea typeface="Arial"/>
                <a:cs typeface="Arial"/>
                <a:sym typeface="Arial"/>
              </a:rPr>
              <a:t>FSC-STD-40-004 V3-1, section 7</a:t>
            </a:r>
            <a:endParaRPr/>
          </a:p>
          <a:p>
            <a:pPr indent="-381000" lvl="1" marL="914400" rtl="0" algn="l">
              <a:lnSpc>
                <a:spcPct val="90000"/>
              </a:lnSpc>
              <a:spcBef>
                <a:spcPts val="500"/>
              </a:spcBef>
              <a:spcAft>
                <a:spcPts val="0"/>
              </a:spcAft>
              <a:buSzPts val="2400"/>
              <a:buChar char="•"/>
            </a:pPr>
            <a:r>
              <a:rPr lang="en-US">
                <a:latin typeface="Arial"/>
                <a:ea typeface="Arial"/>
                <a:cs typeface="Arial"/>
                <a:sym typeface="Arial"/>
              </a:rPr>
              <a:t>FSC-STD-40-004 V3-1, Annexe D</a:t>
            </a:r>
            <a:endParaRPr/>
          </a:p>
          <a:p>
            <a:pPr indent="-381000" lvl="1" marL="914400" rtl="0" algn="l">
              <a:lnSpc>
                <a:spcPct val="90000"/>
              </a:lnSpc>
              <a:spcBef>
                <a:spcPts val="500"/>
              </a:spcBef>
              <a:spcAft>
                <a:spcPts val="0"/>
              </a:spcAft>
              <a:buSzPts val="2400"/>
              <a:buChar char="•"/>
            </a:pPr>
            <a:r>
              <a:rPr lang="en-US">
                <a:latin typeface="Arial"/>
                <a:ea typeface="Arial"/>
                <a:cs typeface="Arial"/>
                <a:sym typeface="Arial"/>
              </a:rPr>
              <a:t>FSC-DIR-40-004 - ADVICE-40-004-23</a:t>
            </a:r>
            <a:endParaRPr/>
          </a:p>
          <a:p>
            <a:pPr indent="-381000" lvl="1" marL="914400" rtl="0" algn="l">
              <a:lnSpc>
                <a:spcPct val="90000"/>
              </a:lnSpc>
              <a:spcBef>
                <a:spcPts val="500"/>
              </a:spcBef>
              <a:spcAft>
                <a:spcPts val="0"/>
              </a:spcAft>
              <a:buSzPts val="2400"/>
              <a:buChar char="•"/>
            </a:pPr>
            <a:r>
              <a:rPr lang="en-US">
                <a:latin typeface="Arial"/>
                <a:ea typeface="Arial"/>
                <a:cs typeface="Arial"/>
                <a:sym typeface="Arial"/>
              </a:rPr>
              <a:t>FSC-DIR-40-004 - ADVICE-40-004-24</a:t>
            </a:r>
            <a:endParaRPr/>
          </a:p>
        </p:txBody>
      </p:sp>
      <p:pic>
        <p:nvPicPr>
          <p:cNvPr id="110" name="Google Shape;110;p10"/>
          <p:cNvPicPr preferRelativeResize="0"/>
          <p:nvPr/>
        </p:nvPicPr>
        <p:blipFill rotWithShape="1">
          <a:blip r:embed="rId3">
            <a:alphaModFix/>
          </a:blip>
          <a:srcRect b="0" l="0" r="0" t="0"/>
          <a:stretch/>
        </p:blipFill>
        <p:spPr>
          <a:xfrm>
            <a:off x="7905646" y="577703"/>
            <a:ext cx="4038808" cy="570259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aphicFrame>
        <p:nvGraphicFramePr>
          <p:cNvPr id="115" name="Google Shape;115;p11"/>
          <p:cNvGraphicFramePr/>
          <p:nvPr/>
        </p:nvGraphicFramePr>
        <p:xfrm>
          <a:off x="326530" y="1133917"/>
          <a:ext cx="3000000" cy="3000000"/>
        </p:xfrm>
        <a:graphic>
          <a:graphicData uri="http://schemas.openxmlformats.org/drawingml/2006/table">
            <a:tbl>
              <a:tblPr bandRow="1" firstCol="1" firstRow="1">
                <a:noFill/>
                <a:tableStyleId>{29C60A11-18DF-4612-90D8-7355DE4887F7}</a:tableStyleId>
              </a:tblPr>
              <a:tblGrid>
                <a:gridCol w="1783325"/>
                <a:gridCol w="1497700"/>
                <a:gridCol w="2489225"/>
              </a:tblGrid>
              <a:tr h="604325">
                <a:tc rowSpan="4">
                  <a:txBody>
                    <a:bodyPr/>
                    <a:lstStyle/>
                    <a:p>
                      <a:pPr indent="0" lvl="0" marL="0" marR="0" rtl="0" algn="l">
                        <a:lnSpc>
                          <a:spcPct val="107000"/>
                        </a:lnSpc>
                        <a:spcBef>
                          <a:spcPts val="0"/>
                        </a:spcBef>
                        <a:spcAft>
                          <a:spcPts val="0"/>
                        </a:spcAft>
                        <a:buNone/>
                      </a:pPr>
                      <a:r>
                        <a:rPr b="1" lang="en-US" sz="1600" u="none" cap="none" strike="noStrike"/>
                        <a:t>Système de gestion, formation et sensibilisation au CLR FSC</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Clr>
                          <a:srgbClr val="000000"/>
                        </a:buClr>
                        <a:buSzPts val="1600"/>
                        <a:buFont typeface="Arial"/>
                        <a:buNone/>
                      </a:pPr>
                      <a:r>
                        <a:rPr b="1" lang="en-US" sz="1600" u="none" cap="none" strike="noStrike"/>
                        <a:t>FSC-STD-40-004 v3.1 clause 1.1 et 1.4</a:t>
                      </a:r>
                      <a:endParaRPr/>
                    </a:p>
                    <a:p>
                      <a:pPr indent="0" lvl="0" marL="0" marR="0" rtl="0" algn="l">
                        <a:lnSpc>
                          <a:spcPct val="107000"/>
                        </a:lnSpc>
                        <a:spcBef>
                          <a:spcPts val="0"/>
                        </a:spcBef>
                        <a:spcAft>
                          <a:spcPts val="0"/>
                        </a:spcAft>
                        <a:buNone/>
                      </a:pPr>
                      <a: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Pourquoi ?</a:t>
                      </a:r>
                      <a:endParaRPr b="1" sz="1600" u="none" cap="none" strike="noStrike">
                        <a:latin typeface="Avenir"/>
                        <a:ea typeface="Avenir"/>
                        <a:cs typeface="Avenir"/>
                        <a:sym typeface="Avenir"/>
                      </a:endParaRPr>
                    </a:p>
                  </a:txBody>
                  <a:tcPr marT="0" marB="0" marR="68575" marL="68575"/>
                </a:tc>
              </a:tr>
              <a:tr h="1148175">
                <a:tc vMerge="1"/>
                <a:tc>
                  <a:txBody>
                    <a:bodyPr/>
                    <a:lstStyle/>
                    <a:p>
                      <a:pPr indent="0" lvl="0" marL="0" marR="0" rtl="0" algn="l">
                        <a:lnSpc>
                          <a:spcPct val="107000"/>
                        </a:lnSpc>
                        <a:spcBef>
                          <a:spcPts val="0"/>
                        </a:spcBef>
                        <a:spcAft>
                          <a:spcPts val="0"/>
                        </a:spcAft>
                        <a:buNone/>
                      </a:pPr>
                      <a:r>
                        <a:rPr lang="en-US" sz="1600" u="none" cap="none" strike="noStrike"/>
                        <a:t>Système de gestion / Procédures</a:t>
                      </a:r>
                      <a:endParaRPr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lang="en-US" sz="1600" u="none" cap="none" strike="noStrike"/>
                        <a:t>Les procédures du TC COC doivent intégrer les exigences relatives à la mise en œuvre d</a:t>
                      </a:r>
                      <a:r>
                        <a:rPr lang="en-US" sz="1600"/>
                        <a:t>es</a:t>
                      </a:r>
                      <a:r>
                        <a:rPr lang="en-US" sz="1600" u="none" cap="none" strike="noStrike"/>
                        <a:t> CLR FSC. </a:t>
                      </a:r>
                      <a:endParaRPr sz="1600" u="none" cap="none" strike="noStrike">
                        <a:latin typeface="Avenir"/>
                        <a:ea typeface="Avenir"/>
                        <a:cs typeface="Avenir"/>
                        <a:sym typeface="Avenir"/>
                      </a:endParaRPr>
                    </a:p>
                  </a:txBody>
                  <a:tcPr marT="0" marB="0" marR="68575" marL="68575"/>
                </a:tc>
              </a:tr>
              <a:tr h="2311575">
                <a:tc vMerge="1"/>
                <a:tc>
                  <a:txBody>
                    <a:bodyPr/>
                    <a:lstStyle/>
                    <a:p>
                      <a:pPr indent="0" lvl="0" marL="0" marR="0" rtl="0" algn="l">
                        <a:lnSpc>
                          <a:spcPct val="107000"/>
                        </a:lnSpc>
                        <a:spcBef>
                          <a:spcPts val="0"/>
                        </a:spcBef>
                        <a:spcAft>
                          <a:spcPts val="0"/>
                        </a:spcAft>
                        <a:buNone/>
                      </a:pPr>
                      <a:r>
                        <a:rPr lang="en-US" sz="1600" u="none" cap="none" strike="noStrike"/>
                        <a:t>Formation </a:t>
                      </a:r>
                      <a:endParaRPr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lang="en-US" sz="1600" u="none" cap="none" strike="noStrike"/>
                        <a:t>Le personnel doit connaître les procédures et les politiques.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Les responsables des CLR </a:t>
                      </a:r>
                      <a:r>
                        <a:rPr lang="en-US" sz="1600"/>
                        <a:t>FSC</a:t>
                      </a:r>
                      <a:r>
                        <a:rPr lang="en-US" sz="1600" u="none" cap="none" strike="noStrike"/>
                        <a:t> doivent être au courant des exigences et des politiques</a:t>
                      </a:r>
                      <a:endParaRPr sz="1600" u="none" cap="none" strike="noStrike">
                        <a:latin typeface="Avenir"/>
                        <a:ea typeface="Avenir"/>
                        <a:cs typeface="Avenir"/>
                        <a:sym typeface="Avenir"/>
                      </a:endParaRPr>
                    </a:p>
                  </a:txBody>
                  <a:tcPr marT="0" marB="0" marR="68575" marL="68575"/>
                </a:tc>
              </a:tr>
              <a:tr h="1148175">
                <a:tc vMerge="1"/>
                <a:tc>
                  <a:txBody>
                    <a:bodyPr/>
                    <a:lstStyle/>
                    <a:p>
                      <a:pPr indent="0" lvl="0" marL="0" marR="0" rtl="0" algn="l">
                        <a:lnSpc>
                          <a:spcPct val="107000"/>
                        </a:lnSpc>
                        <a:spcBef>
                          <a:spcPts val="0"/>
                        </a:spcBef>
                        <a:spcAft>
                          <a:spcPts val="0"/>
                        </a:spcAft>
                        <a:buNone/>
                      </a:pPr>
                      <a:r>
                        <a:rPr lang="en-US" sz="1600" u="none" cap="none" strike="noStrike"/>
                        <a:t>Do</a:t>
                      </a:r>
                      <a:r>
                        <a:rPr lang="en-US" sz="1600"/>
                        <a:t>cument</a:t>
                      </a:r>
                      <a:r>
                        <a:rPr lang="en-US" sz="1600" u="none" cap="none" strike="noStrike"/>
                        <a:t>s</a:t>
                      </a:r>
                      <a:endParaRPr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lang="en-US" sz="1600" u="none" cap="none" strike="noStrike"/>
                        <a:t>Les documents attestant de la conformité avec les CLR </a:t>
                      </a:r>
                      <a:r>
                        <a:rPr lang="en-US" sz="1600"/>
                        <a:t>FSC </a:t>
                      </a:r>
                      <a:r>
                        <a:rPr lang="en-US" sz="1600" u="none" cap="none" strike="noStrike"/>
                        <a:t>doivent être disponibles.</a:t>
                      </a:r>
                      <a:endParaRPr sz="1600" u="none" cap="none" strike="noStrike">
                        <a:latin typeface="Avenir"/>
                        <a:ea typeface="Avenir"/>
                        <a:cs typeface="Avenir"/>
                        <a:sym typeface="Avenir"/>
                      </a:endParaRPr>
                    </a:p>
                  </a:txBody>
                  <a:tcPr marT="0" marB="0" marR="68575" marL="68575"/>
                </a:tc>
              </a:tr>
            </a:tbl>
          </a:graphicData>
        </a:graphic>
      </p:graphicFrame>
      <p:graphicFrame>
        <p:nvGraphicFramePr>
          <p:cNvPr id="116" name="Google Shape;116;p11"/>
          <p:cNvGraphicFramePr/>
          <p:nvPr/>
        </p:nvGraphicFramePr>
        <p:xfrm>
          <a:off x="6539290" y="1133917"/>
          <a:ext cx="3000000" cy="3000000"/>
        </p:xfrm>
        <a:graphic>
          <a:graphicData uri="http://schemas.openxmlformats.org/drawingml/2006/table">
            <a:tbl>
              <a:tblPr bandCol="1" firstRow="1">
                <a:noFill/>
                <a:tableStyleId>{29C60A11-18DF-4612-90D8-7355DE4887F7}</a:tableStyleId>
              </a:tblPr>
              <a:tblGrid>
                <a:gridCol w="1979675"/>
                <a:gridCol w="2028825"/>
                <a:gridCol w="1387600"/>
              </a:tblGrid>
              <a:tr h="723450">
                <a:tc>
                  <a:txBody>
                    <a:bodyPr/>
                    <a:lstStyle/>
                    <a:p>
                      <a:pPr indent="0" lvl="0" marL="0" marR="0" rtl="0" algn="l">
                        <a:lnSpc>
                          <a:spcPct val="107000"/>
                        </a:lnSpc>
                        <a:spcBef>
                          <a:spcPts val="0"/>
                        </a:spcBef>
                        <a:spcAft>
                          <a:spcPts val="0"/>
                        </a:spcAft>
                        <a:buClr>
                          <a:srgbClr val="000000"/>
                        </a:buClr>
                        <a:buSzPts val="1600"/>
                        <a:buFont typeface="Arial"/>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Clr>
                          <a:srgbClr val="000000"/>
                        </a:buClr>
                        <a:buSzPts val="1600"/>
                        <a:buFont typeface="Arial"/>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Clr>
                          <a:srgbClr val="000000"/>
                        </a:buClr>
                        <a:buSzPts val="1600"/>
                        <a:buFont typeface="Arial"/>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tc>
              </a:tr>
              <a:tr h="4488800">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Politiques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Manuels d'entreprise</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Entretiens avec le personnel et les personnes responsables</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Représentant d</a:t>
                      </a:r>
                      <a:r>
                        <a:rPr lang="en-US" sz="1600"/>
                        <a:t>e la</a:t>
                      </a:r>
                      <a:r>
                        <a:rPr lang="en-US" sz="1600" u="none" cap="none" strike="noStrike"/>
                        <a:t> COC</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juridique</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Travailleurs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Connaître les exigences pertinentes (mais pas tout nécessairement)</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r>
            </a:tbl>
          </a:graphicData>
        </a:graphic>
      </p:graphicFrame>
      <p:sp>
        <p:nvSpPr>
          <p:cNvPr id="117" name="Google Shape;117;p11"/>
          <p:cNvSpPr txBox="1"/>
          <p:nvPr/>
        </p:nvSpPr>
        <p:spPr>
          <a:xfrm>
            <a:off x="451354" y="333833"/>
            <a:ext cx="10302817" cy="648572"/>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
        <p:nvSpPr>
          <p:cNvPr id="118" name="Google Shape;118;p11"/>
          <p:cNvSpPr/>
          <p:nvPr/>
        </p:nvSpPr>
        <p:spPr>
          <a:xfrm rot="5400000">
            <a:off x="5541635" y="3819624"/>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500"/>
                                        <p:tgtEl>
                                          <p:spTgt spid="1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12"/>
          <p:cNvGraphicFramePr/>
          <p:nvPr/>
        </p:nvGraphicFramePr>
        <p:xfrm>
          <a:off x="256804" y="1149349"/>
          <a:ext cx="3000000" cy="3000000"/>
        </p:xfrm>
        <a:graphic>
          <a:graphicData uri="http://schemas.openxmlformats.org/drawingml/2006/table">
            <a:tbl>
              <a:tblPr bandRow="1" firstCol="1" firstRow="1">
                <a:noFill/>
                <a:tableStyleId>{29C60A11-18DF-4612-90D8-7355DE4887F7}</a:tableStyleId>
              </a:tblPr>
              <a:tblGrid>
                <a:gridCol w="1589225"/>
                <a:gridCol w="1603675"/>
                <a:gridCol w="2153050"/>
              </a:tblGrid>
              <a:tr h="517525">
                <a:tc rowSpan="5">
                  <a:txBody>
                    <a:bodyPr/>
                    <a:lstStyle/>
                    <a:p>
                      <a:pPr indent="0" lvl="0" marL="0" marR="0" rtl="0" algn="l">
                        <a:lnSpc>
                          <a:spcPct val="107000"/>
                        </a:lnSpc>
                        <a:spcBef>
                          <a:spcPts val="0"/>
                        </a:spcBef>
                        <a:spcAft>
                          <a:spcPts val="0"/>
                        </a:spcAft>
                        <a:buNone/>
                      </a:pPr>
                      <a:r>
                        <a:rPr b="1" lang="en-US" sz="1600" u="none" cap="none" strike="noStrike"/>
                        <a:t>Déclaration de politique générale</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Clr>
                          <a:srgbClr val="000000"/>
                        </a:buClr>
                        <a:buSzPts val="1600"/>
                        <a:buFont typeface="Arial"/>
                        <a:buNone/>
                      </a:pPr>
                      <a:r>
                        <a:rPr b="1" lang="en-US" sz="1600" u="none" cap="none" strike="noStrike"/>
                        <a:t>FSC-STD-40-004 V3-1, paragraphes 1.5 et 1.6</a:t>
                      </a:r>
                      <a:endParaRPr/>
                    </a:p>
                    <a:p>
                      <a:pPr indent="0" lvl="0" marL="0" marR="0" rtl="0" algn="l">
                        <a:lnSpc>
                          <a:spcPct val="107000"/>
                        </a:lnSpc>
                        <a:spcBef>
                          <a:spcPts val="0"/>
                        </a:spcBef>
                        <a:spcAft>
                          <a:spcPts val="0"/>
                        </a:spcAft>
                        <a:buNone/>
                      </a:pPr>
                      <a: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Pourquoi ?</a:t>
                      </a:r>
                      <a:endParaRPr b="1" sz="1600" u="none" cap="none" strike="noStrike">
                        <a:latin typeface="Avenir"/>
                        <a:ea typeface="Avenir"/>
                        <a:cs typeface="Avenir"/>
                        <a:sym typeface="Avenir"/>
                      </a:endParaRPr>
                    </a:p>
                  </a:txBody>
                  <a:tcPr marT="0" marB="0" marR="68575" marL="68575"/>
                </a:tc>
              </a:tr>
              <a:tr h="785425">
                <a:tc vMerge="1"/>
                <a:tc>
                  <a:txBody>
                    <a:bodyPr/>
                    <a:lstStyle/>
                    <a:p>
                      <a:pPr indent="0" lvl="0" marL="0" marR="0" rtl="0" algn="l">
                        <a:lnSpc>
                          <a:spcPct val="107000"/>
                        </a:lnSpc>
                        <a:spcBef>
                          <a:spcPts val="0"/>
                        </a:spcBef>
                        <a:spcAft>
                          <a:spcPts val="0"/>
                        </a:spcAft>
                        <a:buNone/>
                      </a:pPr>
                      <a:r>
                        <a:rPr lang="en-US" sz="1600" u="none" cap="none" strike="noStrike"/>
                        <a:t>Déclaration de politique générale</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Doit être écrite et doit se référer ou contenir TOUS les 4 sujets CLR FSC</a:t>
                      </a:r>
                      <a:endParaRPr sz="1600" u="none" cap="none" strike="noStrike">
                        <a:latin typeface="Avenir"/>
                        <a:ea typeface="Avenir"/>
                        <a:cs typeface="Avenir"/>
                        <a:sym typeface="Avenir"/>
                      </a:endParaRPr>
                    </a:p>
                  </a:txBody>
                  <a:tcPr marT="0" marB="0" marR="68575" marL="68575" anchor="ctr"/>
                </a:tc>
              </a:tr>
              <a:tr h="812750">
                <a:tc vMerge="1"/>
                <a:tc>
                  <a:txBody>
                    <a:bodyPr/>
                    <a:lstStyle/>
                    <a:p>
                      <a:pPr indent="0" lvl="0" marL="0" marR="0" rtl="0" algn="l">
                        <a:lnSpc>
                          <a:spcPct val="107000"/>
                        </a:lnSpc>
                        <a:spcBef>
                          <a:spcPts val="0"/>
                        </a:spcBef>
                        <a:spcAft>
                          <a:spcPts val="0"/>
                        </a:spcAft>
                        <a:buNone/>
                      </a:pPr>
                      <a:r>
                        <a:rPr lang="en-US" sz="1600" u="none" cap="none" strike="noStrike"/>
                        <a:t>Mise en œuvre</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Les déclarations sont contraignantes et doivent être mises en œuvre. </a:t>
                      </a:r>
                      <a:endParaRPr sz="1600" u="none" cap="none" strike="noStrike">
                        <a:latin typeface="Avenir"/>
                        <a:ea typeface="Avenir"/>
                        <a:cs typeface="Avenir"/>
                        <a:sym typeface="Avenir"/>
                      </a:endParaRPr>
                    </a:p>
                  </a:txBody>
                  <a:tcPr marT="0" marB="0" marR="68575" marL="68575" anchor="ctr"/>
                </a:tc>
              </a:tr>
              <a:tr h="1087725">
                <a:tc vMerge="1"/>
                <a:tc>
                  <a:txBody>
                    <a:bodyPr/>
                    <a:lstStyle/>
                    <a:p>
                      <a:pPr indent="0" lvl="0" marL="0" marR="0" rtl="0" algn="l">
                        <a:lnSpc>
                          <a:spcPct val="107000"/>
                        </a:lnSpc>
                        <a:spcBef>
                          <a:spcPts val="0"/>
                        </a:spcBef>
                        <a:spcAft>
                          <a:spcPts val="0"/>
                        </a:spcAft>
                        <a:buNone/>
                      </a:pPr>
                      <a:r>
                        <a:rPr lang="en-US" sz="1600" u="none" cap="none" strike="noStrike"/>
                        <a:t>Disponibilité pour les parties prenantes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Les personnes concernées (par exemple les travailleurs) doivent être informées des politiques - LANGUE</a:t>
                      </a:r>
                      <a:endParaRPr sz="1600" u="none" cap="none" strike="noStrike">
                        <a:latin typeface="Avenir"/>
                        <a:ea typeface="Avenir"/>
                        <a:cs typeface="Avenir"/>
                        <a:sym typeface="Avenir"/>
                      </a:endParaRPr>
                    </a:p>
                  </a:txBody>
                  <a:tcPr marT="0" marB="0" marR="68575" marL="68575" anchor="ctr"/>
                </a:tc>
              </a:tr>
              <a:tr h="1322125">
                <a:tc vMerge="1"/>
                <a:tc>
                  <a:txBody>
                    <a:bodyPr/>
                    <a:lstStyle/>
                    <a:p>
                      <a:pPr indent="0" lvl="0" marL="0" marR="0" rtl="0" algn="l">
                        <a:lnSpc>
                          <a:spcPct val="107000"/>
                        </a:lnSpc>
                        <a:spcBef>
                          <a:spcPts val="0"/>
                        </a:spcBef>
                        <a:spcAft>
                          <a:spcPts val="0"/>
                        </a:spcAft>
                        <a:buClr>
                          <a:srgbClr val="000000"/>
                        </a:buClr>
                        <a:buSzPts val="1600"/>
                        <a:buFont typeface="Arial"/>
                        <a:buNone/>
                      </a:pPr>
                      <a:r>
                        <a:rPr lang="en-US" sz="1600" u="none" cap="none" strike="noStrike"/>
                        <a:t>Auto-évaluation</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 TC s'évalue lui-même sur la manière dont il </a:t>
                      </a:r>
                      <a:r>
                        <a:rPr lang="en-US" sz="1600"/>
                        <a:t>remplit les</a:t>
                      </a:r>
                      <a:r>
                        <a:rPr lang="en-US" sz="1600" u="none" cap="none" strike="noStrike"/>
                        <a:t> CLR FSC</a:t>
                      </a:r>
                      <a:endParaRPr sz="1600" u="none" cap="none" strike="noStrike">
                        <a:latin typeface="Avenir"/>
                        <a:ea typeface="Avenir"/>
                        <a:cs typeface="Avenir"/>
                        <a:sym typeface="Avenir"/>
                      </a:endParaRPr>
                    </a:p>
                  </a:txBody>
                  <a:tcPr marT="0" marB="0" marR="68575" marL="68575" anchor="ctr"/>
                </a:tc>
              </a:tr>
            </a:tbl>
          </a:graphicData>
        </a:graphic>
      </p:graphicFrame>
      <p:graphicFrame>
        <p:nvGraphicFramePr>
          <p:cNvPr id="124" name="Google Shape;124;p12"/>
          <p:cNvGraphicFramePr/>
          <p:nvPr/>
        </p:nvGraphicFramePr>
        <p:xfrm>
          <a:off x="6095998" y="1149349"/>
          <a:ext cx="3000000" cy="3000000"/>
        </p:xfrm>
        <a:graphic>
          <a:graphicData uri="http://schemas.openxmlformats.org/drawingml/2006/table">
            <a:tbl>
              <a:tblPr bandCol="1" firstRow="1">
                <a:noFill/>
                <a:tableStyleId>{29C60A11-18DF-4612-90D8-7355DE4887F7}</a:tableStyleId>
              </a:tblPr>
              <a:tblGrid>
                <a:gridCol w="2625450"/>
                <a:gridCol w="1542200"/>
                <a:gridCol w="1823350"/>
              </a:tblGrid>
              <a:tr h="529225">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tc>
              </a:tr>
              <a:tr h="968350">
                <a:tc>
                  <a:txBody>
                    <a:bodyPr/>
                    <a:lstStyle/>
                    <a:p>
                      <a:pPr indent="0" lvl="0" marL="0" marR="0" rtl="0" algn="l">
                        <a:lnSpc>
                          <a:spcPct val="107000"/>
                        </a:lnSpc>
                        <a:spcBef>
                          <a:spcPts val="0"/>
                        </a:spcBef>
                        <a:spcAft>
                          <a:spcPts val="0"/>
                        </a:spcAft>
                        <a:buClr>
                          <a:srgbClr val="000000"/>
                        </a:buClr>
                        <a:buSzPts val="1600"/>
                        <a:buFont typeface="Arial"/>
                        <a:buNone/>
                      </a:pPr>
                      <a:r>
                        <a:rPr lang="en-US" sz="1600" u="none" cap="none" strike="noStrike"/>
                        <a:t>Déclaration(s) de politique générale (pouvant être incluse(s) dans les procédures).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Représentant d</a:t>
                      </a:r>
                      <a:r>
                        <a:rPr lang="en-US" sz="1600">
                          <a:solidFill>
                            <a:srgbClr val="2B2E2F"/>
                          </a:solidFill>
                        </a:rPr>
                        <a:t>e la</a:t>
                      </a:r>
                      <a:r>
                        <a:rPr b="0" lang="en-US" sz="1600" u="none" cap="none" strike="noStrike">
                          <a:solidFill>
                            <a:srgbClr val="2B2E2F"/>
                          </a:solidFill>
                        </a:rPr>
                        <a:t> COC</a:t>
                      </a:r>
                      <a:endParaRPr sz="1600" u="none" cap="none" strike="noStrike"/>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rowSpan="4">
                  <a:txBody>
                    <a:bodyPr/>
                    <a:lstStyle/>
                    <a:p>
                      <a:pPr indent="0" lvl="0" marL="0" marR="0" rtl="0" algn="l">
                        <a:lnSpc>
                          <a:spcPct val="107000"/>
                        </a:lnSpc>
                        <a:spcBef>
                          <a:spcPts val="0"/>
                        </a:spcBef>
                        <a:spcAft>
                          <a:spcPts val="0"/>
                        </a:spcAft>
                        <a:buNone/>
                      </a:pPr>
                      <a:r>
                        <a:rPr lang="en-US" sz="1600" u="none" cap="none" strike="noStrike"/>
                        <a:t>Déclaration(s) de politique générale : Il pourrait y avoir plusieurs exigences et elles ne doivent pas être les exigences standard écrites mot pour mot.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Auto-évaluation : Utiliser le modèle fourni par FSC et doit être remplie et signé par le TC.</a:t>
                      </a:r>
                      <a:endParaRPr sz="1600" u="none" cap="none" strike="noStrike">
                        <a:latin typeface="Avenir"/>
                        <a:ea typeface="Avenir"/>
                        <a:cs typeface="Avenir"/>
                        <a:sym typeface="Avenir"/>
                      </a:endParaRPr>
                    </a:p>
                  </a:txBody>
                  <a:tcPr marT="0" marB="0" marR="68575" marL="68575" anchor="ctr"/>
                </a:tc>
              </a:tr>
              <a:tr h="866225">
                <a:tc>
                  <a:txBody>
                    <a:bodyPr/>
                    <a:lstStyle/>
                    <a:p>
                      <a:pPr indent="0" lvl="0" marL="0" marR="0" rtl="0" algn="l">
                        <a:lnSpc>
                          <a:spcPct val="107000"/>
                        </a:lnSpc>
                        <a:spcBef>
                          <a:spcPts val="0"/>
                        </a:spcBef>
                        <a:spcAft>
                          <a:spcPts val="0"/>
                        </a:spcAft>
                        <a:buClr>
                          <a:srgbClr val="2B2E2F"/>
                        </a:buClr>
                        <a:buSzPts val="1600"/>
                        <a:buFont typeface="Arial"/>
                        <a:buNone/>
                      </a:pPr>
                      <a:r>
                        <a:rPr b="0" lang="en-US" sz="1600" u="none" cap="none" strike="noStrike">
                          <a:solidFill>
                            <a:srgbClr val="2B2E2F"/>
                          </a:solidFill>
                        </a:rPr>
                        <a:t>La politique pourrait </a:t>
                      </a:r>
                      <a:r>
                        <a:rPr lang="en-US" sz="1600">
                          <a:solidFill>
                            <a:srgbClr val="2B2E2F"/>
                          </a:solidFill>
                        </a:rPr>
                        <a:t>faire partie des</a:t>
                      </a:r>
                      <a:r>
                        <a:rPr b="0" lang="en-US" sz="1600" u="none" cap="none" strike="noStrike">
                          <a:solidFill>
                            <a:srgbClr val="2B2E2F"/>
                          </a:solidFill>
                        </a:rPr>
                        <a:t> manuels</a:t>
                      </a:r>
                      <a:endParaRPr b="0" i="0" sz="1600" u="none" cap="none" strike="noStrike">
                        <a:solidFill>
                          <a:srgbClr val="2B2E2F"/>
                        </a:solidFill>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Service des ressources humaines</a:t>
                      </a:r>
                      <a:endParaRPr b="0" i="0" sz="1600" u="none" cap="none" strike="noStrike">
                        <a:solidFill>
                          <a:srgbClr val="2B2E2F"/>
                        </a:solidFill>
                        <a:latin typeface="Avenir"/>
                        <a:ea typeface="Avenir"/>
                        <a:cs typeface="Avenir"/>
                        <a:sym typeface="Avenir"/>
                      </a:endParaRPr>
                    </a:p>
                  </a:txBody>
                  <a:tcPr marT="0" marB="0" marR="68575" marL="68575" anchor="ctr"/>
                </a:tc>
                <a:tc vMerge="1"/>
              </a:tr>
              <a:tr h="1460575">
                <a:tc>
                  <a:txBody>
                    <a:bodyPr/>
                    <a:lstStyle/>
                    <a:p>
                      <a:pPr indent="0" lvl="0" marL="0" marR="0" rtl="0" algn="l">
                        <a:lnSpc>
                          <a:spcPct val="107000"/>
                        </a:lnSpc>
                        <a:spcBef>
                          <a:spcPts val="0"/>
                        </a:spcBef>
                        <a:spcAft>
                          <a:spcPts val="0"/>
                        </a:spcAft>
                        <a:buClr>
                          <a:srgbClr val="2B2E2F"/>
                        </a:buClr>
                        <a:buSzPts val="1600"/>
                        <a:buFont typeface="Arial"/>
                        <a:buNone/>
                      </a:pPr>
                      <a:r>
                        <a:rPr b="0" lang="en-US" sz="1600" u="none" cap="none" strike="noStrike">
                          <a:solidFill>
                            <a:srgbClr val="2B2E2F"/>
                          </a:solidFill>
                        </a:rPr>
                        <a:t>Mise à disposition, par exemple </a:t>
                      </a:r>
                      <a:br>
                        <a:rPr b="0" lang="en-US" sz="1600" u="none" cap="none" strike="noStrike">
                          <a:solidFill>
                            <a:srgbClr val="2B2E2F"/>
                          </a:solidFill>
                        </a:rPr>
                      </a:br>
                      <a:r>
                        <a:rPr b="0" lang="en-US" sz="1600" u="none" cap="none" strike="noStrike">
                          <a:solidFill>
                            <a:srgbClr val="2B2E2F"/>
                          </a:solidFill>
                        </a:rPr>
                        <a:t>sur </a:t>
                      </a:r>
                      <a:r>
                        <a:rPr lang="en-US" sz="1600">
                          <a:solidFill>
                            <a:srgbClr val="2B2E2F"/>
                          </a:solidFill>
                        </a:rPr>
                        <a:t>des</a:t>
                      </a:r>
                      <a:r>
                        <a:rPr b="0" lang="en-US" sz="1600" u="none" cap="none" strike="noStrike">
                          <a:solidFill>
                            <a:srgbClr val="2B2E2F"/>
                          </a:solidFill>
                        </a:rPr>
                        <a:t> tableaux d'affichage, les sites web, dans le(s) matériel(s) de formation</a:t>
                      </a:r>
                      <a:endParaRPr b="0" i="0" sz="1600" u="none" cap="none" strike="noStrike">
                        <a:solidFill>
                          <a:srgbClr val="2B2E2F"/>
                        </a:solidFill>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Service juridique</a:t>
                      </a:r>
                      <a:endParaRPr/>
                    </a:p>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 </a:t>
                      </a:r>
                      <a:endParaRPr sz="1600" u="none" cap="none" strike="noStrike">
                        <a:latin typeface="Avenir"/>
                        <a:ea typeface="Avenir"/>
                        <a:cs typeface="Avenir"/>
                        <a:sym typeface="Avenir"/>
                      </a:endParaRPr>
                    </a:p>
                  </a:txBody>
                  <a:tcPr marT="0" marB="0" marR="68575" marL="68575" anchor="ctr"/>
                </a:tc>
                <a:tc vMerge="1"/>
              </a:tr>
              <a:tr h="1616750">
                <a:tc>
                  <a:txBody>
                    <a:bodyPr/>
                    <a:lstStyle/>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Autodéclaration</a:t>
                      </a:r>
                      <a:endParaRPr/>
                    </a:p>
                    <a:p>
                      <a:pPr indent="0" lvl="0" marL="0" marR="0" rtl="0" algn="l">
                        <a:lnSpc>
                          <a:spcPct val="107000"/>
                        </a:lnSpc>
                        <a:spcBef>
                          <a:spcPts val="0"/>
                        </a:spcBef>
                        <a:spcAft>
                          <a:spcPts val="0"/>
                        </a:spcAft>
                        <a:buClr>
                          <a:srgbClr val="000000"/>
                        </a:buClr>
                        <a:buSzPts val="1600"/>
                        <a:buFont typeface="Arial"/>
                        <a:buNone/>
                      </a:pPr>
                      <a:r>
                        <a:t/>
                      </a:r>
                      <a:endParaRPr b="0" i="0" sz="1600" u="none" cap="none" strike="noStrike">
                        <a:solidFill>
                          <a:srgbClr val="2B2E2F"/>
                        </a:solidFill>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rgbClr val="2B2E2F"/>
                          </a:solidFill>
                        </a:rPr>
                        <a:t>Travailleurs</a:t>
                      </a:r>
                      <a:endParaRPr sz="1600" u="none" cap="none" strike="noStrike">
                        <a:latin typeface="Avenir"/>
                        <a:ea typeface="Avenir"/>
                        <a:cs typeface="Avenir"/>
                        <a:sym typeface="Avenir"/>
                      </a:endParaRPr>
                    </a:p>
                  </a:txBody>
                  <a:tcPr marT="0" marB="0" marR="68575" marL="68575" anchor="ctr"/>
                </a:tc>
                <a:tc vMerge="1"/>
              </a:tr>
            </a:tbl>
          </a:graphicData>
        </a:graphic>
      </p:graphicFrame>
      <p:sp>
        <p:nvSpPr>
          <p:cNvPr id="125" name="Google Shape;125;p12"/>
          <p:cNvSpPr/>
          <p:nvPr/>
        </p:nvSpPr>
        <p:spPr>
          <a:xfrm rot="5400000">
            <a:off x="5059158" y="3544991"/>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26" name="Google Shape;126;p12"/>
          <p:cNvSpPr txBox="1"/>
          <p:nvPr/>
        </p:nvSpPr>
        <p:spPr>
          <a:xfrm>
            <a:off x="451354" y="333833"/>
            <a:ext cx="10302817" cy="648572"/>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500"/>
                                        <p:tgtEl>
                                          <p:spTgt spid="1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13"/>
          <p:cNvGraphicFramePr/>
          <p:nvPr/>
        </p:nvGraphicFramePr>
        <p:xfrm>
          <a:off x="347519" y="1013438"/>
          <a:ext cx="3000000" cy="3000000"/>
        </p:xfrm>
        <a:graphic>
          <a:graphicData uri="http://schemas.openxmlformats.org/drawingml/2006/table">
            <a:tbl>
              <a:tblPr bandRow="1" firstCol="1" firstRow="1">
                <a:noFill/>
                <a:tableStyleId>{29C60A11-18DF-4612-90D8-7355DE4887F7}</a:tableStyleId>
              </a:tblPr>
              <a:tblGrid>
                <a:gridCol w="1900375"/>
                <a:gridCol w="3684750"/>
              </a:tblGrid>
              <a:tr h="613125">
                <a:tc rowSpan="5">
                  <a:txBody>
                    <a:bodyPr/>
                    <a:lstStyle/>
                    <a:p>
                      <a:pPr indent="0" lvl="0" marL="0" marR="0" rtl="0" algn="l">
                        <a:lnSpc>
                          <a:spcPct val="107000"/>
                        </a:lnSpc>
                        <a:spcBef>
                          <a:spcPts val="0"/>
                        </a:spcBef>
                        <a:spcAft>
                          <a:spcPts val="0"/>
                        </a:spcAft>
                        <a:buNone/>
                      </a:pPr>
                      <a:r>
                        <a:rPr b="1" lang="en-US" sz="1800" u="none" cap="none" strike="noStrike"/>
                        <a:t>Auto-évaluation CLR FSC </a:t>
                      </a:r>
                      <a:endParaRPr/>
                    </a:p>
                    <a:p>
                      <a:pPr indent="0" lvl="0" marL="0" marR="0" rtl="0" algn="l">
                        <a:lnSpc>
                          <a:spcPct val="107000"/>
                        </a:lnSpc>
                        <a:spcBef>
                          <a:spcPts val="0"/>
                        </a:spcBef>
                        <a:spcAft>
                          <a:spcPts val="0"/>
                        </a:spcAft>
                        <a:buNone/>
                      </a:pPr>
                      <a:r>
                        <a:t/>
                      </a:r>
                      <a:endParaRPr b="1" sz="1800" u="none" cap="none" strike="noStrike"/>
                    </a:p>
                    <a:p>
                      <a:pPr indent="0" lvl="0" marL="0" marR="0" rtl="0" algn="l">
                        <a:lnSpc>
                          <a:spcPct val="107000"/>
                        </a:lnSpc>
                        <a:spcBef>
                          <a:spcPts val="0"/>
                        </a:spcBef>
                        <a:spcAft>
                          <a:spcPts val="0"/>
                        </a:spcAft>
                        <a:buClr>
                          <a:srgbClr val="000000"/>
                        </a:buClr>
                        <a:buSzPts val="1800"/>
                        <a:buFont typeface="Arial"/>
                        <a:buNone/>
                      </a:pPr>
                      <a:r>
                        <a:rPr b="1" lang="en-US" sz="1800" u="none" cap="none" strike="noStrike"/>
                        <a:t>FSC-STD- 40-004 V3-1, </a:t>
                      </a:r>
                      <a:br>
                        <a:rPr b="1" lang="en-US" sz="1800" u="none" cap="none" strike="noStrike"/>
                      </a:br>
                      <a:r>
                        <a:rPr b="1" lang="en-US" sz="1800" u="none" cap="none" strike="noStrike"/>
                        <a:t>Annexe D</a:t>
                      </a:r>
                      <a:endParaRPr/>
                    </a:p>
                    <a:p>
                      <a:pPr indent="0" lvl="0" marL="0" marR="0" rtl="0" algn="l">
                        <a:lnSpc>
                          <a:spcPct val="107000"/>
                        </a:lnSpc>
                        <a:spcBef>
                          <a:spcPts val="0"/>
                        </a:spcBef>
                        <a:spcAft>
                          <a:spcPts val="0"/>
                        </a:spcAft>
                        <a:buNone/>
                      </a:pPr>
                      <a:r>
                        <a:t/>
                      </a:r>
                      <a:endParaRPr b="1" sz="18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b="1" lang="en-US" sz="1800" u="none" cap="none" strike="noStrike"/>
                        <a:t>Éléments clés</a:t>
                      </a:r>
                      <a:endParaRPr b="1" sz="1800" u="none" cap="none" strike="noStrike">
                        <a:latin typeface="Arial"/>
                        <a:ea typeface="Arial"/>
                        <a:cs typeface="Arial"/>
                        <a:sym typeface="Arial"/>
                      </a:endParaRPr>
                    </a:p>
                  </a:txBody>
                  <a:tcPr marT="0" marB="0" marR="68575" marL="68575" anchor="ctr"/>
                </a:tc>
              </a:tr>
              <a:tr h="932475">
                <a:tc vMerge="1"/>
                <a:tc>
                  <a:txBody>
                    <a:bodyPr/>
                    <a:lstStyle/>
                    <a:p>
                      <a:pPr indent="0" lvl="0" marL="0" marR="0" rtl="0" algn="l">
                        <a:lnSpc>
                          <a:spcPct val="107000"/>
                        </a:lnSpc>
                        <a:spcBef>
                          <a:spcPts val="0"/>
                        </a:spcBef>
                        <a:spcAft>
                          <a:spcPts val="0"/>
                        </a:spcAft>
                        <a:buNone/>
                      </a:pPr>
                      <a:r>
                        <a:rPr lang="en-US" sz="1800" u="none" cap="none" strike="noStrike"/>
                        <a:t>Pour les multi-sites ou les groupes, l'auto-évaluation peut être centralisée. </a:t>
                      </a:r>
                      <a:endParaRPr/>
                    </a:p>
                    <a:p>
                      <a:pPr indent="0" lvl="0" marL="0" marR="0" rtl="0" algn="l">
                        <a:lnSpc>
                          <a:spcPct val="107000"/>
                        </a:lnSpc>
                        <a:spcBef>
                          <a:spcPts val="0"/>
                        </a:spcBef>
                        <a:spcAft>
                          <a:spcPts val="0"/>
                        </a:spcAft>
                        <a:buNone/>
                      </a:pPr>
                      <a:r>
                        <a:t/>
                      </a:r>
                      <a:endParaRPr sz="1800" u="none" cap="none" strike="noStrike">
                        <a:latin typeface="Arial"/>
                        <a:ea typeface="Arial"/>
                        <a:cs typeface="Arial"/>
                        <a:sym typeface="Arial"/>
                      </a:endParaRPr>
                    </a:p>
                  </a:txBody>
                  <a:tcPr marT="0" marB="0" marR="68575" marL="68575"/>
                </a:tc>
              </a:tr>
              <a:tr h="1251000">
                <a:tc vMerge="1"/>
                <a:tc>
                  <a:txBody>
                    <a:bodyPr/>
                    <a:lstStyle/>
                    <a:p>
                      <a:pPr indent="0" lvl="0" marL="0" marR="0" rtl="0" algn="l">
                        <a:lnSpc>
                          <a:spcPct val="107000"/>
                        </a:lnSpc>
                        <a:spcBef>
                          <a:spcPts val="0"/>
                        </a:spcBef>
                        <a:spcAft>
                          <a:spcPts val="0"/>
                        </a:spcAft>
                        <a:buNone/>
                      </a:pPr>
                      <a:r>
                        <a:rPr lang="en-US" sz="1800" u="none" cap="none" strike="noStrike"/>
                        <a:t>L'annexe D est normative et l</a:t>
                      </a:r>
                      <a:r>
                        <a:rPr lang="en-US" sz="1800"/>
                        <a:t>’O</a:t>
                      </a:r>
                      <a:r>
                        <a:rPr lang="en-US" sz="1800" u="none" cap="none" strike="noStrike"/>
                        <a:t>C peut donc </a:t>
                      </a:r>
                      <a:r>
                        <a:rPr lang="en-US" sz="1800"/>
                        <a:t>identifier</a:t>
                      </a:r>
                      <a:r>
                        <a:rPr lang="en-US" sz="1800" u="none" cap="none" strike="noStrike"/>
                        <a:t> une NC </a:t>
                      </a:r>
                      <a:r>
                        <a:rPr lang="en-US" sz="1800"/>
                        <a:t>par rapport à </a:t>
                      </a:r>
                      <a:r>
                        <a:rPr lang="en-US" sz="1800" u="none" cap="none" strike="noStrike"/>
                        <a:t>son contenu. </a:t>
                      </a:r>
                      <a:endParaRPr/>
                    </a:p>
                    <a:p>
                      <a:pPr indent="0" lvl="0" marL="0" marR="0" rtl="0" algn="l">
                        <a:lnSpc>
                          <a:spcPct val="107000"/>
                        </a:lnSpc>
                        <a:spcBef>
                          <a:spcPts val="0"/>
                        </a:spcBef>
                        <a:spcAft>
                          <a:spcPts val="0"/>
                        </a:spcAft>
                        <a:buNone/>
                      </a:pPr>
                      <a:r>
                        <a:t/>
                      </a:r>
                      <a:endParaRPr sz="1800" u="none" cap="none" strike="noStrike">
                        <a:latin typeface="Arial"/>
                        <a:ea typeface="Arial"/>
                        <a:cs typeface="Arial"/>
                        <a:sym typeface="Arial"/>
                      </a:endParaRPr>
                    </a:p>
                  </a:txBody>
                  <a:tcPr marT="0" marB="0" marR="68575" marL="68575"/>
                </a:tc>
              </a:tr>
              <a:tr h="1251000">
                <a:tc vMerge="1"/>
                <a:tc>
                  <a:txBody>
                    <a:bodyPr/>
                    <a:lstStyle/>
                    <a:p>
                      <a:pPr indent="0" lvl="0" marL="0" marR="0" rtl="0" algn="l">
                        <a:lnSpc>
                          <a:spcPct val="107000"/>
                        </a:lnSpc>
                        <a:spcBef>
                          <a:spcPts val="0"/>
                        </a:spcBef>
                        <a:spcAft>
                          <a:spcPts val="0"/>
                        </a:spcAft>
                        <a:buClr>
                          <a:srgbClr val="000000"/>
                        </a:buClr>
                        <a:buSzPts val="1800"/>
                        <a:buFont typeface="Arial"/>
                        <a:buNone/>
                      </a:pPr>
                      <a:r>
                        <a:rPr lang="en-US" sz="1800" u="none" cap="none" strike="noStrike"/>
                        <a:t>L'auto-évaluation doit être à jour et remplie et signée par le TC. </a:t>
                      </a:r>
                      <a:endParaRPr/>
                    </a:p>
                    <a:p>
                      <a:pPr indent="0" lvl="0" marL="0" marR="0" rtl="0" algn="l">
                        <a:lnSpc>
                          <a:spcPct val="107000"/>
                        </a:lnSpc>
                        <a:spcBef>
                          <a:spcPts val="0"/>
                        </a:spcBef>
                        <a:spcAft>
                          <a:spcPts val="0"/>
                        </a:spcAft>
                        <a:buNone/>
                      </a:pPr>
                      <a:r>
                        <a:t/>
                      </a:r>
                      <a:endParaRPr sz="1800" u="none" cap="none" strike="noStrike">
                        <a:latin typeface="Arial"/>
                        <a:ea typeface="Arial"/>
                        <a:cs typeface="Arial"/>
                        <a:sym typeface="Arial"/>
                      </a:endParaRPr>
                    </a:p>
                  </a:txBody>
                  <a:tcPr marT="0" marB="0" marR="68575" marL="68575"/>
                </a:tc>
              </a:tr>
              <a:tr h="1251000">
                <a:tc vMerge="1"/>
                <a:tc>
                  <a:txBody>
                    <a:bodyPr/>
                    <a:lstStyle/>
                    <a:p>
                      <a:pPr indent="0" lvl="0" marL="0" marR="0" rtl="0" algn="l">
                        <a:lnSpc>
                          <a:spcPct val="107000"/>
                        </a:lnSpc>
                        <a:spcBef>
                          <a:spcPts val="0"/>
                        </a:spcBef>
                        <a:spcAft>
                          <a:spcPts val="0"/>
                        </a:spcAft>
                        <a:buClr>
                          <a:srgbClr val="000000"/>
                        </a:buClr>
                        <a:buSzPts val="1800"/>
                        <a:buFont typeface="Arial"/>
                        <a:buNone/>
                      </a:pPr>
                      <a:r>
                        <a:rPr lang="en-US" sz="1800" u="none" cap="none" strike="noStrike"/>
                        <a:t>L'auto-évaluation utilise le modèle fourni par FSC. </a:t>
                      </a:r>
                      <a:br>
                        <a:rPr lang="en-US" sz="1800" u="none" cap="none" strike="noStrike"/>
                      </a:br>
                      <a:r>
                        <a:rPr lang="en-US" sz="1800" u="none" cap="none" strike="noStrike"/>
                        <a:t>Il est également possible d'utiliser son propre </a:t>
                      </a:r>
                      <a:r>
                        <a:rPr lang="en-US" sz="1800"/>
                        <a:t>format</a:t>
                      </a:r>
                      <a:r>
                        <a:rPr lang="en-US" sz="1800" u="none" cap="none" strike="noStrike"/>
                        <a:t>, mais le contenu doit être celui </a:t>
                      </a:r>
                      <a:r>
                        <a:rPr lang="en-US" sz="1800"/>
                        <a:t>de</a:t>
                      </a:r>
                      <a:r>
                        <a:rPr lang="en-US" sz="1800" u="none" cap="none" strike="noStrike"/>
                        <a:t> FSC. </a:t>
                      </a:r>
                      <a:endParaRPr sz="1800" u="none" cap="none" strike="noStrike">
                        <a:latin typeface="Arial"/>
                        <a:ea typeface="Arial"/>
                        <a:cs typeface="Arial"/>
                        <a:sym typeface="Arial"/>
                      </a:endParaRPr>
                    </a:p>
                  </a:txBody>
                  <a:tcPr marT="0" marB="0" marR="68575" marL="68575"/>
                </a:tc>
              </a:tr>
            </a:tbl>
          </a:graphicData>
        </a:graphic>
      </p:graphicFrame>
      <p:graphicFrame>
        <p:nvGraphicFramePr>
          <p:cNvPr id="132" name="Google Shape;132;p13"/>
          <p:cNvGraphicFramePr/>
          <p:nvPr/>
        </p:nvGraphicFramePr>
        <p:xfrm>
          <a:off x="6586054" y="983730"/>
          <a:ext cx="3000000" cy="3000000"/>
        </p:xfrm>
        <a:graphic>
          <a:graphicData uri="http://schemas.openxmlformats.org/drawingml/2006/table">
            <a:tbl>
              <a:tblPr bandCol="1" firstRow="1">
                <a:noFill/>
                <a:tableStyleId>{29C60A11-18DF-4612-90D8-7355DE4887F7}</a:tableStyleId>
              </a:tblPr>
              <a:tblGrid>
                <a:gridCol w="1806225"/>
                <a:gridCol w="2047125"/>
                <a:gridCol w="1510850"/>
              </a:tblGrid>
              <a:tr h="683150">
                <a:tc>
                  <a:txBody>
                    <a:bodyPr/>
                    <a:lstStyle/>
                    <a:p>
                      <a:pPr indent="0" lvl="0" marL="0" marR="0" rtl="0" algn="l">
                        <a:lnSpc>
                          <a:spcPct val="107000"/>
                        </a:lnSpc>
                        <a:spcBef>
                          <a:spcPts val="0"/>
                        </a:spcBef>
                        <a:spcAft>
                          <a:spcPts val="0"/>
                        </a:spcAft>
                        <a:buNone/>
                      </a:pPr>
                      <a:r>
                        <a:rPr b="1" lang="en-US" sz="1800" u="none" cap="none" strike="noStrike"/>
                        <a:t>Que chercher et où ?</a:t>
                      </a:r>
                      <a:endParaRPr b="1" sz="18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b="1" lang="en-US" sz="1800" u="none" cap="none" strike="noStrike"/>
                        <a:t>À qui s'adresser ?</a:t>
                      </a:r>
                      <a:endParaRPr b="1" sz="18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None/>
                      </a:pPr>
                      <a:r>
                        <a:rPr b="1" lang="en-US" sz="1800" u="none" cap="none" strike="noStrike"/>
                        <a:t>À faire et à ne pas faire</a:t>
                      </a:r>
                      <a:endParaRPr b="1" sz="1800" u="none" cap="none" strike="noStrike">
                        <a:latin typeface="Calibri"/>
                        <a:ea typeface="Calibri"/>
                        <a:cs typeface="Calibri"/>
                        <a:sym typeface="Calibri"/>
                      </a:endParaRPr>
                    </a:p>
                  </a:txBody>
                  <a:tcPr marT="0" marB="0" marR="68575" marL="68575"/>
                </a:tc>
              </a:tr>
              <a:tr h="4645125">
                <a:tc>
                  <a:txBody>
                    <a:bodyPr/>
                    <a:lstStyle/>
                    <a:p>
                      <a:pPr indent="-285750" lvl="0" marL="285750" marR="0" rtl="0" algn="l">
                        <a:lnSpc>
                          <a:spcPct val="107000"/>
                        </a:lnSpc>
                        <a:spcBef>
                          <a:spcPts val="0"/>
                        </a:spcBef>
                        <a:spcAft>
                          <a:spcPts val="0"/>
                        </a:spcAft>
                        <a:buClr>
                          <a:srgbClr val="000000"/>
                        </a:buClr>
                        <a:buSzPts val="1800"/>
                        <a:buFont typeface="Arial"/>
                        <a:buChar char="•"/>
                      </a:pPr>
                      <a:r>
                        <a:rPr lang="en-US" sz="1800" u="none" cap="none" strike="noStrike"/>
                        <a:t>Politiques et manuels</a:t>
                      </a:r>
                      <a:endParaRPr/>
                    </a:p>
                    <a:p>
                      <a:pPr indent="-285750" lvl="0" marL="285750" marR="0" rtl="0" algn="l">
                        <a:lnSpc>
                          <a:spcPct val="107000"/>
                        </a:lnSpc>
                        <a:spcBef>
                          <a:spcPts val="0"/>
                        </a:spcBef>
                        <a:spcAft>
                          <a:spcPts val="0"/>
                        </a:spcAft>
                        <a:buClr>
                          <a:srgbClr val="000000"/>
                        </a:buClr>
                        <a:buSzPts val="1800"/>
                        <a:buFont typeface="Arial"/>
                        <a:buChar char="•"/>
                      </a:pPr>
                      <a:r>
                        <a:rPr lang="en-US" sz="1800" u="none" cap="none" strike="noStrike"/>
                        <a:t>Auto-évaluation</a:t>
                      </a:r>
                      <a:endParaRPr/>
                    </a:p>
                    <a:p>
                      <a:pPr indent="0" lvl="0" marL="0" marR="0" rtl="0" algn="l">
                        <a:lnSpc>
                          <a:spcPct val="107000"/>
                        </a:lnSpc>
                        <a:spcBef>
                          <a:spcPts val="0"/>
                        </a:spcBef>
                        <a:spcAft>
                          <a:spcPts val="0"/>
                        </a:spcAft>
                        <a:buNone/>
                      </a:pPr>
                      <a:r>
                        <a:t/>
                      </a:r>
                      <a:endParaRPr sz="1800" u="none" cap="none" strike="noStrike">
                        <a:latin typeface="Calibri"/>
                        <a:ea typeface="Calibri"/>
                        <a:cs typeface="Calibri"/>
                        <a:sym typeface="Calibri"/>
                      </a:endParaRPr>
                    </a:p>
                  </a:txBody>
                  <a:tcPr marT="0" marB="0" marR="68575" marL="68575" anchor="ctr"/>
                </a:tc>
                <a:tc>
                  <a:txBody>
                    <a:bodyPr/>
                    <a:lstStyle/>
                    <a:p>
                      <a:pPr indent="-285750" lvl="0" marL="285750" marR="0" rtl="0" algn="l">
                        <a:lnSpc>
                          <a:spcPct val="107000"/>
                        </a:lnSpc>
                        <a:spcBef>
                          <a:spcPts val="0"/>
                        </a:spcBef>
                        <a:spcAft>
                          <a:spcPts val="0"/>
                        </a:spcAft>
                        <a:buClr>
                          <a:srgbClr val="000000"/>
                        </a:buClr>
                        <a:buSzPts val="1800"/>
                        <a:buFont typeface="Arial"/>
                        <a:buChar char="•"/>
                      </a:pPr>
                      <a:r>
                        <a:rPr lang="en-US" sz="1800" u="none" cap="none" strike="noStrike"/>
                        <a:t>Représentant d</a:t>
                      </a:r>
                      <a:r>
                        <a:rPr lang="en-US" sz="1800"/>
                        <a:t>e la</a:t>
                      </a:r>
                      <a:r>
                        <a:rPr lang="en-US" sz="1800" u="none" cap="none" strike="noStrike"/>
                        <a:t> COC</a:t>
                      </a:r>
                      <a:endParaRPr/>
                    </a:p>
                    <a:p>
                      <a:pPr indent="0" lvl="0" marL="0" marR="0" rtl="0" algn="l">
                        <a:lnSpc>
                          <a:spcPct val="107000"/>
                        </a:lnSpc>
                        <a:spcBef>
                          <a:spcPts val="0"/>
                        </a:spcBef>
                        <a:spcAft>
                          <a:spcPts val="0"/>
                        </a:spcAft>
                        <a:buNone/>
                      </a:pPr>
                      <a:r>
                        <a:t/>
                      </a:r>
                      <a:endParaRPr sz="1800" u="none" cap="none" strike="noStrike">
                        <a:latin typeface="Calibri"/>
                        <a:ea typeface="Calibri"/>
                        <a:cs typeface="Calibri"/>
                        <a:sym typeface="Calibri"/>
                      </a:endParaRPr>
                    </a:p>
                  </a:txBody>
                  <a:tcPr marT="0" marB="0" marR="68575" marL="68575" anchor="ctr"/>
                </a:tc>
                <a:tc>
                  <a:txBody>
                    <a:bodyPr/>
                    <a:lstStyle/>
                    <a:p>
                      <a:pPr indent="0" lvl="0" marL="0" marR="0" rtl="0" algn="l">
                        <a:lnSpc>
                          <a:spcPct val="107000"/>
                        </a:lnSpc>
                        <a:spcBef>
                          <a:spcPts val="0"/>
                        </a:spcBef>
                        <a:spcAft>
                          <a:spcPts val="0"/>
                        </a:spcAft>
                        <a:buNone/>
                      </a:pPr>
                      <a:r>
                        <a:rPr lang="en-US" sz="1800" u="none" cap="none" strike="noStrike"/>
                        <a:t>Vérifier / évaluer la mise en œuvre des aspects indiqués dans l'auto-évaluation</a:t>
                      </a:r>
                      <a:endParaRPr sz="1400" u="none" cap="none" strike="noStrike"/>
                    </a:p>
                    <a:p>
                      <a:pPr indent="0" lvl="0" marL="0" marR="0" rtl="0" algn="l">
                        <a:lnSpc>
                          <a:spcPct val="107000"/>
                        </a:lnSpc>
                        <a:spcBef>
                          <a:spcPts val="0"/>
                        </a:spcBef>
                        <a:spcAft>
                          <a:spcPts val="0"/>
                        </a:spcAft>
                        <a:buNone/>
                      </a:pPr>
                      <a:r>
                        <a:t/>
                      </a:r>
                      <a:endParaRPr sz="1800" u="none" cap="none" strike="noStrike">
                        <a:latin typeface="Calibri"/>
                        <a:ea typeface="Calibri"/>
                        <a:cs typeface="Calibri"/>
                        <a:sym typeface="Calibri"/>
                      </a:endParaRPr>
                    </a:p>
                  </a:txBody>
                  <a:tcPr marT="0" marB="0" marR="68575" marL="68575" anchor="ctr"/>
                </a:tc>
              </a:tr>
            </a:tbl>
          </a:graphicData>
        </a:graphic>
      </p:graphicFrame>
      <p:sp>
        <p:nvSpPr>
          <p:cNvPr id="133" name="Google Shape;133;p13"/>
          <p:cNvSpPr txBox="1"/>
          <p:nvPr/>
        </p:nvSpPr>
        <p:spPr>
          <a:xfrm>
            <a:off x="347519" y="224905"/>
            <a:ext cx="9282256" cy="75882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
        <p:nvSpPr>
          <p:cNvPr id="134" name="Google Shape;134;p13"/>
          <p:cNvSpPr/>
          <p:nvPr/>
        </p:nvSpPr>
        <p:spPr>
          <a:xfrm rot="5400000">
            <a:off x="5469130" y="3617587"/>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5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graphicFrame>
        <p:nvGraphicFramePr>
          <p:cNvPr id="140" name="Google Shape;140;p14"/>
          <p:cNvGraphicFramePr/>
          <p:nvPr/>
        </p:nvGraphicFramePr>
        <p:xfrm>
          <a:off x="353621" y="1103839"/>
          <a:ext cx="3000000" cy="3000000"/>
        </p:xfrm>
        <a:graphic>
          <a:graphicData uri="http://schemas.openxmlformats.org/drawingml/2006/table">
            <a:tbl>
              <a:tblPr bandRow="1" firstCol="1" firstRow="1">
                <a:noFill/>
                <a:tableStyleId>{29C60A11-18DF-4612-90D8-7355DE4887F7}</a:tableStyleId>
              </a:tblPr>
              <a:tblGrid>
                <a:gridCol w="1528475"/>
                <a:gridCol w="1658100"/>
                <a:gridCol w="2499350"/>
              </a:tblGrid>
              <a:tr h="450125">
                <a:tc rowSpan="5">
                  <a:txBody>
                    <a:bodyPr/>
                    <a:lstStyle/>
                    <a:p>
                      <a:pPr indent="0" lvl="0" marL="0" marR="0" rtl="0" algn="l">
                        <a:lnSpc>
                          <a:spcPct val="107000"/>
                        </a:lnSpc>
                        <a:spcBef>
                          <a:spcPts val="0"/>
                        </a:spcBef>
                        <a:spcAft>
                          <a:spcPts val="0"/>
                        </a:spcAft>
                        <a:buNone/>
                      </a:pPr>
                      <a:r>
                        <a:rPr b="1" lang="en-US" sz="1600" u="none" cap="none" strike="noStrike"/>
                        <a:t>Lois nationales</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FSC-STD-40-004 V3-1, clause 7.1</a:t>
                      </a:r>
                      <a:endParaRPr b="1" i="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Pourquoi ?</a:t>
                      </a:r>
                      <a:endParaRPr b="1" sz="1600" u="none" cap="none" strike="noStrike">
                        <a:latin typeface="Avenir"/>
                        <a:ea typeface="Avenir"/>
                        <a:cs typeface="Avenir"/>
                        <a:sym typeface="Avenir"/>
                      </a:endParaRPr>
                    </a:p>
                  </a:txBody>
                  <a:tcPr marT="0" marB="0" marR="68575" marL="68575" anchor="ctr"/>
                </a:tc>
              </a:tr>
              <a:tr h="1413900">
                <a:tc vMerge="1"/>
                <a:tc>
                  <a:txBody>
                    <a:bodyPr/>
                    <a:lstStyle/>
                    <a:p>
                      <a:pPr indent="0" lvl="0" marL="0" marR="0" rtl="0" algn="l">
                        <a:lnSpc>
                          <a:spcPct val="107000"/>
                        </a:lnSpc>
                        <a:spcBef>
                          <a:spcPts val="0"/>
                        </a:spcBef>
                        <a:spcAft>
                          <a:spcPts val="0"/>
                        </a:spcAft>
                        <a:buNone/>
                      </a:pPr>
                      <a:r>
                        <a:rPr lang="en-US" sz="1600" u="none" cap="none" strike="noStrike"/>
                        <a:t>Lois nationales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lang="en-US" sz="1600" u="none" cap="none" strike="noStrike"/>
                        <a:t>Les conventions de l'OIT font normalement partie du cadre juridique.</a:t>
                      </a:r>
                      <a:endParaRPr sz="1600" u="none" cap="none" strike="noStrike">
                        <a:latin typeface="Avenir"/>
                        <a:ea typeface="Avenir"/>
                        <a:cs typeface="Avenir"/>
                        <a:sym typeface="Avenir"/>
                      </a:endParaRPr>
                    </a:p>
                  </a:txBody>
                  <a:tcPr marT="0" marB="0" marR="68575" marL="68575" anchor="ctr"/>
                </a:tc>
              </a:tr>
              <a:tr h="1102850">
                <a:tc vMerge="1"/>
                <a:tc>
                  <a:txBody>
                    <a:bodyPr/>
                    <a:lstStyle/>
                    <a:p>
                      <a:pPr indent="0" lvl="0" marL="0" marR="0" rtl="0" algn="l">
                        <a:lnSpc>
                          <a:spcPct val="107000"/>
                        </a:lnSpc>
                        <a:spcBef>
                          <a:spcPts val="0"/>
                        </a:spcBef>
                        <a:spcAft>
                          <a:spcPts val="0"/>
                        </a:spcAft>
                        <a:buNone/>
                      </a:pPr>
                      <a:r>
                        <a:rPr lang="en-US" sz="1600" u="none" cap="none" strike="noStrike"/>
                        <a:t>Ratification des conventions de l'OIT</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Tous les pays n'ont pas ratifié (accepté de suivre) toutes les conventions de l'OIT.</a:t>
                      </a:r>
                      <a:endParaRPr sz="1600" u="none" cap="none" strike="noStrike">
                        <a:latin typeface="Avenir"/>
                        <a:ea typeface="Avenir"/>
                        <a:cs typeface="Avenir"/>
                        <a:sym typeface="Avenir"/>
                      </a:endParaRPr>
                    </a:p>
                  </a:txBody>
                  <a:tcPr marT="0" marB="0" marR="68575" marL="68575" anchor="ctr"/>
                </a:tc>
              </a:tr>
              <a:tr h="1389950">
                <a:tc vMerge="1"/>
                <a:tc>
                  <a:txBody>
                    <a:bodyPr/>
                    <a:lstStyle/>
                    <a:p>
                      <a:pPr indent="0" lvl="0" marL="0" marR="0" rtl="0" algn="l">
                        <a:lnSpc>
                          <a:spcPct val="107000"/>
                        </a:lnSpc>
                        <a:spcBef>
                          <a:spcPts val="0"/>
                        </a:spcBef>
                        <a:spcAft>
                          <a:spcPts val="0"/>
                        </a:spcAft>
                        <a:buNone/>
                      </a:pPr>
                      <a:r>
                        <a:rPr lang="en-US" sz="1600" u="none" cap="none" strike="noStrike"/>
                        <a:t>Sensibilisation / Formation</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lang="en-US" sz="1600" u="none" cap="none" strike="noStrike"/>
                        <a:t>Veillez à ce que le TC connaisse les lois et les respecte.</a:t>
                      </a:r>
                      <a:endParaRPr sz="1600" u="none" cap="none" strike="noStrike">
                        <a:latin typeface="Avenir"/>
                        <a:ea typeface="Avenir"/>
                        <a:cs typeface="Avenir"/>
                        <a:sym typeface="Avenir"/>
                      </a:endParaRPr>
                    </a:p>
                  </a:txBody>
                  <a:tcPr marT="0" marB="0" marR="68575" marL="68575" anchor="ctr"/>
                </a:tc>
              </a:tr>
              <a:tr h="915350">
                <a:tc vMerge="1"/>
                <a:tc>
                  <a:txBody>
                    <a:bodyPr/>
                    <a:lstStyle/>
                    <a:p>
                      <a:pPr indent="0" lvl="0" marL="0" marR="0" rtl="0" algn="l">
                        <a:lnSpc>
                          <a:spcPct val="107000"/>
                        </a:lnSpc>
                        <a:spcBef>
                          <a:spcPts val="0"/>
                        </a:spcBef>
                        <a:spcAft>
                          <a:spcPts val="0"/>
                        </a:spcAft>
                        <a:buNone/>
                      </a:pPr>
                      <a:r>
                        <a:rPr lang="en-US" sz="1600" u="none" cap="none" strike="noStrike"/>
                        <a:t>CLR</a:t>
                      </a:r>
                      <a:r>
                        <a:rPr lang="en-US" sz="1600"/>
                        <a:t> </a:t>
                      </a:r>
                      <a:r>
                        <a:rPr lang="en-US" sz="1600"/>
                        <a:t>FSC</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Toutes les CLR FSC s'appuient sur des exigences légales.</a:t>
                      </a:r>
                      <a:endParaRPr sz="1600" u="none" cap="none" strike="noStrike">
                        <a:latin typeface="Avenir"/>
                        <a:ea typeface="Avenir"/>
                        <a:cs typeface="Avenir"/>
                        <a:sym typeface="Avenir"/>
                      </a:endParaRPr>
                    </a:p>
                  </a:txBody>
                  <a:tcPr marT="0" marB="0" marR="68575" marL="68575" anchor="ctr"/>
                </a:tc>
              </a:tr>
            </a:tbl>
          </a:graphicData>
        </a:graphic>
      </p:graphicFrame>
      <p:graphicFrame>
        <p:nvGraphicFramePr>
          <p:cNvPr id="141" name="Google Shape;141;p14"/>
          <p:cNvGraphicFramePr/>
          <p:nvPr/>
        </p:nvGraphicFramePr>
        <p:xfrm>
          <a:off x="6473456" y="1103838"/>
          <a:ext cx="3000000" cy="3000000"/>
        </p:xfrm>
        <a:graphic>
          <a:graphicData uri="http://schemas.openxmlformats.org/drawingml/2006/table">
            <a:tbl>
              <a:tblPr bandCol="1" firstRow="1">
                <a:noFill/>
                <a:tableStyleId>{29C60A11-18DF-4612-90D8-7355DE4887F7}</a:tableStyleId>
              </a:tblPr>
              <a:tblGrid>
                <a:gridCol w="2327650"/>
                <a:gridCol w="1638300"/>
                <a:gridCol w="1398975"/>
              </a:tblGrid>
              <a:tr h="549450">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nchor="ctr"/>
                </a:tc>
              </a:tr>
              <a:tr h="4911250">
                <a:tc>
                  <a:txBody>
                    <a:bodyPr/>
                    <a:lstStyle/>
                    <a:p>
                      <a:pPr indent="0" lvl="0" marL="0" marR="0" rtl="0" algn="l">
                        <a:lnSpc>
                          <a:spcPct val="107000"/>
                        </a:lnSpc>
                        <a:spcBef>
                          <a:spcPts val="0"/>
                        </a:spcBef>
                        <a:spcAft>
                          <a:spcPts val="0"/>
                        </a:spcAft>
                        <a:buNone/>
                      </a:pPr>
                      <a:r>
                        <a:rPr lang="en-US" sz="1600" u="none" cap="none" strike="noStrike"/>
                        <a:t>Applicable à l'ensemble de la section 7 et à toutes les CLR FSC.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Certains aspects ne s'inscrivent pas clairement dans l'une des CL</a:t>
                      </a:r>
                      <a:r>
                        <a:rPr lang="en-US" sz="1600"/>
                        <a:t>R</a:t>
                      </a:r>
                      <a:r>
                        <a:rPr lang="en-US" sz="1600" u="none" cap="none" strike="noStrike"/>
                        <a:t> </a:t>
                      </a:r>
                      <a:r>
                        <a:rPr lang="en-US" sz="1600"/>
                        <a:t>FSC</a:t>
                      </a:r>
                      <a:r>
                        <a:rPr lang="en-US" sz="1600" u="none" cap="none" strike="noStrike"/>
                        <a:t>, mais représentent néanmoins une violation des droits des travailleurs, par exemple, le non-paiement au gouvernement de l'assurance sociale obligatoire des travailleurs.</a:t>
                      </a:r>
                      <a:endParaRPr sz="1600" u="none" cap="none" strike="noStrike">
                        <a:latin typeface="Avenir"/>
                        <a:ea typeface="Avenir"/>
                        <a:cs typeface="Avenir"/>
                        <a:sym typeface="Avenir"/>
                      </a:endParaRPr>
                    </a:p>
                  </a:txBody>
                  <a:tcPr marT="0" marB="0" marR="68575" marL="68575" anchor="ctr"/>
                </a:tc>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juridique (le cas échéant)</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salaires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Salariés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Stagiaires </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chemeClr val="dk1"/>
                          </a:solidFill>
                        </a:rPr>
                        <a:t>Il convient de consulter l'annexe D et de toujours se référer aux exigences légales. </a:t>
                      </a:r>
                      <a:endParaRPr/>
                    </a:p>
                    <a:p>
                      <a:pPr indent="0" lvl="0" marL="0" marR="0" rtl="0" algn="l">
                        <a:lnSpc>
                          <a:spcPct val="107000"/>
                        </a:lnSpc>
                        <a:spcBef>
                          <a:spcPts val="0"/>
                        </a:spcBef>
                        <a:spcAft>
                          <a:spcPts val="0"/>
                        </a:spcAft>
                        <a:buClr>
                          <a:srgbClr val="000000"/>
                        </a:buClr>
                        <a:buSzPts val="1600"/>
                        <a:buFont typeface="Arial"/>
                        <a:buNone/>
                      </a:pPr>
                      <a:r>
                        <a:t/>
                      </a:r>
                      <a:endParaRPr b="0" sz="1600" u="none" cap="none" strike="noStrike">
                        <a:solidFill>
                          <a:schemeClr val="dk1"/>
                        </a:solidFill>
                      </a:endParaRPr>
                    </a:p>
                    <a:p>
                      <a:pPr indent="0" lvl="0" marL="0" marR="0" rtl="0" algn="l">
                        <a:lnSpc>
                          <a:spcPct val="107000"/>
                        </a:lnSpc>
                        <a:spcBef>
                          <a:spcPts val="0"/>
                        </a:spcBef>
                        <a:spcAft>
                          <a:spcPts val="0"/>
                        </a:spcAft>
                        <a:buClr>
                          <a:srgbClr val="000000"/>
                        </a:buClr>
                        <a:buSzPts val="1600"/>
                        <a:buFont typeface="Arial"/>
                        <a:buNone/>
                      </a:pPr>
                      <a:r>
                        <a:t/>
                      </a:r>
                      <a:endParaRPr b="0" sz="1600" u="none" cap="none" strike="noStrike">
                        <a:solidFill>
                          <a:schemeClr val="dk1"/>
                        </a:solidFill>
                      </a:endParaRPr>
                    </a:p>
                    <a:p>
                      <a:pPr indent="0" lvl="0" marL="0" marR="0" rtl="0" algn="l">
                        <a:lnSpc>
                          <a:spcPct val="107000"/>
                        </a:lnSpc>
                        <a:spcBef>
                          <a:spcPts val="0"/>
                        </a:spcBef>
                        <a:spcAft>
                          <a:spcPts val="0"/>
                        </a:spcAft>
                        <a:buClr>
                          <a:srgbClr val="000000"/>
                        </a:buClr>
                        <a:buSzPts val="1600"/>
                        <a:buFont typeface="Arial"/>
                        <a:buNone/>
                      </a:pPr>
                      <a:r>
                        <a:t/>
                      </a:r>
                      <a:endParaRPr b="0" sz="1600" u="none" cap="none" strike="noStrike">
                        <a:solidFill>
                          <a:schemeClr val="dk1"/>
                        </a:solidFill>
                      </a:endParaRPr>
                    </a:p>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chemeClr val="dk1"/>
                          </a:solidFill>
                        </a:rPr>
                        <a:t>Ne vous concentrez pas uniquement sur les clauses standard. Les deux vont de pair.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r>
            </a:tbl>
          </a:graphicData>
        </a:graphic>
      </p:graphicFrame>
      <p:sp>
        <p:nvSpPr>
          <p:cNvPr id="142" name="Google Shape;142;p14"/>
          <p:cNvSpPr txBox="1"/>
          <p:nvPr/>
        </p:nvSpPr>
        <p:spPr>
          <a:xfrm>
            <a:off x="367732" y="207869"/>
            <a:ext cx="9481118" cy="75882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
        <p:nvSpPr>
          <p:cNvPr id="143" name="Google Shape;143;p14"/>
          <p:cNvSpPr/>
          <p:nvPr/>
        </p:nvSpPr>
        <p:spPr>
          <a:xfrm rot="5400000">
            <a:off x="5475111" y="3570585"/>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500"/>
                                        <p:tgtEl>
                                          <p:spTgt spid="1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15"/>
          <p:cNvGraphicFramePr/>
          <p:nvPr/>
        </p:nvGraphicFramePr>
        <p:xfrm>
          <a:off x="335972" y="1442274"/>
          <a:ext cx="3000000" cy="3000000"/>
        </p:xfrm>
        <a:graphic>
          <a:graphicData uri="http://schemas.openxmlformats.org/drawingml/2006/table">
            <a:tbl>
              <a:tblPr bandRow="1" firstCol="1" firstRow="1">
                <a:noFill/>
                <a:tableStyleId>{29C60A11-18DF-4612-90D8-7355DE4887F7}</a:tableStyleId>
              </a:tblPr>
              <a:tblGrid>
                <a:gridCol w="1712725"/>
                <a:gridCol w="1708575"/>
                <a:gridCol w="2295325"/>
              </a:tblGrid>
              <a:tr h="441575">
                <a:tc rowSpan="5">
                  <a:txBody>
                    <a:bodyPr/>
                    <a:lstStyle/>
                    <a:p>
                      <a:pPr indent="0" lvl="0" marL="0" marR="0" rtl="0" algn="l">
                        <a:lnSpc>
                          <a:spcPct val="107000"/>
                        </a:lnSpc>
                        <a:spcBef>
                          <a:spcPts val="0"/>
                        </a:spcBef>
                        <a:spcAft>
                          <a:spcPts val="0"/>
                        </a:spcAft>
                        <a:buNone/>
                      </a:pPr>
                      <a:r>
                        <a:rPr b="1" lang="en-US" sz="1600" u="none" cap="none" strike="noStrike"/>
                        <a:t>Travail des enfants</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OIT C138 et C182</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FSC-STD-40-004 V3-1, clause 7.2</a:t>
                      </a:r>
                      <a:endParaRPr b="1" i="1"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Pourquoi ?</a:t>
                      </a:r>
                      <a:endParaRPr b="1" sz="1600" u="none" cap="none" strike="noStrike">
                        <a:latin typeface="Arial"/>
                        <a:ea typeface="Arial"/>
                        <a:cs typeface="Arial"/>
                        <a:sym typeface="Arial"/>
                      </a:endParaRPr>
                    </a:p>
                  </a:txBody>
                  <a:tcPr marT="0" marB="0" marR="68575" marL="68575" anchor="ctr"/>
                </a:tc>
              </a:tr>
              <a:tr h="1114825">
                <a:tc vMerge="1"/>
                <a:tc>
                  <a:txBody>
                    <a:bodyPr/>
                    <a:lstStyle/>
                    <a:p>
                      <a:pPr indent="0" lvl="0" marL="0" marR="0" rtl="0" algn="l">
                        <a:lnSpc>
                          <a:spcPct val="107000"/>
                        </a:lnSpc>
                        <a:spcBef>
                          <a:spcPts val="0"/>
                        </a:spcBef>
                        <a:spcAft>
                          <a:spcPts val="0"/>
                        </a:spcAft>
                        <a:buNone/>
                      </a:pPr>
                      <a:r>
                        <a:rPr lang="en-US" sz="1600" u="none" cap="none" strike="noStrike"/>
                        <a:t>Âge minimum</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Pas d'emploi pour les moins de 15 ans (autorisé dans certains cas conformément à la norme FSC).</a:t>
                      </a:r>
                      <a:endParaRPr sz="1600" u="none" cap="none" strike="noStrike">
                        <a:latin typeface="Arial"/>
                        <a:ea typeface="Arial"/>
                        <a:cs typeface="Arial"/>
                        <a:sym typeface="Arial"/>
                      </a:endParaRPr>
                    </a:p>
                  </a:txBody>
                  <a:tcPr marT="0" marB="0" marR="68575" marL="68575" anchor="ctr"/>
                </a:tc>
              </a:tr>
              <a:tr h="950050">
                <a:tc vMerge="1"/>
                <a:tc>
                  <a:txBody>
                    <a:bodyPr/>
                    <a:lstStyle/>
                    <a:p>
                      <a:pPr indent="0" lvl="0" marL="0" marR="0" rtl="0" algn="l">
                        <a:lnSpc>
                          <a:spcPct val="107000"/>
                        </a:lnSpc>
                        <a:spcBef>
                          <a:spcPts val="0"/>
                        </a:spcBef>
                        <a:spcAft>
                          <a:spcPts val="0"/>
                        </a:spcAft>
                        <a:buNone/>
                      </a:pPr>
                      <a:r>
                        <a:rPr lang="en-US" sz="1600" u="none" cap="none" strike="noStrike"/>
                        <a:t>Tâches dangereuses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Pas de travaux dangereux pour les personnes de moins de 18 ans (non-adultes). </a:t>
                      </a:r>
                      <a:endParaRPr sz="1600" u="none" cap="none" strike="noStrike">
                        <a:latin typeface="Arial"/>
                        <a:ea typeface="Arial"/>
                        <a:cs typeface="Arial"/>
                        <a:sym typeface="Arial"/>
                      </a:endParaRPr>
                    </a:p>
                  </a:txBody>
                  <a:tcPr marT="0" marB="0" marR="68575" marL="68575" anchor="ctr"/>
                </a:tc>
              </a:tr>
              <a:tr h="1363575">
                <a:tc vMerge="1"/>
                <a:tc>
                  <a:txBody>
                    <a:bodyPr/>
                    <a:lstStyle/>
                    <a:p>
                      <a:pPr indent="0" lvl="0" marL="0" marR="0" rtl="0" algn="l">
                        <a:lnSpc>
                          <a:spcPct val="107000"/>
                        </a:lnSpc>
                        <a:spcBef>
                          <a:spcPts val="0"/>
                        </a:spcBef>
                        <a:spcAft>
                          <a:spcPts val="0"/>
                        </a:spcAft>
                        <a:buNone/>
                      </a:pPr>
                      <a:r>
                        <a:rPr lang="en-US" sz="1600" u="none" cap="none" strike="noStrike"/>
                        <a:t>Lois et règlements nationaux</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Veiller à ce que le TC connaisse les lois et les respecte</a:t>
                      </a:r>
                      <a:endParaRPr sz="1600" u="none" cap="none" strike="noStrike">
                        <a:latin typeface="Arial"/>
                        <a:ea typeface="Arial"/>
                        <a:cs typeface="Arial"/>
                        <a:sym typeface="Arial"/>
                      </a:endParaRPr>
                    </a:p>
                  </a:txBody>
                  <a:tcPr marT="0" marB="0" marR="68575" marL="68575" anchor="ctr"/>
                </a:tc>
              </a:tr>
              <a:tr h="897975">
                <a:tc vMerge="1"/>
                <a:tc>
                  <a:txBody>
                    <a:bodyPr/>
                    <a:lstStyle/>
                    <a:p>
                      <a:pPr indent="0" lvl="0" marL="0" marR="0" rtl="0" algn="l">
                        <a:lnSpc>
                          <a:spcPct val="107000"/>
                        </a:lnSpc>
                        <a:spcBef>
                          <a:spcPts val="0"/>
                        </a:spcBef>
                        <a:spcAft>
                          <a:spcPts val="0"/>
                        </a:spcAft>
                        <a:buNone/>
                      </a:pPr>
                      <a:r>
                        <a:rPr lang="en-US" sz="1600" u="none" cap="none" strike="noStrike"/>
                        <a:t>Pires formes de travail des enfants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Interdit. </a:t>
                      </a:r>
                      <a:endParaRPr/>
                    </a:p>
                    <a:p>
                      <a:pPr indent="0" lvl="0" marL="0" marR="0" rtl="0" algn="l">
                        <a:lnSpc>
                          <a:spcPct val="107000"/>
                        </a:lnSpc>
                        <a:spcBef>
                          <a:spcPts val="0"/>
                        </a:spcBef>
                        <a:spcAft>
                          <a:spcPts val="0"/>
                        </a:spcAft>
                        <a:buNone/>
                      </a:pPr>
                      <a:r>
                        <a:rPr lang="en-US" sz="1600" u="none" cap="none" strike="noStrike">
                          <a:latin typeface="Arial"/>
                          <a:ea typeface="Arial"/>
                          <a:cs typeface="Arial"/>
                          <a:sym typeface="Arial"/>
                        </a:rPr>
                        <a:t>Voir la définition à l'annexe E. </a:t>
                      </a:r>
                      <a:endParaRPr/>
                    </a:p>
                  </a:txBody>
                  <a:tcPr marT="0" marB="0" marR="68575" marL="68575" anchor="ctr"/>
                </a:tc>
              </a:tr>
            </a:tbl>
          </a:graphicData>
        </a:graphic>
      </p:graphicFrame>
      <p:graphicFrame>
        <p:nvGraphicFramePr>
          <p:cNvPr id="149" name="Google Shape;149;p15"/>
          <p:cNvGraphicFramePr/>
          <p:nvPr/>
        </p:nvGraphicFramePr>
        <p:xfrm>
          <a:off x="6564910" y="1442274"/>
          <a:ext cx="3000000" cy="3000000"/>
        </p:xfrm>
        <a:graphic>
          <a:graphicData uri="http://schemas.openxmlformats.org/drawingml/2006/table">
            <a:tbl>
              <a:tblPr bandCol="1" firstRow="1">
                <a:noFill/>
                <a:tableStyleId>{29C60A11-18DF-4612-90D8-7355DE4887F7}</a:tableStyleId>
              </a:tblPr>
              <a:tblGrid>
                <a:gridCol w="2192525"/>
                <a:gridCol w="1612575"/>
                <a:gridCol w="1572850"/>
              </a:tblGrid>
              <a:tr h="523875">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nchor="ctr"/>
                </a:tc>
              </a:tr>
              <a:tr h="4244150">
                <a:tc>
                  <a:txBody>
                    <a:bodyPr/>
                    <a:lstStyle/>
                    <a:p>
                      <a:pPr indent="0" lvl="0" marL="0" marR="0" rtl="0" algn="l">
                        <a:lnSpc>
                          <a:spcPct val="107000"/>
                        </a:lnSpc>
                        <a:spcBef>
                          <a:spcPts val="0"/>
                        </a:spcBef>
                        <a:spcAft>
                          <a:spcPts val="0"/>
                        </a:spcAft>
                        <a:buNone/>
                      </a:pPr>
                      <a:r>
                        <a:rPr lang="en-US" sz="1600" u="none" cap="none" strike="noStrike"/>
                        <a:t>Documents d'identité des travailleurs</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Contrats de travail</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Politiques</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Registres des employés/annuaire/feuilles de paie</a:t>
                      </a:r>
                      <a:endParaRPr sz="1600" u="none" cap="none" strike="noStrike">
                        <a:latin typeface="Avenir"/>
                        <a:ea typeface="Avenir"/>
                        <a:cs typeface="Avenir"/>
                        <a:sym typeface="Avenir"/>
                      </a:endParaRPr>
                    </a:p>
                  </a:txBody>
                  <a:tcPr marT="0" marB="0" marR="68575" marL="68575" anchor="ctr"/>
                </a:tc>
                <a:tc>
                  <a:txBody>
                    <a:bodyPr/>
                    <a:lstStyle/>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Service juridique </a:t>
                      </a:r>
                      <a:br>
                        <a:rPr lang="en-US" sz="1600" u="none" cap="none" strike="noStrike"/>
                      </a:br>
                      <a:r>
                        <a:rPr lang="en-US" sz="1600" u="none" cap="none" strike="noStrike"/>
                        <a:t>(le cas échéant)</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Service des salaires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Salariés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Stagiaires </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Ne limitez pas les discussions à l'équipe de certification.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Vérifiez les pièces d'identité des travailleurs dans le </a:t>
                      </a:r>
                      <a:r>
                        <a:rPr lang="en-US" sz="1600"/>
                        <a:t>registre</a:t>
                      </a:r>
                      <a:r>
                        <a:rPr lang="en-US" sz="1600" u="none" cap="none" strike="noStrike"/>
                        <a:t>. Ne vous contentez pas de regarder les visages</a:t>
                      </a:r>
                      <a:endParaRPr sz="1600" u="none" cap="none" strike="noStrike">
                        <a:latin typeface="Avenir"/>
                        <a:ea typeface="Avenir"/>
                        <a:cs typeface="Avenir"/>
                        <a:sym typeface="Avenir"/>
                      </a:endParaRPr>
                    </a:p>
                  </a:txBody>
                  <a:tcPr marT="0" marB="0" marR="68575" marL="68575" anchor="ctr"/>
                </a:tc>
              </a:tr>
            </a:tbl>
          </a:graphicData>
        </a:graphic>
      </p:graphicFrame>
      <p:sp>
        <p:nvSpPr>
          <p:cNvPr id="150" name="Google Shape;150;p15"/>
          <p:cNvSpPr txBox="1"/>
          <p:nvPr/>
        </p:nvSpPr>
        <p:spPr>
          <a:xfrm>
            <a:off x="311287" y="448232"/>
            <a:ext cx="8923148" cy="75882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
        <p:nvSpPr>
          <p:cNvPr id="151" name="Google Shape;151;p15"/>
          <p:cNvSpPr/>
          <p:nvPr/>
        </p:nvSpPr>
        <p:spPr>
          <a:xfrm rot="5400000">
            <a:off x="5518526" y="3738033"/>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graphicFrame>
        <p:nvGraphicFramePr>
          <p:cNvPr id="156" name="Google Shape;156;p16"/>
          <p:cNvGraphicFramePr/>
          <p:nvPr/>
        </p:nvGraphicFramePr>
        <p:xfrm>
          <a:off x="340243" y="1376993"/>
          <a:ext cx="3000000" cy="3000000"/>
        </p:xfrm>
        <a:graphic>
          <a:graphicData uri="http://schemas.openxmlformats.org/drawingml/2006/table">
            <a:tbl>
              <a:tblPr bandRow="1" firstCol="1" firstRow="1">
                <a:noFill/>
                <a:tableStyleId>{29C60A11-18DF-4612-90D8-7355DE4887F7}</a:tableStyleId>
              </a:tblPr>
              <a:tblGrid>
                <a:gridCol w="1764700"/>
                <a:gridCol w="2024675"/>
                <a:gridCol w="1893025"/>
              </a:tblGrid>
              <a:tr h="516550">
                <a:tc rowSpan="5">
                  <a:txBody>
                    <a:bodyPr/>
                    <a:lstStyle/>
                    <a:p>
                      <a:pPr indent="0" lvl="0" marL="0" marR="0" rtl="0" algn="l">
                        <a:lnSpc>
                          <a:spcPct val="107000"/>
                        </a:lnSpc>
                        <a:spcBef>
                          <a:spcPts val="0"/>
                        </a:spcBef>
                        <a:spcAft>
                          <a:spcPts val="0"/>
                        </a:spcAft>
                        <a:buNone/>
                      </a:pPr>
                      <a:r>
                        <a:rPr b="1" lang="en-US" sz="1600" u="none" cap="none" strike="noStrike"/>
                        <a:t>Travail forcé ou obligatoire (FCL)</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OIT C029 et C105</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Clr>
                          <a:srgbClr val="000000"/>
                        </a:buClr>
                        <a:buSzPts val="1600"/>
                        <a:buFont typeface="Arial"/>
                        <a:buNone/>
                      </a:pPr>
                      <a:r>
                        <a:rPr b="1" lang="en-US" sz="1600" u="none" cap="none" strike="noStrike"/>
                        <a:t>FSC-STD-40-004 V3-1, clause 7.3</a:t>
                      </a:r>
                      <a:endParaRPr b="1" i="1"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Pourquoi ? </a:t>
                      </a:r>
                      <a:endParaRPr b="1" sz="1600" u="none" cap="none" strike="noStrike">
                        <a:latin typeface="Arial"/>
                        <a:ea typeface="Arial"/>
                        <a:cs typeface="Arial"/>
                        <a:sym typeface="Arial"/>
                      </a:endParaRPr>
                    </a:p>
                  </a:txBody>
                  <a:tcPr marT="0" marB="0" marR="68575" marL="68575" anchor="ctr"/>
                </a:tc>
              </a:tr>
              <a:tr h="895825">
                <a:tc vMerge="1"/>
                <a:tc>
                  <a:txBody>
                    <a:bodyPr/>
                    <a:lstStyle/>
                    <a:p>
                      <a:pPr indent="0" lvl="0" marL="0" marR="0" rtl="0" algn="l">
                        <a:lnSpc>
                          <a:spcPct val="107000"/>
                        </a:lnSpc>
                        <a:spcBef>
                          <a:spcPts val="0"/>
                        </a:spcBef>
                        <a:spcAft>
                          <a:spcPts val="0"/>
                        </a:spcAft>
                        <a:buNone/>
                      </a:pPr>
                      <a:r>
                        <a:rPr lang="en-US" sz="1600" u="none" cap="none" strike="noStrike"/>
                        <a:t>Heures supplémentaires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Les heures supplémentaires sont volontaires et correctement rémunérées. </a:t>
                      </a:r>
                      <a:endParaRPr sz="1600" u="none" cap="none" strike="noStrike">
                        <a:latin typeface="Arial"/>
                        <a:ea typeface="Arial"/>
                        <a:cs typeface="Arial"/>
                        <a:sym typeface="Arial"/>
                      </a:endParaRPr>
                    </a:p>
                  </a:txBody>
                  <a:tcPr marT="0" marB="0" marR="68575" marL="68575" anchor="ctr"/>
                </a:tc>
              </a:tr>
              <a:tr h="895825">
                <a:tc vMerge="1"/>
                <a:tc>
                  <a:txBody>
                    <a:bodyPr/>
                    <a:lstStyle/>
                    <a:p>
                      <a:pPr indent="0" lvl="0" marL="0" marR="0" rtl="0" algn="l">
                        <a:lnSpc>
                          <a:spcPct val="107000"/>
                        </a:lnSpc>
                        <a:spcBef>
                          <a:spcPts val="0"/>
                        </a:spcBef>
                        <a:spcAft>
                          <a:spcPts val="0"/>
                        </a:spcAft>
                        <a:buNone/>
                      </a:pPr>
                      <a:r>
                        <a:rPr lang="en-US" sz="1600" u="none" cap="none" strike="noStrike"/>
                        <a:t>Dettes et facilités de crédit envers les travailleurs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a:t>
                      </a:r>
                      <a:r>
                        <a:rPr lang="en-US" sz="1600"/>
                        <a:t>eur </a:t>
                      </a:r>
                      <a:r>
                        <a:rPr lang="en-US" sz="1600" u="none" cap="none" strike="noStrike"/>
                        <a:t>existence signale </a:t>
                      </a:r>
                      <a:r>
                        <a:rPr lang="en-US" sz="1600"/>
                        <a:t>une</a:t>
                      </a:r>
                      <a:r>
                        <a:rPr lang="en-US" sz="1600" u="none" cap="none" strike="noStrike"/>
                        <a:t> servitude pour dettes potentielle.</a:t>
                      </a:r>
                      <a:endParaRPr sz="1600" u="none" cap="none" strike="noStrike">
                        <a:latin typeface="Arial"/>
                        <a:ea typeface="Arial"/>
                        <a:cs typeface="Arial"/>
                        <a:sym typeface="Arial"/>
                      </a:endParaRPr>
                    </a:p>
                  </a:txBody>
                  <a:tcPr marT="0" marB="0" marR="68575" marL="68575" anchor="ctr"/>
                </a:tc>
              </a:tr>
              <a:tr h="1001900">
                <a:tc vMerge="1"/>
                <a:tc>
                  <a:txBody>
                    <a:bodyPr/>
                    <a:lstStyle/>
                    <a:p>
                      <a:pPr indent="0" lvl="0" marL="0" marR="0" rtl="0" algn="l">
                        <a:lnSpc>
                          <a:spcPct val="107000"/>
                        </a:lnSpc>
                        <a:spcBef>
                          <a:spcPts val="0"/>
                        </a:spcBef>
                        <a:spcAft>
                          <a:spcPts val="0"/>
                        </a:spcAft>
                        <a:buNone/>
                      </a:pPr>
                      <a:r>
                        <a:rPr lang="en-US" sz="1600" u="none" cap="none" strike="noStrike"/>
                        <a:t>Contenu des contrats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 FCL est parfois contractuel ; vérifiez la formulation du consentement et du caractère volontaire. </a:t>
                      </a:r>
                      <a:endParaRPr/>
                    </a:p>
                  </a:txBody>
                  <a:tcPr marT="0" marB="0" marR="68575" marL="68575" anchor="ctr"/>
                </a:tc>
              </a:tr>
              <a:tr h="1542225">
                <a:tc vMerge="1"/>
                <a:tc>
                  <a:txBody>
                    <a:bodyPr/>
                    <a:lstStyle/>
                    <a:p>
                      <a:pPr indent="0" lvl="0" marL="0" marR="0" rtl="0" algn="l">
                        <a:lnSpc>
                          <a:spcPct val="107000"/>
                        </a:lnSpc>
                        <a:spcBef>
                          <a:spcPts val="0"/>
                        </a:spcBef>
                        <a:spcAft>
                          <a:spcPts val="0"/>
                        </a:spcAft>
                        <a:buNone/>
                      </a:pPr>
                      <a:r>
                        <a:rPr lang="en-US" sz="1600" u="none" cap="none" strike="noStrike"/>
                        <a:t>Conservation des documents</a:t>
                      </a:r>
                      <a:endParaRPr sz="1600" u="none" cap="none" strike="noStrike">
                        <a:latin typeface="Arial"/>
                        <a:ea typeface="Arial"/>
                        <a:cs typeface="Arial"/>
                        <a:sym typeface="Arial"/>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Les travailleurs doivent être libres de se déplacer (et de partir) et avoir leurs documents avec eux. </a:t>
                      </a:r>
                      <a:endParaRPr sz="1600" u="none" cap="none" strike="noStrike">
                        <a:latin typeface="Arial"/>
                        <a:ea typeface="Arial"/>
                        <a:cs typeface="Arial"/>
                        <a:sym typeface="Arial"/>
                      </a:endParaRPr>
                    </a:p>
                  </a:txBody>
                  <a:tcPr marT="0" marB="0" marR="68575" marL="68575" anchor="ctr"/>
                </a:tc>
              </a:tr>
            </a:tbl>
          </a:graphicData>
        </a:graphic>
      </p:graphicFrame>
      <p:graphicFrame>
        <p:nvGraphicFramePr>
          <p:cNvPr id="157" name="Google Shape;157;p16"/>
          <p:cNvGraphicFramePr/>
          <p:nvPr/>
        </p:nvGraphicFramePr>
        <p:xfrm>
          <a:off x="6474281" y="1376992"/>
          <a:ext cx="3000000" cy="3000000"/>
        </p:xfrm>
        <a:graphic>
          <a:graphicData uri="http://schemas.openxmlformats.org/drawingml/2006/table">
            <a:tbl>
              <a:tblPr bandCol="1" firstRow="1">
                <a:noFill/>
                <a:tableStyleId>{29C60A11-18DF-4612-90D8-7355DE4887F7}</a:tableStyleId>
              </a:tblPr>
              <a:tblGrid>
                <a:gridCol w="2356550"/>
                <a:gridCol w="1799075"/>
                <a:gridCol w="1275025"/>
              </a:tblGrid>
              <a:tr h="571100">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nchor="ctr"/>
                </a:tc>
              </a:tr>
              <a:tr h="4693825">
                <a:tc>
                  <a:txBody>
                    <a:bodyPr/>
                    <a:lstStyle/>
                    <a:p>
                      <a:pPr indent="0" lvl="0" marL="0" marR="0" rtl="0" algn="l">
                        <a:lnSpc>
                          <a:spcPct val="107000"/>
                        </a:lnSpc>
                        <a:spcBef>
                          <a:spcPts val="0"/>
                        </a:spcBef>
                        <a:spcAft>
                          <a:spcPts val="0"/>
                        </a:spcAft>
                        <a:buNone/>
                      </a:pPr>
                      <a:r>
                        <a:rPr lang="en-US" sz="1600" u="none" cap="none" strike="noStrike"/>
                        <a:t>Déclarations de politique générale</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Contrats de travail</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Fiches de paie / Paieme</a:t>
                      </a:r>
                      <a:r>
                        <a:rPr lang="en-US" sz="1600"/>
                        <a:t>nts</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Registres de présence au travail (quotidiens)</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Logiciels de gestion des salaires</a:t>
                      </a:r>
                      <a:endParaRPr sz="1600" u="none" cap="none" strike="noStrike"/>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Congés / Démissions ou licenciements</a:t>
                      </a:r>
                      <a:endParaRPr/>
                    </a:p>
                    <a:p>
                      <a:pPr indent="0" lvl="0" marL="0" marR="0" rtl="0" algn="l">
                        <a:lnSpc>
                          <a:spcPct val="107000"/>
                        </a:lnSpc>
                        <a:spcBef>
                          <a:spcPts val="0"/>
                        </a:spcBef>
                        <a:spcAft>
                          <a:spcPts val="0"/>
                        </a:spcAft>
                        <a:buNone/>
                      </a:pPr>
                      <a:r>
                        <a:rPr lang="en-US" sz="1600" u="none" cap="none" strike="noStrike"/>
                        <a:t>Dossiers de réclamation</a:t>
                      </a:r>
                      <a:endParaRPr sz="1600" u="none" cap="none" strike="noStrike">
                        <a:latin typeface="Avenir"/>
                        <a:ea typeface="Avenir"/>
                        <a:cs typeface="Avenir"/>
                        <a:sym typeface="Avenir"/>
                      </a:endParaRPr>
                    </a:p>
                  </a:txBody>
                  <a:tcPr marT="0" marB="0" marR="68575" marL="68575" anchor="ctr"/>
                </a:tc>
                <a:tc>
                  <a:txBody>
                    <a:bodyPr/>
                    <a:lstStyle/>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Salariés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Représentants des travailleurs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Syndicat des travailleurs (représentants)</a:t>
                      </a:r>
                      <a:endParaRPr/>
                    </a:p>
                    <a:p>
                      <a:pPr indent="-79375" lvl="0" marL="180975" marR="0" rtl="0" algn="l">
                        <a:lnSpc>
                          <a:spcPct val="107000"/>
                        </a:lnSpc>
                        <a:spcBef>
                          <a:spcPts val="0"/>
                        </a:spcBef>
                        <a:spcAft>
                          <a:spcPts val="0"/>
                        </a:spcAft>
                        <a:buClr>
                          <a:srgbClr val="000000"/>
                        </a:buClr>
                        <a:buSzPts val="1600"/>
                        <a:buFont typeface="Arial"/>
                        <a:buNone/>
                      </a:pPr>
                      <a:r>
                        <a:t/>
                      </a:r>
                      <a:endParaRPr sz="1600" u="none" cap="none" strike="noStrike"/>
                    </a:p>
                    <a:p>
                      <a:pPr indent="-180975" lvl="0" marL="180975" marR="0" rtl="0" algn="l">
                        <a:lnSpc>
                          <a:spcPct val="107000"/>
                        </a:lnSpc>
                        <a:spcBef>
                          <a:spcPts val="0"/>
                        </a:spcBef>
                        <a:spcAft>
                          <a:spcPts val="0"/>
                        </a:spcAft>
                        <a:buClr>
                          <a:srgbClr val="000000"/>
                        </a:buClr>
                        <a:buSzPts val="1600"/>
                        <a:buFont typeface="Arial"/>
                        <a:buChar char="•"/>
                      </a:pPr>
                      <a:r>
                        <a:rPr lang="en-US" sz="1600" u="none" cap="none" strike="noStrike"/>
                        <a:t>Service juridique</a:t>
                      </a: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Ne limitez pas les discussions à l'équipe de certification.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Lisez les contrats de travail en détail (</a:t>
                      </a:r>
                      <a:r>
                        <a:rPr lang="en-US" sz="1600"/>
                        <a:t>échantillon</a:t>
                      </a:r>
                      <a:r>
                        <a:rPr lang="en-US" sz="1600" u="none" cap="none" strike="noStrike"/>
                        <a:t>)</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a:t>Vérifiez</a:t>
                      </a:r>
                      <a:r>
                        <a:rPr lang="en-US" sz="1600" u="none" cap="none" strike="noStrike"/>
                        <a:t> le calcul du paiement des heures supplémentaires</a:t>
                      </a:r>
                      <a:endParaRPr/>
                    </a:p>
                  </a:txBody>
                  <a:tcPr marT="0" marB="0" marR="68575" marL="68575" anchor="ctr"/>
                </a:tc>
              </a:tr>
            </a:tbl>
          </a:graphicData>
        </a:graphic>
      </p:graphicFrame>
      <p:sp>
        <p:nvSpPr>
          <p:cNvPr id="158" name="Google Shape;158;p16"/>
          <p:cNvSpPr txBox="1"/>
          <p:nvPr/>
        </p:nvSpPr>
        <p:spPr>
          <a:xfrm>
            <a:off x="340243" y="529666"/>
            <a:ext cx="8879840" cy="672389"/>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a:t>
            </a:r>
            <a:r>
              <a:rPr b="1" lang="en-US" sz="2800">
                <a:solidFill>
                  <a:schemeClr val="dk1"/>
                </a:solidFill>
              </a:rPr>
              <a:t>bonnes</a:t>
            </a:r>
            <a:r>
              <a:rPr b="1" i="0" lang="en-US" sz="2800" u="none" cap="none" strike="noStrike">
                <a:solidFill>
                  <a:schemeClr val="dk1"/>
                </a:solidFill>
                <a:latin typeface="Arial"/>
                <a:ea typeface="Arial"/>
                <a:cs typeface="Arial"/>
                <a:sym typeface="Arial"/>
              </a:rPr>
              <a:t> pratiques</a:t>
            </a:r>
            <a:endParaRPr/>
          </a:p>
        </p:txBody>
      </p:sp>
      <p:sp>
        <p:nvSpPr>
          <p:cNvPr id="159" name="Google Shape;159;p16"/>
          <p:cNvSpPr/>
          <p:nvPr/>
        </p:nvSpPr>
        <p:spPr>
          <a:xfrm rot="5400000">
            <a:off x="5475111" y="3633837"/>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5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aphicFrame>
        <p:nvGraphicFramePr>
          <p:cNvPr id="164" name="Google Shape;164;p17"/>
          <p:cNvGraphicFramePr/>
          <p:nvPr/>
        </p:nvGraphicFramePr>
        <p:xfrm>
          <a:off x="411555" y="1058895"/>
          <a:ext cx="3000000" cy="3000000"/>
        </p:xfrm>
        <a:graphic>
          <a:graphicData uri="http://schemas.openxmlformats.org/drawingml/2006/table">
            <a:tbl>
              <a:tblPr bandRow="1" firstCol="1" firstRow="1">
                <a:noFill/>
                <a:tableStyleId>{29C60A11-18DF-4612-90D8-7355DE4887F7}</a:tableStyleId>
              </a:tblPr>
              <a:tblGrid>
                <a:gridCol w="1682050"/>
                <a:gridCol w="1733600"/>
                <a:gridCol w="1691375"/>
              </a:tblGrid>
              <a:tr h="539800">
                <a:tc rowSpan="5">
                  <a:txBody>
                    <a:bodyPr/>
                    <a:lstStyle/>
                    <a:p>
                      <a:pPr indent="0" lvl="0" marL="0" marR="0" rtl="0" algn="l">
                        <a:lnSpc>
                          <a:spcPct val="107000"/>
                        </a:lnSpc>
                        <a:spcBef>
                          <a:spcPts val="0"/>
                        </a:spcBef>
                        <a:spcAft>
                          <a:spcPts val="0"/>
                        </a:spcAft>
                        <a:buNone/>
                      </a:pPr>
                      <a:r>
                        <a:rPr b="1" lang="en-US" sz="1400" u="none" cap="none" strike="noStrike"/>
                        <a:t>Discrimination (DIS) </a:t>
                      </a:r>
                      <a:endParaRPr/>
                    </a:p>
                    <a:p>
                      <a:pPr indent="0" lvl="0" marL="0" marR="0" rtl="0" algn="l">
                        <a:lnSpc>
                          <a:spcPct val="107000"/>
                        </a:lnSpc>
                        <a:spcBef>
                          <a:spcPts val="0"/>
                        </a:spcBef>
                        <a:spcAft>
                          <a:spcPts val="0"/>
                        </a:spcAft>
                        <a:buNone/>
                      </a:pPr>
                      <a:r>
                        <a:t/>
                      </a:r>
                      <a:endParaRPr b="1" sz="1400" u="none" cap="none" strike="noStrike"/>
                    </a:p>
                    <a:p>
                      <a:pPr indent="0" lvl="0" marL="0" marR="0" rtl="0" algn="l">
                        <a:lnSpc>
                          <a:spcPct val="107000"/>
                        </a:lnSpc>
                        <a:spcBef>
                          <a:spcPts val="0"/>
                        </a:spcBef>
                        <a:spcAft>
                          <a:spcPts val="0"/>
                        </a:spcAft>
                        <a:buNone/>
                      </a:pPr>
                      <a:r>
                        <a:rPr b="1" lang="en-US" sz="1400" u="none" cap="none" strike="noStrike"/>
                        <a:t>OIT C111 et C100</a:t>
                      </a:r>
                      <a:endParaRPr/>
                    </a:p>
                    <a:p>
                      <a:pPr indent="0" lvl="0" marL="0" marR="0" rtl="0" algn="l">
                        <a:lnSpc>
                          <a:spcPct val="107000"/>
                        </a:lnSpc>
                        <a:spcBef>
                          <a:spcPts val="0"/>
                        </a:spcBef>
                        <a:spcAft>
                          <a:spcPts val="0"/>
                        </a:spcAft>
                        <a:buClr>
                          <a:srgbClr val="000000"/>
                        </a:buClr>
                        <a:buSzPts val="1400"/>
                        <a:buFont typeface="Arial"/>
                        <a:buNone/>
                      </a:pPr>
                      <a:r>
                        <a:t/>
                      </a:r>
                      <a:endParaRPr b="1" sz="1400" u="none" cap="none" strike="noStrike"/>
                    </a:p>
                    <a:p>
                      <a:pPr indent="0" lvl="0" marL="0" marR="0" rtl="0" algn="l">
                        <a:lnSpc>
                          <a:spcPct val="107000"/>
                        </a:lnSpc>
                        <a:spcBef>
                          <a:spcPts val="0"/>
                        </a:spcBef>
                        <a:spcAft>
                          <a:spcPts val="0"/>
                        </a:spcAft>
                        <a:buClr>
                          <a:srgbClr val="000000"/>
                        </a:buClr>
                        <a:buSzPts val="1400"/>
                        <a:buFont typeface="Arial"/>
                        <a:buNone/>
                      </a:pPr>
                      <a:r>
                        <a:rPr b="1" lang="en-US" sz="1400" u="none" cap="none" strike="noStrike"/>
                        <a:t>FSC-STD-40-004 V3-1, clause 7.4</a:t>
                      </a:r>
                      <a:endParaRPr b="1" i="1"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400" u="none" cap="none" strike="noStrike"/>
                        <a:t>Éléments clés</a:t>
                      </a:r>
                      <a:endParaRPr b="1"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400" u="none" cap="none" strike="noStrike"/>
                        <a:t>Pourquoi ?</a:t>
                      </a:r>
                      <a:endParaRPr b="1" sz="1400" u="none" cap="none" strike="noStrike">
                        <a:latin typeface="Avenir"/>
                        <a:ea typeface="Avenir"/>
                        <a:cs typeface="Avenir"/>
                        <a:sym typeface="Avenir"/>
                      </a:endParaRPr>
                    </a:p>
                  </a:txBody>
                  <a:tcPr marT="0" marB="0" marR="68575" marL="68575" anchor="ctr"/>
                </a:tc>
              </a:tr>
              <a:tr h="1182925">
                <a:tc vMerge="1"/>
                <a:tc>
                  <a:txBody>
                    <a:bodyPr/>
                    <a:lstStyle/>
                    <a:p>
                      <a:pPr indent="0" lvl="0" marL="0" marR="0" rtl="0" algn="l">
                        <a:lnSpc>
                          <a:spcPct val="107000"/>
                        </a:lnSpc>
                        <a:spcBef>
                          <a:spcPts val="0"/>
                        </a:spcBef>
                        <a:spcAft>
                          <a:spcPts val="0"/>
                        </a:spcAft>
                        <a:buNone/>
                      </a:pPr>
                      <a:r>
                        <a:rPr lang="en-US" sz="1400" u="none" cap="none" strike="noStrike"/>
                        <a:t>Discrimination légale</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Les pays ont souvent des règles sur la discrimination dans leur législation. </a:t>
                      </a:r>
                      <a:endParaRPr sz="1400" u="none" cap="none" strike="noStrike">
                        <a:latin typeface="Avenir"/>
                        <a:ea typeface="Avenir"/>
                        <a:cs typeface="Avenir"/>
                        <a:sym typeface="Avenir"/>
                      </a:endParaRPr>
                    </a:p>
                  </a:txBody>
                  <a:tcPr marT="0" marB="0" marR="68575" marL="68575" anchor="ctr"/>
                </a:tc>
              </a:tr>
              <a:tr h="1182925">
                <a:tc vMerge="1"/>
                <a:tc>
                  <a:txBody>
                    <a:bodyPr/>
                    <a:lstStyle/>
                    <a:p>
                      <a:pPr indent="0" lvl="0" marL="0" marR="0" rtl="0" algn="l">
                        <a:lnSpc>
                          <a:spcPct val="107000"/>
                        </a:lnSpc>
                        <a:spcBef>
                          <a:spcPts val="0"/>
                        </a:spcBef>
                        <a:spcAft>
                          <a:spcPts val="0"/>
                        </a:spcAft>
                        <a:buNone/>
                      </a:pPr>
                      <a:r>
                        <a:rPr lang="en-US" sz="1400" u="none" cap="none" strike="noStrike"/>
                        <a:t>Genre et diversité</a:t>
                      </a:r>
                      <a:endParaRPr sz="1400" u="none" cap="none" strike="noStrike">
                        <a:latin typeface="Avenir"/>
                        <a:ea typeface="Avenir"/>
                        <a:cs typeface="Avenir"/>
                        <a:sym typeface="Avenir"/>
                      </a:endParaRPr>
                    </a:p>
                  </a:txBody>
                  <a:tcPr marT="0" marB="0" marR="68575" marL="68575" anchor="ctr">
                    <a:lnL cap="flat" cmpd="sng" w="12700">
                      <a:solidFill>
                        <a:srgbClr val="000000"/>
                      </a:solidFill>
                      <a:prstDash val="solid"/>
                      <a:round/>
                      <a:headEnd len="sm" w="sm" type="none"/>
                      <a:tailEnd len="sm" w="sm" type="none"/>
                    </a:lnL>
                  </a:tcPr>
                </a:tc>
                <a:tc>
                  <a:txBody>
                    <a:bodyPr/>
                    <a:lstStyle/>
                    <a:p>
                      <a:pPr indent="0" lvl="0" marL="0" marR="0" rtl="0" algn="l">
                        <a:lnSpc>
                          <a:spcPct val="107000"/>
                        </a:lnSpc>
                        <a:spcBef>
                          <a:spcPts val="0"/>
                        </a:spcBef>
                        <a:spcAft>
                          <a:spcPts val="0"/>
                        </a:spcAft>
                        <a:buNone/>
                      </a:pPr>
                      <a:r>
                        <a:rPr lang="en-US" sz="1400" u="none" cap="none" strike="noStrike"/>
                        <a:t>La discrimination fondée sur le sexe est la forme la plus courante. </a:t>
                      </a:r>
                      <a:endParaRPr sz="1400" u="none" cap="none" strike="noStrike">
                        <a:latin typeface="Avenir"/>
                        <a:ea typeface="Avenir"/>
                        <a:cs typeface="Avenir"/>
                        <a:sym typeface="Avenir"/>
                      </a:endParaRPr>
                    </a:p>
                  </a:txBody>
                  <a:tcPr marT="0" marB="0" marR="68575" marL="68575" anchor="ctr"/>
                </a:tc>
              </a:tr>
              <a:tr h="1212400">
                <a:tc vMerge="1"/>
                <a:tc>
                  <a:txBody>
                    <a:bodyPr/>
                    <a:lstStyle/>
                    <a:p>
                      <a:pPr indent="0" lvl="0" marL="0" marR="0" rtl="0" algn="l">
                        <a:lnSpc>
                          <a:spcPct val="107000"/>
                        </a:lnSpc>
                        <a:spcBef>
                          <a:spcPts val="0"/>
                        </a:spcBef>
                        <a:spcAft>
                          <a:spcPts val="0"/>
                        </a:spcAft>
                        <a:buNone/>
                      </a:pPr>
                      <a:r>
                        <a:rPr lang="en-US" sz="1400" u="none" cap="none" strike="noStrike"/>
                        <a:t>L'égalité</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400"/>
                        <a:buFont typeface="Arial"/>
                        <a:buNone/>
                      </a:pPr>
                      <a:r>
                        <a:rPr b="0" lang="en-US" sz="1400" u="none" cap="none" strike="noStrike">
                          <a:solidFill>
                            <a:schemeClr val="dk1"/>
                          </a:solidFill>
                        </a:rPr>
                        <a:t>Vérifier si tous les travailleurs bénéficient d'un traitement équitable et de l'égalité des chances. </a:t>
                      </a:r>
                      <a:endParaRPr b="0" i="0" sz="1400" u="none" cap="none" strike="noStrike">
                        <a:solidFill>
                          <a:schemeClr val="dk1"/>
                        </a:solidFill>
                        <a:latin typeface="Avenir"/>
                        <a:ea typeface="Avenir"/>
                        <a:cs typeface="Avenir"/>
                        <a:sym typeface="Avenir"/>
                      </a:endParaRPr>
                    </a:p>
                  </a:txBody>
                  <a:tcPr marT="0" marB="0" marR="68575" marL="68575" anchor="ctr"/>
                </a:tc>
              </a:tr>
              <a:tr h="1214300">
                <a:tc vMerge="1"/>
                <a:tc>
                  <a:txBody>
                    <a:bodyPr/>
                    <a:lstStyle/>
                    <a:p>
                      <a:pPr indent="0" lvl="0" marL="0" marR="0" rtl="0" algn="l">
                        <a:lnSpc>
                          <a:spcPct val="107000"/>
                        </a:lnSpc>
                        <a:spcBef>
                          <a:spcPts val="0"/>
                        </a:spcBef>
                        <a:spcAft>
                          <a:spcPts val="0"/>
                        </a:spcAft>
                        <a:buNone/>
                      </a:pPr>
                      <a:r>
                        <a:rPr lang="en-US" sz="1400" u="none" cap="none" strike="noStrike"/>
                        <a:t>Autres (âge, handicap, orientation sexuelle, religion, etc.)</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400"/>
                        <a:buFont typeface="Arial"/>
                        <a:buNone/>
                      </a:pPr>
                      <a:r>
                        <a:rPr b="0" lang="en-US" sz="1400" u="none" cap="none" strike="noStrike">
                          <a:solidFill>
                            <a:schemeClr val="dk1"/>
                          </a:solidFill>
                        </a:rPr>
                        <a:t>Vérifier l'existence de disparités injustes ou inéquitables sur le lieu de travail</a:t>
                      </a:r>
                      <a:endParaRPr/>
                    </a:p>
                  </a:txBody>
                  <a:tcPr marT="0" marB="0" marR="68575" marL="68575" anchor="ctr"/>
                </a:tc>
              </a:tr>
            </a:tbl>
          </a:graphicData>
        </a:graphic>
      </p:graphicFrame>
      <p:graphicFrame>
        <p:nvGraphicFramePr>
          <p:cNvPr id="165" name="Google Shape;165;p17"/>
          <p:cNvGraphicFramePr/>
          <p:nvPr/>
        </p:nvGraphicFramePr>
        <p:xfrm>
          <a:off x="6226386" y="1058894"/>
          <a:ext cx="3000000" cy="3000000"/>
        </p:xfrm>
        <a:graphic>
          <a:graphicData uri="http://schemas.openxmlformats.org/drawingml/2006/table">
            <a:tbl>
              <a:tblPr bandCol="1" firstRow="1">
                <a:noFill/>
                <a:tableStyleId>{29C60A11-18DF-4612-90D8-7355DE4887F7}</a:tableStyleId>
              </a:tblPr>
              <a:tblGrid>
                <a:gridCol w="2374700"/>
                <a:gridCol w="1628775"/>
                <a:gridCol w="1550600"/>
              </a:tblGrid>
              <a:tr h="535525">
                <a:tc>
                  <a:txBody>
                    <a:bodyPr/>
                    <a:lstStyle/>
                    <a:p>
                      <a:pPr indent="0" lvl="0" marL="0" marR="0" rtl="0" algn="l">
                        <a:lnSpc>
                          <a:spcPct val="107000"/>
                        </a:lnSpc>
                        <a:spcBef>
                          <a:spcPts val="0"/>
                        </a:spcBef>
                        <a:spcAft>
                          <a:spcPts val="0"/>
                        </a:spcAft>
                        <a:buClr>
                          <a:srgbClr val="000000"/>
                        </a:buClr>
                        <a:buSzPts val="1600"/>
                        <a:buFont typeface="Arial"/>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tc>
              </a:tr>
              <a:tr h="4796875">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Politiques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Diversité des travailleurs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Registres du personnel/annuaire/feuilles de paie</a:t>
                      </a:r>
                      <a:endParaRPr/>
                    </a:p>
                    <a:p>
                      <a:pPr indent="-285750" lvl="0" marL="285750" marR="0" rtl="0" algn="l">
                        <a:lnSpc>
                          <a:spcPct val="107000"/>
                        </a:lnSpc>
                        <a:spcBef>
                          <a:spcPts val="0"/>
                        </a:spcBef>
                        <a:spcAft>
                          <a:spcPts val="0"/>
                        </a:spcAft>
                        <a:buClr>
                          <a:srgbClr val="000000"/>
                        </a:buClr>
                        <a:buSzPts val="1600"/>
                        <a:buFont typeface="Arial"/>
                        <a:buChar char="•"/>
                      </a:pPr>
                      <a:r>
                        <a:rPr lang="en-US" sz="1600"/>
                        <a:t>Offres d’emploi du TC</a:t>
                      </a:r>
                      <a:r>
                        <a:rPr lang="en-US" sz="1600" u="none" cap="none" strike="noStrike"/>
                        <a:t> </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Comparer les fiches de paie de travailleurs occupant le même poste</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Promotions et recrutements </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Dossiers de réclamation</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juridique</a:t>
                      </a:r>
                      <a:endParaRPr/>
                    </a:p>
                    <a:p>
                      <a:pPr indent="0" lvl="0" marL="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salaires</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a:t>Direction</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Salariés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Ne limitez pas les discussions à l'équipe de certification. </a:t>
                      </a:r>
                      <a:endParaRPr/>
                    </a:p>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u="none" cap="none" strike="noStrike"/>
                        <a:t>V</a:t>
                      </a:r>
                      <a:r>
                        <a:rPr lang="en-US" sz="1600"/>
                        <a:t>érifiez des </a:t>
                      </a:r>
                      <a:r>
                        <a:rPr lang="en-US" sz="1600" u="none" cap="none" strike="noStrike"/>
                        <a:t>éléments tels que l'accès à la formation, la promotion, la rémunération.</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r>
            </a:tbl>
          </a:graphicData>
        </a:graphic>
      </p:graphicFrame>
      <p:sp>
        <p:nvSpPr>
          <p:cNvPr id="166" name="Google Shape;166;p17"/>
          <p:cNvSpPr txBox="1"/>
          <p:nvPr/>
        </p:nvSpPr>
        <p:spPr>
          <a:xfrm>
            <a:off x="411554" y="300069"/>
            <a:ext cx="9114533" cy="75882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 </a:t>
            </a:r>
            <a:endParaRPr/>
          </a:p>
        </p:txBody>
      </p:sp>
      <p:sp>
        <p:nvSpPr>
          <p:cNvPr id="167" name="Google Shape;167;p17"/>
          <p:cNvSpPr/>
          <p:nvPr/>
        </p:nvSpPr>
        <p:spPr>
          <a:xfrm rot="5400000">
            <a:off x="5082257" y="3555749"/>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5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graphicFrame>
        <p:nvGraphicFramePr>
          <p:cNvPr id="172" name="Google Shape;172;p18"/>
          <p:cNvGraphicFramePr/>
          <p:nvPr/>
        </p:nvGraphicFramePr>
        <p:xfrm>
          <a:off x="536221" y="972766"/>
          <a:ext cx="3000000" cy="3000000"/>
        </p:xfrm>
        <a:graphic>
          <a:graphicData uri="http://schemas.openxmlformats.org/drawingml/2006/table">
            <a:tbl>
              <a:tblPr bandRow="1" firstCol="1" firstRow="1">
                <a:noFill/>
                <a:tableStyleId>{29C60A11-18DF-4612-90D8-7355DE4887F7}</a:tableStyleId>
              </a:tblPr>
              <a:tblGrid>
                <a:gridCol w="1417050"/>
                <a:gridCol w="1807550"/>
                <a:gridCol w="1799475"/>
              </a:tblGrid>
              <a:tr h="469550">
                <a:tc rowSpan="6">
                  <a:txBody>
                    <a:bodyPr/>
                    <a:lstStyle/>
                    <a:p>
                      <a:pPr indent="0" lvl="0" marL="0" marR="0" rtl="0" algn="l">
                        <a:lnSpc>
                          <a:spcPct val="107000"/>
                        </a:lnSpc>
                        <a:spcBef>
                          <a:spcPts val="0"/>
                        </a:spcBef>
                        <a:spcAft>
                          <a:spcPts val="0"/>
                        </a:spcAft>
                        <a:buNone/>
                      </a:pPr>
                      <a:r>
                        <a:rPr b="1" lang="en-US" sz="1600" u="none" cap="none" strike="noStrike"/>
                        <a:t>Liberté d'association et négociation collective (FOA &amp; CB)</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OIT C098</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Clr>
                          <a:srgbClr val="000000"/>
                        </a:buClr>
                        <a:buSzPts val="1600"/>
                        <a:buFont typeface="Arial"/>
                        <a:buNone/>
                      </a:pPr>
                      <a:r>
                        <a:rPr b="1" lang="en-US" sz="1600" u="none" cap="none" strike="noStrike"/>
                        <a:t>FSC-STD-40-004 V3-1, clause 7.5</a:t>
                      </a:r>
                      <a:endParaRPr/>
                    </a:p>
                    <a:p>
                      <a:pPr indent="0" lvl="0" marL="0" marR="0" rtl="0" algn="l">
                        <a:lnSpc>
                          <a:spcPct val="107000"/>
                        </a:lnSpc>
                        <a:spcBef>
                          <a:spcPts val="0"/>
                        </a:spcBef>
                        <a:spcAft>
                          <a:spcPts val="0"/>
                        </a:spcAft>
                        <a:buNone/>
                      </a:pPr>
                      <a:r>
                        <a:t/>
                      </a:r>
                      <a:endParaRPr b="1"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Pourquoi ?</a:t>
                      </a:r>
                      <a:endParaRPr b="1" sz="1600" u="none" cap="none" strike="noStrike">
                        <a:latin typeface="Avenir"/>
                        <a:ea typeface="Avenir"/>
                        <a:cs typeface="Avenir"/>
                        <a:sym typeface="Avenir"/>
                      </a:endParaRPr>
                    </a:p>
                  </a:txBody>
                  <a:tcPr marT="0" marB="0" marR="68575" marL="68575" anchor="ctr"/>
                </a:tc>
              </a:tr>
              <a:tr h="650400">
                <a:tc vMerge="1"/>
                <a:tc>
                  <a:txBody>
                    <a:bodyPr/>
                    <a:lstStyle/>
                    <a:p>
                      <a:pPr indent="0" lvl="0" marL="0" marR="0" rtl="0" algn="l">
                        <a:lnSpc>
                          <a:spcPct val="107000"/>
                        </a:lnSpc>
                        <a:spcBef>
                          <a:spcPts val="0"/>
                        </a:spcBef>
                        <a:spcAft>
                          <a:spcPts val="0"/>
                        </a:spcAft>
                        <a:buNone/>
                      </a:pPr>
                      <a:r>
                        <a:rPr lang="en-US" sz="1600" u="none" cap="none" strike="noStrike"/>
                        <a:t>Syndicats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Plateformes juridiques pour la représentation collective des travailleurs</a:t>
                      </a:r>
                      <a:endParaRPr sz="1600" u="none" cap="none" strike="noStrike">
                        <a:latin typeface="Avenir"/>
                        <a:ea typeface="Avenir"/>
                        <a:cs typeface="Avenir"/>
                        <a:sym typeface="Avenir"/>
                      </a:endParaRPr>
                    </a:p>
                  </a:txBody>
                  <a:tcPr marT="0" marB="0" marR="68575" marL="68575" anchor="ctr"/>
                </a:tc>
              </a:tr>
              <a:tr h="946025">
                <a:tc vMerge="1"/>
                <a:tc>
                  <a:txBody>
                    <a:bodyPr/>
                    <a:lstStyle/>
                    <a:p>
                      <a:pPr indent="0" lvl="0" marL="0" marR="0" rtl="0" algn="l">
                        <a:lnSpc>
                          <a:spcPct val="107000"/>
                        </a:lnSpc>
                        <a:spcBef>
                          <a:spcPts val="0"/>
                        </a:spcBef>
                        <a:spcAft>
                          <a:spcPts val="0"/>
                        </a:spcAft>
                        <a:buNone/>
                      </a:pPr>
                      <a:r>
                        <a:rPr lang="en-US" sz="1600" u="none" cap="none" strike="noStrike"/>
                        <a:t>Conventions collectives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Résultat des négociations volontaires. </a:t>
                      </a:r>
                      <a:endParaRPr sz="1600" u="none" cap="none" strike="noStrike">
                        <a:latin typeface="Avenir"/>
                        <a:ea typeface="Avenir"/>
                        <a:cs typeface="Avenir"/>
                        <a:sym typeface="Avenir"/>
                      </a:endParaRPr>
                    </a:p>
                  </a:txBody>
                  <a:tcPr marT="0" marB="0" marR="68575" marL="68575" anchor="ctr"/>
                </a:tc>
              </a:tr>
              <a:tr h="1241650">
                <a:tc vMerge="1"/>
                <a:tc>
                  <a:txBody>
                    <a:bodyPr/>
                    <a:lstStyle/>
                    <a:p>
                      <a:pPr indent="0" lvl="0" marL="0" marR="0" rtl="0" algn="l">
                        <a:lnSpc>
                          <a:spcPct val="107000"/>
                        </a:lnSpc>
                        <a:spcBef>
                          <a:spcPts val="0"/>
                        </a:spcBef>
                        <a:spcAft>
                          <a:spcPts val="0"/>
                        </a:spcAft>
                        <a:buNone/>
                      </a:pPr>
                      <a:r>
                        <a:rPr lang="en-US" sz="1600" u="none" cap="none" strike="noStrike"/>
                        <a:t>Représentations des travailleurs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Toute</a:t>
                      </a:r>
                      <a:r>
                        <a:rPr lang="en-US" sz="1600"/>
                        <a:t> </a:t>
                      </a:r>
                      <a:r>
                        <a:rPr lang="en-US" sz="1600" u="none" cap="none" strike="noStrike"/>
                        <a:t>instance où les travailleurs peuvent discuter des problèmes avec la direction. </a:t>
                      </a:r>
                      <a:endParaRPr sz="1600" u="none" cap="none" strike="noStrike">
                        <a:latin typeface="Avenir"/>
                        <a:ea typeface="Avenir"/>
                        <a:cs typeface="Avenir"/>
                        <a:sym typeface="Avenir"/>
                      </a:endParaRPr>
                    </a:p>
                  </a:txBody>
                  <a:tcPr marT="0" marB="0" marR="68575" marL="68575" anchor="ctr"/>
                </a:tc>
              </a:tr>
              <a:tr h="1123400">
                <a:tc vMerge="1"/>
                <a:tc>
                  <a:txBody>
                    <a:bodyPr/>
                    <a:lstStyle/>
                    <a:p>
                      <a:pPr indent="0" lvl="0" marL="0" marR="0" rtl="0" algn="l">
                        <a:lnSpc>
                          <a:spcPct val="107000"/>
                        </a:lnSpc>
                        <a:spcBef>
                          <a:spcPts val="0"/>
                        </a:spcBef>
                        <a:spcAft>
                          <a:spcPts val="0"/>
                        </a:spcAft>
                        <a:buNone/>
                      </a:pPr>
                      <a:r>
                        <a:rPr lang="en-US" sz="1600" u="none" cap="none" strike="noStrike"/>
                        <a:t>Mécanisme de plainte interne</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Indique la liberté des travailleurs de soulever des problèmes (griefs). </a:t>
                      </a:r>
                      <a:endParaRPr/>
                    </a:p>
                  </a:txBody>
                  <a:tcPr marT="0" marB="0" marR="68575" marL="68575" anchor="ctr"/>
                </a:tc>
              </a:tr>
              <a:tr h="946025">
                <a:tc vMerge="1"/>
                <a:tc>
                  <a:txBody>
                    <a:bodyPr/>
                    <a:lstStyle/>
                    <a:p>
                      <a:pPr indent="0" lvl="0" marL="0" marR="0" rtl="0" algn="l">
                        <a:lnSpc>
                          <a:spcPct val="107000"/>
                        </a:lnSpc>
                        <a:spcBef>
                          <a:spcPts val="0"/>
                        </a:spcBef>
                        <a:spcAft>
                          <a:spcPts val="0"/>
                        </a:spcAft>
                        <a:buNone/>
                      </a:pPr>
                      <a:r>
                        <a:rPr lang="en-US" sz="1600" u="none" cap="none" strike="noStrike"/>
                        <a:t>Grève(s)</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Un moyen pour les travailleurs d'exercer leurs droits. </a:t>
                      </a:r>
                      <a:endParaRPr sz="1600" u="none" cap="none" strike="noStrike">
                        <a:latin typeface="Avenir"/>
                        <a:ea typeface="Avenir"/>
                        <a:cs typeface="Avenir"/>
                        <a:sym typeface="Avenir"/>
                      </a:endParaRPr>
                    </a:p>
                  </a:txBody>
                  <a:tcPr marT="0" marB="0" marR="68575" marL="68575" anchor="ctr"/>
                </a:tc>
              </a:tr>
            </a:tbl>
          </a:graphicData>
        </a:graphic>
      </p:graphicFrame>
      <p:graphicFrame>
        <p:nvGraphicFramePr>
          <p:cNvPr id="173" name="Google Shape;173;p18"/>
          <p:cNvGraphicFramePr/>
          <p:nvPr/>
        </p:nvGraphicFramePr>
        <p:xfrm>
          <a:off x="6096000" y="972766"/>
          <a:ext cx="3000000" cy="3000000"/>
        </p:xfrm>
        <a:graphic>
          <a:graphicData uri="http://schemas.openxmlformats.org/drawingml/2006/table">
            <a:tbl>
              <a:tblPr bandCol="1" firstRow="1">
                <a:noFill/>
                <a:tableStyleId>{29C60A11-18DF-4612-90D8-7355DE4887F7}</a:tableStyleId>
              </a:tblPr>
              <a:tblGrid>
                <a:gridCol w="2618800"/>
                <a:gridCol w="1753175"/>
                <a:gridCol w="1590675"/>
              </a:tblGrid>
              <a:tr h="542025">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nchor="ctr"/>
                </a:tc>
              </a:tr>
              <a:tr h="5343200">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Politiques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Conventions collectives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TdR / Fonctions des représentants des travailleurs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Cahiers des charges des syndicats ou notes de réunion</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Rapports des représentants des travailleurs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Communication entre la direction et les travailleurs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Registres des plaintes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Articles de presse sur les grèves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Boîtes à suggestions</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Dossiers de réclamation</a:t>
                      </a:r>
                      <a:endParaRPr sz="1600" u="none" cap="none" strike="noStrike">
                        <a:latin typeface="Avenir"/>
                        <a:ea typeface="Avenir"/>
                        <a:cs typeface="Avenir"/>
                        <a:sym typeface="Avenir"/>
                      </a:endParaRPr>
                    </a:p>
                  </a:txBody>
                  <a:tcPr marT="0" marB="0" marR="68575" marL="68575" anchor="ctr"/>
                </a:tc>
                <a:tc>
                  <a:txBody>
                    <a:bodyPr/>
                    <a:lstStyle/>
                    <a:p>
                      <a:pPr indent="-101600" lvl="0" marL="85725"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85725" lvl="0" marL="85725" marR="0" rtl="0" algn="l">
                        <a:lnSpc>
                          <a:spcPct val="107000"/>
                        </a:lnSpc>
                        <a:spcBef>
                          <a:spcPts val="0"/>
                        </a:spcBef>
                        <a:spcAft>
                          <a:spcPts val="0"/>
                        </a:spcAft>
                        <a:buClr>
                          <a:srgbClr val="000000"/>
                        </a:buClr>
                        <a:buSzPts val="1600"/>
                        <a:buFont typeface="Arial"/>
                        <a:buNone/>
                      </a:pPr>
                      <a:r>
                        <a:t/>
                      </a:r>
                      <a:endParaRPr sz="1600" u="none" cap="none" strike="noStrike"/>
                    </a:p>
                    <a:p>
                      <a:pPr indent="-101600" lvl="0" marL="85725" marR="0" rtl="0" algn="l">
                        <a:lnSpc>
                          <a:spcPct val="107000"/>
                        </a:lnSpc>
                        <a:spcBef>
                          <a:spcPts val="0"/>
                        </a:spcBef>
                        <a:spcAft>
                          <a:spcPts val="0"/>
                        </a:spcAft>
                        <a:buClr>
                          <a:srgbClr val="000000"/>
                        </a:buClr>
                        <a:buSzPts val="1600"/>
                        <a:buFont typeface="Arial"/>
                        <a:buChar char="•"/>
                      </a:pPr>
                      <a:r>
                        <a:rPr lang="en-US" sz="1600" u="none" cap="none" strike="noStrike"/>
                        <a:t>Service juridique</a:t>
                      </a:r>
                      <a:endParaRPr/>
                    </a:p>
                    <a:p>
                      <a:pPr indent="0" lvl="0" marL="85725" marR="0" rtl="0" algn="l">
                        <a:lnSpc>
                          <a:spcPct val="107000"/>
                        </a:lnSpc>
                        <a:spcBef>
                          <a:spcPts val="0"/>
                        </a:spcBef>
                        <a:spcAft>
                          <a:spcPts val="0"/>
                        </a:spcAft>
                        <a:buClr>
                          <a:srgbClr val="000000"/>
                        </a:buClr>
                        <a:buSzPts val="1600"/>
                        <a:buFont typeface="Arial"/>
                        <a:buNone/>
                      </a:pPr>
                      <a:r>
                        <a:t/>
                      </a:r>
                      <a:endParaRPr sz="1600" u="none" cap="none" strike="noStrike"/>
                    </a:p>
                    <a:p>
                      <a:pPr indent="-101600" lvl="0" marL="85725" marR="0" rtl="0" algn="l">
                        <a:lnSpc>
                          <a:spcPct val="107000"/>
                        </a:lnSpc>
                        <a:spcBef>
                          <a:spcPts val="0"/>
                        </a:spcBef>
                        <a:spcAft>
                          <a:spcPts val="0"/>
                        </a:spcAft>
                        <a:buClr>
                          <a:srgbClr val="000000"/>
                        </a:buClr>
                        <a:buSzPts val="1600"/>
                        <a:buFont typeface="Arial"/>
                        <a:buChar char="•"/>
                      </a:pPr>
                      <a:r>
                        <a:rPr lang="en-US" sz="1600" u="none" cap="none" strike="noStrike"/>
                        <a:t>Représentants des travailleurs</a:t>
                      </a:r>
                      <a:endParaRPr/>
                    </a:p>
                    <a:p>
                      <a:pPr indent="0" lvl="0" marL="85725" marR="0" rtl="0" algn="l">
                        <a:lnSpc>
                          <a:spcPct val="107000"/>
                        </a:lnSpc>
                        <a:spcBef>
                          <a:spcPts val="0"/>
                        </a:spcBef>
                        <a:spcAft>
                          <a:spcPts val="0"/>
                        </a:spcAft>
                        <a:buClr>
                          <a:srgbClr val="000000"/>
                        </a:buClr>
                        <a:buSzPts val="1600"/>
                        <a:buFont typeface="Arial"/>
                        <a:buNone/>
                      </a:pPr>
                      <a:r>
                        <a:t/>
                      </a:r>
                      <a:endParaRPr sz="1600" u="none" cap="none" strike="noStrike"/>
                    </a:p>
                    <a:p>
                      <a:pPr indent="-101600" lvl="0" marL="85725" marR="0" rtl="0" algn="l">
                        <a:lnSpc>
                          <a:spcPct val="107000"/>
                        </a:lnSpc>
                        <a:spcBef>
                          <a:spcPts val="0"/>
                        </a:spcBef>
                        <a:spcAft>
                          <a:spcPts val="0"/>
                        </a:spcAft>
                        <a:buClr>
                          <a:srgbClr val="000000"/>
                        </a:buClr>
                        <a:buSzPts val="1600"/>
                        <a:buFont typeface="Arial"/>
                        <a:buChar char="•"/>
                      </a:pPr>
                      <a:r>
                        <a:rPr lang="en-US" sz="1600" u="none" cap="none" strike="noStrike"/>
                        <a:t>Représentants syndicaux</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600"/>
                        <a:buFont typeface="Arial"/>
                        <a:buNone/>
                      </a:pPr>
                      <a:r>
                        <a:rPr lang="en-US" sz="1600"/>
                        <a:t>À f</a:t>
                      </a:r>
                      <a:r>
                        <a:rPr b="0" lang="en-US" sz="1600" u="none" cap="none" strike="noStrike">
                          <a:solidFill>
                            <a:schemeClr val="dk1"/>
                          </a:solidFill>
                        </a:rPr>
                        <a:t>aire :</a:t>
                      </a:r>
                      <a:endParaRPr b="0" sz="1600" u="none" cap="none" strike="noStrike">
                        <a:solidFill>
                          <a:schemeClr val="dk1"/>
                        </a:solidFill>
                      </a:endParaRPr>
                    </a:p>
                    <a:p>
                      <a:pPr indent="-285750" lvl="0" marL="285750" marR="0" rtl="0" algn="l">
                        <a:lnSpc>
                          <a:spcPct val="107000"/>
                        </a:lnSpc>
                        <a:spcBef>
                          <a:spcPts val="0"/>
                        </a:spcBef>
                        <a:spcAft>
                          <a:spcPts val="0"/>
                        </a:spcAft>
                        <a:buClr>
                          <a:srgbClr val="000000"/>
                        </a:buClr>
                        <a:buSzPts val="1600"/>
                        <a:buFont typeface="Arial"/>
                        <a:buChar char="•"/>
                      </a:pPr>
                      <a:r>
                        <a:rPr b="0" lang="en-US" sz="1600" u="none" cap="none" strike="noStrike">
                          <a:solidFill>
                            <a:schemeClr val="dk1"/>
                          </a:solidFill>
                        </a:rPr>
                        <a:t>vérifier comment ils sont </a:t>
                      </a:r>
                      <a:r>
                        <a:rPr lang="en-US" sz="1600"/>
                        <a:t>documentés</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b="0" lang="en-US" sz="1600" u="none" cap="none" strike="noStrike">
                          <a:solidFill>
                            <a:srgbClr val="2B2E2F"/>
                          </a:solidFill>
                        </a:rPr>
                        <a:t>trianguler les informations</a:t>
                      </a:r>
                      <a:endParaRPr sz="1600" u="none" cap="none" strike="noStrike"/>
                    </a:p>
                    <a:p>
                      <a:pPr indent="0" lvl="0" marL="0" marR="0" rtl="0" algn="l">
                        <a:lnSpc>
                          <a:spcPct val="107000"/>
                        </a:lnSpc>
                        <a:spcBef>
                          <a:spcPts val="0"/>
                        </a:spcBef>
                        <a:spcAft>
                          <a:spcPts val="0"/>
                        </a:spcAft>
                        <a:buClr>
                          <a:srgbClr val="000000"/>
                        </a:buClr>
                        <a:buSzPts val="1600"/>
                        <a:buFont typeface="Arial"/>
                        <a:buNone/>
                      </a:pPr>
                      <a:r>
                        <a:t/>
                      </a:r>
                      <a:endParaRPr b="0" sz="1600" u="none" cap="none" strike="noStrike">
                        <a:solidFill>
                          <a:schemeClr val="dk1"/>
                        </a:solidFill>
                      </a:endParaRPr>
                    </a:p>
                    <a:p>
                      <a:pPr indent="0" lvl="0" marL="0" marR="0" rtl="0" algn="l">
                        <a:lnSpc>
                          <a:spcPct val="107000"/>
                        </a:lnSpc>
                        <a:spcBef>
                          <a:spcPts val="0"/>
                        </a:spcBef>
                        <a:spcAft>
                          <a:spcPts val="0"/>
                        </a:spcAft>
                        <a:buClr>
                          <a:srgbClr val="000000"/>
                        </a:buClr>
                        <a:buSzPts val="1600"/>
                        <a:buFont typeface="Arial"/>
                        <a:buNone/>
                      </a:pPr>
                      <a:r>
                        <a:rPr b="0" lang="en-US" sz="1600" u="none" cap="none" strike="noStrike">
                          <a:solidFill>
                            <a:schemeClr val="dk1"/>
                          </a:solidFill>
                        </a:rPr>
                        <a:t>Ne présumez pas que l'existence d'un comité signifie qu'il est efficace</a:t>
                      </a:r>
                      <a:endParaRPr sz="1600" u="none" cap="none" strike="noStrike"/>
                    </a:p>
                    <a:p>
                      <a:pPr indent="0" lvl="0" marL="0" marR="0" rtl="0" algn="l">
                        <a:lnSpc>
                          <a:spcPct val="107000"/>
                        </a:lnSpc>
                        <a:spcBef>
                          <a:spcPts val="0"/>
                        </a:spcBef>
                        <a:spcAft>
                          <a:spcPts val="0"/>
                        </a:spcAft>
                        <a:buClr>
                          <a:srgbClr val="000000"/>
                        </a:buClr>
                        <a:buSzPts val="1600"/>
                        <a:buFont typeface="Arial"/>
                        <a:buNone/>
                      </a:pPr>
                      <a:r>
                        <a:t/>
                      </a:r>
                      <a:endParaRPr sz="1600" u="none" cap="none" strike="noStrike">
                        <a:latin typeface="Avenir"/>
                        <a:ea typeface="Avenir"/>
                        <a:cs typeface="Avenir"/>
                        <a:sym typeface="Avenir"/>
                      </a:endParaRPr>
                    </a:p>
                  </a:txBody>
                  <a:tcPr marT="0" marB="0" marR="68575" marL="68575" anchor="ctr"/>
                </a:tc>
              </a:tr>
            </a:tbl>
          </a:graphicData>
        </a:graphic>
      </p:graphicFrame>
      <p:sp>
        <p:nvSpPr>
          <p:cNvPr id="174" name="Google Shape;174;p18"/>
          <p:cNvSpPr txBox="1"/>
          <p:nvPr/>
        </p:nvSpPr>
        <p:spPr>
          <a:xfrm>
            <a:off x="536221" y="213941"/>
            <a:ext cx="8807803" cy="75882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a:t>
            </a:r>
            <a:endParaRPr/>
          </a:p>
        </p:txBody>
      </p:sp>
      <p:sp>
        <p:nvSpPr>
          <p:cNvPr id="175" name="Google Shape;175;p18"/>
          <p:cNvSpPr/>
          <p:nvPr/>
        </p:nvSpPr>
        <p:spPr>
          <a:xfrm rot="5400000">
            <a:off x="5037920" y="3678001"/>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8B8C8C"/>
                </a:solidFill>
                <a:latin typeface="Avenir"/>
                <a:ea typeface="Avenir"/>
                <a:cs typeface="Avenir"/>
                <a:sym typeface="Avenir"/>
              </a:rPr>
              <a:t>‹#›</a:t>
            </a:fld>
            <a:endParaRPr b="0" i="0" sz="1200" u="none" cap="none" strike="noStrike">
              <a:solidFill>
                <a:srgbClr val="8B8C8C"/>
              </a:solidFill>
              <a:latin typeface="Avenir"/>
              <a:ea typeface="Avenir"/>
              <a:cs typeface="Avenir"/>
              <a:sym typeface="Avenir"/>
            </a:endParaRPr>
          </a:p>
        </p:txBody>
      </p:sp>
      <p:sp>
        <p:nvSpPr>
          <p:cNvPr id="56" name="Google Shape;56;p1"/>
          <p:cNvSpPr txBox="1"/>
          <p:nvPr/>
        </p:nvSpPr>
        <p:spPr>
          <a:xfrm>
            <a:off x="885275" y="813875"/>
            <a:ext cx="10300200" cy="47304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b="1" i="0" lang="en-US" sz="2800" u="none" cap="none" strike="noStrike">
                <a:solidFill>
                  <a:srgbClr val="2B2E2F"/>
                </a:solidFill>
                <a:latin typeface="Arial"/>
                <a:ea typeface="Arial"/>
                <a:cs typeface="Arial"/>
                <a:sym typeface="Arial"/>
              </a:rPr>
              <a:t>Dans le module 4, les participants apprendront les exigences </a:t>
            </a:r>
            <a:r>
              <a:rPr b="1" lang="en-US" sz="2800">
                <a:solidFill>
                  <a:schemeClr val="dk1"/>
                </a:solidFill>
              </a:rPr>
              <a:t>FSC </a:t>
            </a:r>
            <a:r>
              <a:rPr b="1" i="0" lang="en-US" sz="2800" u="none" cap="none" strike="noStrike">
                <a:solidFill>
                  <a:srgbClr val="2B2E2F"/>
                </a:solidFill>
                <a:latin typeface="Arial"/>
                <a:ea typeface="Arial"/>
                <a:cs typeface="Arial"/>
                <a:sym typeface="Arial"/>
              </a:rPr>
              <a:t>clés et importantes </a:t>
            </a:r>
            <a:r>
              <a:rPr b="1" lang="en-US" sz="2800">
                <a:solidFill>
                  <a:srgbClr val="2B2E2F"/>
                </a:solidFill>
              </a:rPr>
              <a:t>relatives à</a:t>
            </a:r>
            <a:r>
              <a:rPr b="1" i="0" lang="en-US" sz="2800" u="none" cap="none" strike="noStrike">
                <a:solidFill>
                  <a:srgbClr val="2B2E2F"/>
                </a:solidFill>
                <a:latin typeface="Arial"/>
                <a:ea typeface="Arial"/>
                <a:cs typeface="Arial"/>
                <a:sym typeface="Arial"/>
              </a:rPr>
              <a:t> l'accréditation et </a:t>
            </a:r>
            <a:r>
              <a:rPr b="1" lang="en-US" sz="2800">
                <a:solidFill>
                  <a:srgbClr val="2B2E2F"/>
                </a:solidFill>
              </a:rPr>
              <a:t>à</a:t>
            </a:r>
            <a:r>
              <a:rPr b="1" i="0" lang="en-US" sz="2800" u="none" cap="none" strike="noStrike">
                <a:solidFill>
                  <a:srgbClr val="2B2E2F"/>
                </a:solidFill>
                <a:latin typeface="Arial"/>
                <a:ea typeface="Arial"/>
                <a:cs typeface="Arial"/>
                <a:sym typeface="Arial"/>
              </a:rPr>
              <a:t> la certification qui régissent l'évaluation des CLR FSC de </a:t>
            </a:r>
            <a:r>
              <a:rPr b="1" lang="en-US" sz="2800">
                <a:solidFill>
                  <a:srgbClr val="2B2E2F"/>
                </a:solidFill>
              </a:rPr>
              <a:t>la norme </a:t>
            </a:r>
            <a:r>
              <a:rPr b="1" i="0" lang="en-US" sz="2800" u="none" cap="none" strike="noStrike">
                <a:solidFill>
                  <a:srgbClr val="2B2E2F"/>
                </a:solidFill>
                <a:latin typeface="Arial"/>
                <a:ea typeface="Arial"/>
                <a:cs typeface="Arial"/>
                <a:sym typeface="Arial"/>
              </a:rPr>
              <a:t>CoC par les OC et leurs équipes d'audit.</a:t>
            </a:r>
            <a:endParaRPr/>
          </a:p>
          <a:p>
            <a:pPr indent="0" lvl="0" marL="0" marR="0" rtl="0" algn="l">
              <a:lnSpc>
                <a:spcPct val="90000"/>
              </a:lnSpc>
              <a:spcBef>
                <a:spcPts val="0"/>
              </a:spcBef>
              <a:spcAft>
                <a:spcPts val="0"/>
              </a:spcAft>
              <a:buClr>
                <a:schemeClr val="dk1"/>
              </a:buClr>
              <a:buSzPts val="4400"/>
              <a:buFont typeface="Avenir"/>
              <a:buNone/>
            </a:pPr>
            <a:br>
              <a:rPr b="1" i="0" lang="en-US" sz="2800" u="none" cap="none" strike="noStrike">
                <a:solidFill>
                  <a:srgbClr val="2B2E2F"/>
                </a:solidFill>
                <a:latin typeface="Arial"/>
                <a:ea typeface="Arial"/>
                <a:cs typeface="Arial"/>
                <a:sym typeface="Arial"/>
              </a:rPr>
            </a:br>
            <a:r>
              <a:rPr b="1" i="0" lang="en-US" sz="2800" u="none" cap="none" strike="noStrike">
                <a:solidFill>
                  <a:srgbClr val="2B2E2F"/>
                </a:solidFill>
                <a:latin typeface="Arial"/>
                <a:ea typeface="Arial"/>
                <a:cs typeface="Arial"/>
                <a:sym typeface="Arial"/>
              </a:rPr>
              <a:t>Ce module fournit des directives ou des conseils </a:t>
            </a:r>
            <a:r>
              <a:rPr b="1" lang="en-US" sz="2800">
                <a:solidFill>
                  <a:srgbClr val="2B2E2F"/>
                </a:solidFill>
              </a:rPr>
              <a:t>de</a:t>
            </a:r>
            <a:r>
              <a:rPr b="1" i="0" lang="en-US" sz="2800" u="none" cap="none" strike="noStrike">
                <a:solidFill>
                  <a:srgbClr val="2B2E2F"/>
                </a:solidFill>
                <a:latin typeface="Arial"/>
                <a:ea typeface="Arial"/>
                <a:cs typeface="Arial"/>
                <a:sym typeface="Arial"/>
              </a:rPr>
              <a:t> FSC sur la manière dont l'OC doit évaluer les CLR FSC, ainsi que les attentes d'ASI concernant les preuves de conformité. </a:t>
            </a:r>
            <a:endParaRPr/>
          </a:p>
          <a:p>
            <a:pPr indent="0" lvl="0" marL="0" marR="0" rtl="0" algn="l">
              <a:lnSpc>
                <a:spcPct val="90000"/>
              </a:lnSpc>
              <a:spcBef>
                <a:spcPts val="0"/>
              </a:spcBef>
              <a:spcAft>
                <a:spcPts val="0"/>
              </a:spcAft>
              <a:buClr>
                <a:schemeClr val="dk1"/>
              </a:buClr>
              <a:buSzPts val="4400"/>
              <a:buFont typeface="Avenir"/>
              <a:buNone/>
            </a:pPr>
            <a:r>
              <a:t/>
            </a:r>
            <a:endParaRPr b="1" i="0" sz="2800" u="none" cap="none" strike="noStrike">
              <a:solidFill>
                <a:srgbClr val="2B2E2F"/>
              </a:solidFill>
              <a:latin typeface="Avenir"/>
              <a:ea typeface="Avenir"/>
              <a:cs typeface="Avenir"/>
              <a:sym typeface="Avenir"/>
            </a:endParaRPr>
          </a:p>
          <a:p>
            <a:pPr indent="0" lvl="0" marL="0" marR="0" rtl="0" algn="l">
              <a:lnSpc>
                <a:spcPct val="90000"/>
              </a:lnSpc>
              <a:spcBef>
                <a:spcPts val="0"/>
              </a:spcBef>
              <a:spcAft>
                <a:spcPts val="0"/>
              </a:spcAft>
              <a:buClr>
                <a:schemeClr val="dk1"/>
              </a:buClr>
              <a:buSzPts val="4400"/>
              <a:buFont typeface="Avenir"/>
              <a:buNone/>
            </a:pPr>
            <a:r>
              <a:t/>
            </a:r>
            <a:endParaRPr b="1" i="0" sz="2800" u="none" cap="none" strike="noStrike">
              <a:solidFill>
                <a:srgbClr val="2B2E2F"/>
              </a:solidFill>
              <a:latin typeface="Avenir"/>
              <a:ea typeface="Avenir"/>
              <a:cs typeface="Avenir"/>
              <a:sym typeface="Aveni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graphicFrame>
        <p:nvGraphicFramePr>
          <p:cNvPr id="180" name="Google Shape;180;p19"/>
          <p:cNvGraphicFramePr/>
          <p:nvPr/>
        </p:nvGraphicFramePr>
        <p:xfrm>
          <a:off x="356503" y="1184142"/>
          <a:ext cx="3000000" cy="3000000"/>
        </p:xfrm>
        <a:graphic>
          <a:graphicData uri="http://schemas.openxmlformats.org/drawingml/2006/table">
            <a:tbl>
              <a:tblPr bandRow="1" firstCol="1" firstRow="1">
                <a:noFill/>
                <a:tableStyleId>{29C60A11-18DF-4612-90D8-7355DE4887F7}</a:tableStyleId>
              </a:tblPr>
              <a:tblGrid>
                <a:gridCol w="1515775"/>
                <a:gridCol w="1299050"/>
                <a:gridCol w="3136350"/>
              </a:tblGrid>
              <a:tr h="549650">
                <a:tc rowSpan="6">
                  <a:txBody>
                    <a:bodyPr/>
                    <a:lstStyle/>
                    <a:p>
                      <a:pPr indent="0" lvl="0" marL="0" marR="0" rtl="0" algn="l">
                        <a:lnSpc>
                          <a:spcPct val="107000"/>
                        </a:lnSpc>
                        <a:spcBef>
                          <a:spcPts val="0"/>
                        </a:spcBef>
                        <a:spcAft>
                          <a:spcPts val="0"/>
                        </a:spcAft>
                        <a:buNone/>
                      </a:pPr>
                      <a:r>
                        <a:rPr b="1" lang="en-US" sz="1400" u="none" cap="none" strike="noStrike"/>
                        <a:t>Évaluation d</a:t>
                      </a:r>
                      <a:r>
                        <a:rPr lang="en-US"/>
                        <a:t>es </a:t>
                      </a:r>
                      <a:r>
                        <a:rPr b="1" lang="en-US" sz="1400" u="none" cap="none" strike="noStrike"/>
                        <a:t>CLR FSC pour les contractants </a:t>
                      </a:r>
                      <a:endParaRPr/>
                    </a:p>
                    <a:p>
                      <a:pPr indent="0" lvl="0" marL="0" marR="0" rtl="0" algn="l">
                        <a:lnSpc>
                          <a:spcPct val="107000"/>
                        </a:lnSpc>
                        <a:spcBef>
                          <a:spcPts val="0"/>
                        </a:spcBef>
                        <a:spcAft>
                          <a:spcPts val="0"/>
                        </a:spcAft>
                        <a:buNone/>
                      </a:pPr>
                      <a:r>
                        <a:t/>
                      </a:r>
                      <a:endParaRPr b="1" sz="1400" u="none" cap="none" strike="noStrike"/>
                    </a:p>
                    <a:p>
                      <a:pPr indent="0" lvl="0" marL="0" marR="0" rtl="0" algn="l">
                        <a:lnSpc>
                          <a:spcPct val="107000"/>
                        </a:lnSpc>
                        <a:spcBef>
                          <a:spcPts val="0"/>
                        </a:spcBef>
                        <a:spcAft>
                          <a:spcPts val="0"/>
                        </a:spcAft>
                        <a:buNone/>
                      </a:pPr>
                      <a:r>
                        <a:rPr b="1" lang="en-US" sz="1400" u="none" cap="none" strike="noStrike"/>
                        <a:t>FSC-ADV-40-004-23</a:t>
                      </a:r>
                      <a:endParaRPr/>
                    </a:p>
                    <a:p>
                      <a:pPr indent="0" lvl="0" marL="0" marR="0" rtl="0" algn="l">
                        <a:lnSpc>
                          <a:spcPct val="107000"/>
                        </a:lnSpc>
                        <a:spcBef>
                          <a:spcPts val="0"/>
                        </a:spcBef>
                        <a:spcAft>
                          <a:spcPts val="0"/>
                        </a:spcAft>
                        <a:buNone/>
                      </a:pPr>
                      <a:r>
                        <a:t/>
                      </a:r>
                      <a:endParaRPr b="1" sz="1400" u="none" cap="none" strike="noStrike"/>
                    </a:p>
                    <a:p>
                      <a:pPr indent="0" lvl="0" marL="0" marR="0" rtl="0" algn="l">
                        <a:lnSpc>
                          <a:spcPct val="107000"/>
                        </a:lnSpc>
                        <a:spcBef>
                          <a:spcPts val="0"/>
                        </a:spcBef>
                        <a:spcAft>
                          <a:spcPts val="0"/>
                        </a:spcAft>
                        <a:buClr>
                          <a:srgbClr val="000000"/>
                        </a:buClr>
                        <a:buSzPts val="1400"/>
                        <a:buFont typeface="Arial"/>
                        <a:buNone/>
                      </a:pPr>
                      <a:r>
                        <a:rPr b="1" lang="en-US" sz="1400" u="none" cap="none" strike="noStrike"/>
                        <a:t>FSC-STD-40-004 V3-1, clause 1.6 et section 13</a:t>
                      </a:r>
                      <a:endParaRPr/>
                    </a:p>
                    <a:p>
                      <a:pPr indent="0" lvl="0" marL="0" marR="0" rtl="0" algn="l">
                        <a:lnSpc>
                          <a:spcPct val="107000"/>
                        </a:lnSpc>
                        <a:spcBef>
                          <a:spcPts val="0"/>
                        </a:spcBef>
                        <a:spcAft>
                          <a:spcPts val="0"/>
                        </a:spcAft>
                        <a:buNone/>
                      </a:pPr>
                      <a:r>
                        <a:t/>
                      </a:r>
                      <a:endParaRPr b="1"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400" u="none" cap="none" strike="noStrike"/>
                        <a:t>Éléments clés</a:t>
                      </a:r>
                      <a:endParaRPr b="1"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400" u="none" cap="none" strike="noStrike"/>
                        <a:t>Pourquoi ?</a:t>
                      </a:r>
                      <a:endParaRPr b="1" sz="1400" u="none" cap="none" strike="noStrike">
                        <a:latin typeface="Avenir"/>
                        <a:ea typeface="Avenir"/>
                        <a:cs typeface="Avenir"/>
                        <a:sym typeface="Avenir"/>
                      </a:endParaRPr>
                    </a:p>
                  </a:txBody>
                  <a:tcPr marT="0" marB="0" marR="68575" marL="68575" anchor="ctr"/>
                </a:tc>
              </a:tr>
              <a:tr h="749400">
                <a:tc vMerge="1"/>
                <a:tc>
                  <a:txBody>
                    <a:bodyPr/>
                    <a:lstStyle/>
                    <a:p>
                      <a:pPr indent="0" lvl="0" marL="0" marR="0" rtl="0" algn="l">
                        <a:lnSpc>
                          <a:spcPct val="107000"/>
                        </a:lnSpc>
                        <a:spcBef>
                          <a:spcPts val="0"/>
                        </a:spcBef>
                        <a:spcAft>
                          <a:spcPts val="0"/>
                        </a:spcAft>
                        <a:buNone/>
                      </a:pPr>
                      <a:r>
                        <a:rPr lang="en-US" sz="1400" u="none" cap="none" strike="noStrike"/>
                        <a:t>Externalisation</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L'article 13 prévoit des exigences générales pour les accords d'externalisation. </a:t>
                      </a:r>
                      <a:endParaRPr sz="1400" u="none" cap="none" strike="noStrike">
                        <a:latin typeface="Avenir"/>
                        <a:ea typeface="Avenir"/>
                        <a:cs typeface="Avenir"/>
                        <a:sym typeface="Avenir"/>
                      </a:endParaRPr>
                    </a:p>
                  </a:txBody>
                  <a:tcPr marT="0" marB="0" marR="68575" marL="68575" anchor="ctr"/>
                </a:tc>
              </a:tr>
              <a:tr h="813875">
                <a:tc vMerge="1"/>
                <a:tc>
                  <a:txBody>
                    <a:bodyPr/>
                    <a:lstStyle/>
                    <a:p>
                      <a:pPr indent="0" lvl="0" marL="0" marR="0" rtl="0" algn="l">
                        <a:lnSpc>
                          <a:spcPct val="107000"/>
                        </a:lnSpc>
                        <a:spcBef>
                          <a:spcPts val="0"/>
                        </a:spcBef>
                        <a:spcAft>
                          <a:spcPts val="0"/>
                        </a:spcAft>
                        <a:buNone/>
                      </a:pPr>
                      <a:r>
                        <a:rPr lang="en-US" sz="1400" u="none" cap="none" strike="noStrike"/>
                        <a:t>Champ d'application de la certification</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Les activités doivent s'inscrire dans le champ d'application de la certification COC</a:t>
                      </a:r>
                      <a:endParaRPr sz="1400" u="none" cap="none" strike="noStrike">
                        <a:latin typeface="Avenir"/>
                        <a:ea typeface="Avenir"/>
                        <a:cs typeface="Avenir"/>
                        <a:sym typeface="Avenir"/>
                      </a:endParaRPr>
                    </a:p>
                  </a:txBody>
                  <a:tcPr marT="0" marB="0" marR="68575" marL="68575" anchor="ctr"/>
                </a:tc>
              </a:tr>
              <a:tr h="915375">
                <a:tc vMerge="1"/>
                <a:tc>
                  <a:txBody>
                    <a:bodyPr/>
                    <a:lstStyle/>
                    <a:p>
                      <a:pPr indent="0" lvl="0" marL="0" marR="0" rtl="0" algn="l">
                        <a:lnSpc>
                          <a:spcPct val="107000"/>
                        </a:lnSpc>
                        <a:spcBef>
                          <a:spcPts val="0"/>
                        </a:spcBef>
                        <a:spcAft>
                          <a:spcPts val="0"/>
                        </a:spcAft>
                        <a:buNone/>
                      </a:pPr>
                      <a:r>
                        <a:rPr lang="en-US" sz="1400" u="none" cap="none" strike="noStrike"/>
                        <a:t>Échantillonnage</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FSC-STD-20-011 V4-2, clauses 9.5 et 9.6. </a:t>
                      </a:r>
                      <a:endParaRPr sz="1400" u="none" cap="none" strike="noStrike">
                        <a:latin typeface="Avenir"/>
                        <a:ea typeface="Avenir"/>
                        <a:cs typeface="Avenir"/>
                        <a:sym typeface="Avenir"/>
                      </a:endParaRPr>
                    </a:p>
                  </a:txBody>
                  <a:tcPr marT="0" marB="0" marR="68575" marL="68575" anchor="ctr"/>
                </a:tc>
              </a:tr>
              <a:tr h="1187725">
                <a:tc vMerge="1"/>
                <a:tc>
                  <a:txBody>
                    <a:bodyPr/>
                    <a:lstStyle/>
                    <a:p>
                      <a:pPr indent="0" lvl="0" marL="0" marR="0" rtl="0" algn="l">
                        <a:lnSpc>
                          <a:spcPct val="107000"/>
                        </a:lnSpc>
                        <a:spcBef>
                          <a:spcPts val="0"/>
                        </a:spcBef>
                        <a:spcAft>
                          <a:spcPts val="0"/>
                        </a:spcAft>
                        <a:buNone/>
                      </a:pPr>
                      <a:r>
                        <a:rPr lang="en-US" sz="1400" u="none" cap="none" strike="noStrike"/>
                        <a:t>Inclusion dans l'auto-évaluation</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Le TC confirme dans son auto-évaluation comment il a confirmé la conformité au niveau du contractant (non-FSC). </a:t>
                      </a:r>
                      <a:endParaRPr sz="1400" u="none" cap="none" strike="noStrike">
                        <a:latin typeface="Avenir"/>
                        <a:ea typeface="Avenir"/>
                        <a:cs typeface="Avenir"/>
                        <a:sym typeface="Avenir"/>
                      </a:endParaRPr>
                    </a:p>
                  </a:txBody>
                  <a:tcPr marT="0" marB="0" marR="68575" marL="68575" anchor="ctr"/>
                </a:tc>
              </a:tr>
              <a:tr h="999000">
                <a:tc vMerge="1"/>
                <a:tc>
                  <a:txBody>
                    <a:bodyPr/>
                    <a:lstStyle/>
                    <a:p>
                      <a:pPr indent="0" lvl="0" marL="0" marR="0" rtl="0" algn="l">
                        <a:lnSpc>
                          <a:spcPct val="107000"/>
                        </a:lnSpc>
                        <a:spcBef>
                          <a:spcPts val="0"/>
                        </a:spcBef>
                        <a:spcAft>
                          <a:spcPts val="0"/>
                        </a:spcAft>
                        <a:buNone/>
                      </a:pPr>
                      <a:r>
                        <a:rPr lang="en-US" sz="1400" u="none" cap="none" strike="noStrike"/>
                        <a:t>Évaluation des risques</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Évaluer le risque de conformité des </a:t>
                      </a:r>
                      <a:r>
                        <a:rPr lang="en-US"/>
                        <a:t>contractants</a:t>
                      </a:r>
                      <a:r>
                        <a:rPr lang="en-US" sz="1400" u="none" cap="none" strike="noStrike"/>
                        <a:t> avec les CLR FSC (tenir compte d</a:t>
                      </a:r>
                      <a:r>
                        <a:rPr lang="en-US"/>
                        <a:t>u champ d’application</a:t>
                      </a:r>
                      <a:r>
                        <a:rPr lang="en-US" sz="1400" u="none" cap="none" strike="noStrike"/>
                        <a:t>, d</a:t>
                      </a:r>
                      <a:r>
                        <a:rPr lang="en-US"/>
                        <a:t>u degré </a:t>
                      </a:r>
                      <a:r>
                        <a:rPr lang="en-US" sz="1400" u="none" cap="none" strike="noStrike"/>
                        <a:t>et de l'intensité). </a:t>
                      </a:r>
                      <a:endParaRPr sz="1400" u="none" cap="none" strike="noStrike">
                        <a:latin typeface="Avenir"/>
                        <a:ea typeface="Avenir"/>
                        <a:cs typeface="Avenir"/>
                        <a:sym typeface="Avenir"/>
                      </a:endParaRPr>
                    </a:p>
                  </a:txBody>
                  <a:tcPr marT="0" marB="0" marR="68575" marL="68575" anchor="ctr"/>
                </a:tc>
              </a:tr>
            </a:tbl>
          </a:graphicData>
        </a:graphic>
      </p:graphicFrame>
      <p:graphicFrame>
        <p:nvGraphicFramePr>
          <p:cNvPr id="181" name="Google Shape;181;p19"/>
          <p:cNvGraphicFramePr/>
          <p:nvPr/>
        </p:nvGraphicFramePr>
        <p:xfrm>
          <a:off x="6843888" y="1184141"/>
          <a:ext cx="3000000" cy="3000000"/>
        </p:xfrm>
        <a:graphic>
          <a:graphicData uri="http://schemas.openxmlformats.org/drawingml/2006/table">
            <a:tbl>
              <a:tblPr bandCol="1" firstRow="1">
                <a:noFill/>
                <a:tableStyleId>{29C60A11-18DF-4612-90D8-7355DE4887F7}</a:tableStyleId>
              </a:tblPr>
              <a:tblGrid>
                <a:gridCol w="1649625"/>
                <a:gridCol w="1374700"/>
                <a:gridCol w="2026125"/>
              </a:tblGrid>
              <a:tr h="520825">
                <a:tc>
                  <a:txBody>
                    <a:bodyPr/>
                    <a:lstStyle/>
                    <a:p>
                      <a:pPr indent="0" lvl="0" marL="0" marR="0" rtl="0" algn="l">
                        <a:lnSpc>
                          <a:spcPct val="107000"/>
                        </a:lnSpc>
                        <a:spcBef>
                          <a:spcPts val="0"/>
                        </a:spcBef>
                        <a:spcAft>
                          <a:spcPts val="0"/>
                        </a:spcAft>
                        <a:buNone/>
                      </a:pPr>
                      <a:r>
                        <a:rPr b="1" lang="en-US" sz="1400" u="none" cap="none" strike="noStrike"/>
                        <a:t>Que chercher et où ?</a:t>
                      </a:r>
                      <a:endParaRPr b="1" sz="14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400" u="none" cap="none" strike="noStrike"/>
                        <a:t>À qui s'adresser ?</a:t>
                      </a:r>
                      <a:endParaRPr b="1" sz="14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400" u="none" cap="none" strike="noStrike"/>
                        <a:t>À faire et à ne pas faire</a:t>
                      </a:r>
                      <a:endParaRPr b="1" sz="1400" u="none" cap="none" strike="noStrike">
                        <a:latin typeface="Avenir"/>
                        <a:ea typeface="Avenir"/>
                        <a:cs typeface="Avenir"/>
                        <a:sym typeface="Avenir"/>
                      </a:endParaRPr>
                    </a:p>
                  </a:txBody>
                  <a:tcPr marT="0" marB="0" marR="68575" marL="68575"/>
                </a:tc>
              </a:tr>
              <a:tr h="4694200">
                <a:tc>
                  <a:txBody>
                    <a:bodyPr/>
                    <a:lstStyle/>
                    <a:p>
                      <a:pPr indent="-285750" lvl="0" marL="285750" marR="0" rtl="0" algn="l">
                        <a:lnSpc>
                          <a:spcPct val="107000"/>
                        </a:lnSpc>
                        <a:spcBef>
                          <a:spcPts val="0"/>
                        </a:spcBef>
                        <a:spcAft>
                          <a:spcPts val="0"/>
                        </a:spcAft>
                        <a:buClr>
                          <a:srgbClr val="000000"/>
                        </a:buClr>
                        <a:buSzPts val="1400"/>
                        <a:buFont typeface="Arial"/>
                        <a:buChar char="•"/>
                      </a:pPr>
                      <a:r>
                        <a:rPr lang="en-US" sz="1400" u="none" cap="none" strike="noStrike"/>
                        <a:t>Politiques et manuel</a:t>
                      </a:r>
                      <a:endParaRPr/>
                    </a:p>
                    <a:p>
                      <a:pPr indent="-285750" lvl="0" marL="285750" marR="0" rtl="0" algn="l">
                        <a:lnSpc>
                          <a:spcPct val="107000"/>
                        </a:lnSpc>
                        <a:spcBef>
                          <a:spcPts val="0"/>
                        </a:spcBef>
                        <a:spcAft>
                          <a:spcPts val="0"/>
                        </a:spcAft>
                        <a:buClr>
                          <a:srgbClr val="000000"/>
                        </a:buClr>
                        <a:buSzPts val="1400"/>
                        <a:buFont typeface="Arial"/>
                        <a:buChar char="•"/>
                      </a:pPr>
                      <a:r>
                        <a:rPr lang="en-US" sz="1400" u="none" cap="none" strike="noStrike"/>
                        <a:t>Accords d'externalisation</a:t>
                      </a:r>
                      <a:endParaRPr/>
                    </a:p>
                    <a:p>
                      <a:pPr indent="-285750" lvl="0" marL="285750" marR="0" rtl="0" algn="l">
                        <a:lnSpc>
                          <a:spcPct val="107000"/>
                        </a:lnSpc>
                        <a:spcBef>
                          <a:spcPts val="0"/>
                        </a:spcBef>
                        <a:spcAft>
                          <a:spcPts val="0"/>
                        </a:spcAft>
                        <a:buClr>
                          <a:srgbClr val="000000"/>
                        </a:buClr>
                        <a:buSzPts val="1400"/>
                        <a:buFont typeface="Arial"/>
                        <a:buChar char="•"/>
                      </a:pPr>
                      <a:r>
                        <a:rPr lang="en-US" sz="1400" u="none" cap="none" strike="noStrike"/>
                        <a:t>Auto-évaluation</a:t>
                      </a:r>
                      <a:endParaRPr/>
                    </a:p>
                    <a:p>
                      <a:pPr indent="-285750" lvl="0" marL="285750" marR="0" rtl="0" algn="l">
                        <a:lnSpc>
                          <a:spcPct val="107000"/>
                        </a:lnSpc>
                        <a:spcBef>
                          <a:spcPts val="0"/>
                        </a:spcBef>
                        <a:spcAft>
                          <a:spcPts val="0"/>
                        </a:spcAft>
                        <a:buClr>
                          <a:srgbClr val="000000"/>
                        </a:buClr>
                        <a:buSzPts val="1400"/>
                        <a:buFont typeface="Arial"/>
                        <a:buChar char="•"/>
                      </a:pPr>
                      <a:r>
                        <a:rPr lang="en-US" sz="1400" u="none" cap="none" strike="noStrike"/>
                        <a:t>Documents relatifs aux processus et à l'externalisation</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400" u="none" cap="none" strike="noStrike"/>
                        <a:t>Représentant d</a:t>
                      </a:r>
                      <a:r>
                        <a:rPr lang="en-US"/>
                        <a:t>e la</a:t>
                      </a:r>
                      <a:r>
                        <a:rPr lang="en-US" sz="1400" u="none" cap="none" strike="noStrike"/>
                        <a:t> COC</a:t>
                      </a:r>
                      <a:endParaRPr/>
                    </a:p>
                    <a:p>
                      <a:pPr indent="0" lvl="0" marL="0" marR="0" rtl="0" algn="l">
                        <a:lnSpc>
                          <a:spcPct val="107000"/>
                        </a:lnSpc>
                        <a:spcBef>
                          <a:spcPts val="0"/>
                        </a:spcBef>
                        <a:spcAft>
                          <a:spcPts val="0"/>
                        </a:spcAft>
                        <a:buNone/>
                      </a:pPr>
                      <a:r>
                        <a:t/>
                      </a:r>
                      <a:endParaRPr sz="1400" u="none" cap="none" strike="noStrike"/>
                    </a:p>
                    <a:p>
                      <a:pPr indent="0" lvl="0" marL="0" marR="0" rtl="0" algn="l">
                        <a:lnSpc>
                          <a:spcPct val="107000"/>
                        </a:lnSpc>
                        <a:spcBef>
                          <a:spcPts val="0"/>
                        </a:spcBef>
                        <a:spcAft>
                          <a:spcPts val="0"/>
                        </a:spcAft>
                        <a:buNone/>
                      </a:pPr>
                      <a:r>
                        <a:rPr lang="en-US" sz="1400" u="none" cap="none" strike="noStrike"/>
                        <a:t>Travailleurs de l'industrie</a:t>
                      </a:r>
                      <a:endParaRPr/>
                    </a:p>
                    <a:p>
                      <a:pPr indent="0" lvl="0" marL="0" marR="0" rtl="0" algn="l">
                        <a:lnSpc>
                          <a:spcPct val="107000"/>
                        </a:lnSpc>
                        <a:spcBef>
                          <a:spcPts val="0"/>
                        </a:spcBef>
                        <a:spcAft>
                          <a:spcPts val="0"/>
                        </a:spcAft>
                        <a:buNone/>
                      </a:pPr>
                      <a:r>
                        <a:t/>
                      </a:r>
                      <a:endParaRPr sz="14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400"/>
                        <a:buFont typeface="Arial"/>
                        <a:buNone/>
                      </a:pPr>
                      <a:r>
                        <a:rPr lang="en-US" sz="1400" u="none" cap="none" strike="noStrike"/>
                        <a:t>Ne pas se contenter d'échantillonner les contractants à haut risque</a:t>
                      </a:r>
                      <a:endParaRPr sz="1400" u="none" cap="none" strike="noStrike"/>
                    </a:p>
                    <a:p>
                      <a:pPr indent="0" lvl="0" marL="0" marR="0" rtl="0" algn="l">
                        <a:lnSpc>
                          <a:spcPct val="107000"/>
                        </a:lnSpc>
                        <a:spcBef>
                          <a:spcPts val="0"/>
                        </a:spcBef>
                        <a:spcAft>
                          <a:spcPts val="0"/>
                        </a:spcAft>
                        <a:buClr>
                          <a:srgbClr val="000000"/>
                        </a:buClr>
                        <a:buSzPts val="1400"/>
                        <a:buFont typeface="Arial"/>
                        <a:buNone/>
                      </a:pPr>
                      <a:r>
                        <a:t/>
                      </a:r>
                      <a:endParaRPr sz="1400" u="none" cap="none" strike="noStrike"/>
                    </a:p>
                    <a:p>
                      <a:pPr indent="0" lvl="0" marL="0" marR="0" rtl="0" algn="l">
                        <a:lnSpc>
                          <a:spcPct val="107000"/>
                        </a:lnSpc>
                        <a:spcBef>
                          <a:spcPts val="0"/>
                        </a:spcBef>
                        <a:spcAft>
                          <a:spcPts val="0"/>
                        </a:spcAft>
                        <a:buClr>
                          <a:srgbClr val="000000"/>
                        </a:buClr>
                        <a:buSzPts val="1400"/>
                        <a:buFont typeface="Arial"/>
                        <a:buNone/>
                      </a:pPr>
                      <a:r>
                        <a:rPr lang="en-US" sz="1400" u="none" cap="none" strike="noStrike"/>
                        <a:t>Effectuer une visite sur </a:t>
                      </a:r>
                      <a:r>
                        <a:rPr lang="en-US"/>
                        <a:t>site</a:t>
                      </a:r>
                      <a:r>
                        <a:rPr lang="en-US" sz="1400" u="none" cap="none" strike="noStrike"/>
                        <a:t> auprès des contractants à haut risque</a:t>
                      </a:r>
                      <a:endParaRPr/>
                    </a:p>
                    <a:p>
                      <a:pPr indent="0" lvl="0" marL="0" marR="0" rtl="0" algn="l">
                        <a:lnSpc>
                          <a:spcPct val="107000"/>
                        </a:lnSpc>
                        <a:spcBef>
                          <a:spcPts val="0"/>
                        </a:spcBef>
                        <a:spcAft>
                          <a:spcPts val="0"/>
                        </a:spcAft>
                        <a:buClr>
                          <a:srgbClr val="000000"/>
                        </a:buClr>
                        <a:buSzPts val="1400"/>
                        <a:buFont typeface="Arial"/>
                        <a:buNone/>
                      </a:pPr>
                      <a:r>
                        <a:t/>
                      </a:r>
                      <a:endParaRPr sz="1400" u="none" cap="none" strike="noStrike"/>
                    </a:p>
                    <a:p>
                      <a:pPr indent="0" lvl="0" marL="0" marR="0" rtl="0" algn="l">
                        <a:lnSpc>
                          <a:spcPct val="107000"/>
                        </a:lnSpc>
                        <a:spcBef>
                          <a:spcPts val="0"/>
                        </a:spcBef>
                        <a:spcAft>
                          <a:spcPts val="0"/>
                        </a:spcAft>
                        <a:buClr>
                          <a:srgbClr val="000000"/>
                        </a:buClr>
                        <a:buSzPts val="1400"/>
                        <a:buFont typeface="Arial"/>
                        <a:buNone/>
                      </a:pPr>
                      <a:r>
                        <a:rPr lang="en-US" sz="1400" u="none" cap="none" strike="noStrike"/>
                        <a:t>Procéder à un</a:t>
                      </a:r>
                      <a:r>
                        <a:rPr lang="en-US"/>
                        <a:t>e revue des documents liés aux </a:t>
                      </a:r>
                      <a:r>
                        <a:rPr lang="en-US" sz="1400" u="none" cap="none" strike="noStrike"/>
                        <a:t> contractants à faible risque.</a:t>
                      </a:r>
                      <a:endParaRPr/>
                    </a:p>
                    <a:p>
                      <a:pPr indent="0" lvl="0" marL="0" marR="0" rtl="0" algn="l">
                        <a:lnSpc>
                          <a:spcPct val="107000"/>
                        </a:lnSpc>
                        <a:spcBef>
                          <a:spcPts val="0"/>
                        </a:spcBef>
                        <a:spcAft>
                          <a:spcPts val="0"/>
                        </a:spcAft>
                        <a:buNone/>
                      </a:pPr>
                      <a:r>
                        <a:t/>
                      </a:r>
                      <a:endParaRPr sz="1400" u="none" cap="none" strike="noStrike"/>
                    </a:p>
                    <a:p>
                      <a:pPr indent="0" lvl="0" marL="0" marR="0" rtl="0" algn="l">
                        <a:lnSpc>
                          <a:spcPct val="107000"/>
                        </a:lnSpc>
                        <a:spcBef>
                          <a:spcPts val="0"/>
                        </a:spcBef>
                        <a:spcAft>
                          <a:spcPts val="0"/>
                        </a:spcAft>
                        <a:buNone/>
                      </a:pPr>
                      <a:r>
                        <a:rPr lang="en-US" sz="1400" u="none" cap="none" strike="noStrike"/>
                        <a:t>N'oubliez pas que les contractants disposant de systèmes de vérification équivalents sont exemptés.  </a:t>
                      </a:r>
                      <a:endParaRPr sz="1400" u="none" cap="none" strike="noStrike">
                        <a:latin typeface="Avenir"/>
                        <a:ea typeface="Avenir"/>
                        <a:cs typeface="Avenir"/>
                        <a:sym typeface="Avenir"/>
                      </a:endParaRPr>
                    </a:p>
                  </a:txBody>
                  <a:tcPr marT="0" marB="0" marR="68575" marL="68575" anchor="ctr"/>
                </a:tc>
              </a:tr>
            </a:tbl>
          </a:graphicData>
        </a:graphic>
      </p:graphicFrame>
      <p:sp>
        <p:nvSpPr>
          <p:cNvPr id="182" name="Google Shape;182;p19"/>
          <p:cNvSpPr/>
          <p:nvPr/>
        </p:nvSpPr>
        <p:spPr>
          <a:xfrm rot="5400000">
            <a:off x="5785556" y="3815644"/>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3" name="Google Shape;183;p19"/>
          <p:cNvSpPr txBox="1"/>
          <p:nvPr/>
        </p:nvSpPr>
        <p:spPr>
          <a:xfrm>
            <a:off x="411554" y="300069"/>
            <a:ext cx="9114533" cy="75882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500"/>
                                        <p:tgtEl>
                                          <p:spTgt spid="1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graphicFrame>
        <p:nvGraphicFramePr>
          <p:cNvPr id="188" name="Google Shape;188;p20"/>
          <p:cNvGraphicFramePr/>
          <p:nvPr/>
        </p:nvGraphicFramePr>
        <p:xfrm>
          <a:off x="448054" y="1207470"/>
          <a:ext cx="3000000" cy="3000000"/>
        </p:xfrm>
        <a:graphic>
          <a:graphicData uri="http://schemas.openxmlformats.org/drawingml/2006/table">
            <a:tbl>
              <a:tblPr bandRow="1" firstCol="1" firstRow="1">
                <a:noFill/>
                <a:tableStyleId>{29C60A11-18DF-4612-90D8-7355DE4887F7}</a:tableStyleId>
              </a:tblPr>
              <a:tblGrid>
                <a:gridCol w="1631125"/>
                <a:gridCol w="1334550"/>
                <a:gridCol w="2639950"/>
              </a:tblGrid>
              <a:tr h="627625">
                <a:tc rowSpan="4">
                  <a:txBody>
                    <a:bodyPr/>
                    <a:lstStyle/>
                    <a:p>
                      <a:pPr indent="0" lvl="0" marL="0" marR="0" rtl="0" algn="l">
                        <a:lnSpc>
                          <a:spcPct val="107000"/>
                        </a:lnSpc>
                        <a:spcBef>
                          <a:spcPts val="0"/>
                        </a:spcBef>
                        <a:spcAft>
                          <a:spcPts val="0"/>
                        </a:spcAft>
                        <a:buNone/>
                      </a:pPr>
                      <a:r>
                        <a:rPr b="1" lang="en-US" sz="1600" u="none" cap="none" strike="noStrike"/>
                        <a:t>Systèmes de vérification approuvés par FSC</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None/>
                      </a:pPr>
                      <a:r>
                        <a:rPr b="1" lang="en-US" sz="1600" u="none" cap="none" strike="noStrike"/>
                        <a:t>FSC-ADV-40-004 - 24</a:t>
                      </a:r>
                      <a:endParaRPr/>
                    </a:p>
                    <a:p>
                      <a:pPr indent="0" lvl="0" marL="0" marR="0" rtl="0" algn="l">
                        <a:lnSpc>
                          <a:spcPct val="107000"/>
                        </a:lnSpc>
                        <a:spcBef>
                          <a:spcPts val="0"/>
                        </a:spcBef>
                        <a:spcAft>
                          <a:spcPts val="0"/>
                        </a:spcAft>
                        <a:buNone/>
                      </a:pPr>
                      <a:r>
                        <a:t/>
                      </a:r>
                      <a:endParaRPr b="1" sz="1600" u="none" cap="none" strike="noStrike"/>
                    </a:p>
                    <a:p>
                      <a:pPr indent="0" lvl="0" marL="0" marR="0" rtl="0" algn="l">
                        <a:lnSpc>
                          <a:spcPct val="107000"/>
                        </a:lnSpc>
                        <a:spcBef>
                          <a:spcPts val="0"/>
                        </a:spcBef>
                        <a:spcAft>
                          <a:spcPts val="0"/>
                        </a:spcAft>
                        <a:buClr>
                          <a:srgbClr val="000000"/>
                        </a:buClr>
                        <a:buSzPts val="1600"/>
                        <a:buFont typeface="Arial"/>
                        <a:buNone/>
                      </a:pPr>
                      <a:r>
                        <a:rPr b="1" lang="en-US" sz="1600" u="none" cap="none" strike="noStrike"/>
                        <a:t>FSC-STD-40-004 V3-1, paragraphes 1.6, 1.11, section 7 et annexe D</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Éléments clés</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b="1" lang="en-US" sz="1600" u="none" cap="none" strike="noStrike"/>
                        <a:t>Intention </a:t>
                      </a:r>
                      <a:endParaRPr b="1" sz="1600" u="none" cap="none" strike="noStrike">
                        <a:latin typeface="Avenir"/>
                        <a:ea typeface="Avenir"/>
                        <a:cs typeface="Avenir"/>
                        <a:sym typeface="Avenir"/>
                      </a:endParaRPr>
                    </a:p>
                  </a:txBody>
                  <a:tcPr marT="0" marB="0" marR="68575" marL="68575" anchor="ctr"/>
                </a:tc>
              </a:tr>
              <a:tr h="2486150">
                <a:tc vMerge="1"/>
                <a:tc>
                  <a:txBody>
                    <a:bodyPr/>
                    <a:lstStyle/>
                    <a:p>
                      <a:pPr indent="0" lvl="0" marL="0" marR="0" rtl="0" algn="l">
                        <a:lnSpc>
                          <a:spcPct val="107000"/>
                        </a:lnSpc>
                        <a:spcBef>
                          <a:spcPts val="0"/>
                        </a:spcBef>
                        <a:spcAft>
                          <a:spcPts val="0"/>
                        </a:spcAft>
                        <a:buNone/>
                      </a:pPr>
                      <a:r>
                        <a:rPr lang="en-US" sz="1600" u="none" cap="none" strike="noStrike"/>
                        <a:t>Système de vérification approuvé par FSC</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Systèmes de vérification par une tierce partie reconnus comme partiellement ou totalement équivalents aux exigences CLR FSC. </a:t>
                      </a:r>
                      <a:endParaRPr sz="1600" u="none" cap="none" strike="noStrike">
                        <a:latin typeface="Avenir"/>
                        <a:ea typeface="Avenir"/>
                        <a:cs typeface="Avenir"/>
                        <a:sym typeface="Avenir"/>
                      </a:endParaRPr>
                    </a:p>
                  </a:txBody>
                  <a:tcPr marT="0" marB="0" marR="68575" marL="68575" anchor="ctr"/>
                </a:tc>
              </a:tr>
              <a:tr h="986350">
                <a:tc vMerge="1"/>
                <a:tc>
                  <a:txBody>
                    <a:bodyPr/>
                    <a:lstStyle/>
                    <a:p>
                      <a:pPr indent="0" lvl="0" marL="0" marR="0" rtl="0" algn="l">
                        <a:lnSpc>
                          <a:spcPct val="107000"/>
                        </a:lnSpc>
                        <a:spcBef>
                          <a:spcPts val="0"/>
                        </a:spcBef>
                        <a:spcAft>
                          <a:spcPts val="0"/>
                        </a:spcAft>
                        <a:buNone/>
                      </a:pPr>
                      <a:r>
                        <a:rPr lang="en-US" sz="1600" u="none" cap="none" strike="noStrike"/>
                        <a:t>Quel(s) </a:t>
                      </a:r>
                      <a:r>
                        <a:rPr lang="en-US" sz="1600"/>
                        <a:t>système</a:t>
                      </a:r>
                      <a:r>
                        <a:rPr lang="en-US" sz="1600" u="none" cap="none" strike="noStrike"/>
                        <a:t>(s)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SA8000:2014</a:t>
                      </a:r>
                      <a:endParaRPr sz="1600" u="none" cap="none" strike="noStrike">
                        <a:latin typeface="Avenir"/>
                        <a:ea typeface="Avenir"/>
                        <a:cs typeface="Avenir"/>
                        <a:sym typeface="Avenir"/>
                      </a:endParaRPr>
                    </a:p>
                  </a:txBody>
                  <a:tcPr marT="0" marB="0" marR="68575" marL="68575" anchor="ctr"/>
                </a:tc>
              </a:tr>
              <a:tr h="1145800">
                <a:tc vMerge="1"/>
                <a:tc>
                  <a:txBody>
                    <a:bodyPr/>
                    <a:lstStyle/>
                    <a:p>
                      <a:pPr indent="0" lvl="0" marL="0" marR="0" rtl="0" algn="l">
                        <a:lnSpc>
                          <a:spcPct val="107000"/>
                        </a:lnSpc>
                        <a:spcBef>
                          <a:spcPts val="0"/>
                        </a:spcBef>
                        <a:spcAft>
                          <a:spcPts val="0"/>
                        </a:spcAft>
                        <a:buNone/>
                      </a:pPr>
                      <a:r>
                        <a:rPr lang="en-US" sz="1600" u="none" cap="none" strike="noStrike"/>
                        <a:t>L'évaluation</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rPr lang="en-US" sz="1600" u="none" cap="none" strike="noStrike"/>
                        <a:t>L'OC peut renoncer à l'évaluation d</a:t>
                      </a:r>
                      <a:r>
                        <a:rPr lang="en-US" sz="1600"/>
                        <a:t>es </a:t>
                      </a:r>
                      <a:r>
                        <a:rPr lang="en-US" sz="1600" u="none" cap="none" strike="noStrike"/>
                        <a:t>CLR FSC si le certificat du système approuvé est valide au moment de l'audit.</a:t>
                      </a:r>
                      <a:endParaRPr sz="1600" u="none" cap="none" strike="noStrike">
                        <a:latin typeface="Avenir"/>
                        <a:ea typeface="Avenir"/>
                        <a:cs typeface="Avenir"/>
                        <a:sym typeface="Avenir"/>
                      </a:endParaRPr>
                    </a:p>
                  </a:txBody>
                  <a:tcPr marT="0" marB="0" marR="68575" marL="68575" anchor="ctr"/>
                </a:tc>
              </a:tr>
            </a:tbl>
          </a:graphicData>
        </a:graphic>
      </p:graphicFrame>
      <p:graphicFrame>
        <p:nvGraphicFramePr>
          <p:cNvPr id="189" name="Google Shape;189;p20"/>
          <p:cNvGraphicFramePr/>
          <p:nvPr/>
        </p:nvGraphicFramePr>
        <p:xfrm>
          <a:off x="6561666" y="1207470"/>
          <a:ext cx="3000000" cy="3000000"/>
        </p:xfrm>
        <a:graphic>
          <a:graphicData uri="http://schemas.openxmlformats.org/drawingml/2006/table">
            <a:tbl>
              <a:tblPr bandCol="1" firstRow="1">
                <a:noFill/>
                <a:tableStyleId>{29C60A11-18DF-4612-90D8-7355DE4887F7}</a:tableStyleId>
              </a:tblPr>
              <a:tblGrid>
                <a:gridCol w="2197000"/>
                <a:gridCol w="1532450"/>
                <a:gridCol w="1453675"/>
              </a:tblGrid>
              <a:tr h="631725">
                <a:tc>
                  <a:txBody>
                    <a:bodyPr/>
                    <a:lstStyle/>
                    <a:p>
                      <a:pPr indent="0" lvl="0" marL="0" marR="0" rtl="0" algn="l">
                        <a:lnSpc>
                          <a:spcPct val="107000"/>
                        </a:lnSpc>
                        <a:spcBef>
                          <a:spcPts val="0"/>
                        </a:spcBef>
                        <a:spcAft>
                          <a:spcPts val="0"/>
                        </a:spcAft>
                        <a:buNone/>
                      </a:pPr>
                      <a:r>
                        <a:rPr b="1" lang="en-US" sz="1600" u="none" cap="none" strike="noStrike"/>
                        <a:t>Que chercher et où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qui s'adresser ?</a:t>
                      </a:r>
                      <a:endParaRPr b="1" sz="1600" u="none" cap="none" strike="noStrike">
                        <a:latin typeface="Avenir"/>
                        <a:ea typeface="Avenir"/>
                        <a:cs typeface="Avenir"/>
                        <a:sym typeface="Avenir"/>
                      </a:endParaRPr>
                    </a:p>
                  </a:txBody>
                  <a:tcPr marT="0" marB="0" marR="68575" marL="68575"/>
                </a:tc>
                <a:tc>
                  <a:txBody>
                    <a:bodyPr/>
                    <a:lstStyle/>
                    <a:p>
                      <a:pPr indent="0" lvl="0" marL="0" marR="0" rtl="0" algn="l">
                        <a:lnSpc>
                          <a:spcPct val="107000"/>
                        </a:lnSpc>
                        <a:spcBef>
                          <a:spcPts val="0"/>
                        </a:spcBef>
                        <a:spcAft>
                          <a:spcPts val="0"/>
                        </a:spcAft>
                        <a:buNone/>
                      </a:pPr>
                      <a:r>
                        <a:rPr b="1" lang="en-US" sz="1600" u="none" cap="none" strike="noStrike"/>
                        <a:t>À faire et à ne pas faire</a:t>
                      </a:r>
                      <a:endParaRPr b="1" sz="1600" u="none" cap="none" strike="noStrike">
                        <a:latin typeface="Avenir"/>
                        <a:ea typeface="Avenir"/>
                        <a:cs typeface="Avenir"/>
                        <a:sym typeface="Avenir"/>
                      </a:endParaRPr>
                    </a:p>
                  </a:txBody>
                  <a:tcPr marT="0" marB="0" marR="68575" marL="68575"/>
                </a:tc>
              </a:tr>
              <a:tr h="4614200">
                <a:tc>
                  <a:txBody>
                    <a:bodyPr/>
                    <a:lstStyle/>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Politiques</a:t>
                      </a:r>
                      <a:endParaRPr/>
                    </a:p>
                    <a:p>
                      <a:pPr indent="0" lvl="0" marL="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Certificat SA8000:2014</a:t>
                      </a:r>
                      <a:endParaRPr/>
                    </a:p>
                    <a:p>
                      <a:pPr indent="0" lvl="0" marL="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Rapports d'audit SA8000:2014</a:t>
                      </a:r>
                      <a:endParaRPr/>
                    </a:p>
                    <a:p>
                      <a:pPr indent="0" lvl="0" marL="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Des entretiens avec le personnel doivent encore être menés. </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Équipe de certification / Représentant d</a:t>
                      </a:r>
                      <a:r>
                        <a:rPr lang="en-US" sz="1600"/>
                        <a:t>e la</a:t>
                      </a:r>
                      <a:r>
                        <a:rPr lang="en-US" sz="1600" u="none" cap="none" strike="noStrike"/>
                        <a:t> COC</a:t>
                      </a:r>
                      <a:endParaRPr/>
                    </a:p>
                    <a:p>
                      <a:pPr indent="-184150" lvl="0" marL="285750" marR="0" rtl="0" algn="l">
                        <a:lnSpc>
                          <a:spcPct val="107000"/>
                        </a:lnSpc>
                        <a:spcBef>
                          <a:spcPts val="0"/>
                        </a:spcBef>
                        <a:spcAft>
                          <a:spcPts val="0"/>
                        </a:spcAft>
                        <a:buClr>
                          <a:srgbClr val="000000"/>
                        </a:buClr>
                        <a:buSzPts val="1600"/>
                        <a:buFont typeface="Arial"/>
                        <a:buNone/>
                      </a:pPr>
                      <a:r>
                        <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Service des ressources humaines</a:t>
                      </a:r>
                      <a:endParaRPr/>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None/>
                      </a:pPr>
                      <a:r>
                        <a:t/>
                      </a:r>
                      <a:endParaRPr sz="1600" u="none" cap="none" strike="noStrike"/>
                    </a:p>
                    <a:p>
                      <a:pPr indent="0" lvl="0" marL="0" marR="0" rtl="0" algn="l">
                        <a:lnSpc>
                          <a:spcPct val="107000"/>
                        </a:lnSpc>
                        <a:spcBef>
                          <a:spcPts val="0"/>
                        </a:spcBef>
                        <a:spcAft>
                          <a:spcPts val="0"/>
                        </a:spcAft>
                        <a:buNone/>
                      </a:pPr>
                      <a:r>
                        <a:rPr lang="en-US" sz="1600"/>
                        <a:t>À f</a:t>
                      </a:r>
                      <a:r>
                        <a:rPr lang="en-US" sz="1600" u="none" cap="none" strike="noStrike"/>
                        <a:t>aire :</a:t>
                      </a:r>
                      <a:endParaRPr/>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Inclure la référence dans le rapport.</a:t>
                      </a:r>
                      <a:endParaRPr sz="1600" u="none" cap="none" strike="noStrike"/>
                    </a:p>
                    <a:p>
                      <a:pPr indent="-285750" lvl="0" marL="285750" marR="0" rtl="0" algn="l">
                        <a:lnSpc>
                          <a:spcPct val="107000"/>
                        </a:lnSpc>
                        <a:spcBef>
                          <a:spcPts val="0"/>
                        </a:spcBef>
                        <a:spcAft>
                          <a:spcPts val="0"/>
                        </a:spcAft>
                        <a:buClr>
                          <a:srgbClr val="000000"/>
                        </a:buClr>
                        <a:buSzPts val="1600"/>
                        <a:buFont typeface="Arial"/>
                        <a:buChar char="•"/>
                      </a:pPr>
                      <a:r>
                        <a:rPr lang="en-US" sz="1600" u="none" cap="none" strike="noStrike"/>
                        <a:t>Vérifier l'authenticité du certificat. </a:t>
                      </a:r>
                      <a:endParaRPr sz="1600" u="none" cap="none" strike="noStrike"/>
                    </a:p>
                    <a:p>
                      <a:pPr indent="0" lvl="0" marL="0" marR="0" rtl="0" algn="l">
                        <a:lnSpc>
                          <a:spcPct val="107000"/>
                        </a:lnSpc>
                        <a:spcBef>
                          <a:spcPts val="0"/>
                        </a:spcBef>
                        <a:spcAft>
                          <a:spcPts val="0"/>
                        </a:spcAft>
                        <a:buNone/>
                      </a:pPr>
                      <a:r>
                        <a:t/>
                      </a:r>
                      <a:endParaRPr sz="1600" u="none" cap="none" strike="noStrike">
                        <a:latin typeface="Avenir"/>
                        <a:ea typeface="Avenir"/>
                        <a:cs typeface="Avenir"/>
                        <a:sym typeface="Avenir"/>
                      </a:endParaRPr>
                    </a:p>
                  </a:txBody>
                  <a:tcPr marT="0" marB="0" marR="68575" marL="68575" anchor="ctr"/>
                </a:tc>
              </a:tr>
            </a:tbl>
          </a:graphicData>
        </a:graphic>
      </p:graphicFrame>
      <p:sp>
        <p:nvSpPr>
          <p:cNvPr id="190" name="Google Shape;190;p20"/>
          <p:cNvSpPr/>
          <p:nvPr/>
        </p:nvSpPr>
        <p:spPr>
          <a:xfrm rot="5400000">
            <a:off x="5517445" y="3620514"/>
            <a:ext cx="1580444" cy="338666"/>
          </a:xfrm>
          <a:prstGeom prst="triangle">
            <a:avLst>
              <a:gd fmla="val 50000" name="adj"/>
            </a:avLst>
          </a:prstGeom>
          <a:solidFill>
            <a:schemeClr val="dk1"/>
          </a:solidFill>
          <a:ln cap="flat" cmpd="sng" w="25400">
            <a:solidFill>
              <a:srgbClr val="0D1D2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1" name="Google Shape;191;p20"/>
          <p:cNvSpPr txBox="1"/>
          <p:nvPr/>
        </p:nvSpPr>
        <p:spPr>
          <a:xfrm>
            <a:off x="411554" y="300069"/>
            <a:ext cx="9114533" cy="75882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800"/>
              <a:buFont typeface="Arial"/>
              <a:buNone/>
            </a:pPr>
            <a:r>
              <a:rPr b="1" i="0" lang="en-US" sz="2800" u="none" cap="none" strike="noStrike">
                <a:solidFill>
                  <a:schemeClr val="dk1"/>
                </a:solidFill>
                <a:latin typeface="Arial"/>
                <a:ea typeface="Arial"/>
                <a:cs typeface="Arial"/>
                <a:sym typeface="Arial"/>
              </a:rPr>
              <a:t>Audit des CLR FSC - Guide des bonnes pratiques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5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1"/>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8B8C8C"/>
                </a:solidFill>
                <a:latin typeface="Avenir"/>
                <a:ea typeface="Avenir"/>
                <a:cs typeface="Avenir"/>
                <a:sym typeface="Avenir"/>
              </a:rPr>
              <a:t>‹#›</a:t>
            </a:fld>
            <a:endParaRPr b="0" i="0" sz="1200" u="none" cap="none" strike="noStrike">
              <a:solidFill>
                <a:srgbClr val="8B8C8C"/>
              </a:solidFill>
              <a:latin typeface="Avenir"/>
              <a:ea typeface="Avenir"/>
              <a:cs typeface="Avenir"/>
              <a:sym typeface="Avenir"/>
            </a:endParaRPr>
          </a:p>
        </p:txBody>
      </p:sp>
      <p:sp>
        <p:nvSpPr>
          <p:cNvPr id="197" name="Google Shape;197;p21"/>
          <p:cNvSpPr txBox="1"/>
          <p:nvPr>
            <p:ph idx="4294967295" type="ctrTitle"/>
          </p:nvPr>
        </p:nvSpPr>
        <p:spPr>
          <a:xfrm>
            <a:off x="526806" y="2767012"/>
            <a:ext cx="8388594" cy="132397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b="1" i="0" lang="en-US" sz="2800" u="none" cap="none" strike="noStrike">
                <a:solidFill>
                  <a:schemeClr val="dk1"/>
                </a:solidFill>
                <a:latin typeface="Arial"/>
                <a:ea typeface="Arial"/>
                <a:cs typeface="Arial"/>
                <a:sym typeface="Arial"/>
              </a:rPr>
              <a:t>Module 4.3</a:t>
            </a:r>
            <a:br>
              <a:rPr b="1" i="0" lang="en-US" sz="2800" u="none" cap="none" strike="noStrike">
                <a:solidFill>
                  <a:schemeClr val="dk1"/>
                </a:solidFill>
                <a:latin typeface="Arial"/>
                <a:ea typeface="Arial"/>
                <a:cs typeface="Arial"/>
                <a:sym typeface="Arial"/>
              </a:rPr>
            </a:br>
            <a:r>
              <a:rPr b="1" i="0" lang="en-US" sz="2800" u="none" cap="none" strike="noStrike">
                <a:solidFill>
                  <a:schemeClr val="dk1"/>
                </a:solidFill>
                <a:latin typeface="Arial"/>
                <a:ea typeface="Arial"/>
                <a:cs typeface="Arial"/>
                <a:sym typeface="Arial"/>
              </a:rPr>
              <a:t>Questions pratiques d'entretiens CLR </a:t>
            </a:r>
            <a:r>
              <a:rPr lang="en-US" sz="2800">
                <a:latin typeface="Arial"/>
                <a:ea typeface="Arial"/>
                <a:cs typeface="Arial"/>
                <a:sym typeface="Arial"/>
              </a:rPr>
              <a:t>FSC</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2"/>
          <p:cNvSpPr txBox="1"/>
          <p:nvPr>
            <p:ph idx="4294967295" type="title"/>
          </p:nvPr>
        </p:nvSpPr>
        <p:spPr>
          <a:xfrm>
            <a:off x="441081" y="677863"/>
            <a:ext cx="10515600" cy="75247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Exemple de questions d'entretiens CLR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Liberté d'association et négociation collective</a:t>
            </a:r>
            <a:endParaRPr/>
          </a:p>
        </p:txBody>
      </p:sp>
      <p:sp>
        <p:nvSpPr>
          <p:cNvPr id="203" name="Google Shape;203;p22"/>
          <p:cNvSpPr txBox="1"/>
          <p:nvPr>
            <p:ph idx="4294967295" type="body"/>
          </p:nvPr>
        </p:nvSpPr>
        <p:spPr>
          <a:xfrm>
            <a:off x="441080" y="1828799"/>
            <a:ext cx="3671888" cy="45720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2800"/>
              <a:buNone/>
            </a:pPr>
            <a:r>
              <a:rPr b="1" lang="en-US" sz="1800">
                <a:latin typeface="Arial"/>
                <a:ea typeface="Arial"/>
                <a:cs typeface="Arial"/>
                <a:sym typeface="Arial"/>
              </a:rPr>
              <a:t>Département RH / Direction</a:t>
            </a:r>
            <a:endParaRPr/>
          </a:p>
          <a:p>
            <a:pPr indent="-406400" lvl="0" marL="457200" marR="0" rtl="0" algn="l">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Existe-t-il un syndicat reconnu sur le site ? Si oui, quel est son nom et quel est le pourcentage de travailleurs qui en sont membres ? Si non, quels sont les autres systèmes de représentation des travailleurs ? </a:t>
            </a:r>
            <a:endParaRPr/>
          </a:p>
          <a:p>
            <a:pPr indent="-406400" lvl="0" marL="457200" marR="0" rtl="0" algn="l">
              <a:lnSpc>
                <a:spcPct val="90000"/>
              </a:lnSpc>
              <a:spcBef>
                <a:spcPts val="1000"/>
              </a:spcBef>
              <a:spcAft>
                <a:spcPts val="0"/>
              </a:spcAft>
              <a:buClr>
                <a:schemeClr val="dk1"/>
              </a:buClr>
              <a:buSzPts val="2800"/>
              <a:buFont typeface="Arial"/>
              <a:buChar char="•"/>
            </a:pPr>
            <a:r>
              <a:rPr lang="en-US" sz="1800">
                <a:latin typeface="Arial"/>
                <a:ea typeface="Arial"/>
                <a:cs typeface="Arial"/>
                <a:sym typeface="Arial"/>
              </a:rPr>
              <a:t>Quand ont eu lieu les dernières élections des représentants des travailleurs et comment ont-elles été gérées ? </a:t>
            </a:r>
            <a:endParaRPr/>
          </a:p>
        </p:txBody>
      </p:sp>
      <p:sp>
        <p:nvSpPr>
          <p:cNvPr id="204" name="Google Shape;204;p22"/>
          <p:cNvSpPr txBox="1"/>
          <p:nvPr/>
        </p:nvSpPr>
        <p:spPr>
          <a:xfrm>
            <a:off x="4183555" y="1828799"/>
            <a:ext cx="3824889"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Représentants des travailleurs / représentants syndicaux</a:t>
            </a:r>
            <a:endParaRPr b="1" i="0" sz="1800" u="none" cap="none" strike="noStrike">
              <a:solidFill>
                <a:schemeClr val="dk1"/>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Comment avez-vous été élu à ce poste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Quelle est la fréquence des réunions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Quels sont les sujets abordés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Comment assurez-vous la liaison avec la direction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Conservez-vous des traces de vos demandes ou de vos accords ? </a:t>
            </a:r>
            <a:endParaRPr b="0" i="0" sz="1800" u="none" cap="none" strike="noStrike">
              <a:solidFill>
                <a:srgbClr val="2B2E2F"/>
              </a:solidFill>
              <a:latin typeface="Arial"/>
              <a:ea typeface="Arial"/>
              <a:cs typeface="Arial"/>
              <a:sym typeface="Arial"/>
            </a:endParaRPr>
          </a:p>
        </p:txBody>
      </p:sp>
      <p:sp>
        <p:nvSpPr>
          <p:cNvPr id="205" name="Google Shape;205;p22"/>
          <p:cNvSpPr txBox="1"/>
          <p:nvPr/>
        </p:nvSpPr>
        <p:spPr>
          <a:xfrm>
            <a:off x="7926030" y="1828799"/>
            <a:ext cx="3824889" cy="4812242"/>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Employés/travailleurs</a:t>
            </a:r>
            <a:endParaRPr b="1" i="0" sz="1800" u="none" cap="none" strike="noStrike">
              <a:solidFill>
                <a:schemeClr val="dk1"/>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un syndicat ou des représentants des travailleurs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le nom et la personne à contacter ?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Comment ont-ils été élus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 feriez-vous en cas de </a:t>
            </a:r>
            <a:r>
              <a:rPr b="0" i="0" lang="en-US" sz="1800" u="none" cap="none" strike="noStrike">
                <a:solidFill>
                  <a:srgbClr val="2B2E2F"/>
                </a:solidFill>
                <a:latin typeface="Arial"/>
                <a:ea typeface="Arial"/>
                <a:cs typeface="Arial"/>
                <a:sym typeface="Arial"/>
              </a:rPr>
              <a:t>grief</a:t>
            </a:r>
            <a:r>
              <a:rPr b="0" i="0" lang="en-US" sz="1800" u="none" cap="none" strike="noStrike">
                <a:solidFill>
                  <a:srgbClr val="2B2E2F"/>
                </a:solidFill>
                <a:latin typeface="Arial"/>
                <a:ea typeface="Arial"/>
                <a:cs typeface="Arial"/>
                <a:sym typeface="Arial"/>
              </a:rPr>
              <a:t> ?</a:t>
            </a:r>
            <a:endParaRPr b="0" i="0" sz="1800" u="none" cap="none" strike="noStrike">
              <a:solidFill>
                <a:srgbClr val="2B2E2F"/>
              </a:solidFill>
              <a:latin typeface="Arial"/>
              <a:ea typeface="Arial"/>
              <a:cs typeface="Arial"/>
              <a:sym typeface="Arial"/>
            </a:endParaRPr>
          </a:p>
          <a:p>
            <a:pPr indent="-228600" lvl="0" marL="228600" marR="0" rtl="0" algn="l">
              <a:lnSpc>
                <a:spcPct val="90000"/>
              </a:lnSpc>
              <a:spcBef>
                <a:spcPts val="10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Êtes-vous autorisé à adhérer au syndicat de votre choix ? </a:t>
            </a:r>
            <a:endParaRPr b="0" i="0" sz="1800" u="none" cap="none" strike="noStrike">
              <a:solidFill>
                <a:srgbClr val="2B2E2F"/>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3"/>
          <p:cNvSpPr txBox="1"/>
          <p:nvPr>
            <p:ph idx="4294967295" type="title"/>
          </p:nvPr>
        </p:nvSpPr>
        <p:spPr>
          <a:xfrm>
            <a:off x="539262" y="381000"/>
            <a:ext cx="10515600" cy="76041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Exemples de questions d'entretien CLR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Travail des enfants</a:t>
            </a:r>
            <a:endParaRPr sz="2800">
              <a:solidFill>
                <a:schemeClr val="dk1"/>
              </a:solidFill>
              <a:latin typeface="Arial"/>
              <a:ea typeface="Arial"/>
              <a:cs typeface="Arial"/>
              <a:sym typeface="Arial"/>
            </a:endParaRPr>
          </a:p>
        </p:txBody>
      </p:sp>
      <p:sp>
        <p:nvSpPr>
          <p:cNvPr id="211" name="Google Shape;211;p23"/>
          <p:cNvSpPr txBox="1"/>
          <p:nvPr>
            <p:ph idx="4294967295" type="body"/>
          </p:nvPr>
        </p:nvSpPr>
        <p:spPr>
          <a:xfrm>
            <a:off x="539262" y="1444625"/>
            <a:ext cx="3362325" cy="4927600"/>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2800"/>
              <a:buNone/>
            </a:pPr>
            <a:r>
              <a:rPr b="1" lang="en-US" sz="1800">
                <a:latin typeface="Arial"/>
                <a:ea typeface="Arial"/>
                <a:cs typeface="Arial"/>
                <a:sym typeface="Arial"/>
              </a:rPr>
              <a:t>Département RH / Direction (politique)</a:t>
            </a:r>
            <a:endParaRPr/>
          </a:p>
          <a:p>
            <a:pPr indent="-381000" lvl="1" marL="533400" rtl="0" algn="l">
              <a:lnSpc>
                <a:spcPct val="90000"/>
              </a:lnSpc>
              <a:spcBef>
                <a:spcPts val="500"/>
              </a:spcBef>
              <a:spcAft>
                <a:spcPts val="0"/>
              </a:spcAft>
              <a:buSzPts val="2400"/>
              <a:buChar char="•"/>
            </a:pPr>
            <a:r>
              <a:rPr lang="en-US" sz="1800">
                <a:latin typeface="Arial"/>
                <a:ea typeface="Arial"/>
                <a:cs typeface="Arial"/>
                <a:sym typeface="Arial"/>
              </a:rPr>
              <a:t>Quelle est la politique de l'entreprise en matière d'âge minimum ? </a:t>
            </a:r>
            <a:endParaRPr/>
          </a:p>
          <a:p>
            <a:pPr indent="-381000" lvl="1" marL="533400" rtl="0" algn="l">
              <a:lnSpc>
                <a:spcPct val="90000"/>
              </a:lnSpc>
              <a:spcBef>
                <a:spcPts val="500"/>
              </a:spcBef>
              <a:spcAft>
                <a:spcPts val="0"/>
              </a:spcAft>
              <a:buSzPts val="2400"/>
              <a:buChar char="•"/>
            </a:pPr>
            <a:r>
              <a:rPr lang="en-US" sz="1800">
                <a:latin typeface="Arial"/>
                <a:ea typeface="Arial"/>
                <a:cs typeface="Arial"/>
                <a:sym typeface="Arial"/>
              </a:rPr>
              <a:t>Comment avez-vous communiqué cette politique aux travailleurs ?</a:t>
            </a:r>
            <a:endParaRPr/>
          </a:p>
          <a:p>
            <a:pPr indent="-381000" lvl="1" marL="533400" rtl="0" algn="l">
              <a:lnSpc>
                <a:spcPct val="90000"/>
              </a:lnSpc>
              <a:spcBef>
                <a:spcPts val="500"/>
              </a:spcBef>
              <a:spcAft>
                <a:spcPts val="0"/>
              </a:spcAft>
              <a:buSzPts val="2400"/>
              <a:buChar char="•"/>
            </a:pPr>
            <a:r>
              <a:rPr lang="en-US" sz="1800">
                <a:latin typeface="Arial"/>
                <a:ea typeface="Arial"/>
                <a:cs typeface="Arial"/>
                <a:sym typeface="Arial"/>
              </a:rPr>
              <a:t>Comment vérifiez-vous que les travailleurs ont l'âge minimum requis ? Qui s'en charge et où les informations sont-elles stockées ?</a:t>
            </a:r>
            <a:endParaRPr/>
          </a:p>
        </p:txBody>
      </p:sp>
      <p:sp>
        <p:nvSpPr>
          <p:cNvPr id="212" name="Google Shape;212;p23"/>
          <p:cNvSpPr txBox="1"/>
          <p:nvPr/>
        </p:nvSpPr>
        <p:spPr>
          <a:xfrm>
            <a:off x="4249859" y="1549993"/>
            <a:ext cx="3682714" cy="3119998"/>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Travailleurs / représentants syndicaux</a:t>
            </a:r>
            <a:endParaRPr b="1"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les politiques de l'entreprise en matière de droits des travailleurs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Avez-vous déjà vu des enfants dans l'usine ? Si oui, dans quelles circonstances ? </a:t>
            </a:r>
            <a:endParaRPr b="0" i="0" sz="1800" u="none" cap="none" strike="noStrike">
              <a:solidFill>
                <a:srgbClr val="2B2E2F"/>
              </a:solidFill>
              <a:latin typeface="Arial"/>
              <a:ea typeface="Arial"/>
              <a:cs typeface="Arial"/>
              <a:sym typeface="Arial"/>
            </a:endParaRPr>
          </a:p>
        </p:txBody>
      </p:sp>
      <p:sp>
        <p:nvSpPr>
          <p:cNvPr id="213" name="Google Shape;213;p23"/>
          <p:cNvSpPr txBox="1"/>
          <p:nvPr/>
        </p:nvSpPr>
        <p:spPr>
          <a:xfrm>
            <a:off x="8249994" y="1549993"/>
            <a:ext cx="3593451" cy="383687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Employés/travailleurs</a:t>
            </a:r>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Quand avez-vous commencé à travailler ici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Quels sont les documents qui vous ont été demandés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les politiques de l'entreprise en matière d'emploi des enfants ? </a:t>
            </a:r>
            <a:endParaRPr b="0" i="0" sz="1800" u="none" cap="none" strike="noStrike">
              <a:solidFill>
                <a:srgbClr val="2B2E2F"/>
              </a:solidFill>
              <a:latin typeface="Arial"/>
              <a:ea typeface="Arial"/>
              <a:cs typeface="Arial"/>
              <a:sym typeface="Arial"/>
            </a:endParaRPr>
          </a:p>
          <a:p>
            <a:pPr indent="0" lvl="1" marL="457200" marR="0" rtl="0" algn="l">
              <a:lnSpc>
                <a:spcPct val="90000"/>
              </a:lnSpc>
              <a:spcBef>
                <a:spcPts val="500"/>
              </a:spcBef>
              <a:spcAft>
                <a:spcPts val="0"/>
              </a:spcAft>
              <a:buClr>
                <a:schemeClr val="dk1"/>
              </a:buClr>
              <a:buSzPts val="1800"/>
              <a:buFont typeface="Arial"/>
              <a:buNone/>
            </a:pPr>
            <a:r>
              <a:t/>
            </a:r>
            <a:endParaRPr b="0" i="0" sz="1800" u="none" cap="none" strike="noStrike">
              <a:solidFill>
                <a:srgbClr val="2B2E2F"/>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4"/>
          <p:cNvSpPr txBox="1"/>
          <p:nvPr>
            <p:ph idx="4294967295" type="title"/>
          </p:nvPr>
        </p:nvSpPr>
        <p:spPr>
          <a:xfrm>
            <a:off x="539262" y="377825"/>
            <a:ext cx="11193463" cy="817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Exemples de questions d'entretien CLR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Travail forcé</a:t>
            </a:r>
            <a:endParaRPr sz="2800">
              <a:solidFill>
                <a:schemeClr val="dk1"/>
              </a:solidFill>
              <a:latin typeface="Arial"/>
              <a:ea typeface="Arial"/>
              <a:cs typeface="Arial"/>
              <a:sym typeface="Arial"/>
            </a:endParaRPr>
          </a:p>
        </p:txBody>
      </p:sp>
      <p:sp>
        <p:nvSpPr>
          <p:cNvPr id="219" name="Google Shape;219;p24"/>
          <p:cNvSpPr txBox="1"/>
          <p:nvPr>
            <p:ph idx="4294967295" type="body"/>
          </p:nvPr>
        </p:nvSpPr>
        <p:spPr>
          <a:xfrm>
            <a:off x="539262" y="1492250"/>
            <a:ext cx="5543550" cy="4327525"/>
          </a:xfrm>
          <a:prstGeom prst="rect">
            <a:avLst/>
          </a:prstGeom>
          <a:noFill/>
          <a:ln>
            <a:noFill/>
          </a:ln>
        </p:spPr>
        <p:txBody>
          <a:bodyPr anchorCtr="0" anchor="t" bIns="45700" lIns="91425" spcFirstLastPara="1" rIns="91425" wrap="square" tIns="45700">
            <a:normAutofit lnSpcReduction="20000"/>
          </a:bodyPr>
          <a:lstStyle/>
          <a:p>
            <a:pPr indent="0" lvl="0" marL="50800" rtl="0" algn="l">
              <a:lnSpc>
                <a:spcPct val="90000"/>
              </a:lnSpc>
              <a:spcBef>
                <a:spcPts val="1000"/>
              </a:spcBef>
              <a:spcAft>
                <a:spcPts val="0"/>
              </a:spcAft>
              <a:buSzPts val="2800"/>
              <a:buNone/>
            </a:pPr>
            <a:r>
              <a:rPr b="1" lang="en-US" sz="1800">
                <a:latin typeface="Arial"/>
                <a:ea typeface="Arial"/>
                <a:cs typeface="Arial"/>
                <a:sym typeface="Arial"/>
              </a:rPr>
              <a:t>Département RH / Direction (politique)</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Quelle est la politique de l'entreprise en matière de travail forcé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l'avez-vous communiquée aux fournisseurs de main-d'œuvre et aux contractants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Que se passe-t-il lorsqu'un travailleur veut quitter son emploi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les travailleurs sont-ils payés ? Quelles sont les bases de calcul des salaires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Y a-t-il des cas où vous conservez les documents des travailleurs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organisez-vous les congés annuels (vacances)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Quel est le processus d'octroi de prêts aux travailleurs ? </a:t>
            </a:r>
            <a:endParaRPr/>
          </a:p>
        </p:txBody>
      </p:sp>
      <p:sp>
        <p:nvSpPr>
          <p:cNvPr id="220" name="Google Shape;220;p24"/>
          <p:cNvSpPr txBox="1"/>
          <p:nvPr/>
        </p:nvSpPr>
        <p:spPr>
          <a:xfrm>
            <a:off x="6100296" y="1492892"/>
            <a:ext cx="5869649" cy="432612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Salariés/travailleurs/représentants des travailleurs</a:t>
            </a:r>
            <a:endParaRPr b="1"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Quels sont les documents qui vous ont été demandés lorsque vous avez commencé à travailler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L'entreprise conserve-t-elle vos documents personnels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 devez-vous faire si vous voulez rentrer chez vous ou quitter votre emploi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les politiques de l'entreprise en matière de droits des travailleurs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Avez-vous un contrat ? Pouvez-vous m'expliquer ce qui y est écrit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Avez-vous une fiche de paie ? Comprenez-vous son contenu ? Pouvez-vous l'expliquer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Prenez-vous des congés annuels (vacances) et quand avez-vous pris vos derniers congés ? </a:t>
            </a:r>
            <a:endParaRPr b="0" i="0" sz="1800" u="none" cap="none" strike="noStrike">
              <a:solidFill>
                <a:srgbClr val="2B2E2F"/>
              </a:solidFill>
              <a:latin typeface="Arial"/>
              <a:ea typeface="Arial"/>
              <a:cs typeface="Arial"/>
              <a:sym typeface="Arial"/>
            </a:endParaRPr>
          </a:p>
          <a:p>
            <a:pPr indent="-101600" lvl="0" marL="228600" marR="0" rtl="0" algn="l">
              <a:lnSpc>
                <a:spcPct val="90000"/>
              </a:lnSpc>
              <a:spcBef>
                <a:spcPts val="1000"/>
              </a:spcBef>
              <a:spcAft>
                <a:spcPts val="0"/>
              </a:spcAft>
              <a:buClr>
                <a:schemeClr val="dk1"/>
              </a:buClr>
              <a:buSzPts val="2000"/>
              <a:buFont typeface="Arial"/>
              <a:buNone/>
            </a:pPr>
            <a:r>
              <a:t/>
            </a:r>
            <a:endParaRPr b="0" i="0" sz="2000" u="none" cap="none" strike="noStrike">
              <a:solidFill>
                <a:srgbClr val="2B2E2F"/>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5"/>
          <p:cNvSpPr txBox="1"/>
          <p:nvPr>
            <p:ph idx="4294967295" type="title"/>
          </p:nvPr>
        </p:nvSpPr>
        <p:spPr>
          <a:xfrm>
            <a:off x="627332" y="431237"/>
            <a:ext cx="10515600" cy="74771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Exemple de questions d'entretien CLR :</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Discrimination</a:t>
            </a:r>
            <a:endParaRPr/>
          </a:p>
        </p:txBody>
      </p:sp>
      <p:sp>
        <p:nvSpPr>
          <p:cNvPr id="226" name="Google Shape;226;p25"/>
          <p:cNvSpPr txBox="1"/>
          <p:nvPr>
            <p:ph idx="4294967295" type="body"/>
          </p:nvPr>
        </p:nvSpPr>
        <p:spPr>
          <a:xfrm>
            <a:off x="694007" y="1444625"/>
            <a:ext cx="5634038" cy="5413375"/>
          </a:xfrm>
          <a:prstGeom prst="rect">
            <a:avLst/>
          </a:prstGeom>
          <a:noFill/>
          <a:ln>
            <a:noFill/>
          </a:ln>
        </p:spPr>
        <p:txBody>
          <a:bodyPr anchorCtr="0" anchor="t" bIns="45700" lIns="91425" spcFirstLastPara="1" rIns="91425" wrap="square" tIns="45700">
            <a:normAutofit/>
          </a:bodyPr>
          <a:lstStyle/>
          <a:p>
            <a:pPr indent="0" lvl="0" marL="50800" rtl="0" algn="l">
              <a:lnSpc>
                <a:spcPct val="90000"/>
              </a:lnSpc>
              <a:spcBef>
                <a:spcPts val="1000"/>
              </a:spcBef>
              <a:spcAft>
                <a:spcPts val="0"/>
              </a:spcAft>
              <a:buSzPts val="2800"/>
              <a:buNone/>
            </a:pPr>
            <a:r>
              <a:rPr b="1" lang="en-US" sz="1800">
                <a:latin typeface="Arial"/>
                <a:ea typeface="Arial"/>
                <a:cs typeface="Arial"/>
                <a:sym typeface="Arial"/>
              </a:rPr>
              <a:t>Département RH / Direction (Politique)</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Quelle est la politique de l'entreprise en matière de discrimination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l'avez-vous communiquée aux employés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les employés sont-ils sélectionnés pour la formation et la promotion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Qui gère les plaintes ou les griefs et quelle est la procédure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s'assurer que vos processus de recrutement sont non discriminatoires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Comment les salaires sont-ils calculés pour chaque fonction ? </a:t>
            </a:r>
            <a:endParaRPr/>
          </a:p>
          <a:p>
            <a:pPr indent="-381000" lvl="1" marL="914400" rtl="0" algn="l">
              <a:lnSpc>
                <a:spcPct val="90000"/>
              </a:lnSpc>
              <a:spcBef>
                <a:spcPts val="500"/>
              </a:spcBef>
              <a:spcAft>
                <a:spcPts val="0"/>
              </a:spcAft>
              <a:buSzPts val="2400"/>
              <a:buChar char="•"/>
            </a:pPr>
            <a:r>
              <a:rPr lang="en-US" sz="1800">
                <a:latin typeface="Arial"/>
                <a:ea typeface="Arial"/>
                <a:cs typeface="Arial"/>
                <a:sym typeface="Arial"/>
              </a:rPr>
              <a:t>Existe-t-il des dispositions particulières pour les femmes ? </a:t>
            </a:r>
            <a:endParaRPr/>
          </a:p>
        </p:txBody>
      </p:sp>
      <p:sp>
        <p:nvSpPr>
          <p:cNvPr id="227" name="Google Shape;227;p25"/>
          <p:cNvSpPr txBox="1"/>
          <p:nvPr/>
        </p:nvSpPr>
        <p:spPr>
          <a:xfrm>
            <a:off x="6328045" y="1444625"/>
            <a:ext cx="5320748" cy="4604711"/>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2B2E2F"/>
              </a:buClr>
              <a:buSzPts val="1800"/>
              <a:buFont typeface="Arial"/>
              <a:buNone/>
            </a:pPr>
            <a:r>
              <a:rPr b="1" i="0" lang="en-US" sz="1800" u="none" cap="none" strike="noStrike">
                <a:solidFill>
                  <a:srgbClr val="2B2E2F"/>
                </a:solidFill>
                <a:latin typeface="Arial"/>
                <a:ea typeface="Arial"/>
                <a:cs typeface="Arial"/>
                <a:sym typeface="Arial"/>
              </a:rPr>
              <a:t>Salariés/travailleurs/représentants des travailleurs</a:t>
            </a:r>
            <a:endParaRPr b="1"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Connaissez-vous les politiques de l'entreprise en matière de discrimination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Comment les </a:t>
            </a:r>
            <a:r>
              <a:rPr lang="en-US" sz="1800">
                <a:solidFill>
                  <a:srgbClr val="2B2E2F"/>
                </a:solidFill>
              </a:rPr>
              <a:t>travailleurs</a:t>
            </a:r>
            <a:r>
              <a:rPr b="0" i="0" lang="en-US" sz="1800" u="none" cap="none" strike="noStrike">
                <a:solidFill>
                  <a:srgbClr val="2B2E2F"/>
                </a:solidFill>
                <a:latin typeface="Arial"/>
                <a:ea typeface="Arial"/>
                <a:cs typeface="Arial"/>
                <a:sym typeface="Arial"/>
              </a:rPr>
              <a:t> sont-ils promus ?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Vous sentez-vous traité de la même manière que votre collègue exerçant le même travail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Que faites-vous lorsque vous voulez vous plaindre, suggérer quelque chose ou soulever un problème au travail ?</a:t>
            </a:r>
            <a:endParaRPr b="0" i="0" sz="1800" u="none" cap="none" strike="noStrike">
              <a:solidFill>
                <a:srgbClr val="2B2E2F"/>
              </a:solidFill>
              <a:latin typeface="Arial"/>
              <a:ea typeface="Arial"/>
              <a:cs typeface="Arial"/>
              <a:sym typeface="Arial"/>
            </a:endParaRPr>
          </a:p>
          <a:p>
            <a:pPr indent="-228600" lvl="1" marL="685800" marR="0" rtl="0" algn="l">
              <a:lnSpc>
                <a:spcPct val="90000"/>
              </a:lnSpc>
              <a:spcBef>
                <a:spcPts val="500"/>
              </a:spcBef>
              <a:spcAft>
                <a:spcPts val="0"/>
              </a:spcAft>
              <a:buClr>
                <a:srgbClr val="2B2E2F"/>
              </a:buClr>
              <a:buSzPts val="1800"/>
              <a:buFont typeface="Arial"/>
              <a:buChar char="•"/>
            </a:pPr>
            <a:r>
              <a:rPr b="0" i="0" lang="en-US" sz="1800" u="none" cap="none" strike="noStrike">
                <a:solidFill>
                  <a:srgbClr val="2B2E2F"/>
                </a:solidFill>
                <a:latin typeface="Arial"/>
                <a:ea typeface="Arial"/>
                <a:cs typeface="Arial"/>
                <a:sym typeface="Arial"/>
              </a:rPr>
              <a:t>Existe-t-il des possibilités de formation et comment les personnes sont-elles sélectionnées pour y participer ?</a:t>
            </a:r>
            <a:endParaRPr b="0" i="0" sz="1800" u="none" cap="none" strike="noStrike">
              <a:solidFill>
                <a:srgbClr val="2B2E2F"/>
              </a:solidFill>
              <a:latin typeface="Arial"/>
              <a:ea typeface="Arial"/>
              <a:cs typeface="Arial"/>
              <a:sym typeface="Arial"/>
            </a:endParaRPr>
          </a:p>
          <a:p>
            <a:pPr indent="0" lvl="0" marL="0" marR="0" rtl="0" algn="l">
              <a:lnSpc>
                <a:spcPct val="90000"/>
              </a:lnSpc>
              <a:spcBef>
                <a:spcPts val="1000"/>
              </a:spcBef>
              <a:spcAft>
                <a:spcPts val="0"/>
              </a:spcAft>
              <a:buClr>
                <a:schemeClr val="dk1"/>
              </a:buClr>
              <a:buSzPts val="1800"/>
              <a:buFont typeface="Arial"/>
              <a:buNone/>
            </a:pPr>
            <a:r>
              <a:t/>
            </a:r>
            <a:endParaRPr b="0" i="0" sz="1800" u="none" cap="none" strike="noStrike">
              <a:solidFill>
                <a:srgbClr val="2B2E2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2"/>
          <p:cNvSpPr txBox="1"/>
          <p:nvPr>
            <p:ph idx="12" type="sldNum"/>
          </p:nvPr>
        </p:nvSpPr>
        <p:spPr>
          <a:xfrm>
            <a:off x="0" y="0"/>
            <a:ext cx="4000000" cy="40000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8B8C8C"/>
                </a:solidFill>
                <a:latin typeface="Avenir"/>
                <a:ea typeface="Avenir"/>
                <a:cs typeface="Avenir"/>
                <a:sym typeface="Avenir"/>
              </a:rPr>
              <a:t>‹#›</a:t>
            </a:fld>
            <a:endParaRPr b="0" i="0" sz="1200" u="none" cap="none" strike="noStrike">
              <a:solidFill>
                <a:srgbClr val="8B8C8C"/>
              </a:solidFill>
              <a:latin typeface="Avenir"/>
              <a:ea typeface="Avenir"/>
              <a:cs typeface="Avenir"/>
              <a:sym typeface="Avenir"/>
            </a:endParaRPr>
          </a:p>
        </p:txBody>
      </p:sp>
      <p:sp>
        <p:nvSpPr>
          <p:cNvPr id="62" name="Google Shape;62;p2"/>
          <p:cNvSpPr txBox="1"/>
          <p:nvPr>
            <p:ph idx="4294967295" type="ctrTitle"/>
          </p:nvPr>
        </p:nvSpPr>
        <p:spPr>
          <a:xfrm>
            <a:off x="986826" y="1350813"/>
            <a:ext cx="10218348" cy="458152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venir"/>
              <a:buNone/>
            </a:pPr>
            <a:r>
              <a:rPr b="1" i="0" lang="en-US" sz="2800" u="none" cap="none" strike="noStrike">
                <a:solidFill>
                  <a:schemeClr val="dk1"/>
                </a:solidFill>
                <a:latin typeface="Arial"/>
                <a:ea typeface="Arial"/>
                <a:cs typeface="Arial"/>
                <a:sym typeface="Arial"/>
              </a:rPr>
              <a:t>Ce matériel de lecture </a:t>
            </a:r>
            <a:r>
              <a:rPr lang="en-US" sz="2800">
                <a:latin typeface="Arial"/>
                <a:ea typeface="Arial"/>
                <a:cs typeface="Arial"/>
                <a:sym typeface="Arial"/>
              </a:rPr>
              <a:t>préliminaire</a:t>
            </a:r>
            <a:r>
              <a:rPr b="1" i="0" lang="en-US" sz="2800" u="none" cap="none" strike="noStrike">
                <a:solidFill>
                  <a:schemeClr val="dk1"/>
                </a:solidFill>
                <a:latin typeface="Arial"/>
                <a:ea typeface="Arial"/>
                <a:cs typeface="Arial"/>
                <a:sym typeface="Arial"/>
              </a:rPr>
              <a:t> contient des éléments essentiels sur la manière dont un OC se conforme aux exigences d'accréditation et sur la manière d'évaluer chaque CLR, </a:t>
            </a:r>
            <a:r>
              <a:rPr lang="en-US" sz="2800">
                <a:latin typeface="Arial"/>
                <a:ea typeface="Arial"/>
                <a:cs typeface="Arial"/>
                <a:sym typeface="Arial"/>
              </a:rPr>
              <a:t>avec une indication sur</a:t>
            </a:r>
            <a:r>
              <a:rPr b="1" i="0" lang="en-US" sz="2800" u="none" cap="none" strike="noStrike">
                <a:solidFill>
                  <a:schemeClr val="dk1"/>
                </a:solidFill>
                <a:latin typeface="Arial"/>
                <a:ea typeface="Arial"/>
                <a:cs typeface="Arial"/>
                <a:sym typeface="Arial"/>
              </a:rPr>
              <a:t> les personnes à contacter et les documents à </a:t>
            </a:r>
            <a:r>
              <a:rPr lang="en-US" sz="2800">
                <a:latin typeface="Arial"/>
                <a:ea typeface="Arial"/>
                <a:cs typeface="Arial"/>
                <a:sym typeface="Arial"/>
              </a:rPr>
              <a:t>vérifier</a:t>
            </a:r>
            <a:r>
              <a:rPr b="1" i="0" lang="en-US" sz="2800" u="none" cap="none" strike="noStrike">
                <a:solidFill>
                  <a:schemeClr val="dk1"/>
                </a:solidFill>
                <a:latin typeface="Arial"/>
                <a:ea typeface="Arial"/>
                <a:cs typeface="Arial"/>
                <a:sym typeface="Arial"/>
              </a:rPr>
              <a:t>. </a:t>
            </a:r>
            <a:br>
              <a:rPr b="1" i="0" lang="en-US" sz="2800" u="none" cap="none" strike="noStrike">
                <a:solidFill>
                  <a:schemeClr val="dk1"/>
                </a:solidFill>
                <a:latin typeface="Arial"/>
                <a:ea typeface="Arial"/>
                <a:cs typeface="Arial"/>
                <a:sym typeface="Arial"/>
              </a:rPr>
            </a:br>
            <a:endParaRPr b="1" i="1" sz="2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3"/>
          <p:cNvSpPr txBox="1"/>
          <p:nvPr>
            <p:ph idx="4294967295" type="ctrTitle"/>
          </p:nvPr>
        </p:nvSpPr>
        <p:spPr>
          <a:xfrm>
            <a:off x="1265208" y="2768360"/>
            <a:ext cx="9936192" cy="132397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b="1" i="0" lang="en-US" sz="4000" u="none" cap="none" strike="noStrike">
                <a:solidFill>
                  <a:schemeClr val="dk1"/>
                </a:solidFill>
                <a:latin typeface="Avenir"/>
                <a:ea typeface="Avenir"/>
                <a:cs typeface="Avenir"/>
                <a:sym typeface="Avenir"/>
              </a:rPr>
              <a:t>Module 4.1</a:t>
            </a:r>
            <a:br>
              <a:rPr b="1" i="0" lang="en-US" sz="4000" u="none" cap="none" strike="noStrike">
                <a:solidFill>
                  <a:schemeClr val="dk1"/>
                </a:solidFill>
                <a:latin typeface="Avenir"/>
                <a:ea typeface="Avenir"/>
                <a:cs typeface="Avenir"/>
                <a:sym typeface="Avenir"/>
              </a:rPr>
            </a:br>
            <a:r>
              <a:rPr b="1" i="0" lang="en-US" sz="4000" u="none" cap="none" strike="noStrike">
                <a:solidFill>
                  <a:schemeClr val="dk1"/>
                </a:solidFill>
                <a:latin typeface="Avenir"/>
                <a:ea typeface="Avenir"/>
                <a:cs typeface="Avenir"/>
                <a:sym typeface="Avenir"/>
              </a:rPr>
              <a:t>Guide des exigences d'accréditation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4"/>
          <p:cNvSpPr txBox="1"/>
          <p:nvPr>
            <p:ph idx="4294967295" type="title"/>
          </p:nvPr>
        </p:nvSpPr>
        <p:spPr>
          <a:xfrm>
            <a:off x="368240" y="525852"/>
            <a:ext cx="7653338"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lang="en-US" sz="2800">
                <a:latin typeface="Arial"/>
                <a:ea typeface="Arial"/>
                <a:cs typeface="Arial"/>
                <a:sym typeface="Arial"/>
              </a:rPr>
              <a:t>Exigences </a:t>
            </a:r>
            <a:r>
              <a:rPr lang="en-US" sz="2800">
                <a:latin typeface="Arial"/>
                <a:ea typeface="Arial"/>
                <a:cs typeface="Arial"/>
                <a:sym typeface="Arial"/>
              </a:rPr>
              <a:t>FSC </a:t>
            </a:r>
            <a:r>
              <a:rPr lang="en-US" sz="2800">
                <a:latin typeface="Arial"/>
                <a:ea typeface="Arial"/>
                <a:cs typeface="Arial"/>
                <a:sym typeface="Arial"/>
              </a:rPr>
              <a:t>clés/pertinentes relatives à l'accréditation pour les CLR FSC CoC </a:t>
            </a:r>
            <a:endParaRPr/>
          </a:p>
        </p:txBody>
      </p:sp>
      <p:sp>
        <p:nvSpPr>
          <p:cNvPr id="73" name="Google Shape;73;p4"/>
          <p:cNvSpPr txBox="1"/>
          <p:nvPr>
            <p:ph idx="4294967295" type="body"/>
          </p:nvPr>
        </p:nvSpPr>
        <p:spPr>
          <a:xfrm>
            <a:off x="368240" y="1869685"/>
            <a:ext cx="7451786" cy="4462463"/>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1000"/>
              </a:spcBef>
              <a:spcAft>
                <a:spcPts val="0"/>
              </a:spcAft>
              <a:buSzPts val="2800"/>
              <a:buNone/>
            </a:pPr>
            <a:r>
              <a:rPr lang="en-US" sz="2000">
                <a:latin typeface="Arial"/>
                <a:ea typeface="Arial"/>
                <a:cs typeface="Arial"/>
                <a:sym typeface="Arial"/>
              </a:rPr>
              <a:t>Les OC doivent se conformer à toutes les exigences applicables en matière d'accréditation dans le cadre durant toutes leurs activités. </a:t>
            </a:r>
            <a:endParaRPr/>
          </a:p>
          <a:p>
            <a:pPr indent="0" lvl="0" marL="50800" rtl="0" algn="l">
              <a:lnSpc>
                <a:spcPct val="90000"/>
              </a:lnSpc>
              <a:spcBef>
                <a:spcPts val="1000"/>
              </a:spcBef>
              <a:spcAft>
                <a:spcPts val="0"/>
              </a:spcAft>
              <a:buSzPts val="2800"/>
              <a:buNone/>
            </a:pPr>
            <a:r>
              <a:t/>
            </a:r>
            <a:endParaRPr sz="2000">
              <a:latin typeface="Arial"/>
              <a:ea typeface="Arial"/>
              <a:cs typeface="Arial"/>
              <a:sym typeface="Arial"/>
            </a:endParaRPr>
          </a:p>
          <a:p>
            <a:pPr indent="0" lvl="0" marL="50800" rtl="0" algn="l">
              <a:lnSpc>
                <a:spcPct val="90000"/>
              </a:lnSpc>
              <a:spcBef>
                <a:spcPts val="1000"/>
              </a:spcBef>
              <a:spcAft>
                <a:spcPts val="0"/>
              </a:spcAft>
              <a:buSzPts val="2800"/>
              <a:buNone/>
            </a:pPr>
            <a:r>
              <a:rPr lang="en-US" sz="2000">
                <a:latin typeface="Arial"/>
                <a:ea typeface="Arial"/>
                <a:cs typeface="Arial"/>
                <a:sym typeface="Arial"/>
              </a:rPr>
              <a:t>Il s'agit des principales exigences d'accréditation FSC qui sont pertinentes pour l'évaluation des CLR FSC CoC :</a:t>
            </a:r>
            <a:endParaRPr/>
          </a:p>
          <a:p>
            <a:pPr indent="-406400" lvl="0" marL="457200" marR="0" rtl="0" algn="l">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11 (évaluation des CLR FSC)</a:t>
            </a:r>
            <a:endParaRPr/>
          </a:p>
          <a:p>
            <a:pPr indent="-406400" lvl="0" marL="457200" marR="0" rtl="0" algn="l">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2 (évaluation sur site, en particulier la clause 2.6)</a:t>
            </a:r>
            <a:endParaRPr/>
          </a:p>
          <a:p>
            <a:pPr indent="-406400" lvl="0" marL="457200" marR="0" rtl="0" algn="l">
              <a:lnSpc>
                <a:spcPct val="90000"/>
              </a:lnSpc>
              <a:spcBef>
                <a:spcPts val="1000"/>
              </a:spcBef>
              <a:spcAft>
                <a:spcPts val="0"/>
              </a:spcAft>
              <a:buClr>
                <a:schemeClr val="dk1"/>
              </a:buClr>
              <a:buSzPts val="2800"/>
              <a:buFont typeface="Arial"/>
              <a:buChar char="•"/>
            </a:pPr>
            <a:r>
              <a:rPr lang="en-US" sz="2000">
                <a:latin typeface="Arial"/>
                <a:ea typeface="Arial"/>
                <a:cs typeface="Arial"/>
                <a:sym typeface="Arial"/>
              </a:rPr>
              <a:t>FSC-STD-20-011 V4-2, section 12 (rapports)</a:t>
            </a:r>
            <a:endParaRPr/>
          </a:p>
        </p:txBody>
      </p:sp>
      <p:pic>
        <p:nvPicPr>
          <p:cNvPr id="74" name="Google Shape;74;p4"/>
          <p:cNvPicPr preferRelativeResize="0"/>
          <p:nvPr/>
        </p:nvPicPr>
        <p:blipFill rotWithShape="1">
          <a:blip r:embed="rId3">
            <a:alphaModFix/>
          </a:blip>
          <a:srcRect b="0" l="0" r="0" t="0"/>
          <a:stretch/>
        </p:blipFill>
        <p:spPr>
          <a:xfrm>
            <a:off x="7820026" y="769250"/>
            <a:ext cx="4003734" cy="549425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5"/>
          <p:cNvSpPr txBox="1"/>
          <p:nvPr>
            <p:ph idx="4294967295" type="title"/>
          </p:nvPr>
        </p:nvSpPr>
        <p:spPr>
          <a:xfrm>
            <a:off x="316301" y="433508"/>
            <a:ext cx="8178800" cy="56673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 des CLR - Ce que dit la FSC-STD-20-011</a:t>
            </a:r>
            <a:endParaRPr/>
          </a:p>
        </p:txBody>
      </p:sp>
      <p:graphicFrame>
        <p:nvGraphicFramePr>
          <p:cNvPr id="80" name="Google Shape;80;p5"/>
          <p:cNvGraphicFramePr/>
          <p:nvPr/>
        </p:nvGraphicFramePr>
        <p:xfrm>
          <a:off x="429613" y="1000245"/>
          <a:ext cx="3000000" cy="3000000"/>
        </p:xfrm>
        <a:graphic>
          <a:graphicData uri="http://schemas.openxmlformats.org/drawingml/2006/table">
            <a:tbl>
              <a:tblPr bandRow="1" firstCol="1" firstRow="1">
                <a:noFill/>
                <a:tableStyleId>{29C60A11-18DF-4612-90D8-7355DE4887F7}</a:tableStyleId>
              </a:tblPr>
              <a:tblGrid>
                <a:gridCol w="3770900"/>
                <a:gridCol w="3247025"/>
                <a:gridCol w="4314825"/>
              </a:tblGrid>
              <a:tr h="373700">
                <a:tc>
                  <a:txBody>
                    <a:bodyPr/>
                    <a:lstStyle/>
                    <a:p>
                      <a:pPr indent="0" lvl="0" marL="0" marR="0" rtl="0" algn="l">
                        <a:lnSpc>
                          <a:spcPct val="107000"/>
                        </a:lnSpc>
                        <a:spcBef>
                          <a:spcPts val="0"/>
                        </a:spcBef>
                        <a:spcAft>
                          <a:spcPts val="0"/>
                        </a:spcAft>
                        <a:buNone/>
                      </a:pPr>
                      <a:r>
                        <a:rPr b="1" lang="en-US" sz="1600" u="none" cap="none" strike="noStrike"/>
                        <a:t>Exigence</a:t>
                      </a:r>
                      <a:endParaRPr b="1"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600" u="none" cap="none" strike="noStrike"/>
                        <a:t>Qu'est-ce que cela signifie ?</a:t>
                      </a:r>
                      <a:endParaRPr sz="1600" u="none" cap="none" strike="noStrike"/>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600" u="none" cap="none" strike="noStrike"/>
                        <a:t>Orientations / </a:t>
                      </a:r>
                      <a:r>
                        <a:rPr lang="en-US" sz="1600"/>
                        <a:t>Bonnes</a:t>
                      </a:r>
                      <a:r>
                        <a:rPr b="1" lang="en-US" sz="1600" u="none" cap="none" strike="noStrike"/>
                        <a:t> pratiques FSC</a:t>
                      </a:r>
                      <a:endParaRPr sz="1600" u="none" cap="none" strike="noStrike"/>
                    </a:p>
                  </a:txBody>
                  <a:tcPr marT="0" marB="0" marR="68575" marL="68575" anchor="ctr"/>
                </a:tc>
              </a:tr>
              <a:tr h="2120150">
                <a:tc>
                  <a:txBody>
                    <a:bodyPr/>
                    <a:lstStyle/>
                    <a:p>
                      <a:pPr indent="0" lvl="0" marL="0" marR="0" rtl="0" algn="l">
                        <a:lnSpc>
                          <a:spcPct val="107000"/>
                        </a:lnSpc>
                        <a:spcBef>
                          <a:spcPts val="0"/>
                        </a:spcBef>
                        <a:spcAft>
                          <a:spcPts val="0"/>
                        </a:spcAft>
                        <a:buNone/>
                      </a:pPr>
                      <a:r>
                        <a:rPr b="0" lang="en-US" sz="1600" u="none" cap="none" strike="noStrike"/>
                        <a:t>11.1 L'organisme de certification doit vérifier que l'organisation a adopté et</a:t>
                      </a:r>
                      <a:endParaRPr sz="1200"/>
                    </a:p>
                    <a:p>
                      <a:pPr indent="0" lvl="0" marL="0" marR="0" rtl="0" algn="l">
                        <a:lnSpc>
                          <a:spcPct val="107000"/>
                        </a:lnSpc>
                        <a:spcBef>
                          <a:spcPts val="0"/>
                        </a:spcBef>
                        <a:spcAft>
                          <a:spcPts val="0"/>
                        </a:spcAft>
                        <a:buNone/>
                      </a:pPr>
                      <a:r>
                        <a:rPr b="0" lang="en-US" sz="1600" u="none" cap="none" strike="noStrike"/>
                        <a:t>a mis en œuvre une </a:t>
                      </a:r>
                      <a:r>
                        <a:rPr b="0" lang="en-US" sz="1600" u="sng" cap="none" strike="noStrike"/>
                        <a:t>ou plusieurs déclarations de politique </a:t>
                      </a:r>
                      <a:r>
                        <a:rPr b="0" lang="en-US" sz="1600" u="none" cap="none" strike="noStrike"/>
                        <a:t>qui englobent les exigences fondamentales FSC en matière de travail.</a:t>
                      </a:r>
                      <a:endParaRPr b="0" sz="16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lang="en-US" sz="1600" u="none" cap="none" strike="noStrike"/>
                        <a:t>Le </a:t>
                      </a:r>
                      <a:r>
                        <a:rPr lang="en-US" sz="1600"/>
                        <a:t>TC</a:t>
                      </a:r>
                      <a:r>
                        <a:rPr lang="en-US" sz="1600" u="none" cap="none" strike="noStrike"/>
                        <a:t> doit avoir intégré les CLR dans ses déclarations de politique générale.</a:t>
                      </a:r>
                      <a:endParaRPr sz="1600" u="none" cap="none" strike="noStrike"/>
                    </a:p>
                  </a:txBody>
                  <a:tcPr marT="0" marB="0" marR="68575" marL="68575" anchor="ctr"/>
                </a:tc>
                <a:tc>
                  <a:txBody>
                    <a:bodyPr/>
                    <a:lstStyle/>
                    <a:p>
                      <a:pPr indent="-330200" lvl="0" marL="342900" marR="0" rtl="0" algn="l">
                        <a:lnSpc>
                          <a:spcPct val="107000"/>
                        </a:lnSpc>
                        <a:spcBef>
                          <a:spcPts val="0"/>
                        </a:spcBef>
                        <a:spcAft>
                          <a:spcPts val="0"/>
                        </a:spcAft>
                        <a:buClr>
                          <a:srgbClr val="000000"/>
                        </a:buClr>
                        <a:buSzPts val="1600"/>
                        <a:buFont typeface="Arial"/>
                        <a:buChar char="•"/>
                      </a:pPr>
                      <a:r>
                        <a:rPr lang="en-US" sz="1600" u="none" cap="none" strike="noStrike"/>
                        <a:t>Vérifier les différentes politiques. </a:t>
                      </a:r>
                      <a:br>
                        <a:rPr lang="en-US" sz="1600" u="none" cap="none" strike="noStrike"/>
                      </a:br>
                      <a:r>
                        <a:rPr lang="en-US" sz="1600" u="none" cap="none" strike="noStrike"/>
                        <a:t>Une politique doit être mise en place </a:t>
                      </a:r>
                      <a:endParaRPr sz="1600" u="none" cap="none" strike="noStrike"/>
                    </a:p>
                    <a:p>
                      <a:pPr indent="-330200" lvl="0" marL="342900" marR="0" rtl="0" algn="l">
                        <a:lnSpc>
                          <a:spcPct val="107000"/>
                        </a:lnSpc>
                        <a:spcBef>
                          <a:spcPts val="0"/>
                        </a:spcBef>
                        <a:spcAft>
                          <a:spcPts val="0"/>
                        </a:spcAft>
                        <a:buClr>
                          <a:srgbClr val="000000"/>
                        </a:buClr>
                        <a:buSzPts val="1600"/>
                        <a:buFont typeface="Arial"/>
                        <a:buChar char="•"/>
                      </a:pPr>
                      <a:r>
                        <a:rPr lang="en-US" sz="1600" u="none" cap="none" strike="noStrike"/>
                        <a:t>Il peut s'agir de plusieurs documents différents</a:t>
                      </a:r>
                      <a:endParaRPr sz="1600" u="none" cap="none" strike="noStrike"/>
                    </a:p>
                    <a:p>
                      <a:pPr indent="-330200" lvl="0" marL="342900" marR="0" rtl="0" algn="l">
                        <a:lnSpc>
                          <a:spcPct val="107000"/>
                        </a:lnSpc>
                        <a:spcBef>
                          <a:spcPts val="0"/>
                        </a:spcBef>
                        <a:spcAft>
                          <a:spcPts val="0"/>
                        </a:spcAft>
                        <a:buClr>
                          <a:srgbClr val="000000"/>
                        </a:buClr>
                        <a:buSzPts val="1600"/>
                        <a:buFont typeface="Arial"/>
                        <a:buChar char="•"/>
                      </a:pPr>
                      <a:r>
                        <a:rPr lang="en-US" sz="1600" u="none" cap="none" strike="noStrike"/>
                        <a:t>Ne doit pas être une copie exacte du texte de l'exigence</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latin typeface="Avenir"/>
                        <a:ea typeface="Avenir"/>
                        <a:cs typeface="Avenir"/>
                        <a:sym typeface="Avenir"/>
                      </a:endParaRPr>
                    </a:p>
                  </a:txBody>
                  <a:tcPr marT="0" marB="0" marR="68575" marL="68575" anchor="ctr"/>
                </a:tc>
              </a:tr>
              <a:tr h="2674825">
                <a:tc>
                  <a:txBody>
                    <a:bodyPr/>
                    <a:lstStyle/>
                    <a:p>
                      <a:pPr indent="0" lvl="0" marL="0" marR="0" rtl="0" algn="l">
                        <a:lnSpc>
                          <a:spcPct val="107000"/>
                        </a:lnSpc>
                        <a:spcBef>
                          <a:spcPts val="0"/>
                        </a:spcBef>
                        <a:spcAft>
                          <a:spcPts val="0"/>
                        </a:spcAft>
                        <a:buNone/>
                      </a:pPr>
                      <a:r>
                        <a:t/>
                      </a:r>
                      <a:endParaRPr b="0" sz="1600" u="none" cap="none" strike="noStrike"/>
                    </a:p>
                    <a:p>
                      <a:pPr indent="0" lvl="0" marL="0" marR="0" rtl="0" algn="l">
                        <a:lnSpc>
                          <a:spcPct val="107000"/>
                        </a:lnSpc>
                        <a:spcBef>
                          <a:spcPts val="0"/>
                        </a:spcBef>
                        <a:spcAft>
                          <a:spcPts val="0"/>
                        </a:spcAft>
                        <a:buNone/>
                      </a:pPr>
                      <a:r>
                        <a:rPr b="0" lang="en-US" sz="1600" u="none" cap="none" strike="noStrike"/>
                        <a:t>11.2 L'organisme de certification doit vérifier que les déclarations de politique générale sont </a:t>
                      </a:r>
                      <a:r>
                        <a:rPr b="0" lang="en-US" sz="1600" u="sng" cap="none" strike="noStrike"/>
                        <a:t>mises à la disposition des parties prenantes</a:t>
                      </a:r>
                      <a:r>
                        <a:rPr b="0" lang="en-US" sz="1600" u="none" cap="none" strike="noStrike"/>
                        <a:t>.</a:t>
                      </a:r>
                      <a:endParaRPr b="0" sz="1600" u="none" cap="none" strike="noStrike">
                        <a:latin typeface="Avenir"/>
                        <a:ea typeface="Avenir"/>
                        <a:cs typeface="Avenir"/>
                        <a:sym typeface="Avenir"/>
                      </a:endParaRPr>
                    </a:p>
                  </a:txBody>
                  <a:tcPr marT="0" marB="0" marR="68575" marL="68575" anchor="ctr"/>
                </a:tc>
                <a:tc>
                  <a:txBody>
                    <a:bodyPr/>
                    <a:lstStyle/>
                    <a:p>
                      <a:pPr indent="-228600" lvl="0" marL="34290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b="0" lang="en-US" sz="1600" u="none" cap="none" strike="noStrike">
                          <a:solidFill>
                            <a:srgbClr val="2B2E2F"/>
                          </a:solidFill>
                        </a:rPr>
                        <a:t>Elles doivent être accessibles aux personnes concernées, en particulier aux TRAVAILLEURS, qui sont les parties prenantes les plus touchées.</a:t>
                      </a:r>
                      <a:endParaRPr sz="1600" u="none" cap="none" strike="noStrike"/>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lang="en-US" sz="1600" u="none" cap="none" strike="noStrike"/>
                        <a:t>Vérifier si les travailleurs sont au courant de ces politiques (c'est par là que commence la mise en œuvre). </a:t>
                      </a:r>
                      <a:endParaRPr sz="1600" u="none" cap="none" strike="noStrike"/>
                    </a:p>
                    <a:p>
                      <a:pPr indent="-330200" lvl="0" marL="342900" marR="0" rtl="0" algn="l">
                        <a:lnSpc>
                          <a:spcPct val="107000"/>
                        </a:lnSpc>
                        <a:spcBef>
                          <a:spcPts val="0"/>
                        </a:spcBef>
                        <a:spcAft>
                          <a:spcPts val="0"/>
                        </a:spcAft>
                        <a:buClr>
                          <a:srgbClr val="000000"/>
                        </a:buClr>
                        <a:buSzPts val="1600"/>
                        <a:buFont typeface="Calibri"/>
                        <a:buChar char="-"/>
                      </a:pPr>
                      <a:r>
                        <a:rPr lang="en-US" sz="1600" u="none" cap="none" strike="noStrike"/>
                        <a:t>Formation</a:t>
                      </a:r>
                      <a:endParaRPr sz="1600" u="none" cap="none" strike="noStrike"/>
                    </a:p>
                    <a:p>
                      <a:pPr indent="-330200" lvl="0" marL="342900" marR="0" rtl="0" algn="l">
                        <a:lnSpc>
                          <a:spcPct val="107000"/>
                        </a:lnSpc>
                        <a:spcBef>
                          <a:spcPts val="0"/>
                        </a:spcBef>
                        <a:spcAft>
                          <a:spcPts val="0"/>
                        </a:spcAft>
                        <a:buClr>
                          <a:srgbClr val="000000"/>
                        </a:buClr>
                        <a:buSzPts val="1600"/>
                        <a:buFont typeface="Calibri"/>
                        <a:buChar char="-"/>
                      </a:pPr>
                      <a:r>
                        <a:rPr lang="en-US" sz="1600" u="none" cap="none" strike="noStrike"/>
                        <a:t>Panneaux d'affichage</a:t>
                      </a:r>
                      <a:endParaRPr sz="1600" u="none" cap="none" strike="noStrike"/>
                    </a:p>
                    <a:p>
                      <a:pPr indent="-330200" lvl="0" marL="342900" marR="0" rtl="0" algn="l">
                        <a:lnSpc>
                          <a:spcPct val="107000"/>
                        </a:lnSpc>
                        <a:spcBef>
                          <a:spcPts val="0"/>
                        </a:spcBef>
                        <a:spcAft>
                          <a:spcPts val="0"/>
                        </a:spcAft>
                        <a:buClr>
                          <a:srgbClr val="000000"/>
                        </a:buClr>
                        <a:buSzPts val="1600"/>
                        <a:buFont typeface="Calibri"/>
                        <a:buChar char="-"/>
                      </a:pPr>
                      <a:r>
                        <a:rPr lang="en-US" sz="1600" u="none" cap="none" strike="noStrike"/>
                        <a:t>Sites web</a:t>
                      </a:r>
                      <a:endParaRPr sz="1600" u="none" cap="none" strike="noStrike"/>
                    </a:p>
                    <a:p>
                      <a:pPr indent="-330200" lvl="0" marL="342900" marR="0" rtl="0" algn="l">
                        <a:lnSpc>
                          <a:spcPct val="107000"/>
                        </a:lnSpc>
                        <a:spcBef>
                          <a:spcPts val="0"/>
                        </a:spcBef>
                        <a:spcAft>
                          <a:spcPts val="0"/>
                        </a:spcAft>
                        <a:buClr>
                          <a:srgbClr val="000000"/>
                        </a:buClr>
                        <a:buSzPts val="1600"/>
                        <a:buFont typeface="Calibri"/>
                        <a:buChar char="-"/>
                      </a:pPr>
                      <a:r>
                        <a:rPr lang="en-US" sz="1600" u="none" cap="none" strike="noStrike"/>
                        <a:t>Procès-verbal de la réunion</a:t>
                      </a:r>
                      <a:endParaRPr sz="1600" u="none" cap="none" strike="noStrike"/>
                    </a:p>
                    <a:p>
                      <a:pPr indent="0" lvl="0" marL="180975" marR="0" rtl="0" algn="just">
                        <a:lnSpc>
                          <a:spcPct val="107000"/>
                        </a:lnSpc>
                        <a:spcBef>
                          <a:spcPts val="0"/>
                        </a:spcBef>
                        <a:spcAft>
                          <a:spcPts val="0"/>
                        </a:spcAft>
                        <a:buClr>
                          <a:srgbClr val="000000"/>
                        </a:buClr>
                        <a:buSzPts val="1800"/>
                        <a:buFont typeface="Arial"/>
                        <a:buNone/>
                      </a:pPr>
                      <a:r>
                        <a:rPr lang="en-US" sz="1600" u="none" cap="none" strike="noStrike"/>
                        <a:t>NB : L'expression "mis à la disposition sur demande" n'est pas acceptable, car les travailleurs doivent être informés de l'existence de ces politiques pour pouvoir s'y référer ou en assurer la conformité.</a:t>
                      </a:r>
                      <a:endParaRPr sz="1600" u="none" cap="none" strike="noStrike"/>
                    </a:p>
                  </a:txBody>
                  <a:tcPr marT="0" marB="0" marR="68575" marL="68575" anchor="ct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6"/>
          <p:cNvSpPr txBox="1"/>
          <p:nvPr>
            <p:ph idx="4294967295" type="title"/>
          </p:nvPr>
        </p:nvSpPr>
        <p:spPr>
          <a:xfrm>
            <a:off x="546340" y="387560"/>
            <a:ext cx="8293100" cy="67468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 des CLR - Ce que dit la FSC-STD-20-011...</a:t>
            </a:r>
            <a:endParaRPr/>
          </a:p>
        </p:txBody>
      </p:sp>
      <p:graphicFrame>
        <p:nvGraphicFramePr>
          <p:cNvPr id="86" name="Google Shape;86;p6"/>
          <p:cNvGraphicFramePr/>
          <p:nvPr/>
        </p:nvGraphicFramePr>
        <p:xfrm>
          <a:off x="641589" y="1062247"/>
          <a:ext cx="3000000" cy="3000000"/>
        </p:xfrm>
        <a:graphic>
          <a:graphicData uri="http://schemas.openxmlformats.org/drawingml/2006/table">
            <a:tbl>
              <a:tblPr bandRow="1" firstCol="1" firstRow="1">
                <a:noFill/>
                <a:tableStyleId>{29C60A11-18DF-4612-90D8-7355DE4887F7}</a:tableStyleId>
              </a:tblPr>
              <a:tblGrid>
                <a:gridCol w="2463550"/>
                <a:gridCol w="6419850"/>
                <a:gridCol w="2311500"/>
              </a:tblGrid>
              <a:tr h="495775">
                <a:tc>
                  <a:txBody>
                    <a:bodyPr/>
                    <a:lstStyle/>
                    <a:p>
                      <a:pPr indent="0" lvl="0" marL="0" marR="0" rtl="0" algn="l">
                        <a:lnSpc>
                          <a:spcPct val="107000"/>
                        </a:lnSpc>
                        <a:spcBef>
                          <a:spcPts val="0"/>
                        </a:spcBef>
                        <a:spcAft>
                          <a:spcPts val="0"/>
                        </a:spcAft>
                        <a:buNone/>
                      </a:pPr>
                      <a:r>
                        <a:rPr b="1" lang="en-US" sz="1800" u="none" cap="none" strike="noStrike"/>
                        <a:t>Exigence</a:t>
                      </a:r>
                      <a:endParaRPr b="1" sz="1800" u="none" cap="none" strike="noStrike">
                        <a:latin typeface="Avenir"/>
                        <a:ea typeface="Avenir"/>
                        <a:cs typeface="Avenir"/>
                        <a:sym typeface="Avenir"/>
                      </a:endParaRPr>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800" u="none" cap="none" strike="noStrike"/>
                        <a:t>Que comprend-elle ?</a:t>
                      </a:r>
                      <a:endParaRPr sz="1800" u="none" cap="none" strike="noStrike"/>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800" u="none" cap="none" strike="noStrike"/>
                        <a:t>Orientations FSC</a:t>
                      </a:r>
                      <a:endParaRPr sz="1800" u="none" cap="none" strike="noStrike"/>
                    </a:p>
                  </a:txBody>
                  <a:tcPr marT="0" marB="0" marR="29275" marL="29275" anchor="ctr"/>
                </a:tc>
              </a:tr>
              <a:tr h="4768150">
                <a:tc>
                  <a:txBody>
                    <a:bodyPr/>
                    <a:lstStyle/>
                    <a:p>
                      <a:pPr indent="0" lvl="0" marL="0" marR="0" rtl="0" algn="l">
                        <a:lnSpc>
                          <a:spcPct val="107000"/>
                        </a:lnSpc>
                        <a:spcBef>
                          <a:spcPts val="0"/>
                        </a:spcBef>
                        <a:spcAft>
                          <a:spcPts val="0"/>
                        </a:spcAft>
                        <a:buNone/>
                      </a:pPr>
                      <a:r>
                        <a:rPr b="0" lang="en-US" sz="1600" u="none" cap="none" strike="noStrike"/>
                        <a:t>11.3 L'organisme de certification doit concevoir et mettre en œuvre un système d'évaluation de la pertinence, de l'efficacité et de l'adéquation de l'auto-évaluation de l'organisation et de sa conformité à la section 7 de la norme FSC-STD-40-004, en fonction d</a:t>
                      </a:r>
                      <a:r>
                        <a:rPr b="0" lang="en-US" sz="1600"/>
                        <a:t>u champ d’application</a:t>
                      </a:r>
                      <a:r>
                        <a:rPr b="0" lang="en-US" sz="1600" u="none" cap="none" strike="noStrike"/>
                        <a:t>, d</a:t>
                      </a:r>
                      <a:r>
                        <a:rPr b="0" lang="en-US" sz="1600"/>
                        <a:t>u degré</a:t>
                      </a:r>
                      <a:r>
                        <a:rPr b="0" lang="en-US" sz="1600" u="none" cap="none" strike="noStrike"/>
                        <a:t>, de l'intensité et du risque des activités de l'organisation.</a:t>
                      </a:r>
                      <a:endParaRPr b="0" sz="1600" u="none" cap="none" strike="noStrike">
                        <a:latin typeface="Avenir"/>
                        <a:ea typeface="Avenir"/>
                        <a:cs typeface="Avenir"/>
                        <a:sym typeface="Avenir"/>
                      </a:endParaRPr>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rPr lang="en-US" sz="1600" u="none" cap="none" strike="noStrike"/>
                        <a:t>L'organisme de certification doit spécifier, justifier et documenter dans son système les moyens de vérification des auto-évaluations, y compris, mais sans s'y limiter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a) </a:t>
                      </a:r>
                      <a:r>
                        <a:rPr b="1" lang="en-US" sz="1600" u="sng" cap="none" strike="noStrike"/>
                        <a:t>un mécanisme de vérification des auto-évaluations </a:t>
                      </a:r>
                      <a:r>
                        <a:rPr lang="en-US" sz="1600" u="none" cap="none" strike="noStrike"/>
                        <a:t>par rapport aux sources d'information disponibles et aux exigences applicables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b) </a:t>
                      </a:r>
                      <a:r>
                        <a:rPr b="1" lang="en-US" sz="1600" u="sng" cap="none" strike="noStrike"/>
                        <a:t>identifier les exigences légales </a:t>
                      </a:r>
                      <a:r>
                        <a:rPr lang="en-US" sz="1600" u="none" cap="none" strike="noStrike"/>
                        <a:t>liées aux CLR FSC et applicables à l'organisation/au site.</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c) </a:t>
                      </a:r>
                      <a:r>
                        <a:rPr b="1" lang="en-US" sz="1600" u="sng" cap="none" strike="noStrike"/>
                        <a:t>corroborer les preuves </a:t>
                      </a:r>
                      <a:r>
                        <a:rPr lang="en-US" sz="1600" u="none" cap="none" strike="noStrike"/>
                        <a:t>fournies par l'organisation avec des sources internes lorsque cela est possible. (par exemple, document</a:t>
                      </a:r>
                      <a:r>
                        <a:rPr lang="en-US" sz="1600"/>
                        <a:t>s</a:t>
                      </a:r>
                      <a:r>
                        <a:rPr lang="en-US" sz="1600" u="none" cap="none" strike="noStrike"/>
                        <a:t>, entretiens, etc.), conformément à </a:t>
                      </a:r>
                      <a:r>
                        <a:rPr b="1" lang="en-US" sz="1600" u="sng" cap="none" strike="noStrike"/>
                        <a:t>la section 2.6 "Évaluation au niveau du site opérationnel</a:t>
                      </a:r>
                      <a:r>
                        <a:rPr lang="en-US" sz="1600" u="none" cap="none" strike="noStrike"/>
                        <a:t>".</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d) </a:t>
                      </a:r>
                      <a:r>
                        <a:rPr b="0" lang="en-US" sz="1600" u="none" cap="none" strike="noStrike"/>
                        <a:t>déterminer la </a:t>
                      </a:r>
                      <a:r>
                        <a:rPr b="1" lang="en-US" sz="1600" u="sng" cap="none" strike="noStrike"/>
                        <a:t>fréquence et les exigences en matière d'échantillonnage </a:t>
                      </a:r>
                      <a:r>
                        <a:rPr lang="en-US" sz="1600" u="none" cap="none" strike="noStrike"/>
                        <a:t>des audits futurs au cours du cycle de certification pour chaque organisation, sur la base des résultats de l'audit précédent relatifs aux CLR FSC et de l'auto-évaluation.</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e) inclure des </a:t>
                      </a:r>
                      <a:r>
                        <a:rPr b="1" lang="en-US" sz="1600" u="sng" cap="none" strike="noStrike"/>
                        <a:t>auditeurs ayant des compétences spécifiques </a:t>
                      </a:r>
                      <a:r>
                        <a:rPr lang="en-US" sz="1600" u="none" cap="none" strike="noStrike"/>
                        <a:t>si nécessaire.</a:t>
                      </a:r>
                      <a:endParaRPr sz="1600" u="none" cap="none" strike="noStrike"/>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rPr lang="en-US" sz="1600" u="none" cap="none" strike="noStrike"/>
                        <a:t>L'OC doit élaborer ces orientations dans son "manuel de l'auditeur" et les auditeurs doivent s'y conformer.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latin typeface="Avenir"/>
                        <a:ea typeface="Avenir"/>
                        <a:cs typeface="Avenir"/>
                        <a:sym typeface="Avenir"/>
                      </a:endParaRPr>
                    </a:p>
                  </a:txBody>
                  <a:tcPr marT="0" marB="0" marR="29275" marL="29275" anchor="ct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7"/>
          <p:cNvSpPr txBox="1"/>
          <p:nvPr>
            <p:ph idx="4294967295" type="title"/>
          </p:nvPr>
        </p:nvSpPr>
        <p:spPr>
          <a:xfrm>
            <a:off x="287547" y="244415"/>
            <a:ext cx="8521700" cy="6731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4400"/>
              <a:buFont typeface="Avenir"/>
              <a:buNone/>
            </a:pPr>
            <a:r>
              <a:rPr lang="en-US" sz="2800">
                <a:solidFill>
                  <a:schemeClr val="dk1"/>
                </a:solidFill>
                <a:latin typeface="Arial"/>
                <a:ea typeface="Arial"/>
                <a:cs typeface="Arial"/>
                <a:sym typeface="Arial"/>
              </a:rPr>
              <a:t>Audit des CLR - Ce que dit la FSC-STD-20-011...</a:t>
            </a:r>
            <a:endParaRPr/>
          </a:p>
        </p:txBody>
      </p:sp>
      <p:graphicFrame>
        <p:nvGraphicFramePr>
          <p:cNvPr id="92" name="Google Shape;92;p7"/>
          <p:cNvGraphicFramePr/>
          <p:nvPr/>
        </p:nvGraphicFramePr>
        <p:xfrm>
          <a:off x="401847" y="986360"/>
          <a:ext cx="3000000" cy="3000000"/>
        </p:xfrm>
        <a:graphic>
          <a:graphicData uri="http://schemas.openxmlformats.org/drawingml/2006/table">
            <a:tbl>
              <a:tblPr bandRow="1" firstCol="1" firstRow="1">
                <a:noFill/>
                <a:tableStyleId>{29C60A11-18DF-4612-90D8-7355DE4887F7}</a:tableStyleId>
              </a:tblPr>
              <a:tblGrid>
                <a:gridCol w="3864150"/>
                <a:gridCol w="5503550"/>
                <a:gridCol w="2224750"/>
              </a:tblGrid>
              <a:tr h="442400">
                <a:tc>
                  <a:txBody>
                    <a:bodyPr/>
                    <a:lstStyle/>
                    <a:p>
                      <a:pPr indent="0" lvl="0" marL="0" marR="0" rtl="0" algn="l">
                        <a:lnSpc>
                          <a:spcPct val="107000"/>
                        </a:lnSpc>
                        <a:spcBef>
                          <a:spcPts val="0"/>
                        </a:spcBef>
                        <a:spcAft>
                          <a:spcPts val="0"/>
                        </a:spcAft>
                        <a:buNone/>
                      </a:pPr>
                      <a:r>
                        <a:rPr b="1" lang="en-US" sz="1600" u="none" cap="none" strike="noStrike"/>
                        <a:t>Exigence</a:t>
                      </a:r>
                      <a:endParaRPr b="1" sz="1600" u="none" cap="none" strike="noStrike">
                        <a:latin typeface="Avenir"/>
                        <a:ea typeface="Avenir"/>
                        <a:cs typeface="Avenir"/>
                        <a:sym typeface="Avenir"/>
                      </a:endParaRPr>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600" u="none" cap="none" strike="noStrike"/>
                        <a:t>Aspects clés</a:t>
                      </a:r>
                      <a:endParaRPr sz="1600" u="none" cap="none" strike="noStrike"/>
                    </a:p>
                  </a:txBody>
                  <a:tcPr marT="0" marB="0" marR="29275" marL="29275" anchor="ctr"/>
                </a:tc>
                <a:tc>
                  <a:txBody>
                    <a:bodyPr/>
                    <a:lstStyle/>
                    <a:p>
                      <a:pPr indent="180975" lvl="0" marL="0" marR="0" rtl="0" algn="l">
                        <a:lnSpc>
                          <a:spcPct val="107000"/>
                        </a:lnSpc>
                        <a:spcBef>
                          <a:spcPts val="0"/>
                        </a:spcBef>
                        <a:spcAft>
                          <a:spcPts val="0"/>
                        </a:spcAft>
                        <a:buClr>
                          <a:srgbClr val="000000"/>
                        </a:buClr>
                        <a:buSzPts val="1800"/>
                        <a:buFont typeface="Arial"/>
                        <a:buNone/>
                      </a:pPr>
                      <a:r>
                        <a:rPr b="1" lang="en-US" sz="1600" u="none" cap="none" strike="noStrike"/>
                        <a:t>Que faire ? </a:t>
                      </a:r>
                      <a:endParaRPr sz="1600" u="none" cap="none" strike="noStrike"/>
                    </a:p>
                  </a:txBody>
                  <a:tcPr marT="0" marB="0" marR="29275" marL="29275" anchor="ctr"/>
                </a:tc>
              </a:tr>
              <a:tr h="5315575">
                <a:tc>
                  <a:txBody>
                    <a:bodyPr/>
                    <a:lstStyle/>
                    <a:p>
                      <a:pPr indent="0" lvl="0" marL="266700" marR="0" rtl="0" algn="l">
                        <a:lnSpc>
                          <a:spcPct val="100000"/>
                        </a:lnSpc>
                        <a:spcBef>
                          <a:spcPts val="0"/>
                        </a:spcBef>
                        <a:spcAft>
                          <a:spcPts val="0"/>
                        </a:spcAft>
                        <a:buNone/>
                      </a:pPr>
                      <a:r>
                        <a:rPr b="1" lang="en-US" sz="1600" u="none" cap="none" strike="noStrike">
                          <a:solidFill>
                            <a:schemeClr val="lt1"/>
                          </a:solidFill>
                        </a:rPr>
                        <a:t>Évaluation au niveau du site opérationnel </a:t>
                      </a:r>
                      <a:endParaRPr sz="1200"/>
                    </a:p>
                    <a:p>
                      <a:pPr indent="-180975" lvl="0" marL="266700" marR="0" rtl="0" algn="l">
                        <a:lnSpc>
                          <a:spcPct val="100000"/>
                        </a:lnSpc>
                        <a:spcBef>
                          <a:spcPts val="0"/>
                        </a:spcBef>
                        <a:spcAft>
                          <a:spcPts val="0"/>
                        </a:spcAft>
                        <a:buNone/>
                      </a:pPr>
                      <a:r>
                        <a:t/>
                      </a:r>
                      <a:endParaRPr b="0" sz="1600" u="none" cap="none" strike="noStrike">
                        <a:solidFill>
                          <a:schemeClr val="lt1"/>
                        </a:solidFill>
                      </a:endParaRPr>
                    </a:p>
                    <a:p>
                      <a:pPr indent="-180975" lvl="0" marL="266700" marR="0" rtl="0" algn="l">
                        <a:lnSpc>
                          <a:spcPct val="100000"/>
                        </a:lnSpc>
                        <a:spcBef>
                          <a:spcPts val="0"/>
                        </a:spcBef>
                        <a:spcAft>
                          <a:spcPts val="0"/>
                        </a:spcAft>
                        <a:buNone/>
                      </a:pPr>
                      <a:r>
                        <a:rPr b="1" lang="en-US" sz="1600" u="none" cap="none" strike="noStrike">
                          <a:solidFill>
                            <a:schemeClr val="lt1"/>
                          </a:solidFill>
                        </a:rPr>
                        <a:t>2.6 </a:t>
                      </a:r>
                      <a:r>
                        <a:rPr b="0" lang="en-US" sz="1600" u="none" cap="none" strike="noStrike">
                          <a:solidFill>
                            <a:schemeClr val="lt1"/>
                          </a:solidFill>
                        </a:rPr>
                        <a:t>L'organisme de certification doit évaluer chaque site opérationnel dans le cadre de l'évaluation (y compris un échantillon des sites participant aux certificats de groupe et multisites et des membres de projet non certifiés FSC dans le cas des certificats de projet) afin de </a:t>
                      </a:r>
                      <a:r>
                        <a:rPr b="1" lang="en-US" sz="1600" u="sng" cap="none" strike="noStrike">
                          <a:solidFill>
                            <a:schemeClr val="lt1"/>
                          </a:solidFill>
                        </a:rPr>
                        <a:t>faire des observations directes et factuelles </a:t>
                      </a:r>
                      <a:r>
                        <a:rPr b="0" lang="en-US" sz="1600" u="none" cap="none" strike="noStrike">
                          <a:solidFill>
                            <a:schemeClr val="lt1"/>
                          </a:solidFill>
                        </a:rPr>
                        <a:t>pour vérifier la conformité de l'organisation à toutes les exigences de certification applicables.</a:t>
                      </a:r>
                      <a:r>
                        <a:rPr b="0" lang="en-US" sz="1600"/>
                        <a:t> L’</a:t>
                      </a:r>
                      <a:r>
                        <a:rPr b="0" lang="en-US" sz="1600" u="none" cap="none" strike="noStrike">
                          <a:solidFill>
                            <a:schemeClr val="lt1"/>
                          </a:solidFill>
                        </a:rPr>
                        <a:t>évaluation doit comprendre</a:t>
                      </a:r>
                      <a:r>
                        <a:rPr b="0" lang="en-US" sz="1600" u="none" cap="none" strike="noStrike"/>
                        <a:t> (...)</a:t>
                      </a:r>
                      <a:endParaRPr sz="1600" u="none" cap="none" strike="noStrike">
                        <a:latin typeface="Avenir"/>
                        <a:ea typeface="Avenir"/>
                        <a:cs typeface="Avenir"/>
                        <a:sym typeface="Avenir"/>
                      </a:endParaRPr>
                    </a:p>
                  </a:txBody>
                  <a:tcPr marT="0" marB="0" marR="29275" marL="29275" anchor="ctr"/>
                </a:tc>
                <a:tc>
                  <a:txBody>
                    <a:bodyPr/>
                    <a:lstStyle/>
                    <a:p>
                      <a:pPr indent="-434975" lvl="0" marL="628650" marR="0" rtl="0" algn="l">
                        <a:lnSpc>
                          <a:spcPct val="100000"/>
                        </a:lnSpc>
                        <a:spcBef>
                          <a:spcPts val="0"/>
                        </a:spcBef>
                        <a:spcAft>
                          <a:spcPts val="0"/>
                        </a:spcAft>
                        <a:buClr>
                          <a:srgbClr val="000000"/>
                        </a:buClr>
                        <a:buSzPts val="1600"/>
                        <a:buFont typeface="Arial"/>
                        <a:buAutoNum type="alphaLcParenR"/>
                      </a:pPr>
                      <a:r>
                        <a:rPr lang="en-US" sz="1600" u="none" cap="none" strike="noStrike"/>
                        <a:t>l'identification et l'évaluation des documents de gestion, ainsi qu'une </a:t>
                      </a:r>
                      <a:r>
                        <a:rPr b="1" lang="en-US" sz="1600" u="sng" cap="none" strike="noStrike"/>
                        <a:t>variété et un nombre suffisants </a:t>
                      </a:r>
                      <a:r>
                        <a:rPr b="1" lang="en-US" sz="1600" u="sng"/>
                        <a:t>de documents</a:t>
                      </a:r>
                      <a:r>
                        <a:rPr b="1" lang="en-US" sz="1600" u="sng" cap="none" strike="noStrike"/>
                        <a:t> </a:t>
                      </a:r>
                      <a:r>
                        <a:rPr lang="en-US" sz="1600" u="none" cap="none" strike="noStrike"/>
                        <a:t>sur chaque site opérationnel</a:t>
                      </a:r>
                      <a:endParaRPr sz="1600" u="none" cap="none" strike="noStrike"/>
                    </a:p>
                    <a:p>
                      <a:pPr indent="-434975" lvl="0" marL="628650" marR="0" rtl="0" algn="l">
                        <a:lnSpc>
                          <a:spcPct val="100000"/>
                        </a:lnSpc>
                        <a:spcBef>
                          <a:spcPts val="0"/>
                        </a:spcBef>
                        <a:spcAft>
                          <a:spcPts val="0"/>
                        </a:spcAft>
                        <a:buClr>
                          <a:srgbClr val="000000"/>
                        </a:buClr>
                        <a:buSzPts val="1600"/>
                        <a:buFont typeface="Arial"/>
                        <a:buAutoNum type="alphaLcParenR"/>
                      </a:pPr>
                      <a:r>
                        <a:rPr b="1" lang="en-US" sz="1600" u="sng" cap="none" strike="noStrike"/>
                        <a:t>des entretiens </a:t>
                      </a:r>
                      <a:r>
                        <a:rPr lang="en-US" sz="1600" u="none" cap="none" strike="noStrike"/>
                        <a:t>avec un </a:t>
                      </a:r>
                      <a:r>
                        <a:rPr b="1" lang="en-US" sz="1600" u="sng" cap="none" strike="noStrike"/>
                        <a:t>nombre et une variété suffisants </a:t>
                      </a:r>
                      <a:r>
                        <a:rPr lang="en-US" sz="1600" u="none" cap="none" strike="noStrike"/>
                        <a:t>d'employés, leurs représentants, y compris les organisations de travailleurs, les représentants de l'employeur et les contractants, sur chaque site opérationnel sélectionné pour l'évaluation ... </a:t>
                      </a:r>
                      <a:r>
                        <a:rPr lang="en-US" sz="1600"/>
                        <a:t>L’auditeur</a:t>
                      </a:r>
                      <a:r>
                        <a:rPr lang="en-US" sz="1600" u="none" cap="none" strike="noStrike"/>
                        <a:t> </a:t>
                      </a:r>
                      <a:r>
                        <a:rPr b="1" lang="en-US" sz="1600" u="sng" cap="none" strike="noStrike"/>
                        <a:t>veille à ce que les commentaires puissent être fournis en toute confidentialité </a:t>
                      </a:r>
                      <a:r>
                        <a:rPr lang="en-US" sz="1600" u="none" cap="none" strike="noStrike"/>
                        <a:t>;</a:t>
                      </a:r>
                      <a:endParaRPr sz="1600" u="none" cap="none" strike="noStrike"/>
                    </a:p>
                    <a:p>
                      <a:pPr indent="-434975" lvl="0" marL="628650" marR="0" rtl="0" algn="l">
                        <a:lnSpc>
                          <a:spcPct val="100000"/>
                        </a:lnSpc>
                        <a:spcBef>
                          <a:spcPts val="0"/>
                        </a:spcBef>
                        <a:spcAft>
                          <a:spcPts val="0"/>
                        </a:spcAft>
                        <a:buClr>
                          <a:srgbClr val="000000"/>
                        </a:buClr>
                        <a:buSzPts val="1600"/>
                        <a:buFont typeface="Arial"/>
                        <a:buAutoNum type="alphaLcParenR"/>
                      </a:pPr>
                      <a:r>
                        <a:rPr lang="en-US" sz="1600" u="none" cap="none" strike="noStrike"/>
                        <a:t>...</a:t>
                      </a:r>
                      <a:endParaRPr sz="1600" u="none" cap="none" strike="noStrike"/>
                    </a:p>
                    <a:p>
                      <a:pPr indent="-434975" lvl="0" marL="628650" marR="0" rtl="0" algn="l">
                        <a:lnSpc>
                          <a:spcPct val="100000"/>
                        </a:lnSpc>
                        <a:spcBef>
                          <a:spcPts val="0"/>
                        </a:spcBef>
                        <a:spcAft>
                          <a:spcPts val="0"/>
                        </a:spcAft>
                        <a:buClr>
                          <a:srgbClr val="000000"/>
                        </a:buClr>
                        <a:buSzPts val="1600"/>
                        <a:buFont typeface="Arial"/>
                        <a:buAutoNum type="alphaLcParenR"/>
                      </a:pPr>
                      <a:r>
                        <a:rPr lang="en-US" sz="1600" u="none" cap="none" strike="noStrike"/>
                        <a:t>...</a:t>
                      </a:r>
                      <a:endParaRPr sz="1600" u="none" cap="none" strike="noStrike"/>
                    </a:p>
                    <a:p>
                      <a:pPr indent="-434975" lvl="0" marL="628650" marR="0" rtl="0" algn="l">
                        <a:lnSpc>
                          <a:spcPct val="100000"/>
                        </a:lnSpc>
                        <a:spcBef>
                          <a:spcPts val="0"/>
                        </a:spcBef>
                        <a:spcAft>
                          <a:spcPts val="0"/>
                        </a:spcAft>
                        <a:buClr>
                          <a:srgbClr val="000000"/>
                        </a:buClr>
                        <a:buSzPts val="1600"/>
                        <a:buFont typeface="Arial"/>
                        <a:buAutoNum type="alphaLcParenR"/>
                      </a:pPr>
                      <a:r>
                        <a:rPr lang="en-US" sz="1600" u="none" cap="none" strike="noStrike"/>
                        <a:t>...</a:t>
                      </a:r>
                      <a:endParaRPr sz="1600" u="none" cap="none" strike="noStrike"/>
                    </a:p>
                    <a:p>
                      <a:pPr indent="-434975" lvl="0" marL="628650" marR="0" rtl="0" algn="l">
                        <a:lnSpc>
                          <a:spcPct val="100000"/>
                        </a:lnSpc>
                        <a:spcBef>
                          <a:spcPts val="0"/>
                        </a:spcBef>
                        <a:spcAft>
                          <a:spcPts val="0"/>
                        </a:spcAft>
                        <a:buClr>
                          <a:srgbClr val="000000"/>
                        </a:buClr>
                        <a:buSzPts val="1600"/>
                        <a:buFont typeface="Arial"/>
                        <a:buAutoNum type="alphaLcParenR"/>
                      </a:pPr>
                      <a:r>
                        <a:rPr b="1" lang="en-US" sz="1600" u="sng" cap="none" strike="noStrike"/>
                        <a:t>une inspection physique de </a:t>
                      </a:r>
                      <a:r>
                        <a:rPr lang="en-US" sz="1600" u="none" cap="none" strike="noStrike"/>
                        <a:t>tous les sites sélectionnés pour l'évaluation, y compris l'inspection de tous les lieux où sont menées des activités opérationnelles relevant du champ d'application du certificat.</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latin typeface="Avenir"/>
                        <a:ea typeface="Avenir"/>
                        <a:cs typeface="Avenir"/>
                        <a:sym typeface="Avenir"/>
                      </a:endParaRPr>
                    </a:p>
                  </a:txBody>
                  <a:tcPr marT="0" marB="0" marR="29275" marL="29275" anchor="ctr"/>
                </a:tc>
                <a:tc>
                  <a:txBody>
                    <a:bodyPr/>
                    <a:lstStyle/>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180975" marR="0" rtl="0" algn="l">
                        <a:lnSpc>
                          <a:spcPct val="107000"/>
                        </a:lnSpc>
                        <a:spcBef>
                          <a:spcPts val="0"/>
                        </a:spcBef>
                        <a:spcAft>
                          <a:spcPts val="0"/>
                        </a:spcAft>
                        <a:buClr>
                          <a:srgbClr val="000000"/>
                        </a:buClr>
                        <a:buSzPts val="1800"/>
                        <a:buFont typeface="Arial"/>
                        <a:buNone/>
                      </a:pPr>
                      <a:r>
                        <a:rPr lang="en-US" sz="1600" u="none" cap="none" strike="noStrike"/>
                        <a:t>Il s'agit de l'une des exigences pour lesquelles ASI a identifié le plus de problèmes lors des audits C</a:t>
                      </a:r>
                      <a:r>
                        <a:rPr lang="en-US" sz="1600"/>
                        <a:t>o</a:t>
                      </a:r>
                      <a:r>
                        <a:rPr lang="en-US" sz="1600" u="none" cap="none" strike="noStrike"/>
                        <a:t>C, principalement autour des mots-clés mis en évidence.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p>
                    <a:p>
                      <a:pPr indent="0" lvl="0" marL="0" marR="0" rtl="0" algn="l">
                        <a:lnSpc>
                          <a:spcPct val="107000"/>
                        </a:lnSpc>
                        <a:spcBef>
                          <a:spcPts val="0"/>
                        </a:spcBef>
                        <a:spcAft>
                          <a:spcPts val="0"/>
                        </a:spcAft>
                        <a:buClr>
                          <a:srgbClr val="000000"/>
                        </a:buClr>
                        <a:buSzPts val="1800"/>
                        <a:buFont typeface="Arial"/>
                        <a:buNone/>
                      </a:pPr>
                      <a:r>
                        <a:t/>
                      </a:r>
                      <a:endParaRPr sz="1600" u="none" cap="none" strike="noStrike">
                        <a:latin typeface="Avenir"/>
                        <a:ea typeface="Avenir"/>
                        <a:cs typeface="Avenir"/>
                        <a:sym typeface="Avenir"/>
                      </a:endParaRPr>
                    </a:p>
                  </a:txBody>
                  <a:tcPr marT="0" marB="0" marR="29275" marL="29275"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8"/>
          <p:cNvSpPr txBox="1"/>
          <p:nvPr>
            <p:ph idx="4294967295" type="title"/>
          </p:nvPr>
        </p:nvSpPr>
        <p:spPr>
          <a:xfrm>
            <a:off x="445698" y="347692"/>
            <a:ext cx="9105900" cy="65881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400"/>
              <a:buNone/>
            </a:pPr>
            <a:r>
              <a:rPr lang="en-US" sz="2800">
                <a:solidFill>
                  <a:schemeClr val="dk1"/>
                </a:solidFill>
                <a:latin typeface="Arial"/>
                <a:ea typeface="Arial"/>
                <a:cs typeface="Arial"/>
                <a:sym typeface="Arial"/>
              </a:rPr>
              <a:t>Audit des CLR - Ce que dit la FSC-STD-20-011...</a:t>
            </a:r>
            <a:endParaRPr/>
          </a:p>
        </p:txBody>
      </p:sp>
      <p:graphicFrame>
        <p:nvGraphicFramePr>
          <p:cNvPr id="98" name="Google Shape;98;p8"/>
          <p:cNvGraphicFramePr/>
          <p:nvPr/>
        </p:nvGraphicFramePr>
        <p:xfrm>
          <a:off x="510763" y="1089085"/>
          <a:ext cx="3000000" cy="3000000"/>
        </p:xfrm>
        <a:graphic>
          <a:graphicData uri="http://schemas.openxmlformats.org/drawingml/2006/table">
            <a:tbl>
              <a:tblPr bandRow="1" firstCol="1" firstRow="1">
                <a:noFill/>
                <a:tableStyleId>{29C60A11-18DF-4612-90D8-7355DE4887F7}</a:tableStyleId>
              </a:tblPr>
              <a:tblGrid>
                <a:gridCol w="4615125"/>
                <a:gridCol w="3330700"/>
                <a:gridCol w="3224650"/>
              </a:tblGrid>
              <a:tr h="564325">
                <a:tc>
                  <a:txBody>
                    <a:bodyPr/>
                    <a:lstStyle/>
                    <a:p>
                      <a:pPr indent="0" lvl="0" marL="0" marR="0" rtl="0" algn="l">
                        <a:lnSpc>
                          <a:spcPct val="107000"/>
                        </a:lnSpc>
                        <a:spcBef>
                          <a:spcPts val="0"/>
                        </a:spcBef>
                        <a:spcAft>
                          <a:spcPts val="0"/>
                        </a:spcAft>
                        <a:buNone/>
                      </a:pPr>
                      <a:r>
                        <a:rPr b="1" lang="en-US" sz="1800" u="none" cap="none" strike="noStrike"/>
                        <a:t>Exigence</a:t>
                      </a:r>
                      <a:endParaRPr b="1" sz="18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800" u="none" cap="none" strike="noStrike"/>
                        <a:t>Qu'est-ce que cela signifie ?</a:t>
                      </a:r>
                      <a:endParaRPr sz="18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b="1" lang="en-US" sz="1800" u="none" cap="none" strike="noStrike"/>
                        <a:t>Orientations/bonnes pratiques FSC</a:t>
                      </a:r>
                      <a:endParaRPr sz="1800" u="none" cap="none" strike="noStrike">
                        <a:latin typeface="Avenir"/>
                        <a:ea typeface="Avenir"/>
                        <a:cs typeface="Avenir"/>
                        <a:sym typeface="Avenir"/>
                      </a:endParaRPr>
                    </a:p>
                  </a:txBody>
                  <a:tcPr marT="0" marB="0" marR="68575" marL="68575" anchor="ctr"/>
                </a:tc>
              </a:tr>
              <a:tr h="4544225">
                <a:tc>
                  <a:txBody>
                    <a:bodyPr/>
                    <a:lstStyle/>
                    <a:p>
                      <a:pPr indent="0" lvl="0" marL="0" marR="0" rtl="0" algn="l">
                        <a:lnSpc>
                          <a:spcPct val="107000"/>
                        </a:lnSpc>
                        <a:spcBef>
                          <a:spcPts val="0"/>
                        </a:spcBef>
                        <a:spcAft>
                          <a:spcPts val="0"/>
                        </a:spcAft>
                        <a:buNone/>
                      </a:pPr>
                      <a:r>
                        <a:rPr b="0" lang="en-US" sz="1800" u="none" cap="none" strike="noStrike"/>
                        <a:t>12.1 L'organisme de certification doit documenter les résultats et les conclusions de son évaluation dans un rapport conformément aux exigences spécifiées dans la présente norme, ... Les rapports d'évaluation doivent .... inclure au moins les informations spécifiées dans le tableau B ci-dessous.</a:t>
                      </a:r>
                      <a:endParaRPr/>
                    </a:p>
                    <a:p>
                      <a:pPr indent="0" lvl="0" marL="0" marR="0" rtl="0" algn="l">
                        <a:lnSpc>
                          <a:spcPct val="107000"/>
                        </a:lnSpc>
                        <a:spcBef>
                          <a:spcPts val="0"/>
                        </a:spcBef>
                        <a:spcAft>
                          <a:spcPts val="0"/>
                        </a:spcAft>
                        <a:buNone/>
                      </a:pPr>
                      <a:r>
                        <a:t/>
                      </a:r>
                      <a:endParaRPr b="0" sz="1800" u="none" cap="none" strike="noStrike"/>
                    </a:p>
                    <a:p>
                      <a:pPr indent="0" lvl="0" marL="0" marR="0" rtl="0" algn="l">
                        <a:lnSpc>
                          <a:spcPct val="107000"/>
                        </a:lnSpc>
                        <a:spcBef>
                          <a:spcPts val="0"/>
                        </a:spcBef>
                        <a:spcAft>
                          <a:spcPts val="0"/>
                        </a:spcAft>
                        <a:buNone/>
                      </a:pPr>
                      <a:r>
                        <a:rPr b="0" lang="en-US" sz="1800" u="none" cap="none" strike="noStrike"/>
                        <a:t>Tableau B. Contenu minimal des rapports d'évaluation Point 4 c) </a:t>
                      </a:r>
                      <a:endParaRPr/>
                    </a:p>
                    <a:p>
                      <a:pPr indent="0" lvl="0" marL="0" marR="0" rtl="0" algn="l">
                        <a:lnSpc>
                          <a:spcPct val="107000"/>
                        </a:lnSpc>
                        <a:spcBef>
                          <a:spcPts val="0"/>
                        </a:spcBef>
                        <a:spcAft>
                          <a:spcPts val="0"/>
                        </a:spcAft>
                        <a:buNone/>
                      </a:pPr>
                      <a:r>
                        <a:rPr b="0" lang="en-US" sz="1800" u="sng" cap="none" strike="noStrike"/>
                        <a:t>Présentation systématique des résultats </a:t>
                      </a:r>
                      <a:r>
                        <a:rPr b="0" lang="en-US" sz="1800" u="none" cap="none" strike="noStrike"/>
                        <a:t>démontrant la conformité ou la non-conformité à </a:t>
                      </a:r>
                      <a:r>
                        <a:rPr b="0" lang="en-US" sz="1800" u="sng" cap="none" strike="noStrike"/>
                        <a:t>chaque élément de tous les documents normatifs FSC applicables </a:t>
                      </a:r>
                      <a:r>
                        <a:rPr b="0" lang="en-US" sz="1800" u="none" cap="none" strike="noStrike"/>
                        <a:t>utilisés pour l'évaluation (par exemple FSC-STD-40-004, FSC-STD-40-005).</a:t>
                      </a:r>
                      <a:endParaRPr b="0" sz="1800" u="none" cap="none" strike="noStrike">
                        <a:latin typeface="Avenir"/>
                        <a:ea typeface="Avenir"/>
                        <a:cs typeface="Avenir"/>
                        <a:sym typeface="Avenir"/>
                      </a:endParaRPr>
                    </a:p>
                  </a:txBody>
                  <a:tcPr marT="0" marB="0" marR="68575" marL="68575" anchor="ctr"/>
                </a:tc>
                <a:tc>
                  <a:txBody>
                    <a:bodyPr/>
                    <a:lstStyle/>
                    <a:p>
                      <a:pPr indent="0" lvl="0" marL="0" marR="0" rtl="0" algn="l">
                        <a:lnSpc>
                          <a:spcPct val="107000"/>
                        </a:lnSpc>
                        <a:spcBef>
                          <a:spcPts val="0"/>
                        </a:spcBef>
                        <a:spcAft>
                          <a:spcPts val="0"/>
                        </a:spcAft>
                        <a:buClr>
                          <a:srgbClr val="000000"/>
                        </a:buClr>
                        <a:buSzPts val="1800"/>
                        <a:buFont typeface="Arial"/>
                        <a:buNone/>
                      </a:pPr>
                      <a:r>
                        <a:rPr lang="en-US" sz="1800" u="none" cap="none" strike="noStrike"/>
                        <a:t>Les rapports doivent présenter de manière claire et systématique les observations et les </a:t>
                      </a:r>
                      <a:r>
                        <a:rPr lang="en-US" sz="1800"/>
                        <a:t>constats</a:t>
                      </a:r>
                      <a:r>
                        <a:rPr lang="en-US" sz="1800" u="none" cap="none" strike="noStrike"/>
                        <a:t> relati</a:t>
                      </a:r>
                      <a:r>
                        <a:rPr lang="en-US" sz="1800"/>
                        <a:t>f</a:t>
                      </a:r>
                      <a:r>
                        <a:rPr lang="en-US" sz="1800" u="none" cap="none" strike="noStrike"/>
                        <a:t>s à la conformité du TC </a:t>
                      </a:r>
                      <a:r>
                        <a:rPr lang="en-US" sz="1800"/>
                        <a:t>avec</a:t>
                      </a:r>
                      <a:r>
                        <a:rPr lang="en-US" sz="1800" u="none" cap="none" strike="noStrike"/>
                        <a:t> chaque exigence, y compris les exigences CLR.</a:t>
                      </a:r>
                      <a:endParaRPr sz="1800" u="none" cap="none" strike="noStrike">
                        <a:latin typeface="Avenir"/>
                        <a:ea typeface="Avenir"/>
                        <a:cs typeface="Avenir"/>
                        <a:sym typeface="Avenir"/>
                      </a:endParaRPr>
                    </a:p>
                  </a:txBody>
                  <a:tcPr marT="0" marB="0" marR="68575" marL="68575" anchor="ctr"/>
                </a:tc>
                <a:tc>
                  <a:txBody>
                    <a:bodyPr/>
                    <a:lstStyle/>
                    <a:p>
                      <a:pPr indent="-342900" lvl="0" marL="342900" marR="0" rtl="0" algn="l">
                        <a:lnSpc>
                          <a:spcPct val="107000"/>
                        </a:lnSpc>
                        <a:spcBef>
                          <a:spcPts val="0"/>
                        </a:spcBef>
                        <a:spcAft>
                          <a:spcPts val="0"/>
                        </a:spcAft>
                        <a:buClr>
                          <a:srgbClr val="000000"/>
                        </a:buClr>
                        <a:buSzPts val="1800"/>
                        <a:buFont typeface="Arial"/>
                        <a:buChar char="•"/>
                      </a:pPr>
                      <a:r>
                        <a:rPr lang="en-US" sz="1800" u="none" cap="none" strike="noStrike"/>
                        <a:t>Les rapports de l'OC </a:t>
                      </a:r>
                      <a:r>
                        <a:rPr b="1" lang="en-US" sz="1800" u="none" cap="none" strike="noStrike"/>
                        <a:t>doivent </a:t>
                      </a:r>
                      <a:r>
                        <a:rPr lang="en-US" sz="1800" u="none" cap="none" strike="noStrike"/>
                        <a:t>fournir des informations sur la manière dont le TC se conforme à l'exigence.</a:t>
                      </a:r>
                      <a:endParaRPr/>
                    </a:p>
                    <a:p>
                      <a:pPr indent="0" lvl="0" marL="0" marR="0" rtl="0" algn="l">
                        <a:lnSpc>
                          <a:spcPct val="107000"/>
                        </a:lnSpc>
                        <a:spcBef>
                          <a:spcPts val="0"/>
                        </a:spcBef>
                        <a:spcAft>
                          <a:spcPts val="0"/>
                        </a:spcAft>
                        <a:buClr>
                          <a:srgbClr val="000000"/>
                        </a:buClr>
                        <a:buSzPts val="1800"/>
                        <a:buFont typeface="Arial"/>
                        <a:buNone/>
                      </a:pPr>
                      <a:r>
                        <a:t/>
                      </a:r>
                      <a:endParaRPr sz="1800" u="none" cap="none" strike="noStrike"/>
                    </a:p>
                    <a:p>
                      <a:pPr indent="-342900" lvl="0" marL="342900" marR="0" rtl="0" algn="l">
                        <a:lnSpc>
                          <a:spcPct val="107000"/>
                        </a:lnSpc>
                        <a:spcBef>
                          <a:spcPts val="0"/>
                        </a:spcBef>
                        <a:spcAft>
                          <a:spcPts val="0"/>
                        </a:spcAft>
                        <a:buClr>
                          <a:srgbClr val="000000"/>
                        </a:buClr>
                        <a:buSzPts val="1800"/>
                        <a:buFont typeface="Arial"/>
                        <a:buChar char="•"/>
                      </a:pPr>
                      <a:r>
                        <a:rPr lang="en-US" sz="1800" u="none" cap="none" strike="noStrike"/>
                        <a:t>Les rapports de l'OC </a:t>
                      </a:r>
                      <a:r>
                        <a:rPr b="1" lang="en-US" sz="1800" u="none" cap="none" strike="noStrike"/>
                        <a:t>doivent </a:t>
                      </a:r>
                      <a:r>
                        <a:rPr lang="en-US" sz="1800" u="none" cap="none" strike="noStrike"/>
                        <a:t>fournir les éléments de preuve utilisés pour évaluer la conformité (documents, entretien, etc.).</a:t>
                      </a:r>
                      <a:endParaRPr/>
                    </a:p>
                    <a:p>
                      <a:pPr indent="0" lvl="0" marL="0" marR="0" rtl="0" algn="l">
                        <a:lnSpc>
                          <a:spcPct val="107000"/>
                        </a:lnSpc>
                        <a:spcBef>
                          <a:spcPts val="0"/>
                        </a:spcBef>
                        <a:spcAft>
                          <a:spcPts val="0"/>
                        </a:spcAft>
                        <a:buClr>
                          <a:srgbClr val="000000"/>
                        </a:buClr>
                        <a:buSzPts val="1800"/>
                        <a:buFont typeface="Arial"/>
                        <a:buNone/>
                      </a:pPr>
                      <a:r>
                        <a:t/>
                      </a:r>
                      <a:endParaRPr sz="1800" u="none" cap="none" strike="noStrike"/>
                    </a:p>
                    <a:p>
                      <a:pPr indent="-342900" lvl="0" marL="342900" marR="0" rtl="0" algn="l">
                        <a:lnSpc>
                          <a:spcPct val="107000"/>
                        </a:lnSpc>
                        <a:spcBef>
                          <a:spcPts val="0"/>
                        </a:spcBef>
                        <a:spcAft>
                          <a:spcPts val="0"/>
                        </a:spcAft>
                        <a:buClr>
                          <a:srgbClr val="000000"/>
                        </a:buClr>
                        <a:buSzPts val="1800"/>
                        <a:buFont typeface="Arial"/>
                        <a:buChar char="•"/>
                      </a:pPr>
                      <a:r>
                        <a:rPr b="1" lang="en-US" sz="1800" u="none" cap="none" strike="noStrike"/>
                        <a:t>Preuve </a:t>
                      </a:r>
                      <a:r>
                        <a:rPr b="1" lang="en-US" sz="1800"/>
                        <a:t>matérielle</a:t>
                      </a:r>
                      <a:r>
                        <a:rPr b="1" lang="en-US" sz="1800" u="none" cap="none" strike="noStrike"/>
                        <a:t> </a:t>
                      </a:r>
                      <a:r>
                        <a:rPr lang="en-US" sz="1800" u="none" cap="none" strike="noStrike"/>
                        <a:t>(traçable, tangible, vérifiable). </a:t>
                      </a:r>
                      <a:endParaRPr sz="1800" u="none" cap="none" strike="noStrike"/>
                    </a:p>
                    <a:p>
                      <a:pPr indent="0" lvl="0" marL="0" marR="0" rtl="0" algn="l">
                        <a:lnSpc>
                          <a:spcPct val="107000"/>
                        </a:lnSpc>
                        <a:spcBef>
                          <a:spcPts val="0"/>
                        </a:spcBef>
                        <a:spcAft>
                          <a:spcPts val="0"/>
                        </a:spcAft>
                        <a:buClr>
                          <a:srgbClr val="000000"/>
                        </a:buClr>
                        <a:buSzPts val="1800"/>
                        <a:buFont typeface="Arial"/>
                        <a:buNone/>
                      </a:pPr>
                      <a:r>
                        <a:t/>
                      </a:r>
                      <a:endParaRPr sz="1800" u="none" cap="none" strike="noStrike">
                        <a:latin typeface="Avenir"/>
                        <a:ea typeface="Avenir"/>
                        <a:cs typeface="Avenir"/>
                        <a:sym typeface="Avenir"/>
                      </a:endParaRPr>
                    </a:p>
                  </a:txBody>
                  <a:tcPr marT="0" marB="0" marR="68575" marL="68575" anchor="ct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2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3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2024-11-12T11:57:47Z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1100600.00000000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